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2.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4.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16.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17.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8.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19.xml" ContentType="application/vnd.openxmlformats-officedocument.theme+xml"/>
  <Override PartName="/ppt/tags/tag18.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5.xml" ContentType="application/vnd.openxmlformats-officedocument.presentationml.tags+xml"/>
  <Override PartName="/ppt/notesSlides/notesSlide2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7.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8.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3.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4.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5.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85.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2.xml" ContentType="application/vnd.openxmlformats-officedocument.drawingml.chartshapes+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3.xml" ContentType="application/vnd.openxmlformats-officedocument.drawingml.chartshapes+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4.xml" ContentType="application/vnd.openxmlformats-officedocument.drawingml.chartshapes+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5.xml" ContentType="application/vnd.openxmlformats-officedocument.drawingml.chartshapes+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6.xml" ContentType="application/vnd.openxmlformats-officedocument.drawingml.chartshape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37.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734" r:id="rId4"/>
    <p:sldMasterId id="2147484778" r:id="rId5"/>
    <p:sldMasterId id="2147484804" r:id="rId6"/>
    <p:sldMasterId id="2147484836" r:id="rId7"/>
    <p:sldMasterId id="2147484851" r:id="rId8"/>
    <p:sldMasterId id="2147484877" r:id="rId9"/>
    <p:sldMasterId id="2147484903" r:id="rId10"/>
    <p:sldMasterId id="2147484915" r:id="rId11"/>
    <p:sldMasterId id="2147484927" r:id="rId12"/>
    <p:sldMasterId id="2147485009" r:id="rId13"/>
    <p:sldMasterId id="2147485021" r:id="rId14"/>
    <p:sldMasterId id="2147485033" r:id="rId15"/>
    <p:sldMasterId id="2147485068" r:id="rId16"/>
    <p:sldMasterId id="2147485080" r:id="rId17"/>
    <p:sldMasterId id="2147485095" r:id="rId18"/>
    <p:sldMasterId id="2147485108" r:id="rId19"/>
  </p:sldMasterIdLst>
  <p:notesMasterIdLst>
    <p:notesMasterId r:id="rId211"/>
  </p:notesMasterIdLst>
  <p:handoutMasterIdLst>
    <p:handoutMasterId r:id="rId212"/>
  </p:handoutMasterIdLst>
  <p:sldIdLst>
    <p:sldId id="315" r:id="rId20"/>
    <p:sldId id="264" r:id="rId21"/>
    <p:sldId id="265" r:id="rId22"/>
    <p:sldId id="266" r:id="rId23"/>
    <p:sldId id="2147483596" r:id="rId24"/>
    <p:sldId id="2147483597" r:id="rId25"/>
    <p:sldId id="267" r:id="rId26"/>
    <p:sldId id="2147483617" r:id="rId27"/>
    <p:sldId id="2147483571" r:id="rId28"/>
    <p:sldId id="2147483567" r:id="rId29"/>
    <p:sldId id="316" r:id="rId30"/>
    <p:sldId id="317" r:id="rId31"/>
    <p:sldId id="318" r:id="rId32"/>
    <p:sldId id="319" r:id="rId33"/>
    <p:sldId id="321" r:id="rId34"/>
    <p:sldId id="2147483626" r:id="rId35"/>
    <p:sldId id="320" r:id="rId36"/>
    <p:sldId id="313" r:id="rId37"/>
    <p:sldId id="306" r:id="rId38"/>
    <p:sldId id="2147483538" r:id="rId39"/>
    <p:sldId id="2147483539" r:id="rId40"/>
    <p:sldId id="2147483594" r:id="rId41"/>
    <p:sldId id="2147483627" r:id="rId42"/>
    <p:sldId id="263" r:id="rId43"/>
    <p:sldId id="2147483624" r:id="rId44"/>
    <p:sldId id="2147481036" r:id="rId45"/>
    <p:sldId id="2147483625" r:id="rId46"/>
    <p:sldId id="2147483620" r:id="rId47"/>
    <p:sldId id="2147471737" r:id="rId48"/>
    <p:sldId id="2146846868" r:id="rId49"/>
    <p:sldId id="2147483581" r:id="rId50"/>
    <p:sldId id="2147473885" r:id="rId51"/>
    <p:sldId id="2147473884" r:id="rId52"/>
    <p:sldId id="1349" r:id="rId53"/>
    <p:sldId id="2147479720" r:id="rId54"/>
    <p:sldId id="2147473887" r:id="rId55"/>
    <p:sldId id="2071591098" r:id="rId56"/>
    <p:sldId id="8721" r:id="rId57"/>
    <p:sldId id="8720" r:id="rId58"/>
    <p:sldId id="2147473882" r:id="rId59"/>
    <p:sldId id="2146848018" r:id="rId60"/>
    <p:sldId id="8703" r:id="rId61"/>
    <p:sldId id="2146848026" r:id="rId62"/>
    <p:sldId id="2146848027" r:id="rId63"/>
    <p:sldId id="454" r:id="rId64"/>
    <p:sldId id="2147473883" r:id="rId65"/>
    <p:sldId id="8706" r:id="rId66"/>
    <p:sldId id="8682" r:id="rId67"/>
    <p:sldId id="8684" r:id="rId68"/>
    <p:sldId id="2135715593" r:id="rId69"/>
    <p:sldId id="2135715591" r:id="rId70"/>
    <p:sldId id="2147479718" r:id="rId71"/>
    <p:sldId id="346" r:id="rId72"/>
    <p:sldId id="301490966" r:id="rId73"/>
    <p:sldId id="2134960638" r:id="rId74"/>
    <p:sldId id="2147479721" r:id="rId75"/>
    <p:sldId id="2147483522" r:id="rId76"/>
    <p:sldId id="297" r:id="rId77"/>
    <p:sldId id="2147483523" r:id="rId78"/>
    <p:sldId id="298" r:id="rId79"/>
    <p:sldId id="2147483540" r:id="rId80"/>
    <p:sldId id="299" r:id="rId81"/>
    <p:sldId id="300" r:id="rId82"/>
    <p:sldId id="2147483628" r:id="rId83"/>
    <p:sldId id="256" r:id="rId84"/>
    <p:sldId id="831" r:id="rId85"/>
    <p:sldId id="832" r:id="rId86"/>
    <p:sldId id="833" r:id="rId87"/>
    <p:sldId id="834" r:id="rId88"/>
    <p:sldId id="818" r:id="rId89"/>
    <p:sldId id="870" r:id="rId90"/>
    <p:sldId id="2146847829" r:id="rId91"/>
    <p:sldId id="839" r:id="rId92"/>
    <p:sldId id="841" r:id="rId93"/>
    <p:sldId id="844" r:id="rId94"/>
    <p:sldId id="2146847821" r:id="rId95"/>
    <p:sldId id="2146847830" r:id="rId96"/>
    <p:sldId id="2146847838" r:id="rId97"/>
    <p:sldId id="2147483632" r:id="rId98"/>
    <p:sldId id="2147483551" r:id="rId99"/>
    <p:sldId id="2146847837" r:id="rId100"/>
    <p:sldId id="2146847822" r:id="rId101"/>
    <p:sldId id="2146847818" r:id="rId102"/>
    <p:sldId id="2146847832" r:id="rId103"/>
    <p:sldId id="2146847823" r:id="rId104"/>
    <p:sldId id="2146847833" r:id="rId105"/>
    <p:sldId id="2146847836" r:id="rId106"/>
    <p:sldId id="2147483547" r:id="rId107"/>
    <p:sldId id="301" r:id="rId108"/>
    <p:sldId id="2147483542" r:id="rId109"/>
    <p:sldId id="2147471856" r:id="rId110"/>
    <p:sldId id="302" r:id="rId111"/>
    <p:sldId id="2147483629" r:id="rId112"/>
    <p:sldId id="2147471554" r:id="rId113"/>
    <p:sldId id="2147474354" r:id="rId114"/>
    <p:sldId id="1478" r:id="rId115"/>
    <p:sldId id="2147469237" r:id="rId116"/>
    <p:sldId id="1511" r:id="rId117"/>
    <p:sldId id="1513" r:id="rId118"/>
    <p:sldId id="1512" r:id="rId119"/>
    <p:sldId id="2147474452" r:id="rId120"/>
    <p:sldId id="2147469299" r:id="rId121"/>
    <p:sldId id="640" r:id="rId122"/>
    <p:sldId id="2134960662" r:id="rId123"/>
    <p:sldId id="641" r:id="rId124"/>
    <p:sldId id="2134960664" r:id="rId125"/>
    <p:sldId id="2134960665" r:id="rId126"/>
    <p:sldId id="288" r:id="rId127"/>
    <p:sldId id="2147474454" r:id="rId128"/>
    <p:sldId id="2134960666" r:id="rId129"/>
    <p:sldId id="2134960667" r:id="rId130"/>
    <p:sldId id="2134960668" r:id="rId131"/>
    <p:sldId id="2134960669" r:id="rId132"/>
    <p:sldId id="2134960670" r:id="rId133"/>
    <p:sldId id="418" r:id="rId134"/>
    <p:sldId id="2147473865" r:id="rId135"/>
    <p:sldId id="287" r:id="rId136"/>
    <p:sldId id="2147474453" r:id="rId137"/>
    <p:sldId id="2147474455" r:id="rId138"/>
    <p:sldId id="2147483548" r:id="rId139"/>
    <p:sldId id="303" r:id="rId140"/>
    <p:sldId id="2147483630" r:id="rId141"/>
    <p:sldId id="257" r:id="rId142"/>
    <p:sldId id="259" r:id="rId143"/>
    <p:sldId id="260" r:id="rId144"/>
    <p:sldId id="258" r:id="rId145"/>
    <p:sldId id="2147483633" r:id="rId146"/>
    <p:sldId id="261" r:id="rId147"/>
    <p:sldId id="262" r:id="rId148"/>
    <p:sldId id="2147482900" r:id="rId149"/>
    <p:sldId id="2147482855" r:id="rId150"/>
    <p:sldId id="2147482898" r:id="rId151"/>
    <p:sldId id="2147472532" r:id="rId152"/>
    <p:sldId id="2147482887" r:id="rId153"/>
    <p:sldId id="2147481874" r:id="rId154"/>
    <p:sldId id="2147472536" r:id="rId155"/>
    <p:sldId id="3319" r:id="rId156"/>
    <p:sldId id="2147483634" r:id="rId157"/>
    <p:sldId id="2147482888" r:id="rId158"/>
    <p:sldId id="2147482889" r:id="rId159"/>
    <p:sldId id="2147482890" r:id="rId160"/>
    <p:sldId id="2147482891" r:id="rId161"/>
    <p:sldId id="2147482899" r:id="rId162"/>
    <p:sldId id="2147471540" r:id="rId163"/>
    <p:sldId id="2147471541" r:id="rId164"/>
    <p:sldId id="2147482878" r:id="rId165"/>
    <p:sldId id="2147482880" r:id="rId166"/>
    <p:sldId id="2147482881" r:id="rId167"/>
    <p:sldId id="2147482882" r:id="rId168"/>
    <p:sldId id="2147482883" r:id="rId169"/>
    <p:sldId id="2147481854" r:id="rId170"/>
    <p:sldId id="268" r:id="rId171"/>
    <p:sldId id="2147483545" r:id="rId172"/>
    <p:sldId id="304" r:id="rId173"/>
    <p:sldId id="2147483537" r:id="rId174"/>
    <p:sldId id="305" r:id="rId175"/>
    <p:sldId id="2147483631" r:id="rId176"/>
    <p:sldId id="2147474311" r:id="rId177"/>
    <p:sldId id="2143187458" r:id="rId178"/>
    <p:sldId id="2143187453" r:id="rId179"/>
    <p:sldId id="2147474317" r:id="rId180"/>
    <p:sldId id="2147474318" r:id="rId181"/>
    <p:sldId id="2147474319" r:id="rId182"/>
    <p:sldId id="2147471557" r:id="rId183"/>
    <p:sldId id="2147470624" r:id="rId184"/>
    <p:sldId id="2147482902" r:id="rId185"/>
    <p:sldId id="2147471539" r:id="rId186"/>
    <p:sldId id="2147471478" r:id="rId187"/>
    <p:sldId id="2147483635" r:id="rId188"/>
    <p:sldId id="2147471474" r:id="rId189"/>
    <p:sldId id="2147471542" r:id="rId190"/>
    <p:sldId id="2147471544" r:id="rId191"/>
    <p:sldId id="2147474322" r:id="rId192"/>
    <p:sldId id="2147482903" r:id="rId193"/>
    <p:sldId id="2147470619" r:id="rId194"/>
    <p:sldId id="2147470610" r:id="rId195"/>
    <p:sldId id="2147474312" r:id="rId196"/>
    <p:sldId id="2147482904" r:id="rId197"/>
    <p:sldId id="2147474313" r:id="rId198"/>
    <p:sldId id="2147474321" r:id="rId199"/>
    <p:sldId id="2147474320" r:id="rId200"/>
    <p:sldId id="2147474314" r:id="rId201"/>
    <p:sldId id="2147483543" r:id="rId202"/>
    <p:sldId id="2147483636" r:id="rId203"/>
    <p:sldId id="2147483549" r:id="rId204"/>
    <p:sldId id="307" r:id="rId205"/>
    <p:sldId id="2147483544" r:id="rId206"/>
    <p:sldId id="308" r:id="rId207"/>
    <p:sldId id="2147483622" r:id="rId208"/>
    <p:sldId id="2147483637" r:id="rId209"/>
    <p:sldId id="2147480125" r:id="rId210"/>
  </p:sldIdLst>
  <p:sldSz cx="12192000" cy="6858000"/>
  <p:notesSz cx="7772400" cy="10058400"/>
  <p:custDataLst>
    <p:tags r:id="rId21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FA"/>
    <a:srgbClr val="2D2DB2"/>
    <a:srgbClr val="FF40FF"/>
    <a:srgbClr val="0432FF"/>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8" autoAdjust="0"/>
    <p:restoredTop sz="95238" autoAdjust="0"/>
  </p:normalViewPr>
  <p:slideViewPr>
    <p:cSldViewPr>
      <p:cViewPr varScale="1">
        <p:scale>
          <a:sx n="122" d="100"/>
          <a:sy n="122" d="100"/>
        </p:scale>
        <p:origin x="408" y="192"/>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viewProps" Target="viewProps.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 Target="slides/slide4.xml"/><Relationship Id="rId119" Type="http://schemas.openxmlformats.org/officeDocument/2006/relationships/slide" Target="slides/slide100.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slide" Target="slides/slide174.xml"/><Relationship Id="rId207" Type="http://schemas.openxmlformats.org/officeDocument/2006/relationships/slide" Target="slides/slide188.xml"/><Relationship Id="rId13" Type="http://schemas.openxmlformats.org/officeDocument/2006/relationships/slideMaster" Target="slideMasters/slideMaster13.xml"/><Relationship Id="rId109" Type="http://schemas.openxmlformats.org/officeDocument/2006/relationships/slide" Target="slides/slide90.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7.xml"/><Relationship Id="rId162" Type="http://schemas.openxmlformats.org/officeDocument/2006/relationships/slide" Target="slides/slide143.xml"/><Relationship Id="rId183" Type="http://schemas.openxmlformats.org/officeDocument/2006/relationships/slide" Target="slides/slide164.xml"/><Relationship Id="rId218" Type="http://schemas.openxmlformats.org/officeDocument/2006/relationships/tableStyles" Target="tableStyles.xml"/><Relationship Id="rId24" Type="http://schemas.openxmlformats.org/officeDocument/2006/relationships/slide" Target="slides/slide5.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31" Type="http://schemas.openxmlformats.org/officeDocument/2006/relationships/slide" Target="slides/slide112.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208" Type="http://schemas.openxmlformats.org/officeDocument/2006/relationships/slide" Target="slides/slide18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3" Type="http://schemas.openxmlformats.org/officeDocument/2006/relationships/slideMaster" Target="slideMasters/slideMaster3.xml"/><Relationship Id="rId214" Type="http://schemas.openxmlformats.org/officeDocument/2006/relationships/commentAuthors" Target="commentAuthors.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slide" Target="slides/slide190.xml"/><Relationship Id="rId190" Type="http://schemas.openxmlformats.org/officeDocument/2006/relationships/slide" Target="slides/slide171.xml"/><Relationship Id="rId204"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slide" Target="slides/slide191.xml"/><Relationship Id="rId215" Type="http://schemas.openxmlformats.org/officeDocument/2006/relationships/presProps" Target="presProps.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11" Type="http://schemas.openxmlformats.org/officeDocument/2006/relationships/notesMaster" Target="notesMasters/notesMaster1.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1" Type="http://schemas.openxmlformats.org/officeDocument/2006/relationships/slideMaster" Target="slideMasters/slideMaster1.xml"/><Relationship Id="rId212" Type="http://schemas.openxmlformats.org/officeDocument/2006/relationships/handoutMaster" Target="handoutMasters/handoutMaster1.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202" Type="http://schemas.openxmlformats.org/officeDocument/2006/relationships/slide" Target="slides/slide183.xml"/><Relationship Id="rId18" Type="http://schemas.openxmlformats.org/officeDocument/2006/relationships/slideMaster" Target="slideMasters/slideMaster18.xml"/><Relationship Id="rId39" Type="http://schemas.openxmlformats.org/officeDocument/2006/relationships/slide" Target="slides/slide20.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71" Type="http://schemas.openxmlformats.org/officeDocument/2006/relationships/slide" Target="slides/slide52.xml"/><Relationship Id="rId92" Type="http://schemas.openxmlformats.org/officeDocument/2006/relationships/slide" Target="slides/slide73.xml"/><Relationship Id="rId213"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10.xml"/><Relationship Id="rId40" Type="http://schemas.openxmlformats.org/officeDocument/2006/relationships/slide" Target="slides/slide21.xml"/><Relationship Id="rId115" Type="http://schemas.openxmlformats.org/officeDocument/2006/relationships/slide" Target="slides/slide96.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99" Type="http://schemas.openxmlformats.org/officeDocument/2006/relationships/slide" Target="slides/slide180.xml"/><Relationship Id="rId203" Type="http://schemas.openxmlformats.org/officeDocument/2006/relationships/slide" Target="slides/slide184.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≥35% Reduction in Spleen Volume at 48 Weeks (%)</c:v>
                </c:pt>
              </c:strCache>
            </c:strRef>
          </c:tx>
          <c:spPr>
            <a:solidFill>
              <a:srgbClr val="70B542"/>
            </a:solidFill>
            <a:ln>
              <a:noFill/>
            </a:ln>
            <a:effectLst/>
            <a:scene3d>
              <a:camera prst="orthographicFront"/>
              <a:lightRig rig="threePt" dir="t"/>
            </a:scene3d>
            <a:sp3d prstMaterial="metal"/>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Ruxolitinib
(n=144)</c:v>
                </c:pt>
                <c:pt idx="1">
                  <c:v>BAT 
(n=72)</c:v>
                </c:pt>
              </c:strCache>
            </c:strRef>
          </c:cat>
          <c:val>
            <c:numRef>
              <c:f>Sheet1!$B$2:$B$3</c:f>
              <c:numCache>
                <c:formatCode>General</c:formatCode>
                <c:ptCount val="2"/>
                <c:pt idx="0">
                  <c:v>28</c:v>
                </c:pt>
                <c:pt idx="1">
                  <c:v>0</c:v>
                </c:pt>
              </c:numCache>
            </c:numRef>
          </c:val>
          <c:extLst>
            <c:ext xmlns:c16="http://schemas.microsoft.com/office/drawing/2014/chart" uri="{C3380CC4-5D6E-409C-BE32-E72D297353CC}">
              <c16:uniqueId val="{00000000-8091-4D31-A090-9119F6EB8A24}"/>
            </c:ext>
          </c:extLst>
        </c:ser>
        <c:dLbls>
          <c:showLegendKey val="0"/>
          <c:showVal val="0"/>
          <c:showCatName val="0"/>
          <c:showSerName val="0"/>
          <c:showPercent val="0"/>
          <c:showBubbleSize val="0"/>
        </c:dLbls>
        <c:gapWidth val="100"/>
        <c:axId val="1217405935"/>
        <c:axId val="1217401359"/>
      </c:barChart>
      <c:catAx>
        <c:axId val="1217405935"/>
        <c:scaling>
          <c:orientation val="minMax"/>
        </c:scaling>
        <c:delete val="0"/>
        <c:axPos val="b"/>
        <c:numFmt formatCode="General" sourceLinked="1"/>
        <c:majorTickMark val="out"/>
        <c:minorTickMark val="none"/>
        <c:tickLblPos val="nextTo"/>
        <c:spPr>
          <a:noFill/>
          <a:ln w="19050" cap="flat" cmpd="sng" algn="ctr">
            <a:solidFill>
              <a:schemeClr val="bg1"/>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1217401359"/>
        <c:crosses val="autoZero"/>
        <c:auto val="1"/>
        <c:lblAlgn val="ctr"/>
        <c:lblOffset val="100"/>
        <c:noMultiLvlLbl val="0"/>
      </c:catAx>
      <c:valAx>
        <c:axId val="1217401359"/>
        <c:scaling>
          <c:orientation val="minMax"/>
          <c:max val="100"/>
        </c:scaling>
        <c:delete val="0"/>
        <c:axPos val="l"/>
        <c:numFmt formatCode="General" sourceLinked="1"/>
        <c:majorTickMark val="out"/>
        <c:minorTickMark val="none"/>
        <c:tickLblPos val="nextTo"/>
        <c:spPr>
          <a:noFill/>
          <a:ln w="19050">
            <a:solidFill>
              <a:schemeClr val="bg1"/>
            </a:solid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1217405935"/>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601239170128902E-2"/>
          <c:y val="6.1537990356933499E-3"/>
          <c:w val="0.87469577406446397"/>
          <c:h val="0.81383171886348304"/>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spPr>
              <a:solidFill>
                <a:schemeClr val="bg1">
                  <a:lumMod val="50000"/>
                </a:schemeClr>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DD50-48D7-8106-C3D428C896C4}"/>
              </c:ext>
            </c:extLst>
          </c:dPt>
          <c:dLbls>
            <c:dLbl>
              <c:idx val="1"/>
              <c:layout>
                <c:manualLayout>
                  <c:x val="3.6166998429580399E-3"/>
                  <c:y val="0.164600998433658"/>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12861684904675"/>
                      <c:h val="0.114057482127075"/>
                    </c:manualLayout>
                  </c15:layout>
                </c:ext>
                <c:ext xmlns:c16="http://schemas.microsoft.com/office/drawing/2014/chart" uri="{C3380CC4-5D6E-409C-BE32-E72D297353CC}">
                  <c16:uniqueId val="{00000001-DD50-48D7-8106-C3D428C896C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0.22</c:v>
                </c:pt>
                <c:pt idx="1">
                  <c:v>0.09</c:v>
                </c:pt>
              </c:numCache>
            </c:numRef>
          </c:val>
          <c:extLst>
            <c:ext xmlns:c16="http://schemas.microsoft.com/office/drawing/2014/chart" uri="{C3380CC4-5D6E-409C-BE32-E72D297353CC}">
              <c16:uniqueId val="{00000002-DD50-48D7-8106-C3D428C896C4}"/>
            </c:ext>
          </c:extLst>
        </c:ser>
        <c:dLbls>
          <c:showLegendKey val="0"/>
          <c:showVal val="0"/>
          <c:showCatName val="0"/>
          <c:showSerName val="0"/>
          <c:showPercent val="0"/>
          <c:showBubbleSize val="0"/>
        </c:dLbls>
        <c:gapWidth val="69"/>
        <c:overlap val="-27"/>
        <c:axId val="-261397728"/>
        <c:axId val="-261394384"/>
      </c:barChart>
      <c:catAx>
        <c:axId val="-261397728"/>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1394384"/>
        <c:crosses val="autoZero"/>
        <c:auto val="1"/>
        <c:lblAlgn val="ctr"/>
        <c:lblOffset val="100"/>
        <c:noMultiLvlLbl val="0"/>
      </c:catAx>
      <c:valAx>
        <c:axId val="-261394384"/>
        <c:scaling>
          <c:orientation val="minMax"/>
          <c:max val="0.35"/>
        </c:scaling>
        <c:delete val="1"/>
        <c:axPos val="l"/>
        <c:numFmt formatCode="0%" sourceLinked="1"/>
        <c:majorTickMark val="out"/>
        <c:minorTickMark val="none"/>
        <c:tickLblPos val="nextTo"/>
        <c:crossAx val="-261397728"/>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91027870369907E-2"/>
          <c:y val="1.3099519596776301E-2"/>
          <c:w val="0.91622094644282903"/>
          <c:h val="0.81383171886348304"/>
        </c:manualLayout>
      </c:layout>
      <c:barChart>
        <c:barDir val="col"/>
        <c:grouping val="clustered"/>
        <c:varyColors val="0"/>
        <c:ser>
          <c:idx val="0"/>
          <c:order val="0"/>
          <c:tx>
            <c:strRef>
              <c:f>Sheet1!#REF!</c:f>
              <c:strCache>
                <c:ptCount val="1"/>
                <c:pt idx="0">
                  <c:v>#REF!</c:v>
                </c:pt>
              </c:strCache>
            </c:strRef>
          </c:tx>
          <c:spPr>
            <a:solidFill>
              <a:srgbClr val="0099B0"/>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extLst>
              <c:ext xmlns:c16="http://schemas.microsoft.com/office/drawing/2014/chart" uri="{C3380CC4-5D6E-409C-BE32-E72D297353CC}">
                <c16:uniqueId val="{00000001-BA9C-43C2-A153-CBE0007BB5E0}"/>
              </c:ext>
            </c:extLst>
          </c:dPt>
          <c:dLbls>
            <c:dLbl>
              <c:idx val="1"/>
              <c:layout>
                <c:manualLayout>
                  <c:x val="3.6166998429580399E-3"/>
                  <c:y val="0.164600998433658"/>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12861684904675"/>
                      <c:h val="0.114057482127075"/>
                    </c:manualLayout>
                  </c15:layout>
                </c:ext>
                <c:ext xmlns:c16="http://schemas.microsoft.com/office/drawing/2014/chart" uri="{C3380CC4-5D6E-409C-BE32-E72D297353CC}">
                  <c16:uniqueId val="{00000001-BA9C-43C2-A153-CBE0007BB5E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c:v>
                </c:pt>
                <c:pt idx="1">
                  <c:v>Week 24</c:v>
                </c:pt>
              </c:strCache>
            </c:strRef>
          </c:cat>
          <c:val>
            <c:numRef>
              <c:f>Sheet1!$B$2:$B$3</c:f>
              <c:numCache>
                <c:formatCode>0.00</c:formatCode>
                <c:ptCount val="2"/>
                <c:pt idx="0">
                  <c:v>1.06</c:v>
                </c:pt>
                <c:pt idx="1">
                  <c:v>0.67</c:v>
                </c:pt>
              </c:numCache>
            </c:numRef>
          </c:val>
          <c:extLst>
            <c:ext xmlns:c16="http://schemas.microsoft.com/office/drawing/2014/chart" uri="{C3380CC4-5D6E-409C-BE32-E72D297353CC}">
              <c16:uniqueId val="{00000002-BA9C-43C2-A153-CBE0007BB5E0}"/>
            </c:ext>
          </c:extLst>
        </c:ser>
        <c:ser>
          <c:idx val="1"/>
          <c:order val="1"/>
          <c:tx>
            <c:strRef>
              <c:f>Sheet1!$B$1</c:f>
              <c:strCache>
                <c:ptCount val="1"/>
                <c:pt idx="0">
                  <c:v>Pac 200 mg BID</c:v>
                </c:pt>
              </c:strCache>
            </c:strRef>
          </c:tx>
          <c:spPr>
            <a:solidFill>
              <a:srgbClr val="888888"/>
            </a:solidFill>
            <a:ln>
              <a:noFill/>
            </a:ln>
            <a:effectLst>
              <a:outerShdw blurRad="63500" sx="102000" sy="102000" algn="ctr" rotWithShape="0">
                <a:prstClr val="black">
                  <a:alpha val="40000"/>
                </a:prstClr>
              </a:outerShdw>
            </a:effectLst>
            <a:scene3d>
              <a:camera prst="orthographicFront"/>
              <a:lightRig rig="threePt" dir="t"/>
            </a:scene3d>
            <a:sp3d prstMaterial="matte">
              <a:bevelT w="25400" h="25400"/>
              <a:contourClr>
                <a:srgbClr val="00000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c:v>
                </c:pt>
                <c:pt idx="1">
                  <c:v>Week 24</c:v>
                </c:pt>
              </c:strCache>
            </c:strRef>
          </c:cat>
          <c:val>
            <c:numRef>
              <c:f>Sheet1!$C$2:$C$3</c:f>
              <c:numCache>
                <c:formatCode>General</c:formatCode>
                <c:ptCount val="2"/>
                <c:pt idx="0">
                  <c:v>1.71</c:v>
                </c:pt>
                <c:pt idx="1">
                  <c:v>1.33</c:v>
                </c:pt>
              </c:numCache>
            </c:numRef>
          </c:val>
          <c:extLst>
            <c:ext xmlns:c16="http://schemas.microsoft.com/office/drawing/2014/chart" uri="{C3380CC4-5D6E-409C-BE32-E72D297353CC}">
              <c16:uniqueId val="{00000003-2161-459A-B6B1-3AA98C1DD83D}"/>
            </c:ext>
          </c:extLst>
        </c:ser>
        <c:dLbls>
          <c:showLegendKey val="0"/>
          <c:showVal val="0"/>
          <c:showCatName val="0"/>
          <c:showSerName val="0"/>
          <c:showPercent val="0"/>
          <c:showBubbleSize val="0"/>
        </c:dLbls>
        <c:gapWidth val="69"/>
        <c:overlap val="-27"/>
        <c:axId val="-261584240"/>
        <c:axId val="-261581920"/>
      </c:barChart>
      <c:catAx>
        <c:axId val="-261584240"/>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1581920"/>
        <c:crosses val="autoZero"/>
        <c:auto val="1"/>
        <c:lblAlgn val="ctr"/>
        <c:lblOffset val="100"/>
        <c:noMultiLvlLbl val="0"/>
      </c:catAx>
      <c:valAx>
        <c:axId val="-261581920"/>
        <c:scaling>
          <c:orientation val="minMax"/>
          <c:max val="1.8"/>
          <c:min val="0"/>
        </c:scaling>
        <c:delete val="1"/>
        <c:axPos val="l"/>
        <c:numFmt formatCode="0.00" sourceLinked="1"/>
        <c:majorTickMark val="out"/>
        <c:minorTickMark val="none"/>
        <c:tickLblPos val="nextTo"/>
        <c:crossAx val="-261584240"/>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734485030365"/>
          <c:y val="5.47736287861256E-2"/>
          <c:w val="0.51539884301336303"/>
          <c:h val="0.77215720622012896"/>
        </c:manualLayout>
      </c:layout>
      <c:barChart>
        <c:barDir val="bar"/>
        <c:grouping val="clustered"/>
        <c:varyColors val="0"/>
        <c:ser>
          <c:idx val="0"/>
          <c:order val="0"/>
          <c:tx>
            <c:strRef>
              <c:f>Sheet1!$B$1</c:f>
              <c:strCache>
                <c:ptCount val="1"/>
                <c:pt idx="0">
                  <c:v>BAT</c:v>
                </c:pt>
              </c:strCache>
            </c:strRef>
          </c:tx>
          <c:spPr>
            <a:solidFill>
              <a:schemeClr val="tx2"/>
            </a:solidFill>
            <a:ln>
              <a:noFill/>
            </a:ln>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1-3920-A644-9222-3928CE8D0A19}"/>
              </c:ext>
            </c:extLst>
          </c:dPt>
          <c:dPt>
            <c:idx val="1"/>
            <c:invertIfNegative val="0"/>
            <c:bubble3D val="0"/>
            <c:extLst>
              <c:ext xmlns:c16="http://schemas.microsoft.com/office/drawing/2014/chart" uri="{C3380CC4-5D6E-409C-BE32-E72D297353CC}">
                <c16:uniqueId val="{00000003-3920-A644-9222-3928CE8D0A19}"/>
              </c:ext>
            </c:extLst>
          </c:dPt>
          <c:dLbls>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20-A644-9222-3928CE8D0A1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Cardiac</c:v>
                </c:pt>
                <c:pt idx="1">
                  <c:v>Bleeding</c:v>
                </c:pt>
              </c:strCache>
            </c:strRef>
          </c:cat>
          <c:val>
            <c:numRef>
              <c:f>Sheet1!$B$2:$B$3</c:f>
              <c:numCache>
                <c:formatCode>0%</c:formatCode>
                <c:ptCount val="2"/>
                <c:pt idx="0">
                  <c:v>0.09</c:v>
                </c:pt>
                <c:pt idx="1">
                  <c:v>7.0000000000000007E-2</c:v>
                </c:pt>
              </c:numCache>
            </c:numRef>
          </c:val>
          <c:extLst>
            <c:ext xmlns:c16="http://schemas.microsoft.com/office/drawing/2014/chart" uri="{C3380CC4-5D6E-409C-BE32-E72D297353CC}">
              <c16:uniqueId val="{00000004-3920-A644-9222-3928CE8D0A19}"/>
            </c:ext>
          </c:extLst>
        </c:ser>
        <c:ser>
          <c:idx val="1"/>
          <c:order val="1"/>
          <c:tx>
            <c:strRef>
              <c:f>Sheet1!$C$1</c:f>
              <c:strCache>
                <c:ptCount val="1"/>
                <c:pt idx="0">
                  <c:v>PAC 200 mg BID</c:v>
                </c:pt>
              </c:strCache>
            </c:strRef>
          </c:tx>
          <c:spPr>
            <a:solidFill>
              <a:schemeClr val="accent2"/>
            </a:solidFill>
            <a:ln>
              <a:noFill/>
            </a:ln>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5-EEED-6C46-A609-EBA96C3DC617}"/>
              </c:ext>
            </c:extLst>
          </c:dPt>
          <c:dPt>
            <c:idx val="1"/>
            <c:invertIfNegative val="0"/>
            <c:bubble3D val="0"/>
            <c:extLst>
              <c:ext xmlns:c16="http://schemas.microsoft.com/office/drawing/2014/chart" uri="{C3380CC4-5D6E-409C-BE32-E72D297353CC}">
                <c16:uniqueId val="{00000004-EEED-6C46-A609-EBA96C3DC61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Cardiac</c:v>
                </c:pt>
                <c:pt idx="1">
                  <c:v>Bleeding</c:v>
                </c:pt>
              </c:strCache>
            </c:strRef>
          </c:cat>
          <c:val>
            <c:numRef>
              <c:f>Sheet1!$C$2:$C$3</c:f>
              <c:numCache>
                <c:formatCode>0%</c:formatCode>
                <c:ptCount val="2"/>
                <c:pt idx="0">
                  <c:v>7.0000000000000007E-2</c:v>
                </c:pt>
                <c:pt idx="1">
                  <c:v>0.14000000000000001</c:v>
                </c:pt>
              </c:numCache>
            </c:numRef>
          </c:val>
          <c:extLst>
            <c:ext xmlns:c16="http://schemas.microsoft.com/office/drawing/2014/chart" uri="{C3380CC4-5D6E-409C-BE32-E72D297353CC}">
              <c16:uniqueId val="{00000005-3920-A644-9222-3928CE8D0A19}"/>
            </c:ext>
          </c:extLst>
        </c:ser>
        <c:dLbls>
          <c:showLegendKey val="0"/>
          <c:showVal val="0"/>
          <c:showCatName val="0"/>
          <c:showSerName val="0"/>
          <c:showPercent val="0"/>
          <c:showBubbleSize val="0"/>
        </c:dLbls>
        <c:gapWidth val="69"/>
        <c:overlap val="-22"/>
        <c:axId val="-261594944"/>
        <c:axId val="-261608288"/>
      </c:barChart>
      <c:catAx>
        <c:axId val="-261594944"/>
        <c:scaling>
          <c:orientation val="minMax"/>
        </c:scaling>
        <c:delete val="0"/>
        <c:axPos val="l"/>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rgbClr val="5A5A5A"/>
                </a:solidFill>
                <a:latin typeface="+mn-lt"/>
                <a:ea typeface="+mn-ea"/>
                <a:cs typeface="+mn-cs"/>
              </a:defRPr>
            </a:pPr>
            <a:endParaRPr lang="en-US"/>
          </a:p>
        </c:txPr>
        <c:crossAx val="-261608288"/>
        <c:crosses val="autoZero"/>
        <c:auto val="1"/>
        <c:lblAlgn val="ctr"/>
        <c:lblOffset val="40"/>
        <c:noMultiLvlLbl val="0"/>
      </c:catAx>
      <c:valAx>
        <c:axId val="-261608288"/>
        <c:scaling>
          <c:orientation val="minMax"/>
          <c:max val="0.15"/>
        </c:scaling>
        <c:delete val="1"/>
        <c:axPos val="b"/>
        <c:numFmt formatCode="0%" sourceLinked="1"/>
        <c:majorTickMark val="out"/>
        <c:minorTickMark val="none"/>
        <c:tickLblPos val="nextTo"/>
        <c:crossAx val="-261594944"/>
        <c:crosses val="autoZero"/>
        <c:crossBetween val="between"/>
        <c:majorUnit val="0.05"/>
      </c:valAx>
      <c:spPr>
        <a:noFill/>
        <a:ln>
          <a:noFill/>
        </a:ln>
        <a:effectLst/>
      </c:spPr>
    </c:plotArea>
    <c:legend>
      <c:legendPos val="r"/>
      <c:layout>
        <c:manualLayout>
          <c:xMode val="edge"/>
          <c:yMode val="edge"/>
          <c:x val="0.77818659416158698"/>
          <c:y val="9.9211667214695598E-2"/>
          <c:w val="0.182973853626415"/>
          <c:h val="0.21323835392356499"/>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5A5A5A"/>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76586504906101"/>
          <c:y val="5.9045649852956503E-2"/>
          <c:w val="0.58793913352939198"/>
          <c:h val="0.88190870029408697"/>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0E-BD45-8D0D-C88D8287C1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0E-BD45-8D0D-C88D8287C1C4}"/>
              </c:ext>
            </c:extLst>
          </c:dPt>
          <c:cat>
            <c:numRef>
              <c:f>Sheet1!$A$2:$A$3</c:f>
              <c:numCache>
                <c:formatCode>General</c:formatCode>
                <c:ptCount val="2"/>
                <c:pt idx="1">
                  <c:v>100</c:v>
                </c:pt>
              </c:numCache>
            </c:numRef>
          </c:cat>
          <c:val>
            <c:numRef>
              <c:f>Sheet1!$B$2:$B$3</c:f>
              <c:numCache>
                <c:formatCode>General</c:formatCode>
                <c:ptCount val="2"/>
                <c:pt idx="0">
                  <c:v>31</c:v>
                </c:pt>
                <c:pt idx="1">
                  <c:v>69</c:v>
                </c:pt>
              </c:numCache>
            </c:numRef>
          </c:val>
          <c:extLst>
            <c:ext xmlns:c16="http://schemas.microsoft.com/office/drawing/2014/chart" uri="{C3380CC4-5D6E-409C-BE32-E72D297353CC}">
              <c16:uniqueId val="{00000004-380E-BD45-8D0D-C88D8287C1C4}"/>
            </c:ext>
          </c:extLst>
        </c:ser>
        <c:dLbls>
          <c:showLegendKey val="0"/>
          <c:showVal val="0"/>
          <c:showCatName val="0"/>
          <c:showSerName val="0"/>
          <c:showPercent val="0"/>
          <c:showBubbleSize val="0"/>
          <c:showLeaderLines val="1"/>
        </c:dLbls>
        <c:firstSliceAng val="0"/>
        <c:holeSize val="8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2458164634102"/>
          <c:y val="5.47736287861256E-2"/>
          <c:w val="0.65226734733999803"/>
          <c:h val="0.77215720622012896"/>
        </c:manualLayout>
      </c:layout>
      <c:barChart>
        <c:barDir val="col"/>
        <c:grouping val="clustered"/>
        <c:varyColors val="0"/>
        <c:ser>
          <c:idx val="0"/>
          <c:order val="0"/>
          <c:tx>
            <c:strRef>
              <c:f>Sheet1!$B$1</c:f>
              <c:strCache>
                <c:ptCount val="1"/>
                <c:pt idx="0">
                  <c:v>Column1</c:v>
                </c:pt>
              </c:strCache>
            </c:strRef>
          </c:tx>
          <c:spPr>
            <a:solidFill>
              <a:srgbClr val="7EB2E7"/>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0"/>
            <c:invertIfNegative val="0"/>
            <c:bubble3D val="0"/>
            <c:spPr>
              <a:solidFill>
                <a:srgbClr val="002060"/>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4-A08D-6B43-9D04-F65DB6E40405}"/>
              </c:ext>
            </c:extLst>
          </c:dPt>
          <c:dPt>
            <c:idx val="1"/>
            <c:invertIfNegative val="0"/>
            <c:bubble3D val="0"/>
            <c:spPr>
              <a:solidFill>
                <a:srgbClr val="5AA2AE"/>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A08D-6B43-9D04-F65DB6E40405}"/>
              </c:ext>
            </c:extLst>
          </c:dPt>
          <c:dPt>
            <c:idx val="2"/>
            <c:invertIfNegative val="0"/>
            <c:bubble3D val="0"/>
            <c:spPr>
              <a:solidFill>
                <a:srgbClr val="1ECECA"/>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2-F7BF-204F-B53B-A5CA59D5CC7B}"/>
              </c:ext>
            </c:extLst>
          </c:dPt>
          <c:dLbls>
            <c:dLbl>
              <c:idx val="0"/>
              <c:layout>
                <c:manualLayout>
                  <c:x val="-4.2617443588990902E-17"/>
                  <c:y val="0.11030765911632601"/>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A08D-6B43-9D04-F65DB6E4040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100 mg QD</c:v>
                </c:pt>
                <c:pt idx="1">
                  <c:v>100 mg BID</c:v>
                </c:pt>
                <c:pt idx="2">
                  <c:v>200 mg BID</c:v>
                </c:pt>
              </c:strCache>
            </c:strRef>
          </c:cat>
          <c:val>
            <c:numRef>
              <c:f>Sheet1!$B$2:$B$4</c:f>
              <c:numCache>
                <c:formatCode>0%</c:formatCode>
                <c:ptCount val="3"/>
                <c:pt idx="0">
                  <c:v>-0.03</c:v>
                </c:pt>
                <c:pt idx="1">
                  <c:v>-0.16</c:v>
                </c:pt>
                <c:pt idx="2">
                  <c:v>-0.27</c:v>
                </c:pt>
              </c:numCache>
            </c:numRef>
          </c:val>
          <c:extLst>
            <c:ext xmlns:c16="http://schemas.microsoft.com/office/drawing/2014/chart" uri="{C3380CC4-5D6E-409C-BE32-E72D297353CC}">
              <c16:uniqueId val="{00000002-A08D-6B43-9D04-F65DB6E40405}"/>
            </c:ext>
          </c:extLst>
        </c:ser>
        <c:dLbls>
          <c:showLegendKey val="0"/>
          <c:showVal val="0"/>
          <c:showCatName val="0"/>
          <c:showSerName val="0"/>
          <c:showPercent val="0"/>
          <c:showBubbleSize val="0"/>
        </c:dLbls>
        <c:gapWidth val="69"/>
        <c:axId val="-262876560"/>
        <c:axId val="-262621024"/>
      </c:barChart>
      <c:catAx>
        <c:axId val="-262876560"/>
        <c:scaling>
          <c:orientation val="minMax"/>
        </c:scaling>
        <c:delete val="0"/>
        <c:axPos val="b"/>
        <c:numFmt formatCode="General" sourceLinked="1"/>
        <c:majorTickMark val="out"/>
        <c:minorTickMark val="none"/>
        <c:tickLblPos val="high"/>
        <c:spPr>
          <a:noFill/>
          <a:ln w="9525" cap="flat" cmpd="sng" algn="ctr">
            <a:solidFill>
              <a:schemeClr val="accent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62621024"/>
        <c:crosses val="autoZero"/>
        <c:auto val="1"/>
        <c:lblAlgn val="ctr"/>
        <c:lblOffset val="40"/>
        <c:noMultiLvlLbl val="0"/>
      </c:catAx>
      <c:valAx>
        <c:axId val="-262621024"/>
        <c:scaling>
          <c:orientation val="minMax"/>
          <c:min val="-0.3"/>
        </c:scaling>
        <c:delete val="1"/>
        <c:axPos val="l"/>
        <c:numFmt formatCode="0%" sourceLinked="0"/>
        <c:majorTickMark val="out"/>
        <c:minorTickMark val="none"/>
        <c:tickLblPos val="nextTo"/>
        <c:crossAx val="-262876560"/>
        <c:crosses val="autoZero"/>
        <c:crossBetween val="between"/>
        <c:majorUnit val="0.05"/>
        <c:min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28584871030001"/>
          <c:y val="0"/>
          <c:w val="0.81119712225205398"/>
          <c:h val="0.77215720622012896"/>
        </c:manualLayout>
      </c:layout>
      <c:barChart>
        <c:barDir val="col"/>
        <c:grouping val="stacked"/>
        <c:varyColors val="0"/>
        <c:ser>
          <c:idx val="0"/>
          <c:order val="0"/>
          <c:tx>
            <c:strRef>
              <c:f>Sheet1!$B$1</c:f>
              <c:strCache>
                <c:ptCount val="1"/>
                <c:pt idx="0">
                  <c:v>1 to &lt;2 g/dL</c:v>
                </c:pt>
              </c:strCache>
            </c:strRef>
          </c:tx>
          <c:spPr>
            <a:solidFill>
              <a:schemeClr val="accent3">
                <a:lumMod val="40000"/>
                <a:lumOff val="60000"/>
              </a:schemeClr>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extLst>
              <c:ext xmlns:c16="http://schemas.microsoft.com/office/drawing/2014/chart" uri="{C3380CC4-5D6E-409C-BE32-E72D297353CC}">
                <c16:uniqueId val="{00000001-0CCD-064C-B693-E20D334298E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PAC 100 mg QD</c:v>
                </c:pt>
                <c:pt idx="1">
                  <c:v>PAC 100 mg BID</c:v>
                </c:pt>
                <c:pt idx="2">
                  <c:v>PAC 200 mg BID</c:v>
                </c:pt>
              </c:strCache>
            </c:strRef>
          </c:cat>
          <c:val>
            <c:numRef>
              <c:f>Sheet1!$B$2:$B$4</c:f>
              <c:numCache>
                <c:formatCode>0.0%</c:formatCode>
                <c:ptCount val="3"/>
                <c:pt idx="0">
                  <c:v>2.8000000000000001E-2</c:v>
                </c:pt>
                <c:pt idx="1">
                  <c:v>2.8000000000000001E-2</c:v>
                </c:pt>
                <c:pt idx="2">
                  <c:v>4.7E-2</c:v>
                </c:pt>
              </c:numCache>
            </c:numRef>
          </c:val>
          <c:extLst>
            <c:ext xmlns:c16="http://schemas.microsoft.com/office/drawing/2014/chart" uri="{C3380CC4-5D6E-409C-BE32-E72D297353CC}">
              <c16:uniqueId val="{00000002-0CCD-064C-B693-E20D334298EF}"/>
            </c:ext>
          </c:extLst>
        </c:ser>
        <c:ser>
          <c:idx val="1"/>
          <c:order val="1"/>
          <c:tx>
            <c:strRef>
              <c:f>Sheet1!$C$1</c:f>
              <c:strCache>
                <c:ptCount val="1"/>
                <c:pt idx="0">
                  <c:v>≥2 g/dL</c:v>
                </c:pt>
              </c:strCache>
            </c:strRef>
          </c:tx>
          <c:spPr>
            <a:solidFill>
              <a:srgbClr val="D68C49"/>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2"/>
            <c:invertIfNegative val="0"/>
            <c:bubble3D val="0"/>
            <c:extLst>
              <c:ext xmlns:c16="http://schemas.microsoft.com/office/drawing/2014/chart" uri="{C3380CC4-5D6E-409C-BE32-E72D297353CC}">
                <c16:uniqueId val="{00000007-0CCD-064C-B693-E20D334298EF}"/>
              </c:ext>
            </c:extLst>
          </c:dPt>
          <c:dLbls>
            <c:dLbl>
              <c:idx val="0"/>
              <c:delete val="1"/>
              <c:extLst>
                <c:ext xmlns:c15="http://schemas.microsoft.com/office/drawing/2012/chart" uri="{CE6537A1-D6FC-4f65-9D91-7224C49458BB}"/>
                <c:ext xmlns:c16="http://schemas.microsoft.com/office/drawing/2014/chart" uri="{C3380CC4-5D6E-409C-BE32-E72D297353CC}">
                  <c16:uniqueId val="{00000006-0CCD-064C-B693-E20D334298EF}"/>
                </c:ext>
              </c:extLst>
            </c:dLbl>
            <c:dLbl>
              <c:idx val="1"/>
              <c:delete val="1"/>
              <c:extLst>
                <c:ext xmlns:c15="http://schemas.microsoft.com/office/drawing/2012/chart" uri="{CE6537A1-D6FC-4f65-9D91-7224C49458BB}"/>
                <c:ext xmlns:c16="http://schemas.microsoft.com/office/drawing/2014/chart" uri="{C3380CC4-5D6E-409C-BE32-E72D297353CC}">
                  <c16:uniqueId val="{00000005-0CCD-064C-B693-E20D334298E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Sheet1!$A$2:$A$4</c:f>
              <c:strCache>
                <c:ptCount val="3"/>
                <c:pt idx="0">
                  <c:v>PAC 100 mg QD</c:v>
                </c:pt>
                <c:pt idx="1">
                  <c:v>PAC 100 mg BID</c:v>
                </c:pt>
                <c:pt idx="2">
                  <c:v>PAC 200 mg BID</c:v>
                </c:pt>
              </c:strCache>
            </c:strRef>
          </c:cat>
          <c:val>
            <c:numRef>
              <c:f>Sheet1!$C$2:$C$4</c:f>
              <c:numCache>
                <c:formatCode>0.0%</c:formatCode>
                <c:ptCount val="3"/>
                <c:pt idx="0">
                  <c:v>0</c:v>
                </c:pt>
                <c:pt idx="1">
                  <c:v>0</c:v>
                </c:pt>
                <c:pt idx="2">
                  <c:v>4.8000000000000001E-2</c:v>
                </c:pt>
              </c:numCache>
            </c:numRef>
          </c:val>
          <c:extLst>
            <c:ext xmlns:c16="http://schemas.microsoft.com/office/drawing/2014/chart" uri="{C3380CC4-5D6E-409C-BE32-E72D297353CC}">
              <c16:uniqueId val="{00000004-0CCD-064C-B693-E20D334298EF}"/>
            </c:ext>
          </c:extLst>
        </c:ser>
        <c:dLbls>
          <c:showLegendKey val="0"/>
          <c:showVal val="0"/>
          <c:showCatName val="0"/>
          <c:showSerName val="0"/>
          <c:showPercent val="0"/>
          <c:showBubbleSize val="0"/>
        </c:dLbls>
        <c:gapWidth val="69"/>
        <c:overlap val="100"/>
        <c:axId val="-260566160"/>
        <c:axId val="-260563696"/>
      </c:barChart>
      <c:catAx>
        <c:axId val="-260566160"/>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0563696"/>
        <c:crosses val="autoZero"/>
        <c:auto val="1"/>
        <c:lblAlgn val="ctr"/>
        <c:lblOffset val="40"/>
        <c:noMultiLvlLbl val="0"/>
      </c:catAx>
      <c:valAx>
        <c:axId val="-260563696"/>
        <c:scaling>
          <c:orientation val="minMax"/>
          <c:max val="0.1"/>
        </c:scaling>
        <c:delete val="1"/>
        <c:axPos val="l"/>
        <c:numFmt formatCode="0%" sourceLinked="0"/>
        <c:majorTickMark val="out"/>
        <c:minorTickMark val="none"/>
        <c:tickLblPos val="nextTo"/>
        <c:crossAx val="-260566160"/>
        <c:crosses val="autoZero"/>
        <c:crossBetween val="between"/>
        <c:majorUnit val="0.02"/>
      </c:valAx>
      <c:spPr>
        <a:noFill/>
        <a:ln>
          <a:noFill/>
        </a:ln>
        <a:effectLst/>
      </c:spPr>
    </c:plotArea>
    <c:legend>
      <c:legendPos val="r"/>
      <c:layout>
        <c:manualLayout>
          <c:xMode val="edge"/>
          <c:yMode val="edge"/>
          <c:x val="0.29358494858259598"/>
          <c:y val="0.10270649106205899"/>
          <c:w val="0.288261321393673"/>
          <c:h val="0.176828964974419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734485030365"/>
          <c:y val="5.47736287861256E-2"/>
          <c:w val="0.70185743243179999"/>
          <c:h val="0.87041555333887799"/>
        </c:manualLayout>
      </c:layout>
      <c:barChart>
        <c:barDir val="bar"/>
        <c:grouping val="clustered"/>
        <c:varyColors val="0"/>
        <c:ser>
          <c:idx val="0"/>
          <c:order val="0"/>
          <c:tx>
            <c:strRef>
              <c:f>Sheet1!$B$1</c:f>
              <c:strCache>
                <c:ptCount val="1"/>
                <c:pt idx="0">
                  <c:v>100 mg QD</c:v>
                </c:pt>
              </c:strCache>
            </c:strRef>
          </c:tx>
          <c:spPr>
            <a:solidFill>
              <a:srgbClr val="002060"/>
            </a:solidFill>
            <a:ln>
              <a:noFill/>
            </a:ln>
            <a:effectLst>
              <a:outerShdw blurRad="63500" algn="ctr" rotWithShape="0">
                <a:prstClr val="black">
                  <a:alpha val="40000"/>
                </a:prstClr>
              </a:outerShdw>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1-F84E-8B49-8B3D-DD4BDCADE8DA}"/>
              </c:ext>
            </c:extLst>
          </c:dPt>
          <c:dPt>
            <c:idx val="1"/>
            <c:invertIfNegative val="0"/>
            <c:bubble3D val="0"/>
            <c:extLst>
              <c:ext xmlns:c16="http://schemas.microsoft.com/office/drawing/2014/chart" uri="{C3380CC4-5D6E-409C-BE32-E72D297353CC}">
                <c16:uniqueId val="{00000003-F84E-8B49-8B3D-DD4BDCADE8DA}"/>
              </c:ext>
            </c:extLst>
          </c:dPt>
          <c:dLbls>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4E-8B49-8B3D-DD4BDCADE8D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Cardiac</c:v>
                </c:pt>
                <c:pt idx="1">
                  <c:v>Bleeding</c:v>
                </c:pt>
              </c:strCache>
            </c:strRef>
          </c:cat>
          <c:val>
            <c:numRef>
              <c:f>Sheet1!$B$2:$B$3</c:f>
              <c:numCache>
                <c:formatCode>0%</c:formatCode>
                <c:ptCount val="2"/>
                <c:pt idx="0">
                  <c:v>0.06</c:v>
                </c:pt>
                <c:pt idx="1">
                  <c:v>0.08</c:v>
                </c:pt>
              </c:numCache>
            </c:numRef>
          </c:val>
          <c:extLst>
            <c:ext xmlns:c16="http://schemas.microsoft.com/office/drawing/2014/chart" uri="{C3380CC4-5D6E-409C-BE32-E72D297353CC}">
              <c16:uniqueId val="{00000004-F84E-8B49-8B3D-DD4BDCADE8DA}"/>
            </c:ext>
          </c:extLst>
        </c:ser>
        <c:ser>
          <c:idx val="1"/>
          <c:order val="1"/>
          <c:tx>
            <c:strRef>
              <c:f>Sheet1!$C$1</c:f>
              <c:strCache>
                <c:ptCount val="1"/>
                <c:pt idx="0">
                  <c:v>100 mg BID</c:v>
                </c:pt>
              </c:strCache>
            </c:strRef>
          </c:tx>
          <c:spPr>
            <a:solidFill>
              <a:schemeClr val="accent6"/>
            </a:solidFill>
            <a:ln>
              <a:noFill/>
            </a:ln>
            <a:effectLst/>
            <a:scene3d>
              <a:camera prst="orthographicFront"/>
              <a:lightRig rig="threePt" dir="t"/>
            </a:scene3d>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7B26-7548-833A-F72CCFD4BD1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Cardiac</c:v>
                </c:pt>
                <c:pt idx="1">
                  <c:v>Bleeding</c:v>
                </c:pt>
              </c:strCache>
            </c:strRef>
          </c:cat>
          <c:val>
            <c:numRef>
              <c:f>Sheet1!$C$2:$C$3</c:f>
              <c:numCache>
                <c:formatCode>0%</c:formatCode>
                <c:ptCount val="2"/>
                <c:pt idx="0">
                  <c:v>0.06</c:v>
                </c:pt>
                <c:pt idx="1">
                  <c:v>0</c:v>
                </c:pt>
              </c:numCache>
            </c:numRef>
          </c:val>
          <c:extLst>
            <c:ext xmlns:c16="http://schemas.microsoft.com/office/drawing/2014/chart" uri="{C3380CC4-5D6E-409C-BE32-E72D297353CC}">
              <c16:uniqueId val="{00000005-F84E-8B49-8B3D-DD4BDCADE8DA}"/>
            </c:ext>
          </c:extLst>
        </c:ser>
        <c:ser>
          <c:idx val="2"/>
          <c:order val="2"/>
          <c:tx>
            <c:strRef>
              <c:f>Sheet1!$D$1</c:f>
              <c:strCache>
                <c:ptCount val="1"/>
                <c:pt idx="0">
                  <c:v>200 mg BID</c:v>
                </c:pt>
              </c:strCache>
            </c:strRef>
          </c:tx>
          <c:spPr>
            <a:solidFill>
              <a:schemeClr val="accent5"/>
            </a:solidFill>
            <a:ln>
              <a:noFill/>
            </a:ln>
            <a:effectLst>
              <a:outerShdw blurRad="63500" algn="ctr" rotWithShape="0">
                <a:schemeClr val="accent5">
                  <a:alpha val="40000"/>
                </a:schemeClr>
              </a:outerShdw>
            </a:effectLst>
            <a:scene3d>
              <a:camera prst="orthographicFront"/>
              <a:lightRig rig="threePt" dir="t"/>
            </a:scene3d>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Cardiac</c:v>
                </c:pt>
                <c:pt idx="1">
                  <c:v>Bleeding</c:v>
                </c:pt>
              </c:strCache>
            </c:strRef>
          </c:cat>
          <c:val>
            <c:numRef>
              <c:f>Sheet1!$D$2:$D$3</c:f>
              <c:numCache>
                <c:formatCode>0%</c:formatCode>
                <c:ptCount val="2"/>
                <c:pt idx="0">
                  <c:v>0.04</c:v>
                </c:pt>
                <c:pt idx="1">
                  <c:v>0.06</c:v>
                </c:pt>
              </c:numCache>
            </c:numRef>
          </c:val>
          <c:extLst>
            <c:ext xmlns:c16="http://schemas.microsoft.com/office/drawing/2014/chart" uri="{C3380CC4-5D6E-409C-BE32-E72D297353CC}">
              <c16:uniqueId val="{00000007-F84E-8B49-8B3D-DD4BDCADE8DA}"/>
            </c:ext>
          </c:extLst>
        </c:ser>
        <c:dLbls>
          <c:showLegendKey val="0"/>
          <c:showVal val="0"/>
          <c:showCatName val="0"/>
          <c:showSerName val="0"/>
          <c:showPercent val="0"/>
          <c:showBubbleSize val="0"/>
        </c:dLbls>
        <c:gapWidth val="50"/>
        <c:axId val="-262297248"/>
        <c:axId val="-262293984"/>
      </c:barChart>
      <c:catAx>
        <c:axId val="-262297248"/>
        <c:scaling>
          <c:orientation val="minMax"/>
        </c:scaling>
        <c:delete val="0"/>
        <c:axPos val="l"/>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2293984"/>
        <c:crosses val="autoZero"/>
        <c:auto val="1"/>
        <c:lblAlgn val="ctr"/>
        <c:lblOffset val="40"/>
        <c:noMultiLvlLbl val="0"/>
      </c:catAx>
      <c:valAx>
        <c:axId val="-262293984"/>
        <c:scaling>
          <c:orientation val="minMax"/>
          <c:max val="0.1"/>
        </c:scaling>
        <c:delete val="1"/>
        <c:axPos val="b"/>
        <c:numFmt formatCode="0%" sourceLinked="1"/>
        <c:majorTickMark val="out"/>
        <c:minorTickMark val="none"/>
        <c:tickLblPos val="nextTo"/>
        <c:crossAx val="-262297248"/>
        <c:crosses val="autoZero"/>
        <c:crossBetween val="between"/>
        <c:majorUnit val="0.05"/>
      </c:valAx>
      <c:spPr>
        <a:noFill/>
        <a:ln>
          <a:noFill/>
        </a:ln>
        <a:effectLst/>
      </c:spPr>
    </c:plotArea>
    <c:legend>
      <c:legendPos val="r"/>
      <c:layout>
        <c:manualLayout>
          <c:xMode val="edge"/>
          <c:yMode val="edge"/>
          <c:x val="0.76624902998460698"/>
          <c:y val="0.52031898050030001"/>
          <c:w val="0.18981992697851299"/>
          <c:h val="0.3188887630110829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85933014400233E-2"/>
          <c:y val="5.8913577956116341E-2"/>
          <c:w val="0.9397661210842696"/>
          <c:h val="0.60767026145043168"/>
        </c:manualLayout>
      </c:layout>
      <c:barChart>
        <c:barDir val="col"/>
        <c:grouping val="clustered"/>
        <c:varyColors val="0"/>
        <c:ser>
          <c:idx val="0"/>
          <c:order val="0"/>
          <c:tx>
            <c:strRef>
              <c:f>Sheet1!$B$1</c:f>
              <c:strCache>
                <c:ptCount val="1"/>
                <c:pt idx="0">
                  <c:v>Mean SF-12 PCS score</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Systematic mastocytosis</c:v>
                </c:pt>
                <c:pt idx="1">
                  <c:v>Anemia</c:v>
                </c:pt>
                <c:pt idx="2">
                  <c:v>Colorectal cancer</c:v>
                </c:pt>
                <c:pt idx="3">
                  <c:v>Depression</c:v>
                </c:pt>
                <c:pt idx="4">
                  <c:v>Dermatitis</c:v>
                </c:pt>
                <c:pt idx="5">
                  <c:v>Lung cancer</c:v>
                </c:pt>
                <c:pt idx="6">
                  <c:v>Psoriasis</c:v>
                </c:pt>
                <c:pt idx="7">
                  <c:v>Rheumatoid arthritis</c:v>
                </c:pt>
                <c:pt idx="8">
                  <c:v>Ulcer or stomach disease</c:v>
                </c:pt>
              </c:strCache>
            </c:strRef>
          </c:cat>
          <c:val>
            <c:numRef>
              <c:f>Sheet1!$B$2:$B$10</c:f>
              <c:numCache>
                <c:formatCode>General</c:formatCode>
                <c:ptCount val="9"/>
                <c:pt idx="0">
                  <c:v>35.1</c:v>
                </c:pt>
                <c:pt idx="1">
                  <c:v>45.5</c:v>
                </c:pt>
                <c:pt idx="2">
                  <c:v>42.8</c:v>
                </c:pt>
                <c:pt idx="3">
                  <c:v>45.6</c:v>
                </c:pt>
                <c:pt idx="4">
                  <c:v>47.8</c:v>
                </c:pt>
                <c:pt idx="5">
                  <c:v>37.200000000000003</c:v>
                </c:pt>
                <c:pt idx="6">
                  <c:v>45.6</c:v>
                </c:pt>
                <c:pt idx="7">
                  <c:v>40.6</c:v>
                </c:pt>
                <c:pt idx="8">
                  <c:v>43.2</c:v>
                </c:pt>
              </c:numCache>
            </c:numRef>
          </c:val>
          <c:extLst>
            <c:ext xmlns:c16="http://schemas.microsoft.com/office/drawing/2014/chart" uri="{C3380CC4-5D6E-409C-BE32-E72D297353CC}">
              <c16:uniqueId val="{00000000-510E-4054-A874-0C31CD965C36}"/>
            </c:ext>
          </c:extLst>
        </c:ser>
        <c:ser>
          <c:idx val="1"/>
          <c:order val="1"/>
          <c:tx>
            <c:strRef>
              <c:f>Sheet1!$C$1</c:f>
              <c:strCache>
                <c:ptCount val="1"/>
                <c:pt idx="0">
                  <c:v>Mean SF-12 MCS score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Systematic mastocytosis</c:v>
                </c:pt>
                <c:pt idx="1">
                  <c:v>Anemia</c:v>
                </c:pt>
                <c:pt idx="2">
                  <c:v>Colorectal cancer</c:v>
                </c:pt>
                <c:pt idx="3">
                  <c:v>Depression</c:v>
                </c:pt>
                <c:pt idx="4">
                  <c:v>Dermatitis</c:v>
                </c:pt>
                <c:pt idx="5">
                  <c:v>Lung cancer</c:v>
                </c:pt>
                <c:pt idx="6">
                  <c:v>Psoriasis</c:v>
                </c:pt>
                <c:pt idx="7">
                  <c:v>Rheumatoid arthritis</c:v>
                </c:pt>
                <c:pt idx="8">
                  <c:v>Ulcer or stomach disease</c:v>
                </c:pt>
              </c:strCache>
            </c:strRef>
          </c:cat>
          <c:val>
            <c:numRef>
              <c:f>Sheet1!$C$2:$C$10</c:f>
              <c:numCache>
                <c:formatCode>General</c:formatCode>
                <c:ptCount val="9"/>
                <c:pt idx="0">
                  <c:v>37.799999999999997</c:v>
                </c:pt>
                <c:pt idx="1">
                  <c:v>44.8</c:v>
                </c:pt>
                <c:pt idx="2">
                  <c:v>51.3</c:v>
                </c:pt>
                <c:pt idx="3">
                  <c:v>37.4</c:v>
                </c:pt>
                <c:pt idx="4">
                  <c:v>47.3</c:v>
                </c:pt>
                <c:pt idx="5">
                  <c:v>50.1</c:v>
                </c:pt>
                <c:pt idx="6">
                  <c:v>47.5</c:v>
                </c:pt>
                <c:pt idx="7">
                  <c:v>47.2</c:v>
                </c:pt>
                <c:pt idx="8">
                  <c:v>45.1</c:v>
                </c:pt>
              </c:numCache>
            </c:numRef>
          </c:val>
          <c:extLst>
            <c:ext xmlns:c16="http://schemas.microsoft.com/office/drawing/2014/chart" uri="{C3380CC4-5D6E-409C-BE32-E72D297353CC}">
              <c16:uniqueId val="{00000001-510E-4054-A874-0C31CD965C36}"/>
            </c:ext>
          </c:extLst>
        </c:ser>
        <c:dLbls>
          <c:dLblPos val="outEnd"/>
          <c:showLegendKey val="0"/>
          <c:showVal val="1"/>
          <c:showCatName val="0"/>
          <c:showSerName val="0"/>
          <c:showPercent val="0"/>
          <c:showBubbleSize val="0"/>
        </c:dLbls>
        <c:gapWidth val="142"/>
        <c:overlap val="-27"/>
        <c:axId val="1964511519"/>
        <c:axId val="1964506239"/>
      </c:barChart>
      <c:catAx>
        <c:axId val="1964511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64506239"/>
        <c:crosses val="autoZero"/>
        <c:auto val="1"/>
        <c:lblAlgn val="ctr"/>
        <c:lblOffset val="100"/>
        <c:noMultiLvlLbl val="0"/>
      </c:catAx>
      <c:valAx>
        <c:axId val="1964506239"/>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64511519"/>
        <c:crosses val="autoZero"/>
        <c:crossBetween val="between"/>
        <c:majorUnit val="30"/>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2225" cap="rnd">
              <a:solidFill>
                <a:schemeClr val="accent5"/>
              </a:solidFill>
              <a:round/>
            </a:ln>
            <a:effectLst/>
          </c:spPr>
          <c:marker>
            <c:symbol val="square"/>
            <c:size val="6"/>
            <c:spPr>
              <a:solidFill>
                <a:schemeClr val="accent5"/>
              </a:solidFill>
              <a:ln w="9525">
                <a:solidFill>
                  <a:schemeClr val="accent5"/>
                </a:solidFill>
              </a:ln>
              <a:effectLst/>
            </c:spPr>
          </c:marker>
          <c:dPt>
            <c:idx val="0"/>
            <c:marker>
              <c:symbol val="circle"/>
              <c:size val="6"/>
              <c:spPr>
                <a:solidFill>
                  <a:srgbClr val="EF3339"/>
                </a:solidFill>
                <a:ln w="9525">
                  <a:solidFill>
                    <a:srgbClr val="EF3339"/>
                  </a:solidFill>
                </a:ln>
                <a:effectLst/>
              </c:spPr>
            </c:marker>
            <c:bubble3D val="0"/>
            <c:spPr>
              <a:ln w="22225" cap="rnd">
                <a:solidFill>
                  <a:srgbClr val="EF3339"/>
                </a:solidFill>
                <a:round/>
              </a:ln>
              <a:effectLst/>
            </c:spPr>
            <c:extLst>
              <c:ext xmlns:c16="http://schemas.microsoft.com/office/drawing/2014/chart" uri="{C3380CC4-5D6E-409C-BE32-E72D297353CC}">
                <c16:uniqueId val="{0000000F-36C9-46BD-A95F-F00A107D8417}"/>
              </c:ext>
            </c:extLst>
          </c:dPt>
          <c:dPt>
            <c:idx val="1"/>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0D-36C9-46BD-A95F-F00A107D8417}"/>
              </c:ext>
            </c:extLst>
          </c:dPt>
          <c:dPt>
            <c:idx val="2"/>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0C-36C9-46BD-A95F-F00A107D8417}"/>
              </c:ext>
            </c:extLst>
          </c:dPt>
          <c:dPt>
            <c:idx val="3"/>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0B-36C9-46BD-A95F-F00A107D8417}"/>
              </c:ext>
            </c:extLst>
          </c:dPt>
          <c:dPt>
            <c:idx val="4"/>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0A-36C9-46BD-A95F-F00A107D8417}"/>
              </c:ext>
            </c:extLst>
          </c:dPt>
          <c:dPt>
            <c:idx val="5"/>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09-36C9-46BD-A95F-F00A107D8417}"/>
              </c:ext>
            </c:extLst>
          </c:dPt>
          <c:dPt>
            <c:idx val="6"/>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08-36C9-46BD-A95F-F00A107D8417}"/>
              </c:ext>
            </c:extLst>
          </c:dPt>
          <c:dPt>
            <c:idx val="7"/>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10-36C9-46BD-A95F-F00A107D8417}"/>
              </c:ext>
            </c:extLst>
          </c:dPt>
          <c:dPt>
            <c:idx val="8"/>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11-36C9-46BD-A95F-F00A107D8417}"/>
              </c:ext>
            </c:extLst>
          </c:dPt>
          <c:dPt>
            <c:idx val="9"/>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13-36C9-46BD-A95F-F00A107D8417}"/>
              </c:ext>
            </c:extLst>
          </c:dPt>
          <c:dPt>
            <c:idx val="10"/>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14-36C9-46BD-A95F-F00A107D8417}"/>
              </c:ext>
            </c:extLst>
          </c:dPt>
          <c:dPt>
            <c:idx val="11"/>
            <c:marker>
              <c:symbol val="square"/>
              <c:size val="6"/>
              <c:spPr>
                <a:solidFill>
                  <a:srgbClr val="C00000"/>
                </a:solidFill>
                <a:ln w="9525">
                  <a:solidFill>
                    <a:srgbClr val="C00000"/>
                  </a:solidFill>
                </a:ln>
                <a:effectLst/>
              </c:spPr>
            </c:marker>
            <c:bubble3D val="0"/>
            <c:spPr>
              <a:ln w="22225" cap="rnd">
                <a:solidFill>
                  <a:srgbClr val="C00000"/>
                </a:solidFill>
                <a:prstDash val="solid"/>
                <a:round/>
              </a:ln>
              <a:effectLst/>
            </c:spPr>
            <c:extLst>
              <c:ext xmlns:c16="http://schemas.microsoft.com/office/drawing/2014/chart" uri="{C3380CC4-5D6E-409C-BE32-E72D297353CC}">
                <c16:uniqueId val="{0000001A-36C9-46BD-A95F-F00A107D8417}"/>
              </c:ext>
            </c:extLst>
          </c:dPt>
          <c:dPt>
            <c:idx val="12"/>
            <c:marker>
              <c:symbol val="square"/>
              <c:size val="6"/>
              <c:spPr>
                <a:solidFill>
                  <a:srgbClr val="C00000"/>
                </a:solidFill>
                <a:ln w="9525">
                  <a:solidFill>
                    <a:srgbClr val="C00000"/>
                  </a:solidFill>
                </a:ln>
                <a:effectLst/>
              </c:spPr>
            </c:marker>
            <c:bubble3D val="0"/>
            <c:spPr>
              <a:ln w="22225" cap="rnd">
                <a:solidFill>
                  <a:srgbClr val="C00000"/>
                </a:solidFill>
                <a:round/>
              </a:ln>
              <a:effectLst/>
            </c:spPr>
            <c:extLst>
              <c:ext xmlns:c16="http://schemas.microsoft.com/office/drawing/2014/chart" uri="{C3380CC4-5D6E-409C-BE32-E72D297353CC}">
                <c16:uniqueId val="{00000016-36C9-46BD-A95F-F00A107D8417}"/>
              </c:ext>
            </c:extLst>
          </c:dPt>
          <c:dPt>
            <c:idx val="15"/>
            <c:marker>
              <c:symbol val="square"/>
              <c:size val="6"/>
              <c:spPr>
                <a:solidFill>
                  <a:schemeClr val="accent6"/>
                </a:solidFill>
                <a:ln w="9525">
                  <a:solidFill>
                    <a:schemeClr val="accent6"/>
                  </a:solidFill>
                </a:ln>
                <a:effectLst/>
              </c:spPr>
            </c:marker>
            <c:bubble3D val="0"/>
            <c:spPr>
              <a:ln w="22225" cap="rnd">
                <a:solidFill>
                  <a:schemeClr val="accent6"/>
                </a:solidFill>
                <a:round/>
              </a:ln>
              <a:effectLst/>
            </c:spPr>
            <c:extLst>
              <c:ext xmlns:c16="http://schemas.microsoft.com/office/drawing/2014/chart" uri="{C3380CC4-5D6E-409C-BE32-E72D297353CC}">
                <c16:uniqueId val="{00000026-CD4C-47C3-8BF5-2FCC6C383253}"/>
              </c:ext>
            </c:extLst>
          </c:dPt>
          <c:dPt>
            <c:idx val="16"/>
            <c:marker>
              <c:symbol val="square"/>
              <c:size val="6"/>
              <c:spPr>
                <a:solidFill>
                  <a:schemeClr val="accent6"/>
                </a:solidFill>
                <a:ln w="9525">
                  <a:solidFill>
                    <a:schemeClr val="accent6"/>
                  </a:solidFill>
                </a:ln>
                <a:effectLst/>
              </c:spPr>
            </c:marker>
            <c:bubble3D val="0"/>
            <c:spPr>
              <a:ln w="22225" cap="rnd">
                <a:solidFill>
                  <a:schemeClr val="accent6"/>
                </a:solidFill>
                <a:round/>
              </a:ln>
              <a:effectLst/>
            </c:spPr>
            <c:extLst>
              <c:ext xmlns:c16="http://schemas.microsoft.com/office/drawing/2014/chart" uri="{C3380CC4-5D6E-409C-BE32-E72D297353CC}">
                <c16:uniqueId val="{00000027-CD4C-47C3-8BF5-2FCC6C383253}"/>
              </c:ext>
            </c:extLst>
          </c:dPt>
          <c:dPt>
            <c:idx val="17"/>
            <c:marker>
              <c:symbol val="square"/>
              <c:size val="6"/>
              <c:spPr>
                <a:solidFill>
                  <a:schemeClr val="accent6"/>
                </a:solidFill>
                <a:ln w="9525">
                  <a:solidFill>
                    <a:schemeClr val="accent6"/>
                  </a:solidFill>
                </a:ln>
                <a:effectLst/>
              </c:spPr>
            </c:marker>
            <c:bubble3D val="0"/>
            <c:spPr>
              <a:ln w="22225" cap="rnd">
                <a:solidFill>
                  <a:schemeClr val="accent6"/>
                </a:solidFill>
                <a:round/>
              </a:ln>
              <a:effectLst/>
            </c:spPr>
            <c:extLst>
              <c:ext xmlns:c16="http://schemas.microsoft.com/office/drawing/2014/chart" uri="{C3380CC4-5D6E-409C-BE32-E72D297353CC}">
                <c16:uniqueId val="{00000028-CD4C-47C3-8BF5-2FCC6C383253}"/>
              </c:ext>
            </c:extLst>
          </c:dPt>
          <c:dPt>
            <c:idx val="18"/>
            <c:marker>
              <c:symbol val="square"/>
              <c:size val="6"/>
              <c:spPr>
                <a:solidFill>
                  <a:schemeClr val="accent6"/>
                </a:solidFill>
                <a:ln w="9525">
                  <a:solidFill>
                    <a:schemeClr val="accent6"/>
                  </a:solidFill>
                </a:ln>
                <a:effectLst/>
              </c:spPr>
            </c:marker>
            <c:bubble3D val="0"/>
            <c:spPr>
              <a:ln w="22225" cap="rnd">
                <a:solidFill>
                  <a:schemeClr val="accent6"/>
                </a:solidFill>
                <a:round/>
              </a:ln>
              <a:effectLst/>
            </c:spPr>
            <c:extLst>
              <c:ext xmlns:c16="http://schemas.microsoft.com/office/drawing/2014/chart" uri="{C3380CC4-5D6E-409C-BE32-E72D297353CC}">
                <c16:uniqueId val="{00000029-CD4C-47C3-8BF5-2FCC6C383253}"/>
              </c:ext>
            </c:extLst>
          </c:dPt>
          <c:dPt>
            <c:idx val="19"/>
            <c:marker>
              <c:symbol val="square"/>
              <c:size val="6"/>
              <c:spPr>
                <a:solidFill>
                  <a:schemeClr val="accent6"/>
                </a:solidFill>
                <a:ln w="9525">
                  <a:solidFill>
                    <a:schemeClr val="accent6"/>
                  </a:solidFill>
                </a:ln>
                <a:effectLst/>
              </c:spPr>
            </c:marker>
            <c:bubble3D val="0"/>
            <c:spPr>
              <a:ln w="22225" cap="rnd">
                <a:solidFill>
                  <a:schemeClr val="accent6"/>
                </a:solidFill>
                <a:round/>
              </a:ln>
              <a:effectLst/>
            </c:spPr>
            <c:extLst>
              <c:ext xmlns:c16="http://schemas.microsoft.com/office/drawing/2014/chart" uri="{C3380CC4-5D6E-409C-BE32-E72D297353CC}">
                <c16:uniqueId val="{0000002A-CD4C-47C3-8BF5-2FCC6C383253}"/>
              </c:ext>
            </c:extLst>
          </c:dPt>
          <c:dPt>
            <c:idx val="20"/>
            <c:marker>
              <c:symbol val="square"/>
              <c:size val="6"/>
              <c:spPr>
                <a:solidFill>
                  <a:schemeClr val="accent6"/>
                </a:solidFill>
                <a:ln w="9525">
                  <a:solidFill>
                    <a:schemeClr val="accent6"/>
                  </a:solidFill>
                </a:ln>
                <a:effectLst/>
              </c:spPr>
            </c:marker>
            <c:bubble3D val="0"/>
            <c:spPr>
              <a:ln w="22225" cap="rnd">
                <a:solidFill>
                  <a:schemeClr val="accent6"/>
                </a:solidFill>
                <a:round/>
              </a:ln>
              <a:effectLst/>
            </c:spPr>
            <c:extLst>
              <c:ext xmlns:c16="http://schemas.microsoft.com/office/drawing/2014/chart" uri="{C3380CC4-5D6E-409C-BE32-E72D297353CC}">
                <c16:uniqueId val="{0000002B-CD4C-47C3-8BF5-2FCC6C383253}"/>
              </c:ext>
            </c:extLst>
          </c:dPt>
          <c:dPt>
            <c:idx val="21"/>
            <c:marker>
              <c:symbol val="square"/>
              <c:size val="6"/>
              <c:spPr>
                <a:solidFill>
                  <a:schemeClr val="accent5">
                    <a:lumMod val="75000"/>
                  </a:schemeClr>
                </a:solidFill>
                <a:ln w="9525">
                  <a:solidFill>
                    <a:schemeClr val="accent5">
                      <a:lumMod val="75000"/>
                    </a:schemeClr>
                  </a:solidFill>
                </a:ln>
                <a:effectLst/>
              </c:spPr>
            </c:marker>
            <c:bubble3D val="0"/>
            <c:spPr>
              <a:ln w="22225" cap="rnd">
                <a:solidFill>
                  <a:schemeClr val="accent5">
                    <a:lumMod val="75000"/>
                  </a:schemeClr>
                </a:solidFill>
                <a:prstDash val="dash"/>
                <a:round/>
              </a:ln>
              <a:effectLst/>
            </c:spPr>
            <c:extLst>
              <c:ext xmlns:c16="http://schemas.microsoft.com/office/drawing/2014/chart" uri="{C3380CC4-5D6E-409C-BE32-E72D297353CC}">
                <c16:uniqueId val="{00000017-36C9-46BD-A95F-F00A107D8417}"/>
              </c:ext>
            </c:extLst>
          </c:dPt>
          <c:dPt>
            <c:idx val="22"/>
            <c:marker>
              <c:symbol val="square"/>
              <c:size val="6"/>
              <c:spPr>
                <a:solidFill>
                  <a:schemeClr val="accent5">
                    <a:lumMod val="75000"/>
                  </a:schemeClr>
                </a:solidFill>
                <a:ln w="9525">
                  <a:solidFill>
                    <a:schemeClr val="accent5">
                      <a:lumMod val="75000"/>
                    </a:schemeClr>
                  </a:solidFill>
                </a:ln>
                <a:effectLst/>
              </c:spPr>
            </c:marker>
            <c:bubble3D val="0"/>
            <c:spPr>
              <a:ln w="22225" cap="rnd">
                <a:solidFill>
                  <a:schemeClr val="accent5">
                    <a:lumMod val="75000"/>
                  </a:schemeClr>
                </a:solidFill>
                <a:prstDash val="dash"/>
                <a:round/>
              </a:ln>
              <a:effectLst/>
            </c:spPr>
            <c:extLst>
              <c:ext xmlns:c16="http://schemas.microsoft.com/office/drawing/2014/chart" uri="{C3380CC4-5D6E-409C-BE32-E72D297353CC}">
                <c16:uniqueId val="{00000018-36C9-46BD-A95F-F00A107D8417}"/>
              </c:ext>
            </c:extLst>
          </c:dPt>
          <c:dPt>
            <c:idx val="23"/>
            <c:marker>
              <c:symbol val="square"/>
              <c:size val="6"/>
              <c:spPr>
                <a:solidFill>
                  <a:schemeClr val="accent5">
                    <a:lumMod val="75000"/>
                  </a:schemeClr>
                </a:solidFill>
                <a:ln w="9525">
                  <a:solidFill>
                    <a:schemeClr val="accent5">
                      <a:lumMod val="75000"/>
                    </a:schemeClr>
                  </a:solidFill>
                </a:ln>
                <a:effectLst/>
              </c:spPr>
            </c:marker>
            <c:bubble3D val="0"/>
            <c:spPr>
              <a:ln w="22225" cap="rnd">
                <a:solidFill>
                  <a:schemeClr val="accent5">
                    <a:lumMod val="75000"/>
                  </a:schemeClr>
                </a:solidFill>
                <a:prstDash val="dash"/>
                <a:round/>
              </a:ln>
              <a:effectLst/>
            </c:spPr>
            <c:extLst>
              <c:ext xmlns:c16="http://schemas.microsoft.com/office/drawing/2014/chart" uri="{C3380CC4-5D6E-409C-BE32-E72D297353CC}">
                <c16:uniqueId val="{00000012-36C9-46BD-A95F-F00A107D8417}"/>
              </c:ext>
            </c:extLst>
          </c:dPt>
          <c:dPt>
            <c:idx val="24"/>
            <c:marker>
              <c:symbol val="square"/>
              <c:size val="6"/>
              <c:spPr>
                <a:solidFill>
                  <a:schemeClr val="accent5">
                    <a:lumMod val="75000"/>
                  </a:schemeClr>
                </a:solidFill>
                <a:ln w="9525">
                  <a:solidFill>
                    <a:schemeClr val="accent5">
                      <a:lumMod val="75000"/>
                    </a:schemeClr>
                  </a:solidFill>
                </a:ln>
                <a:effectLst/>
              </c:spPr>
            </c:marker>
            <c:bubble3D val="0"/>
            <c:spPr>
              <a:ln w="22225" cap="rnd">
                <a:solidFill>
                  <a:schemeClr val="accent5">
                    <a:lumMod val="75000"/>
                  </a:schemeClr>
                </a:solidFill>
                <a:prstDash val="dash"/>
                <a:round/>
              </a:ln>
              <a:effectLst/>
            </c:spPr>
            <c:extLst>
              <c:ext xmlns:c16="http://schemas.microsoft.com/office/drawing/2014/chart" uri="{C3380CC4-5D6E-409C-BE32-E72D297353CC}">
                <c16:uniqueId val="{00000019-36C9-46BD-A95F-F00A107D8417}"/>
              </c:ext>
            </c:extLst>
          </c:dPt>
          <c:dPt>
            <c:idx val="25"/>
            <c:marker>
              <c:symbol val="square"/>
              <c:size val="6"/>
              <c:spPr>
                <a:solidFill>
                  <a:schemeClr val="accent5">
                    <a:lumMod val="75000"/>
                  </a:schemeClr>
                </a:solidFill>
                <a:ln w="9525">
                  <a:solidFill>
                    <a:schemeClr val="accent5">
                      <a:lumMod val="75000"/>
                    </a:schemeClr>
                  </a:solidFill>
                </a:ln>
                <a:effectLst/>
              </c:spPr>
            </c:marker>
            <c:bubble3D val="0"/>
            <c:spPr>
              <a:ln w="22225" cap="rnd">
                <a:solidFill>
                  <a:schemeClr val="accent5">
                    <a:lumMod val="75000"/>
                  </a:schemeClr>
                </a:solidFill>
                <a:prstDash val="dash"/>
                <a:round/>
              </a:ln>
              <a:effectLst/>
            </c:spPr>
            <c:extLst>
              <c:ext xmlns:c16="http://schemas.microsoft.com/office/drawing/2014/chart" uri="{C3380CC4-5D6E-409C-BE32-E72D297353CC}">
                <c16:uniqueId val="{00000015-36C9-46BD-A95F-F00A107D8417}"/>
              </c:ext>
            </c:extLst>
          </c:dPt>
          <c:dPt>
            <c:idx val="26"/>
            <c:marker>
              <c:symbol val="square"/>
              <c:size val="6"/>
              <c:spPr>
                <a:solidFill>
                  <a:schemeClr val="accent5">
                    <a:lumMod val="75000"/>
                  </a:schemeClr>
                </a:solidFill>
                <a:ln w="9525">
                  <a:solidFill>
                    <a:schemeClr val="accent5">
                      <a:lumMod val="75000"/>
                    </a:schemeClr>
                  </a:solidFill>
                </a:ln>
                <a:effectLst/>
              </c:spPr>
            </c:marker>
            <c:bubble3D val="0"/>
            <c:spPr>
              <a:ln w="22225" cap="rnd">
                <a:solidFill>
                  <a:schemeClr val="accent5">
                    <a:lumMod val="75000"/>
                  </a:schemeClr>
                </a:solidFill>
                <a:prstDash val="dash"/>
                <a:round/>
              </a:ln>
              <a:effectLst/>
            </c:spPr>
            <c:extLst>
              <c:ext xmlns:c16="http://schemas.microsoft.com/office/drawing/2014/chart" uri="{C3380CC4-5D6E-409C-BE32-E72D297353CC}">
                <c16:uniqueId val="{0000001B-36C9-46BD-A95F-F00A107D8417}"/>
              </c:ext>
            </c:extLst>
          </c:dPt>
          <c:errBars>
            <c:errDir val="y"/>
            <c:errBarType val="both"/>
            <c:errValType val="cust"/>
            <c:noEndCap val="0"/>
            <c:plus>
              <c:numRef>
                <c:f>Sheet1!$D$2:$D$28</c:f>
                <c:numCache>
                  <c:formatCode>General</c:formatCode>
                  <c:ptCount val="27"/>
                  <c:pt idx="0">
                    <c:v>0</c:v>
                  </c:pt>
                  <c:pt idx="1">
                    <c:v>-1.1999999999999993</c:v>
                  </c:pt>
                  <c:pt idx="2">
                    <c:v>-1.2899999999999991</c:v>
                  </c:pt>
                  <c:pt idx="3">
                    <c:v>-1.58</c:v>
                  </c:pt>
                  <c:pt idx="4">
                    <c:v>-1.3000000000000007</c:v>
                  </c:pt>
                  <c:pt idx="5">
                    <c:v>-1.3499999999999996</c:v>
                  </c:pt>
                  <c:pt idx="6">
                    <c:v>-1.3999999999999986</c:v>
                  </c:pt>
                  <c:pt idx="7">
                    <c:v>-1.629999999999999</c:v>
                  </c:pt>
                  <c:pt idx="8">
                    <c:v>-1.889999999999997</c:v>
                  </c:pt>
                  <c:pt idx="9">
                    <c:v>-1.7300000000000004</c:v>
                  </c:pt>
                  <c:pt idx="10">
                    <c:v>-2.0799999999999983</c:v>
                  </c:pt>
                  <c:pt idx="11">
                    <c:v>-2.0800000000000018</c:v>
                  </c:pt>
                  <c:pt idx="12">
                    <c:v>-2.3800000000000026</c:v>
                  </c:pt>
                  <c:pt idx="14">
                    <c:v>0</c:v>
                  </c:pt>
                  <c:pt idx="15">
                    <c:v>-1.0999999999999996</c:v>
                  </c:pt>
                  <c:pt idx="16">
                    <c:v>-1.4500000000000002</c:v>
                  </c:pt>
                  <c:pt idx="17">
                    <c:v>-1.83</c:v>
                  </c:pt>
                  <c:pt idx="18">
                    <c:v>-1.8600000000000012</c:v>
                  </c:pt>
                  <c:pt idx="19">
                    <c:v>-2.1399999999999988</c:v>
                  </c:pt>
                  <c:pt idx="20">
                    <c:v>-1.9799999999999986</c:v>
                  </c:pt>
                  <c:pt idx="21">
                    <c:v>-2.0700000000000003</c:v>
                  </c:pt>
                  <c:pt idx="22">
                    <c:v>-2.4200000000000017</c:v>
                  </c:pt>
                  <c:pt idx="23">
                    <c:v>-2.4600000000000009</c:v>
                  </c:pt>
                  <c:pt idx="24">
                    <c:v>-2.6799999999999997</c:v>
                  </c:pt>
                  <c:pt idx="25">
                    <c:v>-2.879999999999999</c:v>
                  </c:pt>
                  <c:pt idx="26">
                    <c:v>-3.25</c:v>
                  </c:pt>
                </c:numCache>
              </c:numRef>
            </c:plus>
            <c:minus>
              <c:numRef>
                <c:f>Sheet1!$E$2:$E$28</c:f>
                <c:numCache>
                  <c:formatCode>General</c:formatCode>
                  <c:ptCount val="27"/>
                  <c:pt idx="0">
                    <c:v>0</c:v>
                  </c:pt>
                  <c:pt idx="1">
                    <c:v>-0.62999999999999989</c:v>
                  </c:pt>
                  <c:pt idx="2">
                    <c:v>-1.0099999999999998</c:v>
                  </c:pt>
                  <c:pt idx="3">
                    <c:v>-1.1899999999999995</c:v>
                  </c:pt>
                  <c:pt idx="4">
                    <c:v>-1.4699999999999989</c:v>
                  </c:pt>
                  <c:pt idx="5">
                    <c:v>-1.58</c:v>
                  </c:pt>
                  <c:pt idx="6">
                    <c:v>-1.7300000000000004</c:v>
                  </c:pt>
                  <c:pt idx="7">
                    <c:v>-1.7100000000000009</c:v>
                  </c:pt>
                  <c:pt idx="8">
                    <c:v>-1.6600000000000001</c:v>
                  </c:pt>
                  <c:pt idx="9">
                    <c:v>-1.7199999999999989</c:v>
                  </c:pt>
                  <c:pt idx="10">
                    <c:v>-2.1000000000000014</c:v>
                  </c:pt>
                  <c:pt idx="11">
                    <c:v>-2.1400000000000006</c:v>
                  </c:pt>
                  <c:pt idx="12">
                    <c:v>-2.16</c:v>
                  </c:pt>
                  <c:pt idx="14">
                    <c:v>0</c:v>
                  </c:pt>
                  <c:pt idx="15">
                    <c:v>-0.95000000000000018</c:v>
                  </c:pt>
                  <c:pt idx="16">
                    <c:v>-1.3900000000000006</c:v>
                  </c:pt>
                  <c:pt idx="17">
                    <c:v>-1.5900000000000007</c:v>
                  </c:pt>
                  <c:pt idx="18">
                    <c:v>-1.7299999999999995</c:v>
                  </c:pt>
                  <c:pt idx="19">
                    <c:v>-1.7400000000000011</c:v>
                  </c:pt>
                  <c:pt idx="20">
                    <c:v>-1.9900000000000011</c:v>
                  </c:pt>
                  <c:pt idx="21">
                    <c:v>-2.2300000000000004</c:v>
                  </c:pt>
                  <c:pt idx="22">
                    <c:v>-2.2399999999999984</c:v>
                  </c:pt>
                  <c:pt idx="23">
                    <c:v>-2.7999999999999989</c:v>
                  </c:pt>
                  <c:pt idx="24">
                    <c:v>-2.75</c:v>
                  </c:pt>
                  <c:pt idx="25">
                    <c:v>-2.9600000000000009</c:v>
                  </c:pt>
                  <c:pt idx="26">
                    <c:v>0</c:v>
                  </c:pt>
                </c:numCache>
              </c:numRef>
            </c:minus>
            <c:spPr>
              <a:noFill/>
              <a:ln w="9525" cap="flat" cmpd="sng" algn="ctr">
                <a:solidFill>
                  <a:schemeClr val="tx1">
                    <a:lumMod val="65000"/>
                    <a:lumOff val="35000"/>
                  </a:schemeClr>
                </a:solidFill>
                <a:round/>
              </a:ln>
              <a:effectLst/>
            </c:spPr>
          </c:errBars>
          <c:xVal>
            <c:numRef>
              <c:f>Sheet1!$A$2:$A$28</c:f>
              <c:numCache>
                <c:formatCode>General</c:formatCode>
                <c:ptCount val="27"/>
                <c:pt idx="0">
                  <c:v>0</c:v>
                </c:pt>
                <c:pt idx="1">
                  <c:v>4</c:v>
                </c:pt>
                <c:pt idx="2">
                  <c:v>8</c:v>
                </c:pt>
                <c:pt idx="3">
                  <c:v>12</c:v>
                </c:pt>
                <c:pt idx="4">
                  <c:v>16</c:v>
                </c:pt>
                <c:pt idx="5">
                  <c:v>20</c:v>
                </c:pt>
                <c:pt idx="6">
                  <c:v>24</c:v>
                </c:pt>
                <c:pt idx="7">
                  <c:v>28</c:v>
                </c:pt>
                <c:pt idx="8">
                  <c:v>32</c:v>
                </c:pt>
                <c:pt idx="9">
                  <c:v>36</c:v>
                </c:pt>
                <c:pt idx="10">
                  <c:v>40</c:v>
                </c:pt>
                <c:pt idx="11">
                  <c:v>44</c:v>
                </c:pt>
                <c:pt idx="12">
                  <c:v>48</c:v>
                </c:pt>
                <c:pt idx="14">
                  <c:v>0</c:v>
                </c:pt>
                <c:pt idx="15">
                  <c:v>4</c:v>
                </c:pt>
                <c:pt idx="16">
                  <c:v>8</c:v>
                </c:pt>
                <c:pt idx="17">
                  <c:v>12</c:v>
                </c:pt>
                <c:pt idx="18">
                  <c:v>16</c:v>
                </c:pt>
                <c:pt idx="19">
                  <c:v>20</c:v>
                </c:pt>
                <c:pt idx="20">
                  <c:v>24</c:v>
                </c:pt>
                <c:pt idx="21">
                  <c:v>28</c:v>
                </c:pt>
                <c:pt idx="22">
                  <c:v>32</c:v>
                </c:pt>
                <c:pt idx="23">
                  <c:v>36</c:v>
                </c:pt>
                <c:pt idx="24">
                  <c:v>40</c:v>
                </c:pt>
                <c:pt idx="25">
                  <c:v>44</c:v>
                </c:pt>
                <c:pt idx="26">
                  <c:v>48</c:v>
                </c:pt>
              </c:numCache>
            </c:numRef>
          </c:xVal>
          <c:yVal>
            <c:numRef>
              <c:f>Sheet1!$B$2:$B$28</c:f>
              <c:numCache>
                <c:formatCode>General</c:formatCode>
                <c:ptCount val="27"/>
                <c:pt idx="0">
                  <c:v>0</c:v>
                </c:pt>
                <c:pt idx="1">
                  <c:v>-7.41</c:v>
                </c:pt>
                <c:pt idx="2">
                  <c:v>-11.08</c:v>
                </c:pt>
                <c:pt idx="3">
                  <c:v>-13.09</c:v>
                </c:pt>
                <c:pt idx="4">
                  <c:v>-14.2</c:v>
                </c:pt>
                <c:pt idx="5">
                  <c:v>-15.72</c:v>
                </c:pt>
                <c:pt idx="6">
                  <c:v>-15.93</c:v>
                </c:pt>
                <c:pt idx="7">
                  <c:v>-17.940000000000001</c:v>
                </c:pt>
                <c:pt idx="8">
                  <c:v>-17.940000000000001</c:v>
                </c:pt>
                <c:pt idx="9">
                  <c:v>-18</c:v>
                </c:pt>
                <c:pt idx="10">
                  <c:v>-19.32</c:v>
                </c:pt>
                <c:pt idx="11">
                  <c:v>-20.36</c:v>
                </c:pt>
                <c:pt idx="12">
                  <c:v>-20.22</c:v>
                </c:pt>
                <c:pt idx="14">
                  <c:v>0</c:v>
                </c:pt>
                <c:pt idx="15">
                  <c:v>-5.58</c:v>
                </c:pt>
                <c:pt idx="16">
                  <c:v>-7.94</c:v>
                </c:pt>
                <c:pt idx="17">
                  <c:v>-8.31</c:v>
                </c:pt>
                <c:pt idx="18">
                  <c:v>-8.4499999999999993</c:v>
                </c:pt>
                <c:pt idx="19">
                  <c:v>-9.2100000000000009</c:v>
                </c:pt>
                <c:pt idx="20">
                  <c:v>-9.2100000000000009</c:v>
                </c:pt>
                <c:pt idx="21">
                  <c:v>-15</c:v>
                </c:pt>
                <c:pt idx="22">
                  <c:v>-17.239999999999998</c:v>
                </c:pt>
                <c:pt idx="23">
                  <c:v>-18.7</c:v>
                </c:pt>
                <c:pt idx="24">
                  <c:v>-20.36</c:v>
                </c:pt>
                <c:pt idx="25">
                  <c:v>-19.32</c:v>
                </c:pt>
                <c:pt idx="26">
                  <c:v>-21.75</c:v>
                </c:pt>
              </c:numCache>
            </c:numRef>
          </c:yVal>
          <c:smooth val="0"/>
          <c:extLst>
            <c:ext xmlns:c16="http://schemas.microsoft.com/office/drawing/2014/chart" uri="{C3380CC4-5D6E-409C-BE32-E72D297353CC}">
              <c16:uniqueId val="{00000000-36C9-46BD-A95F-F00A107D8417}"/>
            </c:ext>
          </c:extLst>
        </c:ser>
        <c:ser>
          <c:idx val="1"/>
          <c:order val="1"/>
          <c:tx>
            <c:strRef>
              <c:f>Sheet1!$C$1</c:f>
              <c:strCache>
                <c:ptCount val="1"/>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Sheet1!$A$2:$A$28</c:f>
              <c:numCache>
                <c:formatCode>General</c:formatCode>
                <c:ptCount val="27"/>
                <c:pt idx="0">
                  <c:v>0</c:v>
                </c:pt>
                <c:pt idx="1">
                  <c:v>4</c:v>
                </c:pt>
                <c:pt idx="2">
                  <c:v>8</c:v>
                </c:pt>
                <c:pt idx="3">
                  <c:v>12</c:v>
                </c:pt>
                <c:pt idx="4">
                  <c:v>16</c:v>
                </c:pt>
                <c:pt idx="5">
                  <c:v>20</c:v>
                </c:pt>
                <c:pt idx="6">
                  <c:v>24</c:v>
                </c:pt>
                <c:pt idx="7">
                  <c:v>28</c:v>
                </c:pt>
                <c:pt idx="8">
                  <c:v>32</c:v>
                </c:pt>
                <c:pt idx="9">
                  <c:v>36</c:v>
                </c:pt>
                <c:pt idx="10">
                  <c:v>40</c:v>
                </c:pt>
                <c:pt idx="11">
                  <c:v>44</c:v>
                </c:pt>
                <c:pt idx="12">
                  <c:v>48</c:v>
                </c:pt>
                <c:pt idx="14">
                  <c:v>0</c:v>
                </c:pt>
                <c:pt idx="15">
                  <c:v>4</c:v>
                </c:pt>
                <c:pt idx="16">
                  <c:v>8</c:v>
                </c:pt>
                <c:pt idx="17">
                  <c:v>12</c:v>
                </c:pt>
                <c:pt idx="18">
                  <c:v>16</c:v>
                </c:pt>
                <c:pt idx="19">
                  <c:v>20</c:v>
                </c:pt>
                <c:pt idx="20">
                  <c:v>24</c:v>
                </c:pt>
                <c:pt idx="21">
                  <c:v>28</c:v>
                </c:pt>
                <c:pt idx="22">
                  <c:v>32</c:v>
                </c:pt>
                <c:pt idx="23">
                  <c:v>36</c:v>
                </c:pt>
                <c:pt idx="24">
                  <c:v>40</c:v>
                </c:pt>
                <c:pt idx="25">
                  <c:v>44</c:v>
                </c:pt>
                <c:pt idx="26">
                  <c:v>48</c:v>
                </c:pt>
              </c:numCache>
            </c:numRef>
          </c:xVal>
          <c:yVal>
            <c:numRef>
              <c:f>Sheet1!$C$2:$C$4</c:f>
              <c:numCache>
                <c:formatCode>General</c:formatCode>
                <c:ptCount val="3"/>
              </c:numCache>
            </c:numRef>
          </c:yVal>
          <c:smooth val="0"/>
          <c:extLst>
            <c:ext xmlns:c16="http://schemas.microsoft.com/office/drawing/2014/chart" uri="{C3380CC4-5D6E-409C-BE32-E72D297353CC}">
              <c16:uniqueId val="{00000001-36C9-46BD-A95F-F00A107D8417}"/>
            </c:ext>
          </c:extLst>
        </c:ser>
        <c:ser>
          <c:idx val="3"/>
          <c:order val="2"/>
          <c:tx>
            <c:strRef>
              <c:f>Sheet1!#REF!</c:f>
              <c:strCache>
                <c:ptCount val="1"/>
                <c:pt idx="0">
                  <c:v>#REF!</c:v>
                </c:pt>
              </c:strCache>
            </c:strRef>
          </c:tx>
          <c:spPr>
            <a:ln w="19050" cap="rnd">
              <a:solidFill>
                <a:schemeClr val="accent4"/>
              </a:solidFill>
              <a:round/>
            </a:ln>
            <a:effectLst/>
          </c:spPr>
          <c:marker>
            <c:symbol val="circle"/>
            <c:size val="6"/>
            <c:spPr>
              <a:solidFill>
                <a:srgbClr val="FF0000"/>
              </a:solidFill>
              <a:ln w="9525">
                <a:solidFill>
                  <a:srgbClr val="FF0000"/>
                </a:solidFill>
              </a:ln>
              <a:effectLst/>
            </c:spPr>
          </c:marker>
          <c:xVal>
            <c:numRef>
              <c:f>Sheet1!$A$2:$A$28</c:f>
              <c:numCache>
                <c:formatCode>General</c:formatCode>
                <c:ptCount val="27"/>
                <c:pt idx="0">
                  <c:v>0</c:v>
                </c:pt>
                <c:pt idx="1">
                  <c:v>4</c:v>
                </c:pt>
                <c:pt idx="2">
                  <c:v>8</c:v>
                </c:pt>
                <c:pt idx="3">
                  <c:v>12</c:v>
                </c:pt>
                <c:pt idx="4">
                  <c:v>16</c:v>
                </c:pt>
                <c:pt idx="5">
                  <c:v>20</c:v>
                </c:pt>
                <c:pt idx="6">
                  <c:v>24</c:v>
                </c:pt>
                <c:pt idx="7">
                  <c:v>28</c:v>
                </c:pt>
                <c:pt idx="8">
                  <c:v>32</c:v>
                </c:pt>
                <c:pt idx="9">
                  <c:v>36</c:v>
                </c:pt>
                <c:pt idx="10">
                  <c:v>40</c:v>
                </c:pt>
                <c:pt idx="11">
                  <c:v>44</c:v>
                </c:pt>
                <c:pt idx="12">
                  <c:v>48</c:v>
                </c:pt>
                <c:pt idx="14">
                  <c:v>0</c:v>
                </c:pt>
                <c:pt idx="15">
                  <c:v>4</c:v>
                </c:pt>
                <c:pt idx="16">
                  <c:v>8</c:v>
                </c:pt>
                <c:pt idx="17">
                  <c:v>12</c:v>
                </c:pt>
                <c:pt idx="18">
                  <c:v>16</c:v>
                </c:pt>
                <c:pt idx="19">
                  <c:v>20</c:v>
                </c:pt>
                <c:pt idx="20">
                  <c:v>24</c:v>
                </c:pt>
                <c:pt idx="21">
                  <c:v>28</c:v>
                </c:pt>
                <c:pt idx="22">
                  <c:v>32</c:v>
                </c:pt>
                <c:pt idx="23">
                  <c:v>36</c:v>
                </c:pt>
                <c:pt idx="24">
                  <c:v>40</c:v>
                </c:pt>
                <c:pt idx="25">
                  <c:v>44</c:v>
                </c:pt>
                <c:pt idx="26">
                  <c:v>48</c:v>
                </c:pt>
              </c:numCache>
            </c:numRef>
          </c:xVal>
          <c:yVal>
            <c:numRef>
              <c:f>Sheet1!#REF!</c:f>
              <c:numCache>
                <c:formatCode>General</c:formatCode>
                <c:ptCount val="1"/>
                <c:pt idx="0">
                  <c:v>1</c:v>
                </c:pt>
              </c:numCache>
            </c:numRef>
          </c:yVal>
          <c:smooth val="0"/>
          <c:extLst>
            <c:ext xmlns:c16="http://schemas.microsoft.com/office/drawing/2014/chart" uri="{C3380CC4-5D6E-409C-BE32-E72D297353CC}">
              <c16:uniqueId val="{00000002-36C9-46BD-A95F-F00A107D8417}"/>
            </c:ext>
          </c:extLst>
        </c:ser>
        <c:ser>
          <c:idx val="4"/>
          <c:order val="3"/>
          <c:tx>
            <c:strRef>
              <c:f>Sheet1!#REF!</c:f>
              <c:strCache>
                <c:ptCount val="1"/>
                <c:pt idx="0">
                  <c:v>#REF!</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Sheet1!$A$2:$A$28</c:f>
              <c:numCache>
                <c:formatCode>General</c:formatCode>
                <c:ptCount val="27"/>
                <c:pt idx="0">
                  <c:v>0</c:v>
                </c:pt>
                <c:pt idx="1">
                  <c:v>4</c:v>
                </c:pt>
                <c:pt idx="2">
                  <c:v>8</c:v>
                </c:pt>
                <c:pt idx="3">
                  <c:v>12</c:v>
                </c:pt>
                <c:pt idx="4">
                  <c:v>16</c:v>
                </c:pt>
                <c:pt idx="5">
                  <c:v>20</c:v>
                </c:pt>
                <c:pt idx="6">
                  <c:v>24</c:v>
                </c:pt>
                <c:pt idx="7">
                  <c:v>28</c:v>
                </c:pt>
                <c:pt idx="8">
                  <c:v>32</c:v>
                </c:pt>
                <c:pt idx="9">
                  <c:v>36</c:v>
                </c:pt>
                <c:pt idx="10">
                  <c:v>40</c:v>
                </c:pt>
                <c:pt idx="11">
                  <c:v>44</c:v>
                </c:pt>
                <c:pt idx="12">
                  <c:v>48</c:v>
                </c:pt>
                <c:pt idx="14">
                  <c:v>0</c:v>
                </c:pt>
                <c:pt idx="15">
                  <c:v>4</c:v>
                </c:pt>
                <c:pt idx="16">
                  <c:v>8</c:v>
                </c:pt>
                <c:pt idx="17">
                  <c:v>12</c:v>
                </c:pt>
                <c:pt idx="18">
                  <c:v>16</c:v>
                </c:pt>
                <c:pt idx="19">
                  <c:v>20</c:v>
                </c:pt>
                <c:pt idx="20">
                  <c:v>24</c:v>
                </c:pt>
                <c:pt idx="21">
                  <c:v>28</c:v>
                </c:pt>
                <c:pt idx="22">
                  <c:v>32</c:v>
                </c:pt>
                <c:pt idx="23">
                  <c:v>36</c:v>
                </c:pt>
                <c:pt idx="24">
                  <c:v>40</c:v>
                </c:pt>
                <c:pt idx="25">
                  <c:v>44</c:v>
                </c:pt>
                <c:pt idx="26">
                  <c:v>48</c:v>
                </c:pt>
              </c:numCache>
            </c:numRef>
          </c:xVal>
          <c:yVal>
            <c:numRef>
              <c:f>Sheet1!#REF!</c:f>
              <c:numCache>
                <c:formatCode>General</c:formatCode>
                <c:ptCount val="1"/>
                <c:pt idx="0">
                  <c:v>1</c:v>
                </c:pt>
              </c:numCache>
            </c:numRef>
          </c:yVal>
          <c:smooth val="0"/>
          <c:extLst>
            <c:ext xmlns:c16="http://schemas.microsoft.com/office/drawing/2014/chart" uri="{C3380CC4-5D6E-409C-BE32-E72D297353CC}">
              <c16:uniqueId val="{00000003-36C9-46BD-A95F-F00A107D8417}"/>
            </c:ext>
          </c:extLst>
        </c:ser>
        <c:ser>
          <c:idx val="5"/>
          <c:order val="4"/>
          <c:tx>
            <c:strRef>
              <c:f>Sheet1!#REF!</c:f>
              <c:strCache>
                <c:ptCount val="1"/>
                <c:pt idx="0">
                  <c:v>#REF!</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Sheet1!$A$2:$A$28</c:f>
              <c:numCache>
                <c:formatCode>General</c:formatCode>
                <c:ptCount val="27"/>
                <c:pt idx="0">
                  <c:v>0</c:v>
                </c:pt>
                <c:pt idx="1">
                  <c:v>4</c:v>
                </c:pt>
                <c:pt idx="2">
                  <c:v>8</c:v>
                </c:pt>
                <c:pt idx="3">
                  <c:v>12</c:v>
                </c:pt>
                <c:pt idx="4">
                  <c:v>16</c:v>
                </c:pt>
                <c:pt idx="5">
                  <c:v>20</c:v>
                </c:pt>
                <c:pt idx="6">
                  <c:v>24</c:v>
                </c:pt>
                <c:pt idx="7">
                  <c:v>28</c:v>
                </c:pt>
                <c:pt idx="8">
                  <c:v>32</c:v>
                </c:pt>
                <c:pt idx="9">
                  <c:v>36</c:v>
                </c:pt>
                <c:pt idx="10">
                  <c:v>40</c:v>
                </c:pt>
                <c:pt idx="11">
                  <c:v>44</c:v>
                </c:pt>
                <c:pt idx="12">
                  <c:v>48</c:v>
                </c:pt>
                <c:pt idx="14">
                  <c:v>0</c:v>
                </c:pt>
                <c:pt idx="15">
                  <c:v>4</c:v>
                </c:pt>
                <c:pt idx="16">
                  <c:v>8</c:v>
                </c:pt>
                <c:pt idx="17">
                  <c:v>12</c:v>
                </c:pt>
                <c:pt idx="18">
                  <c:v>16</c:v>
                </c:pt>
                <c:pt idx="19">
                  <c:v>20</c:v>
                </c:pt>
                <c:pt idx="20">
                  <c:v>24</c:v>
                </c:pt>
                <c:pt idx="21">
                  <c:v>28</c:v>
                </c:pt>
                <c:pt idx="22">
                  <c:v>32</c:v>
                </c:pt>
                <c:pt idx="23">
                  <c:v>36</c:v>
                </c:pt>
                <c:pt idx="24">
                  <c:v>40</c:v>
                </c:pt>
                <c:pt idx="25">
                  <c:v>44</c:v>
                </c:pt>
                <c:pt idx="26">
                  <c:v>48</c:v>
                </c:pt>
              </c:numCache>
            </c:numRef>
          </c:xVal>
          <c:yVal>
            <c:numRef>
              <c:f>Sheet1!#REF!</c:f>
              <c:numCache>
                <c:formatCode>General</c:formatCode>
                <c:ptCount val="1"/>
                <c:pt idx="0">
                  <c:v>1</c:v>
                </c:pt>
              </c:numCache>
            </c:numRef>
          </c:yVal>
          <c:smooth val="0"/>
          <c:extLst>
            <c:ext xmlns:c16="http://schemas.microsoft.com/office/drawing/2014/chart" uri="{C3380CC4-5D6E-409C-BE32-E72D297353CC}">
              <c16:uniqueId val="{00000004-36C9-46BD-A95F-F00A107D8417}"/>
            </c:ext>
          </c:extLst>
        </c:ser>
        <c:ser>
          <c:idx val="6"/>
          <c:order val="5"/>
          <c:tx>
            <c:strRef>
              <c:f>Sheet1!#REF!</c:f>
              <c:strCache>
                <c:ptCount val="1"/>
                <c:pt idx="0">
                  <c:v>#REF!</c:v>
                </c:pt>
              </c:strCache>
            </c:strRef>
          </c:tx>
          <c:spPr>
            <a:ln w="19050" cap="rnd">
              <a:solidFill>
                <a:schemeClr val="accent1">
                  <a:lumMod val="60000"/>
                </a:schemeClr>
              </a:solidFill>
              <a:round/>
            </a:ln>
            <a:effectLst/>
          </c:spPr>
          <c:marker>
            <c:symbol val="diamond"/>
            <c:size val="6"/>
            <c:spPr>
              <a:solidFill>
                <a:schemeClr val="accent6"/>
              </a:solidFill>
              <a:ln w="9525">
                <a:solidFill>
                  <a:schemeClr val="accent6"/>
                </a:solidFill>
              </a:ln>
              <a:effectLst/>
            </c:spPr>
          </c:marker>
          <c:errBars>
            <c:errDir val="y"/>
            <c:errBarType val="both"/>
            <c:errValType val="cust"/>
            <c:noEndCap val="0"/>
            <c:plus>
              <c:numRef>
                <c:f>Sheet1!#REF!</c:f>
                <c:numCache>
                  <c:formatCode>General</c:formatCode>
                  <c:ptCount val="1"/>
                  <c:pt idx="0">
                    <c:v>1</c:v>
                  </c:pt>
                </c:numCache>
              </c:numRef>
            </c:plus>
            <c:minus>
              <c:numRef>
                <c:f>Sheet1!#REF!</c:f>
                <c:numCache>
                  <c:formatCode>General</c:formatCode>
                  <c:ptCount val="1"/>
                  <c:pt idx="0">
                    <c:v>1</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Sheet1!$A$2:$A$28</c:f>
              <c:numCache>
                <c:formatCode>General</c:formatCode>
                <c:ptCount val="27"/>
                <c:pt idx="0">
                  <c:v>0</c:v>
                </c:pt>
                <c:pt idx="1">
                  <c:v>4</c:v>
                </c:pt>
                <c:pt idx="2">
                  <c:v>8</c:v>
                </c:pt>
                <c:pt idx="3">
                  <c:v>12</c:v>
                </c:pt>
                <c:pt idx="4">
                  <c:v>16</c:v>
                </c:pt>
                <c:pt idx="5">
                  <c:v>20</c:v>
                </c:pt>
                <c:pt idx="6">
                  <c:v>24</c:v>
                </c:pt>
                <c:pt idx="7">
                  <c:v>28</c:v>
                </c:pt>
                <c:pt idx="8">
                  <c:v>32</c:v>
                </c:pt>
                <c:pt idx="9">
                  <c:v>36</c:v>
                </c:pt>
                <c:pt idx="10">
                  <c:v>40</c:v>
                </c:pt>
                <c:pt idx="11">
                  <c:v>44</c:v>
                </c:pt>
                <c:pt idx="12">
                  <c:v>48</c:v>
                </c:pt>
                <c:pt idx="14">
                  <c:v>0</c:v>
                </c:pt>
                <c:pt idx="15">
                  <c:v>4</c:v>
                </c:pt>
                <c:pt idx="16">
                  <c:v>8</c:v>
                </c:pt>
                <c:pt idx="17">
                  <c:v>12</c:v>
                </c:pt>
                <c:pt idx="18">
                  <c:v>16</c:v>
                </c:pt>
                <c:pt idx="19">
                  <c:v>20</c:v>
                </c:pt>
                <c:pt idx="20">
                  <c:v>24</c:v>
                </c:pt>
                <c:pt idx="21">
                  <c:v>28</c:v>
                </c:pt>
                <c:pt idx="22">
                  <c:v>32</c:v>
                </c:pt>
                <c:pt idx="23">
                  <c:v>36</c:v>
                </c:pt>
                <c:pt idx="24">
                  <c:v>40</c:v>
                </c:pt>
                <c:pt idx="25">
                  <c:v>44</c:v>
                </c:pt>
                <c:pt idx="26">
                  <c:v>48</c:v>
                </c:pt>
              </c:numCache>
            </c:numRef>
          </c:xVal>
          <c:yVal>
            <c:numRef>
              <c:f>Sheet1!#REF!</c:f>
              <c:numCache>
                <c:formatCode>General</c:formatCode>
                <c:ptCount val="1"/>
                <c:pt idx="0">
                  <c:v>1</c:v>
                </c:pt>
              </c:numCache>
            </c:numRef>
          </c:yVal>
          <c:smooth val="0"/>
          <c:extLst>
            <c:ext xmlns:c16="http://schemas.microsoft.com/office/drawing/2014/chart" uri="{C3380CC4-5D6E-409C-BE32-E72D297353CC}">
              <c16:uniqueId val="{00000005-36C9-46BD-A95F-F00A107D8417}"/>
            </c:ext>
          </c:extLst>
        </c:ser>
        <c:ser>
          <c:idx val="7"/>
          <c:order val="6"/>
          <c:tx>
            <c:strRef>
              <c:f>Sheet1!#REF!</c:f>
              <c:strCache>
                <c:ptCount val="1"/>
                <c:pt idx="0">
                  <c:v>#REF!</c:v>
                </c:pt>
              </c:strCache>
            </c:strRef>
          </c:tx>
          <c:spPr>
            <a:ln w="19050" cap="rnd">
              <a:solidFill>
                <a:schemeClr val="accent2">
                  <a:lumMod val="60000"/>
                </a:schemeClr>
              </a:solidFill>
              <a:round/>
            </a:ln>
            <a:effectLst/>
          </c:spPr>
          <c:marker>
            <c:symbol val="diamond"/>
            <c:size val="6"/>
            <c:spPr>
              <a:solidFill>
                <a:schemeClr val="accent6"/>
              </a:solidFill>
              <a:ln w="9525">
                <a:solidFill>
                  <a:schemeClr val="accent6"/>
                </a:solidFill>
              </a:ln>
              <a:effectLst/>
            </c:spPr>
          </c:marker>
          <c:xVal>
            <c:numRef>
              <c:f>Sheet1!$A$2:$A$28</c:f>
              <c:numCache>
                <c:formatCode>General</c:formatCode>
                <c:ptCount val="27"/>
                <c:pt idx="0">
                  <c:v>0</c:v>
                </c:pt>
                <c:pt idx="1">
                  <c:v>4</c:v>
                </c:pt>
                <c:pt idx="2">
                  <c:v>8</c:v>
                </c:pt>
                <c:pt idx="3">
                  <c:v>12</c:v>
                </c:pt>
                <c:pt idx="4">
                  <c:v>16</c:v>
                </c:pt>
                <c:pt idx="5">
                  <c:v>20</c:v>
                </c:pt>
                <c:pt idx="6">
                  <c:v>24</c:v>
                </c:pt>
                <c:pt idx="7">
                  <c:v>28</c:v>
                </c:pt>
                <c:pt idx="8">
                  <c:v>32</c:v>
                </c:pt>
                <c:pt idx="9">
                  <c:v>36</c:v>
                </c:pt>
                <c:pt idx="10">
                  <c:v>40</c:v>
                </c:pt>
                <c:pt idx="11">
                  <c:v>44</c:v>
                </c:pt>
                <c:pt idx="12">
                  <c:v>48</c:v>
                </c:pt>
                <c:pt idx="14">
                  <c:v>0</c:v>
                </c:pt>
                <c:pt idx="15">
                  <c:v>4</c:v>
                </c:pt>
                <c:pt idx="16">
                  <c:v>8</c:v>
                </c:pt>
                <c:pt idx="17">
                  <c:v>12</c:v>
                </c:pt>
                <c:pt idx="18">
                  <c:v>16</c:v>
                </c:pt>
                <c:pt idx="19">
                  <c:v>20</c:v>
                </c:pt>
                <c:pt idx="20">
                  <c:v>24</c:v>
                </c:pt>
                <c:pt idx="21">
                  <c:v>28</c:v>
                </c:pt>
                <c:pt idx="22">
                  <c:v>32</c:v>
                </c:pt>
                <c:pt idx="23">
                  <c:v>36</c:v>
                </c:pt>
                <c:pt idx="24">
                  <c:v>40</c:v>
                </c:pt>
                <c:pt idx="25">
                  <c:v>44</c:v>
                </c:pt>
                <c:pt idx="26">
                  <c:v>48</c:v>
                </c:pt>
              </c:numCache>
            </c:numRef>
          </c:xVal>
          <c:yVal>
            <c:numRef>
              <c:f>Sheet1!#REF!</c:f>
              <c:numCache>
                <c:formatCode>General</c:formatCode>
                <c:ptCount val="1"/>
                <c:pt idx="0">
                  <c:v>1</c:v>
                </c:pt>
              </c:numCache>
            </c:numRef>
          </c:yVal>
          <c:smooth val="0"/>
          <c:extLst>
            <c:ext xmlns:c16="http://schemas.microsoft.com/office/drawing/2014/chart" uri="{C3380CC4-5D6E-409C-BE32-E72D297353CC}">
              <c16:uniqueId val="{00000006-36C9-46BD-A95F-F00A107D8417}"/>
            </c:ext>
          </c:extLst>
        </c:ser>
        <c:dLbls>
          <c:showLegendKey val="0"/>
          <c:showVal val="0"/>
          <c:showCatName val="0"/>
          <c:showSerName val="0"/>
          <c:showPercent val="0"/>
          <c:showBubbleSize val="0"/>
        </c:dLbls>
        <c:axId val="844198608"/>
        <c:axId val="844199088"/>
      </c:scatterChart>
      <c:valAx>
        <c:axId val="844198608"/>
        <c:scaling>
          <c:orientation val="minMax"/>
          <c:max val="49"/>
          <c:min val="0"/>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b="1" dirty="0"/>
                  <a:t>Visit (week)</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44199088"/>
        <c:crosses val="autoZero"/>
        <c:crossBetween val="midCat"/>
        <c:majorUnit val="4"/>
      </c:valAx>
      <c:valAx>
        <c:axId val="844199088"/>
        <c:scaling>
          <c:orientation val="minMax"/>
          <c:max val="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b="1" dirty="0"/>
                  <a:t>Mean change ± SE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44198608"/>
        <c:crosses val="autoZero"/>
        <c:crossBetween val="midCat"/>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tx>
                <c:rich>
                  <a:bodyPr/>
                  <a:lstStyle/>
                  <a:p>
                    <a:fld id="{4B352B17-D652-4CFF-846F-771DC09DB619}"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B81-4F0C-A275-FC157C077A49}"/>
                </c:ext>
              </c:extLst>
            </c:dLbl>
            <c:dLbl>
              <c:idx val="1"/>
              <c:tx>
                <c:rich>
                  <a:bodyPr/>
                  <a:lstStyle/>
                  <a:p>
                    <a:fld id="{943A734E-122F-418B-8B52-EDD15E094F13}"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B81-4F0C-A275-FC157C077A49}"/>
                </c:ext>
              </c:extLst>
            </c:dLbl>
            <c:dLbl>
              <c:idx val="2"/>
              <c:tx>
                <c:rich>
                  <a:bodyPr/>
                  <a:lstStyle/>
                  <a:p>
                    <a:fld id="{2881902F-59CA-40A2-ADC1-53A5EA6F2405}"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B81-4F0C-A275-FC157C077A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Symptoms</c:v>
                </c:pt>
                <c:pt idx="1">
                  <c:v>Social Life/Functioning</c:v>
                </c:pt>
                <c:pt idx="2">
                  <c:v>Emotions</c:v>
                </c:pt>
                <c:pt idx="3">
                  <c:v>Skin</c:v>
                </c:pt>
              </c:strCache>
            </c:strRef>
          </c:cat>
          <c:val>
            <c:numRef>
              <c:f>Sheet1!$B$2:$B$5</c:f>
              <c:numCache>
                <c:formatCode>General</c:formatCode>
                <c:ptCount val="4"/>
                <c:pt idx="0">
                  <c:v>-28.41</c:v>
                </c:pt>
                <c:pt idx="1">
                  <c:v>-38.520000000000003</c:v>
                </c:pt>
                <c:pt idx="2">
                  <c:v>-41.47</c:v>
                </c:pt>
                <c:pt idx="3">
                  <c:v>-24.11</c:v>
                </c:pt>
              </c:numCache>
            </c:numRef>
          </c:val>
          <c:extLst>
            <c:ext xmlns:c16="http://schemas.microsoft.com/office/drawing/2014/chart" uri="{C3380CC4-5D6E-409C-BE32-E72D297353CC}">
              <c16:uniqueId val="{00000000-4B81-4F0C-A275-FC157C077A49}"/>
            </c:ext>
          </c:extLst>
        </c:ser>
        <c:ser>
          <c:idx val="1"/>
          <c:order val="1"/>
          <c:tx>
            <c:strRef>
              <c:f>Sheet1!$C$1</c:f>
              <c:strCache>
                <c:ptCount val="1"/>
                <c:pt idx="0">
                  <c:v>Series 2</c:v>
                </c:pt>
              </c:strCache>
            </c:strRef>
          </c:tx>
          <c:spPr>
            <a:solidFill>
              <a:schemeClr val="accent6"/>
            </a:solidFill>
            <a:ln>
              <a:noFill/>
            </a:ln>
            <a:effectLst/>
          </c:spPr>
          <c:invertIfNegative val="0"/>
          <c:dLbls>
            <c:dLbl>
              <c:idx val="0"/>
              <c:layout>
                <c:manualLayout>
                  <c:x val="2.05807415305994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81-4F0C-A275-FC157C077A49}"/>
                </c:ext>
              </c:extLst>
            </c:dLbl>
            <c:dLbl>
              <c:idx val="1"/>
              <c:layout>
                <c:manualLayout>
                  <c:x val="2.058074153059947E-2"/>
                  <c:y val="3.3332000053331198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81-4F0C-A275-FC157C077A49}"/>
                </c:ext>
              </c:extLst>
            </c:dLbl>
            <c:dLbl>
              <c:idx val="2"/>
              <c:layout>
                <c:manualLayout>
                  <c:x val="1.8008148839274537E-2"/>
                  <c:y val="7.760711026687919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81-4F0C-A275-FC157C077A49}"/>
                </c:ext>
              </c:extLst>
            </c:dLbl>
            <c:dLbl>
              <c:idx val="3"/>
              <c:layout>
                <c:manualLayout>
                  <c:x val="2.315333422192440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81-4F0C-A275-FC157C077A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Symptoms</c:v>
                </c:pt>
                <c:pt idx="1">
                  <c:v>Social Life/Functioning</c:v>
                </c:pt>
                <c:pt idx="2">
                  <c:v>Emotions</c:v>
                </c:pt>
                <c:pt idx="3">
                  <c:v>Skin</c:v>
                </c:pt>
              </c:strCache>
            </c:strRef>
          </c:cat>
          <c:val>
            <c:numRef>
              <c:f>Sheet1!$C$2:$C$5</c:f>
              <c:numCache>
                <c:formatCode>General</c:formatCode>
                <c:ptCount val="4"/>
                <c:pt idx="0">
                  <c:v>-14.58</c:v>
                </c:pt>
                <c:pt idx="1">
                  <c:v>-16.579999999999998</c:v>
                </c:pt>
                <c:pt idx="2">
                  <c:v>-23.44</c:v>
                </c:pt>
                <c:pt idx="3">
                  <c:v>-11.98</c:v>
                </c:pt>
              </c:numCache>
            </c:numRef>
          </c:val>
          <c:extLst>
            <c:ext xmlns:c16="http://schemas.microsoft.com/office/drawing/2014/chart" uri="{C3380CC4-5D6E-409C-BE32-E72D297353CC}">
              <c16:uniqueId val="{00000001-4B81-4F0C-A275-FC157C077A49}"/>
            </c:ext>
          </c:extLst>
        </c:ser>
        <c:dLbls>
          <c:showLegendKey val="0"/>
          <c:showVal val="0"/>
          <c:showCatName val="0"/>
          <c:showSerName val="0"/>
          <c:showPercent val="0"/>
          <c:showBubbleSize val="0"/>
        </c:dLbls>
        <c:gapWidth val="219"/>
        <c:overlap val="-3"/>
        <c:axId val="729447104"/>
        <c:axId val="729451264"/>
      </c:barChart>
      <c:catAx>
        <c:axId val="72944710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729451264"/>
        <c:crosses val="autoZero"/>
        <c:auto val="1"/>
        <c:lblAlgn val="ctr"/>
        <c:lblOffset val="100"/>
        <c:noMultiLvlLbl val="0"/>
      </c:catAx>
      <c:valAx>
        <c:axId val="729451264"/>
        <c:scaling>
          <c:orientation val="minMax"/>
        </c:scaling>
        <c:delete val="1"/>
        <c:axPos val="l"/>
        <c:numFmt formatCode="General" sourceLinked="1"/>
        <c:majorTickMark val="none"/>
        <c:minorTickMark val="none"/>
        <c:tickLblPos val="nextTo"/>
        <c:crossAx val="72944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207315941567912"/>
          <c:y val="7.53943089979357E-2"/>
          <c:w val="0.78660389989130142"/>
          <c:h val="0.70274080170541176"/>
        </c:manualLayout>
      </c:layout>
      <c:scatterChart>
        <c:scatterStyle val="lineMarker"/>
        <c:varyColors val="0"/>
        <c:ser>
          <c:idx val="0"/>
          <c:order val="0"/>
          <c:tx>
            <c:strRef>
              <c:f>Sheet1!$B$1</c:f>
              <c:strCache>
                <c:ptCount val="1"/>
                <c:pt idx="0">
                  <c:v>PBO Survival</c:v>
                </c:pt>
              </c:strCache>
            </c:strRef>
          </c:tx>
          <c:spPr>
            <a:ln w="19050" cap="rnd">
              <a:solidFill>
                <a:schemeClr val="accent3"/>
              </a:solidFill>
              <a:round/>
            </a:ln>
            <a:effectLst/>
          </c:spPr>
          <c:marker>
            <c:symbol val="none"/>
          </c:marker>
          <c:xVal>
            <c:numRef>
              <c:f>Sheet1!$A$2:$A$194</c:f>
              <c:numCache>
                <c:formatCode>General</c:formatCode>
                <c:ptCount val="193"/>
                <c:pt idx="0">
                  <c:v>0</c:v>
                </c:pt>
                <c:pt idx="1">
                  <c:v>3.2854209445589998E-2</c:v>
                </c:pt>
                <c:pt idx="2">
                  <c:v>3.2854209445589998E-2</c:v>
                </c:pt>
                <c:pt idx="3">
                  <c:v>3.2854209445589998E-2</c:v>
                </c:pt>
                <c:pt idx="4">
                  <c:v>3.2854209445589998E-2</c:v>
                </c:pt>
                <c:pt idx="5">
                  <c:v>3.2854209445589998E-2</c:v>
                </c:pt>
                <c:pt idx="6">
                  <c:v>3.2854209445589998E-2</c:v>
                </c:pt>
                <c:pt idx="7">
                  <c:v>3.2854209445589998E-2</c:v>
                </c:pt>
                <c:pt idx="8">
                  <c:v>3.2854209445589998E-2</c:v>
                </c:pt>
                <c:pt idx="9">
                  <c:v>3.2854209445589998E-2</c:v>
                </c:pt>
                <c:pt idx="10">
                  <c:v>3.2854209445589998E-2</c:v>
                </c:pt>
                <c:pt idx="11">
                  <c:v>3.2854209445589998E-2</c:v>
                </c:pt>
                <c:pt idx="12">
                  <c:v>3.2854209445589998E-2</c:v>
                </c:pt>
                <c:pt idx="13">
                  <c:v>3.2854209445589998E-2</c:v>
                </c:pt>
                <c:pt idx="14">
                  <c:v>3.2854209445589998E-2</c:v>
                </c:pt>
                <c:pt idx="15">
                  <c:v>0.49281314168377999</c:v>
                </c:pt>
                <c:pt idx="16">
                  <c:v>0.49281314168377999</c:v>
                </c:pt>
                <c:pt idx="17">
                  <c:v>1.18275154004107</c:v>
                </c:pt>
                <c:pt idx="18">
                  <c:v>1.18275154004107</c:v>
                </c:pt>
                <c:pt idx="19">
                  <c:v>1.2156057494866499</c:v>
                </c:pt>
                <c:pt idx="20">
                  <c:v>1.2156057494866499</c:v>
                </c:pt>
                <c:pt idx="21">
                  <c:v>1.28131416837782</c:v>
                </c:pt>
                <c:pt idx="22">
                  <c:v>1.28131416837782</c:v>
                </c:pt>
                <c:pt idx="23">
                  <c:v>1.37987679671458</c:v>
                </c:pt>
                <c:pt idx="24">
                  <c:v>1.37987679671458</c:v>
                </c:pt>
                <c:pt idx="25">
                  <c:v>1.4127310061601599</c:v>
                </c:pt>
                <c:pt idx="26">
                  <c:v>1.4127310061601599</c:v>
                </c:pt>
                <c:pt idx="27">
                  <c:v>1.64271047227926</c:v>
                </c:pt>
                <c:pt idx="28">
                  <c:v>1.64271047227926</c:v>
                </c:pt>
                <c:pt idx="29">
                  <c:v>1.7741273100616</c:v>
                </c:pt>
                <c:pt idx="30">
                  <c:v>1.7741273100616</c:v>
                </c:pt>
                <c:pt idx="31">
                  <c:v>1.87268993839836</c:v>
                </c:pt>
                <c:pt idx="32">
                  <c:v>1.87268993839836</c:v>
                </c:pt>
                <c:pt idx="33">
                  <c:v>2.1026694045174499</c:v>
                </c:pt>
                <c:pt idx="34">
                  <c:v>2.1026694045174499</c:v>
                </c:pt>
                <c:pt idx="35">
                  <c:v>2.23408624229979</c:v>
                </c:pt>
                <c:pt idx="36">
                  <c:v>2.23408624229979</c:v>
                </c:pt>
                <c:pt idx="37">
                  <c:v>2.3655030800821399</c:v>
                </c:pt>
                <c:pt idx="38">
                  <c:v>2.3655030800821399</c:v>
                </c:pt>
                <c:pt idx="39">
                  <c:v>2.6283367556468198</c:v>
                </c:pt>
                <c:pt idx="40">
                  <c:v>2.6283367556468198</c:v>
                </c:pt>
                <c:pt idx="41">
                  <c:v>2.7268993839835698</c:v>
                </c:pt>
                <c:pt idx="42">
                  <c:v>2.7268993839835698</c:v>
                </c:pt>
                <c:pt idx="43">
                  <c:v>2.7926078028747399</c:v>
                </c:pt>
                <c:pt idx="44">
                  <c:v>2.7926078028747399</c:v>
                </c:pt>
                <c:pt idx="45">
                  <c:v>2.7926078028747399</c:v>
                </c:pt>
                <c:pt idx="46">
                  <c:v>2.7926078028747399</c:v>
                </c:pt>
                <c:pt idx="47">
                  <c:v>2.7926078028747399</c:v>
                </c:pt>
                <c:pt idx="48">
                  <c:v>2.7926078028747399</c:v>
                </c:pt>
                <c:pt idx="49">
                  <c:v>2.7926078028747399</c:v>
                </c:pt>
                <c:pt idx="50">
                  <c:v>2.7926078028747399</c:v>
                </c:pt>
                <c:pt idx="51">
                  <c:v>2.8583162217659099</c:v>
                </c:pt>
                <c:pt idx="52">
                  <c:v>2.8583162217659099</c:v>
                </c:pt>
                <c:pt idx="53">
                  <c:v>3.0554414784394299</c:v>
                </c:pt>
                <c:pt idx="54">
                  <c:v>3.0554414784394299</c:v>
                </c:pt>
                <c:pt idx="55">
                  <c:v>3.21971252566735</c:v>
                </c:pt>
                <c:pt idx="56">
                  <c:v>3.21971252566735</c:v>
                </c:pt>
                <c:pt idx="57">
                  <c:v>3.4496919917864499</c:v>
                </c:pt>
                <c:pt idx="58">
                  <c:v>3.4496919917864499</c:v>
                </c:pt>
                <c:pt idx="59">
                  <c:v>3.7125256673511302</c:v>
                </c:pt>
                <c:pt idx="60">
                  <c:v>3.7125256673511302</c:v>
                </c:pt>
                <c:pt idx="61">
                  <c:v>3.8439425051334699</c:v>
                </c:pt>
                <c:pt idx="62">
                  <c:v>3.8439425051334699</c:v>
                </c:pt>
                <c:pt idx="63">
                  <c:v>3.9425051334702301</c:v>
                </c:pt>
                <c:pt idx="64">
                  <c:v>3.9425051334702301</c:v>
                </c:pt>
                <c:pt idx="65">
                  <c:v>4.36960985626283</c:v>
                </c:pt>
                <c:pt idx="66">
                  <c:v>4.36960985626283</c:v>
                </c:pt>
                <c:pt idx="67">
                  <c:v>4.8624229979466103</c:v>
                </c:pt>
                <c:pt idx="68">
                  <c:v>4.8624229979466103</c:v>
                </c:pt>
                <c:pt idx="69">
                  <c:v>5.3223819301848101</c:v>
                </c:pt>
                <c:pt idx="70">
                  <c:v>5.3223819301848101</c:v>
                </c:pt>
                <c:pt idx="71">
                  <c:v>5.4209445585215601</c:v>
                </c:pt>
                <c:pt idx="72">
                  <c:v>5.4209445585215601</c:v>
                </c:pt>
                <c:pt idx="73">
                  <c:v>5.5195071868583199</c:v>
                </c:pt>
                <c:pt idx="74">
                  <c:v>5.5195071868583199</c:v>
                </c:pt>
                <c:pt idx="75">
                  <c:v>5.5195071868583199</c:v>
                </c:pt>
                <c:pt idx="76">
                  <c:v>5.5195071868583199</c:v>
                </c:pt>
                <c:pt idx="77">
                  <c:v>5.5195071868583199</c:v>
                </c:pt>
                <c:pt idx="78">
                  <c:v>5.5195071868583199</c:v>
                </c:pt>
                <c:pt idx="79">
                  <c:v>5.5523613963039002</c:v>
                </c:pt>
                <c:pt idx="80">
                  <c:v>5.5523613963039002</c:v>
                </c:pt>
                <c:pt idx="81">
                  <c:v>5.5523613963039002</c:v>
                </c:pt>
                <c:pt idx="82">
                  <c:v>5.5523613963039002</c:v>
                </c:pt>
                <c:pt idx="83">
                  <c:v>5.5523613963039002</c:v>
                </c:pt>
                <c:pt idx="84">
                  <c:v>5.5523613963039002</c:v>
                </c:pt>
                <c:pt idx="85">
                  <c:v>5.65092402464066</c:v>
                </c:pt>
                <c:pt idx="86">
                  <c:v>5.65092402464066</c:v>
                </c:pt>
                <c:pt idx="87">
                  <c:v>5.7166324435318296</c:v>
                </c:pt>
                <c:pt idx="88">
                  <c:v>5.7166324435318296</c:v>
                </c:pt>
                <c:pt idx="89">
                  <c:v>5.7823408624230002</c:v>
                </c:pt>
                <c:pt idx="90">
                  <c:v>5.7823408624230002</c:v>
                </c:pt>
                <c:pt idx="91">
                  <c:v>6.2751540041067804</c:v>
                </c:pt>
                <c:pt idx="92">
                  <c:v>6.2751540041067804</c:v>
                </c:pt>
                <c:pt idx="93">
                  <c:v>7.3593429158110899</c:v>
                </c:pt>
                <c:pt idx="94">
                  <c:v>7.3593429158110899</c:v>
                </c:pt>
                <c:pt idx="95">
                  <c:v>9.0349075975359394</c:v>
                </c:pt>
                <c:pt idx="96">
                  <c:v>9.0349075975359394</c:v>
                </c:pt>
                <c:pt idx="97">
                  <c:v>9.1334702258726903</c:v>
                </c:pt>
                <c:pt idx="98">
                  <c:v>9.1334702258726903</c:v>
                </c:pt>
                <c:pt idx="99">
                  <c:v>9.9219712525667401</c:v>
                </c:pt>
                <c:pt idx="100">
                  <c:v>9.9219712525667401</c:v>
                </c:pt>
                <c:pt idx="101">
                  <c:v>10.0205338809035</c:v>
                </c:pt>
                <c:pt idx="102">
                  <c:v>10.0205338809035</c:v>
                </c:pt>
                <c:pt idx="103">
                  <c:v>10.1519507186858</c:v>
                </c:pt>
                <c:pt idx="104">
                  <c:v>10.1519507186858</c:v>
                </c:pt>
                <c:pt idx="105">
                  <c:v>10.1519507186858</c:v>
                </c:pt>
                <c:pt idx="106">
                  <c:v>10.1519507186858</c:v>
                </c:pt>
                <c:pt idx="107">
                  <c:v>10.1519507186858</c:v>
                </c:pt>
                <c:pt idx="108">
                  <c:v>10.1519507186858</c:v>
                </c:pt>
                <c:pt idx="109">
                  <c:v>10.184804928131401</c:v>
                </c:pt>
                <c:pt idx="110">
                  <c:v>10.184804928131401</c:v>
                </c:pt>
                <c:pt idx="111">
                  <c:v>10.3490759753593</c:v>
                </c:pt>
                <c:pt idx="112">
                  <c:v>10.3490759753593</c:v>
                </c:pt>
                <c:pt idx="113">
                  <c:v>10.447638603696101</c:v>
                </c:pt>
                <c:pt idx="114">
                  <c:v>10.447638603696101</c:v>
                </c:pt>
                <c:pt idx="115">
                  <c:v>10.611909650924</c:v>
                </c:pt>
                <c:pt idx="116">
                  <c:v>10.611909650924</c:v>
                </c:pt>
                <c:pt idx="117">
                  <c:v>10.776180698152</c:v>
                </c:pt>
                <c:pt idx="118">
                  <c:v>10.776180698152</c:v>
                </c:pt>
                <c:pt idx="119">
                  <c:v>11.0718685831622</c:v>
                </c:pt>
                <c:pt idx="120">
                  <c:v>11.0718685831622</c:v>
                </c:pt>
                <c:pt idx="121">
                  <c:v>11.3347022587269</c:v>
                </c:pt>
                <c:pt idx="122">
                  <c:v>11.3347022587269</c:v>
                </c:pt>
                <c:pt idx="123">
                  <c:v>11.4332648870637</c:v>
                </c:pt>
                <c:pt idx="124">
                  <c:v>11.4332648870637</c:v>
                </c:pt>
                <c:pt idx="125">
                  <c:v>11.893223819301801</c:v>
                </c:pt>
                <c:pt idx="126">
                  <c:v>11.893223819301801</c:v>
                </c:pt>
                <c:pt idx="127">
                  <c:v>12.0903490759754</c:v>
                </c:pt>
                <c:pt idx="128">
                  <c:v>12.0903490759754</c:v>
                </c:pt>
                <c:pt idx="129">
                  <c:v>14.8172484599589</c:v>
                </c:pt>
                <c:pt idx="130">
                  <c:v>14.8172484599589</c:v>
                </c:pt>
                <c:pt idx="131">
                  <c:v>14.915811088295699</c:v>
                </c:pt>
                <c:pt idx="132">
                  <c:v>14.915811088295699</c:v>
                </c:pt>
                <c:pt idx="133">
                  <c:v>14.9486652977413</c:v>
                </c:pt>
                <c:pt idx="134">
                  <c:v>14.9486652977413</c:v>
                </c:pt>
                <c:pt idx="135">
                  <c:v>14.981519507186899</c:v>
                </c:pt>
                <c:pt idx="136">
                  <c:v>14.981519507186899</c:v>
                </c:pt>
                <c:pt idx="137">
                  <c:v>15.1457905544148</c:v>
                </c:pt>
                <c:pt idx="138">
                  <c:v>15.1457905544148</c:v>
                </c:pt>
                <c:pt idx="139">
                  <c:v>15.441478439425101</c:v>
                </c:pt>
                <c:pt idx="140">
                  <c:v>15.441478439425101</c:v>
                </c:pt>
                <c:pt idx="141">
                  <c:v>15.507186858316199</c:v>
                </c:pt>
                <c:pt idx="142">
                  <c:v>15.507186858316199</c:v>
                </c:pt>
                <c:pt idx="143">
                  <c:v>15.6714579055442</c:v>
                </c:pt>
                <c:pt idx="144">
                  <c:v>15.6714579055442</c:v>
                </c:pt>
                <c:pt idx="145">
                  <c:v>15.6714579055442</c:v>
                </c:pt>
                <c:pt idx="146">
                  <c:v>15.6714579055442</c:v>
                </c:pt>
                <c:pt idx="147">
                  <c:v>15.835728952772101</c:v>
                </c:pt>
                <c:pt idx="148">
                  <c:v>15.835728952772101</c:v>
                </c:pt>
                <c:pt idx="149">
                  <c:v>15.8685831622177</c:v>
                </c:pt>
                <c:pt idx="150">
                  <c:v>15.8685831622177</c:v>
                </c:pt>
                <c:pt idx="151">
                  <c:v>15.901437371663199</c:v>
                </c:pt>
                <c:pt idx="152">
                  <c:v>15.901437371663199</c:v>
                </c:pt>
                <c:pt idx="153">
                  <c:v>15.9342915811088</c:v>
                </c:pt>
                <c:pt idx="154">
                  <c:v>15.9342915811088</c:v>
                </c:pt>
                <c:pt idx="155">
                  <c:v>16.164271047227899</c:v>
                </c:pt>
                <c:pt idx="156">
                  <c:v>16.164271047227899</c:v>
                </c:pt>
                <c:pt idx="157">
                  <c:v>16.295687885010299</c:v>
                </c:pt>
                <c:pt idx="158">
                  <c:v>16.295687885010299</c:v>
                </c:pt>
                <c:pt idx="159">
                  <c:v>16.7556468172485</c:v>
                </c:pt>
                <c:pt idx="160">
                  <c:v>16.7556468172485</c:v>
                </c:pt>
                <c:pt idx="161">
                  <c:v>16.821355236139599</c:v>
                </c:pt>
                <c:pt idx="162">
                  <c:v>16.821355236139599</c:v>
                </c:pt>
                <c:pt idx="163">
                  <c:v>16.887063655030801</c:v>
                </c:pt>
                <c:pt idx="164">
                  <c:v>16.887063655030801</c:v>
                </c:pt>
                <c:pt idx="165">
                  <c:v>17.018480492813101</c:v>
                </c:pt>
                <c:pt idx="166">
                  <c:v>17.018480492813101</c:v>
                </c:pt>
                <c:pt idx="167">
                  <c:v>17.281314168377801</c:v>
                </c:pt>
                <c:pt idx="168">
                  <c:v>17.281314168377801</c:v>
                </c:pt>
                <c:pt idx="169">
                  <c:v>17.445585215605799</c:v>
                </c:pt>
                <c:pt idx="170">
                  <c:v>17.445585215605799</c:v>
                </c:pt>
                <c:pt idx="171">
                  <c:v>17.511293634496901</c:v>
                </c:pt>
                <c:pt idx="172">
                  <c:v>17.511293634496901</c:v>
                </c:pt>
                <c:pt idx="173">
                  <c:v>17.5441478439425</c:v>
                </c:pt>
                <c:pt idx="174">
                  <c:v>17.5441478439425</c:v>
                </c:pt>
                <c:pt idx="175">
                  <c:v>18.398357289527699</c:v>
                </c:pt>
                <c:pt idx="176">
                  <c:v>18.398357289527699</c:v>
                </c:pt>
                <c:pt idx="177">
                  <c:v>19.351129363449701</c:v>
                </c:pt>
                <c:pt idx="178">
                  <c:v>19.351129363449701</c:v>
                </c:pt>
                <c:pt idx="179">
                  <c:v>19.482546201232001</c:v>
                </c:pt>
                <c:pt idx="180">
                  <c:v>19.482546201232001</c:v>
                </c:pt>
                <c:pt idx="181">
                  <c:v>19.5154004106776</c:v>
                </c:pt>
                <c:pt idx="182">
                  <c:v>19.5154004106776</c:v>
                </c:pt>
                <c:pt idx="183">
                  <c:v>20.205338809034899</c:v>
                </c:pt>
                <c:pt idx="184">
                  <c:v>20.205338809034899</c:v>
                </c:pt>
                <c:pt idx="185">
                  <c:v>20.829568788501</c:v>
                </c:pt>
                <c:pt idx="186">
                  <c:v>20.829568788501</c:v>
                </c:pt>
                <c:pt idx="187">
                  <c:v>21.125256673511299</c:v>
                </c:pt>
                <c:pt idx="188">
                  <c:v>21.125256673511299</c:v>
                </c:pt>
                <c:pt idx="189">
                  <c:v>21.223819301848099</c:v>
                </c:pt>
                <c:pt idx="190">
                  <c:v>21.223819301848099</c:v>
                </c:pt>
                <c:pt idx="191">
                  <c:v>22.735112936345001</c:v>
                </c:pt>
                <c:pt idx="192">
                  <c:v>22.735112936345001</c:v>
                </c:pt>
              </c:numCache>
            </c:numRef>
          </c:xVal>
          <c:yVal>
            <c:numRef>
              <c:f>Sheet1!$B$2:$B$194</c:f>
              <c:numCache>
                <c:formatCode>General</c:formatCode>
                <c:ptCount val="19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0.9887640449438202</c:v>
                </c:pt>
                <c:pt idx="17">
                  <c:v>0.9887640449438202</c:v>
                </c:pt>
                <c:pt idx="18">
                  <c:v>0.97752808988764039</c:v>
                </c:pt>
                <c:pt idx="19">
                  <c:v>0.97752808988764039</c:v>
                </c:pt>
                <c:pt idx="20">
                  <c:v>0.96629213483146059</c:v>
                </c:pt>
                <c:pt idx="21">
                  <c:v>0.96629213483146059</c:v>
                </c:pt>
                <c:pt idx="22">
                  <c:v>0.95505617977528079</c:v>
                </c:pt>
                <c:pt idx="23">
                  <c:v>0.95505617977528079</c:v>
                </c:pt>
                <c:pt idx="24">
                  <c:v>0.9438202247191011</c:v>
                </c:pt>
                <c:pt idx="25">
                  <c:v>0.9438202247191011</c:v>
                </c:pt>
                <c:pt idx="26">
                  <c:v>0.9438202247191011</c:v>
                </c:pt>
                <c:pt idx="27">
                  <c:v>0.9438202247191011</c:v>
                </c:pt>
                <c:pt idx="28">
                  <c:v>0.9438202247191011</c:v>
                </c:pt>
                <c:pt idx="29">
                  <c:v>0.9438202247191011</c:v>
                </c:pt>
                <c:pt idx="30">
                  <c:v>0.9438202247191011</c:v>
                </c:pt>
                <c:pt idx="31">
                  <c:v>0.9438202247191011</c:v>
                </c:pt>
                <c:pt idx="32">
                  <c:v>0.9438202247191011</c:v>
                </c:pt>
                <c:pt idx="33">
                  <c:v>0.9438202247191011</c:v>
                </c:pt>
                <c:pt idx="34">
                  <c:v>0.9438202247191011</c:v>
                </c:pt>
                <c:pt idx="35">
                  <c:v>0.9438202247191011</c:v>
                </c:pt>
                <c:pt idx="36">
                  <c:v>0.93187313326696064</c:v>
                </c:pt>
                <c:pt idx="37">
                  <c:v>0.93187313326696064</c:v>
                </c:pt>
                <c:pt idx="38">
                  <c:v>0.93187313326696064</c:v>
                </c:pt>
                <c:pt idx="39">
                  <c:v>0.93187313326696064</c:v>
                </c:pt>
                <c:pt idx="40">
                  <c:v>0.91977088478297409</c:v>
                </c:pt>
                <c:pt idx="41">
                  <c:v>0.91977088478297409</c:v>
                </c:pt>
                <c:pt idx="42">
                  <c:v>0.90766863629898753</c:v>
                </c:pt>
                <c:pt idx="43">
                  <c:v>0.90766863629898753</c:v>
                </c:pt>
                <c:pt idx="44">
                  <c:v>0.89556638781500109</c:v>
                </c:pt>
                <c:pt idx="45">
                  <c:v>0.89556638781500109</c:v>
                </c:pt>
                <c:pt idx="46">
                  <c:v>0.88346413933101464</c:v>
                </c:pt>
                <c:pt idx="47">
                  <c:v>0.88346413933101464</c:v>
                </c:pt>
                <c:pt idx="48">
                  <c:v>0.88346413933101464</c:v>
                </c:pt>
                <c:pt idx="49">
                  <c:v>0.88346413933101464</c:v>
                </c:pt>
                <c:pt idx="50">
                  <c:v>0.87119380406252833</c:v>
                </c:pt>
                <c:pt idx="51">
                  <c:v>0.87119380406252833</c:v>
                </c:pt>
                <c:pt idx="52">
                  <c:v>0.85892346879404202</c:v>
                </c:pt>
                <c:pt idx="53">
                  <c:v>0.85892346879404202</c:v>
                </c:pt>
                <c:pt idx="54">
                  <c:v>0.84665313352555571</c:v>
                </c:pt>
                <c:pt idx="55">
                  <c:v>0.84665313352555571</c:v>
                </c:pt>
                <c:pt idx="56">
                  <c:v>0.8343827982570694</c:v>
                </c:pt>
                <c:pt idx="57">
                  <c:v>0.8343827982570694</c:v>
                </c:pt>
                <c:pt idx="58">
                  <c:v>0.82211246298858309</c:v>
                </c:pt>
                <c:pt idx="59">
                  <c:v>0.82211246298858309</c:v>
                </c:pt>
                <c:pt idx="60">
                  <c:v>0.80984212772009678</c:v>
                </c:pt>
                <c:pt idx="61">
                  <c:v>0.80984212772009678</c:v>
                </c:pt>
                <c:pt idx="62">
                  <c:v>0.79757179245161047</c:v>
                </c:pt>
                <c:pt idx="63">
                  <c:v>0.79757179245161047</c:v>
                </c:pt>
                <c:pt idx="64">
                  <c:v>0.79757179245161047</c:v>
                </c:pt>
                <c:pt idx="65">
                  <c:v>0.79757179245161047</c:v>
                </c:pt>
                <c:pt idx="66">
                  <c:v>0.79757179245161047</c:v>
                </c:pt>
                <c:pt idx="67">
                  <c:v>0.79757179245161047</c:v>
                </c:pt>
                <c:pt idx="68">
                  <c:v>0.78491192273015631</c:v>
                </c:pt>
                <c:pt idx="69">
                  <c:v>0.78491192273015631</c:v>
                </c:pt>
                <c:pt idx="70">
                  <c:v>0.78491192273015631</c:v>
                </c:pt>
                <c:pt idx="71">
                  <c:v>0.78491192273015631</c:v>
                </c:pt>
                <c:pt idx="72">
                  <c:v>0.78491192273015631</c:v>
                </c:pt>
                <c:pt idx="73">
                  <c:v>0.78491192273015631</c:v>
                </c:pt>
                <c:pt idx="74">
                  <c:v>0.78491192273015631</c:v>
                </c:pt>
                <c:pt idx="75">
                  <c:v>0.78491192273015631</c:v>
                </c:pt>
                <c:pt idx="76">
                  <c:v>0.77160833081947577</c:v>
                </c:pt>
                <c:pt idx="77">
                  <c:v>0.77160833081947577</c:v>
                </c:pt>
                <c:pt idx="78">
                  <c:v>0.75830473890879513</c:v>
                </c:pt>
                <c:pt idx="79">
                  <c:v>0.75830473890879513</c:v>
                </c:pt>
                <c:pt idx="80">
                  <c:v>0.74500114699811448</c:v>
                </c:pt>
                <c:pt idx="81">
                  <c:v>0.74500114699811448</c:v>
                </c:pt>
                <c:pt idx="82">
                  <c:v>0.73169755508743384</c:v>
                </c:pt>
                <c:pt idx="83">
                  <c:v>0.73169755508743384</c:v>
                </c:pt>
                <c:pt idx="84">
                  <c:v>0.73169755508743384</c:v>
                </c:pt>
                <c:pt idx="85">
                  <c:v>0.73169755508743384</c:v>
                </c:pt>
                <c:pt idx="86">
                  <c:v>0.73169755508743384</c:v>
                </c:pt>
                <c:pt idx="87">
                  <c:v>0.73169755508743384</c:v>
                </c:pt>
                <c:pt idx="88">
                  <c:v>0.73169755508743384</c:v>
                </c:pt>
                <c:pt idx="89">
                  <c:v>0.73169755508743384</c:v>
                </c:pt>
                <c:pt idx="90">
                  <c:v>0.73169755508743384</c:v>
                </c:pt>
                <c:pt idx="91">
                  <c:v>0.73169755508743384</c:v>
                </c:pt>
                <c:pt idx="92">
                  <c:v>0.73169755508743384</c:v>
                </c:pt>
                <c:pt idx="93">
                  <c:v>0.73169755508743384</c:v>
                </c:pt>
                <c:pt idx="94">
                  <c:v>0.71706360398568514</c:v>
                </c:pt>
                <c:pt idx="95">
                  <c:v>0.71706360398568514</c:v>
                </c:pt>
                <c:pt idx="96">
                  <c:v>0.71706360398568514</c:v>
                </c:pt>
                <c:pt idx="97">
                  <c:v>0.71706360398568514</c:v>
                </c:pt>
                <c:pt idx="98">
                  <c:v>0.70212477890265002</c:v>
                </c:pt>
                <c:pt idx="99">
                  <c:v>0.70212477890265002</c:v>
                </c:pt>
                <c:pt idx="100">
                  <c:v>0.70212477890265002</c:v>
                </c:pt>
                <c:pt idx="101">
                  <c:v>0.70212477890265002</c:v>
                </c:pt>
                <c:pt idx="102">
                  <c:v>0.68686119675259238</c:v>
                </c:pt>
                <c:pt idx="103">
                  <c:v>0.68686119675259238</c:v>
                </c:pt>
                <c:pt idx="104">
                  <c:v>0.68686119675259238</c:v>
                </c:pt>
                <c:pt idx="105">
                  <c:v>0.68686119675259238</c:v>
                </c:pt>
                <c:pt idx="106">
                  <c:v>0.68686119675259238</c:v>
                </c:pt>
                <c:pt idx="107">
                  <c:v>0.68686119675259238</c:v>
                </c:pt>
                <c:pt idx="108">
                  <c:v>0.68686119675259238</c:v>
                </c:pt>
                <c:pt idx="109">
                  <c:v>0.68686119675259238</c:v>
                </c:pt>
                <c:pt idx="110">
                  <c:v>0.68686119675259238</c:v>
                </c:pt>
                <c:pt idx="111">
                  <c:v>0.68686119675259238</c:v>
                </c:pt>
                <c:pt idx="112">
                  <c:v>0.68686119675259238</c:v>
                </c:pt>
                <c:pt idx="113">
                  <c:v>0.68686119675259238</c:v>
                </c:pt>
                <c:pt idx="114">
                  <c:v>0.68686119675259238</c:v>
                </c:pt>
                <c:pt idx="115">
                  <c:v>0.68686119675259238</c:v>
                </c:pt>
                <c:pt idx="116">
                  <c:v>0.68686119675259238</c:v>
                </c:pt>
                <c:pt idx="117">
                  <c:v>0.68686119675259238</c:v>
                </c:pt>
                <c:pt idx="118">
                  <c:v>0.68686119675259238</c:v>
                </c:pt>
                <c:pt idx="119">
                  <c:v>0.68686119675259238</c:v>
                </c:pt>
                <c:pt idx="120">
                  <c:v>0.68686119675259238</c:v>
                </c:pt>
                <c:pt idx="121">
                  <c:v>0.68686119675259238</c:v>
                </c:pt>
                <c:pt idx="122">
                  <c:v>0.68686119675259238</c:v>
                </c:pt>
                <c:pt idx="123">
                  <c:v>0.68686119675259238</c:v>
                </c:pt>
                <c:pt idx="124">
                  <c:v>0.66723659113108968</c:v>
                </c:pt>
                <c:pt idx="125">
                  <c:v>0.66723659113108968</c:v>
                </c:pt>
                <c:pt idx="126">
                  <c:v>0.66723659113108968</c:v>
                </c:pt>
                <c:pt idx="127">
                  <c:v>0.66723659113108968</c:v>
                </c:pt>
                <c:pt idx="128">
                  <c:v>0.66723659113108968</c:v>
                </c:pt>
                <c:pt idx="129">
                  <c:v>0.66723659113108968</c:v>
                </c:pt>
                <c:pt idx="130">
                  <c:v>0.66723659113108968</c:v>
                </c:pt>
                <c:pt idx="131">
                  <c:v>0.66723659113108968</c:v>
                </c:pt>
                <c:pt idx="132">
                  <c:v>0.66723659113108968</c:v>
                </c:pt>
                <c:pt idx="133">
                  <c:v>0.66723659113108968</c:v>
                </c:pt>
                <c:pt idx="134">
                  <c:v>0.66723659113108968</c:v>
                </c:pt>
                <c:pt idx="135">
                  <c:v>0.66723659113108968</c:v>
                </c:pt>
                <c:pt idx="136">
                  <c:v>0.66723659113108968</c:v>
                </c:pt>
                <c:pt idx="137">
                  <c:v>0.66723659113108968</c:v>
                </c:pt>
                <c:pt idx="138">
                  <c:v>0.64340671287640794</c:v>
                </c:pt>
                <c:pt idx="139">
                  <c:v>0.64340671287640794</c:v>
                </c:pt>
                <c:pt idx="140">
                  <c:v>0.64340671287640794</c:v>
                </c:pt>
                <c:pt idx="141">
                  <c:v>0.64340671287640794</c:v>
                </c:pt>
                <c:pt idx="142">
                  <c:v>0.64340671287640794</c:v>
                </c:pt>
                <c:pt idx="143">
                  <c:v>0.64340671287640794</c:v>
                </c:pt>
                <c:pt idx="144">
                  <c:v>0.64340671287640794</c:v>
                </c:pt>
                <c:pt idx="145">
                  <c:v>0.64340671287640794</c:v>
                </c:pt>
                <c:pt idx="146">
                  <c:v>0.64340671287640794</c:v>
                </c:pt>
                <c:pt idx="147">
                  <c:v>0.64340671287640794</c:v>
                </c:pt>
                <c:pt idx="148">
                  <c:v>0.64340671287640794</c:v>
                </c:pt>
                <c:pt idx="149">
                  <c:v>0.64340671287640794</c:v>
                </c:pt>
                <c:pt idx="150">
                  <c:v>0.61416095320020758</c:v>
                </c:pt>
                <c:pt idx="151">
                  <c:v>0.61416095320020758</c:v>
                </c:pt>
                <c:pt idx="152">
                  <c:v>0.61416095320020758</c:v>
                </c:pt>
                <c:pt idx="153">
                  <c:v>0.61416095320020758</c:v>
                </c:pt>
                <c:pt idx="154">
                  <c:v>0.61416095320020758</c:v>
                </c:pt>
                <c:pt idx="155">
                  <c:v>0.61416095320020758</c:v>
                </c:pt>
                <c:pt idx="156">
                  <c:v>0.61416095320020758</c:v>
                </c:pt>
                <c:pt idx="157">
                  <c:v>0.61416095320020758</c:v>
                </c:pt>
                <c:pt idx="158">
                  <c:v>0.61416095320020758</c:v>
                </c:pt>
                <c:pt idx="159">
                  <c:v>0.61416095320020758</c:v>
                </c:pt>
                <c:pt idx="160">
                  <c:v>0.61416095320020758</c:v>
                </c:pt>
                <c:pt idx="161">
                  <c:v>0.61416095320020758</c:v>
                </c:pt>
                <c:pt idx="162">
                  <c:v>0.61416095320020758</c:v>
                </c:pt>
                <c:pt idx="163">
                  <c:v>0.61416095320020758</c:v>
                </c:pt>
                <c:pt idx="164">
                  <c:v>0.57321688965352713</c:v>
                </c:pt>
                <c:pt idx="165">
                  <c:v>0.57321688965352713</c:v>
                </c:pt>
                <c:pt idx="166">
                  <c:v>0.57321688965352713</c:v>
                </c:pt>
                <c:pt idx="167">
                  <c:v>0.57321688965352713</c:v>
                </c:pt>
                <c:pt idx="168">
                  <c:v>0.57321688965352713</c:v>
                </c:pt>
                <c:pt idx="169">
                  <c:v>0.57321688965352713</c:v>
                </c:pt>
                <c:pt idx="170">
                  <c:v>0.57321688965352713</c:v>
                </c:pt>
                <c:pt idx="171">
                  <c:v>0.57321688965352713</c:v>
                </c:pt>
                <c:pt idx="172">
                  <c:v>0.52110626332138832</c:v>
                </c:pt>
                <c:pt idx="173">
                  <c:v>0.52110626332138832</c:v>
                </c:pt>
                <c:pt idx="174">
                  <c:v>0.46899563698924951</c:v>
                </c:pt>
                <c:pt idx="175">
                  <c:v>0.46899563698924951</c:v>
                </c:pt>
                <c:pt idx="176">
                  <c:v>0.46899563698924951</c:v>
                </c:pt>
                <c:pt idx="177">
                  <c:v>0.46899563698924951</c:v>
                </c:pt>
                <c:pt idx="178">
                  <c:v>0.46899563698924951</c:v>
                </c:pt>
                <c:pt idx="179">
                  <c:v>0.46899563698924951</c:v>
                </c:pt>
                <c:pt idx="180">
                  <c:v>0.46899563698924951</c:v>
                </c:pt>
                <c:pt idx="181">
                  <c:v>0.46899563698924951</c:v>
                </c:pt>
                <c:pt idx="182">
                  <c:v>0.46899563698924951</c:v>
                </c:pt>
                <c:pt idx="183">
                  <c:v>0.46899563698924951</c:v>
                </c:pt>
                <c:pt idx="184">
                  <c:v>0.37519650959139961</c:v>
                </c:pt>
                <c:pt idx="185">
                  <c:v>0.37519650959139961</c:v>
                </c:pt>
                <c:pt idx="186">
                  <c:v>0.37519650959139961</c:v>
                </c:pt>
                <c:pt idx="187">
                  <c:v>0.37519650959139961</c:v>
                </c:pt>
                <c:pt idx="188">
                  <c:v>0.25013100639426639</c:v>
                </c:pt>
                <c:pt idx="189">
                  <c:v>0.25013100639426639</c:v>
                </c:pt>
                <c:pt idx="190">
                  <c:v>0.25013100639426639</c:v>
                </c:pt>
                <c:pt idx="191">
                  <c:v>0.25013100639426639</c:v>
                </c:pt>
                <c:pt idx="192">
                  <c:v>0</c:v>
                </c:pt>
              </c:numCache>
            </c:numRef>
          </c:yVal>
          <c:smooth val="0"/>
          <c:extLst>
            <c:ext xmlns:c16="http://schemas.microsoft.com/office/drawing/2014/chart" uri="{C3380CC4-5D6E-409C-BE32-E72D297353CC}">
              <c16:uniqueId val="{00000000-0034-427B-B402-145BCE07ECC5}"/>
            </c:ext>
          </c:extLst>
        </c:ser>
        <c:ser>
          <c:idx val="1"/>
          <c:order val="1"/>
          <c:tx>
            <c:strRef>
              <c:f>Sheet1!$I$1</c:f>
              <c:strCache>
                <c:ptCount val="1"/>
                <c:pt idx="0">
                  <c:v>FED Survival</c:v>
                </c:pt>
              </c:strCache>
            </c:strRef>
          </c:tx>
          <c:spPr>
            <a:ln w="19050" cap="rnd">
              <a:solidFill>
                <a:schemeClr val="tx2"/>
              </a:solidFill>
              <a:round/>
            </a:ln>
            <a:effectLst/>
          </c:spPr>
          <c:marker>
            <c:symbol val="none"/>
          </c:marker>
          <c:xVal>
            <c:numRef>
              <c:f>Sheet1!$H$2:$H$194</c:f>
              <c:numCache>
                <c:formatCode>General</c:formatCode>
                <c:ptCount val="193"/>
                <c:pt idx="0">
                  <c:v>0</c:v>
                </c:pt>
                <c:pt idx="1">
                  <c:v>3.2854209445589998E-2</c:v>
                </c:pt>
                <c:pt idx="2">
                  <c:v>3.2854209445589998E-2</c:v>
                </c:pt>
                <c:pt idx="3">
                  <c:v>3.2854209445589998E-2</c:v>
                </c:pt>
                <c:pt idx="4">
                  <c:v>3.2854209445589998E-2</c:v>
                </c:pt>
                <c:pt idx="5">
                  <c:v>3.2854209445589998E-2</c:v>
                </c:pt>
                <c:pt idx="6">
                  <c:v>3.2854209445589998E-2</c:v>
                </c:pt>
                <c:pt idx="7">
                  <c:v>3.2854209445589998E-2</c:v>
                </c:pt>
                <c:pt idx="8">
                  <c:v>3.2854209445589998E-2</c:v>
                </c:pt>
                <c:pt idx="9">
                  <c:v>3.2854209445589998E-2</c:v>
                </c:pt>
                <c:pt idx="10">
                  <c:v>3.2854209445589998E-2</c:v>
                </c:pt>
                <c:pt idx="11">
                  <c:v>0.75564681724845995</c:v>
                </c:pt>
                <c:pt idx="12">
                  <c:v>0.75564681724845995</c:v>
                </c:pt>
                <c:pt idx="13">
                  <c:v>1.54414784394251</c:v>
                </c:pt>
                <c:pt idx="14">
                  <c:v>1.54414784394251</c:v>
                </c:pt>
                <c:pt idx="15">
                  <c:v>1.8069815195071901</c:v>
                </c:pt>
                <c:pt idx="16">
                  <c:v>1.8069815195071901</c:v>
                </c:pt>
                <c:pt idx="17">
                  <c:v>2.7268993839835698</c:v>
                </c:pt>
                <c:pt idx="18">
                  <c:v>2.7268993839835698</c:v>
                </c:pt>
                <c:pt idx="19">
                  <c:v>2.7926078028747399</c:v>
                </c:pt>
                <c:pt idx="20">
                  <c:v>2.7926078028747399</c:v>
                </c:pt>
                <c:pt idx="21">
                  <c:v>3.0225872689938398</c:v>
                </c:pt>
                <c:pt idx="22">
                  <c:v>3.0225872689938398</c:v>
                </c:pt>
                <c:pt idx="23">
                  <c:v>3.2525667351129401</c:v>
                </c:pt>
                <c:pt idx="24">
                  <c:v>3.2525667351129401</c:v>
                </c:pt>
                <c:pt idx="25">
                  <c:v>3.3511293634496901</c:v>
                </c:pt>
                <c:pt idx="26">
                  <c:v>3.3511293634496901</c:v>
                </c:pt>
                <c:pt idx="27">
                  <c:v>3.4496919917864499</c:v>
                </c:pt>
                <c:pt idx="28">
                  <c:v>3.4496919917864499</c:v>
                </c:pt>
                <c:pt idx="29">
                  <c:v>4.6324435318275201</c:v>
                </c:pt>
                <c:pt idx="30">
                  <c:v>4.6324435318275201</c:v>
                </c:pt>
                <c:pt idx="31">
                  <c:v>4.8624229979466103</c:v>
                </c:pt>
                <c:pt idx="32">
                  <c:v>4.8624229979466103</c:v>
                </c:pt>
                <c:pt idx="33">
                  <c:v>5.3223819301848101</c:v>
                </c:pt>
                <c:pt idx="34">
                  <c:v>5.3223819301848101</c:v>
                </c:pt>
                <c:pt idx="35">
                  <c:v>5.4866529774127297</c:v>
                </c:pt>
                <c:pt idx="36">
                  <c:v>5.4866529774127297</c:v>
                </c:pt>
                <c:pt idx="37">
                  <c:v>5.5523613963039002</c:v>
                </c:pt>
                <c:pt idx="38">
                  <c:v>5.5523613963039002</c:v>
                </c:pt>
                <c:pt idx="39">
                  <c:v>5.5523613963039002</c:v>
                </c:pt>
                <c:pt idx="40">
                  <c:v>5.5523613963039002</c:v>
                </c:pt>
                <c:pt idx="41">
                  <c:v>5.5523613963039002</c:v>
                </c:pt>
                <c:pt idx="42">
                  <c:v>5.5523613963039002</c:v>
                </c:pt>
                <c:pt idx="43">
                  <c:v>5.5523613963039002</c:v>
                </c:pt>
                <c:pt idx="44">
                  <c:v>5.5523613963039002</c:v>
                </c:pt>
                <c:pt idx="45">
                  <c:v>5.5523613963039002</c:v>
                </c:pt>
                <c:pt idx="46">
                  <c:v>5.5523613963039002</c:v>
                </c:pt>
                <c:pt idx="47">
                  <c:v>5.5852156057494904</c:v>
                </c:pt>
                <c:pt idx="48">
                  <c:v>5.5852156057494904</c:v>
                </c:pt>
                <c:pt idx="49">
                  <c:v>5.5852156057494904</c:v>
                </c:pt>
                <c:pt idx="50">
                  <c:v>5.5852156057494904</c:v>
                </c:pt>
                <c:pt idx="51">
                  <c:v>5.7823408624230002</c:v>
                </c:pt>
                <c:pt idx="52">
                  <c:v>5.7823408624230002</c:v>
                </c:pt>
                <c:pt idx="53">
                  <c:v>6.4722792607802901</c:v>
                </c:pt>
                <c:pt idx="54">
                  <c:v>6.4722792607802901</c:v>
                </c:pt>
                <c:pt idx="55">
                  <c:v>6.4722792607802901</c:v>
                </c:pt>
                <c:pt idx="56">
                  <c:v>6.4722792607802901</c:v>
                </c:pt>
                <c:pt idx="57">
                  <c:v>6.5708418891170401</c:v>
                </c:pt>
                <c:pt idx="58">
                  <c:v>6.5708418891170401</c:v>
                </c:pt>
                <c:pt idx="59">
                  <c:v>6.7022587268993901</c:v>
                </c:pt>
                <c:pt idx="60">
                  <c:v>6.7022587268993901</c:v>
                </c:pt>
                <c:pt idx="61">
                  <c:v>6.7679671457905597</c:v>
                </c:pt>
                <c:pt idx="62">
                  <c:v>6.7679671457905597</c:v>
                </c:pt>
                <c:pt idx="63">
                  <c:v>6.9322381930184802</c:v>
                </c:pt>
                <c:pt idx="64">
                  <c:v>6.9322381930184802</c:v>
                </c:pt>
                <c:pt idx="65">
                  <c:v>7.5236139630390202</c:v>
                </c:pt>
                <c:pt idx="66">
                  <c:v>7.5236139630390202</c:v>
                </c:pt>
                <c:pt idx="67">
                  <c:v>8.3449691991786494</c:v>
                </c:pt>
                <c:pt idx="68">
                  <c:v>8.3449691991786494</c:v>
                </c:pt>
                <c:pt idx="69">
                  <c:v>8.4763860369609905</c:v>
                </c:pt>
                <c:pt idx="70">
                  <c:v>8.4763860369609905</c:v>
                </c:pt>
                <c:pt idx="71">
                  <c:v>9.3305954825461992</c:v>
                </c:pt>
                <c:pt idx="72">
                  <c:v>9.3305954825461992</c:v>
                </c:pt>
                <c:pt idx="73">
                  <c:v>9.4620123203285402</c:v>
                </c:pt>
                <c:pt idx="74">
                  <c:v>9.4620123203285402</c:v>
                </c:pt>
                <c:pt idx="75">
                  <c:v>10.119096509240199</c:v>
                </c:pt>
                <c:pt idx="76">
                  <c:v>10.119096509240199</c:v>
                </c:pt>
                <c:pt idx="77">
                  <c:v>10.1519507186858</c:v>
                </c:pt>
                <c:pt idx="78">
                  <c:v>10.1519507186858</c:v>
                </c:pt>
                <c:pt idx="79">
                  <c:v>10.1519507186858</c:v>
                </c:pt>
                <c:pt idx="80">
                  <c:v>10.1519507186858</c:v>
                </c:pt>
                <c:pt idx="81">
                  <c:v>10.1519507186858</c:v>
                </c:pt>
                <c:pt idx="82">
                  <c:v>10.1519507186858</c:v>
                </c:pt>
                <c:pt idx="83">
                  <c:v>10.1519507186858</c:v>
                </c:pt>
                <c:pt idx="84">
                  <c:v>10.1519507186858</c:v>
                </c:pt>
                <c:pt idx="85">
                  <c:v>10.184804928131401</c:v>
                </c:pt>
                <c:pt idx="86">
                  <c:v>10.184804928131401</c:v>
                </c:pt>
                <c:pt idx="87">
                  <c:v>10.217659137577</c:v>
                </c:pt>
                <c:pt idx="88">
                  <c:v>10.217659137577</c:v>
                </c:pt>
                <c:pt idx="89">
                  <c:v>10.250513347022601</c:v>
                </c:pt>
                <c:pt idx="90">
                  <c:v>10.250513347022601</c:v>
                </c:pt>
                <c:pt idx="91">
                  <c:v>10.381930184804901</c:v>
                </c:pt>
                <c:pt idx="92">
                  <c:v>10.381930184804901</c:v>
                </c:pt>
                <c:pt idx="93">
                  <c:v>10.579055441478401</c:v>
                </c:pt>
                <c:pt idx="94">
                  <c:v>10.579055441478401</c:v>
                </c:pt>
                <c:pt idx="95">
                  <c:v>10.611909650924</c:v>
                </c:pt>
                <c:pt idx="96">
                  <c:v>10.611909650924</c:v>
                </c:pt>
                <c:pt idx="97">
                  <c:v>10.644763860369601</c:v>
                </c:pt>
                <c:pt idx="98">
                  <c:v>10.644763860369601</c:v>
                </c:pt>
                <c:pt idx="99">
                  <c:v>10.644763860369601</c:v>
                </c:pt>
                <c:pt idx="100">
                  <c:v>10.644763860369601</c:v>
                </c:pt>
                <c:pt idx="101">
                  <c:v>10.7104722792608</c:v>
                </c:pt>
                <c:pt idx="102">
                  <c:v>10.7104722792608</c:v>
                </c:pt>
                <c:pt idx="103">
                  <c:v>10.8747433264887</c:v>
                </c:pt>
                <c:pt idx="104">
                  <c:v>10.8747433264887</c:v>
                </c:pt>
                <c:pt idx="105">
                  <c:v>10.9075975359343</c:v>
                </c:pt>
                <c:pt idx="106">
                  <c:v>10.9075975359343</c:v>
                </c:pt>
                <c:pt idx="107">
                  <c:v>11.039014373716601</c:v>
                </c:pt>
                <c:pt idx="108">
                  <c:v>11.039014373716601</c:v>
                </c:pt>
                <c:pt idx="109">
                  <c:v>11.1375770020534</c:v>
                </c:pt>
                <c:pt idx="110">
                  <c:v>11.1375770020534</c:v>
                </c:pt>
                <c:pt idx="111">
                  <c:v>11.1375770020534</c:v>
                </c:pt>
                <c:pt idx="112">
                  <c:v>11.1375770020534</c:v>
                </c:pt>
                <c:pt idx="113">
                  <c:v>12.911704312115001</c:v>
                </c:pt>
                <c:pt idx="114">
                  <c:v>12.911704312115001</c:v>
                </c:pt>
                <c:pt idx="115">
                  <c:v>13.371663244353201</c:v>
                </c:pt>
                <c:pt idx="116">
                  <c:v>13.371663244353201</c:v>
                </c:pt>
                <c:pt idx="117">
                  <c:v>13.6016427104723</c:v>
                </c:pt>
                <c:pt idx="118">
                  <c:v>13.6016427104723</c:v>
                </c:pt>
                <c:pt idx="119">
                  <c:v>14.0616016427105</c:v>
                </c:pt>
                <c:pt idx="120">
                  <c:v>14.0616016427105</c:v>
                </c:pt>
                <c:pt idx="121">
                  <c:v>14.1930184804928</c:v>
                </c:pt>
                <c:pt idx="122">
                  <c:v>14.1930184804928</c:v>
                </c:pt>
                <c:pt idx="123">
                  <c:v>14.3901437371663</c:v>
                </c:pt>
                <c:pt idx="124">
                  <c:v>14.3901437371663</c:v>
                </c:pt>
                <c:pt idx="125">
                  <c:v>14.4558521560575</c:v>
                </c:pt>
                <c:pt idx="126">
                  <c:v>14.4558521560575</c:v>
                </c:pt>
                <c:pt idx="127">
                  <c:v>14.6201232032854</c:v>
                </c:pt>
                <c:pt idx="128">
                  <c:v>14.6201232032854</c:v>
                </c:pt>
                <c:pt idx="129">
                  <c:v>14.652977412731</c:v>
                </c:pt>
                <c:pt idx="130">
                  <c:v>14.652977412731</c:v>
                </c:pt>
                <c:pt idx="131">
                  <c:v>15.211498973306</c:v>
                </c:pt>
                <c:pt idx="132">
                  <c:v>15.211498973306</c:v>
                </c:pt>
                <c:pt idx="133">
                  <c:v>15.441478439425101</c:v>
                </c:pt>
                <c:pt idx="134">
                  <c:v>15.441478439425101</c:v>
                </c:pt>
                <c:pt idx="135">
                  <c:v>15.507186858316199</c:v>
                </c:pt>
                <c:pt idx="136">
                  <c:v>15.507186858316199</c:v>
                </c:pt>
                <c:pt idx="137">
                  <c:v>15.572895277207399</c:v>
                </c:pt>
                <c:pt idx="138">
                  <c:v>15.572895277207399</c:v>
                </c:pt>
                <c:pt idx="139">
                  <c:v>15.6714579055442</c:v>
                </c:pt>
                <c:pt idx="140">
                  <c:v>15.6714579055442</c:v>
                </c:pt>
                <c:pt idx="141">
                  <c:v>15.6714579055442</c:v>
                </c:pt>
                <c:pt idx="142">
                  <c:v>15.6714579055442</c:v>
                </c:pt>
                <c:pt idx="143">
                  <c:v>15.6714579055442</c:v>
                </c:pt>
                <c:pt idx="144">
                  <c:v>15.6714579055442</c:v>
                </c:pt>
                <c:pt idx="145">
                  <c:v>15.6714579055442</c:v>
                </c:pt>
                <c:pt idx="146">
                  <c:v>15.6714579055442</c:v>
                </c:pt>
                <c:pt idx="147">
                  <c:v>15.6714579055442</c:v>
                </c:pt>
                <c:pt idx="148">
                  <c:v>15.6714579055442</c:v>
                </c:pt>
                <c:pt idx="149">
                  <c:v>15.704312114989699</c:v>
                </c:pt>
                <c:pt idx="150">
                  <c:v>15.704312114989699</c:v>
                </c:pt>
                <c:pt idx="151">
                  <c:v>15.704312114989699</c:v>
                </c:pt>
                <c:pt idx="152">
                  <c:v>15.704312114989699</c:v>
                </c:pt>
                <c:pt idx="153">
                  <c:v>15.8028747433265</c:v>
                </c:pt>
                <c:pt idx="154">
                  <c:v>15.8028747433265</c:v>
                </c:pt>
                <c:pt idx="155">
                  <c:v>15.8028747433265</c:v>
                </c:pt>
                <c:pt idx="156">
                  <c:v>15.8028747433265</c:v>
                </c:pt>
                <c:pt idx="157">
                  <c:v>15.835728952772101</c:v>
                </c:pt>
                <c:pt idx="158">
                  <c:v>15.835728952772101</c:v>
                </c:pt>
                <c:pt idx="159">
                  <c:v>15.901437371663199</c:v>
                </c:pt>
                <c:pt idx="160">
                  <c:v>15.901437371663199</c:v>
                </c:pt>
                <c:pt idx="161">
                  <c:v>16.032854209445599</c:v>
                </c:pt>
                <c:pt idx="162">
                  <c:v>16.032854209445599</c:v>
                </c:pt>
                <c:pt idx="163">
                  <c:v>16.032854209445599</c:v>
                </c:pt>
                <c:pt idx="164">
                  <c:v>16.032854209445599</c:v>
                </c:pt>
                <c:pt idx="165">
                  <c:v>16.197125256673498</c:v>
                </c:pt>
                <c:pt idx="166">
                  <c:v>16.197125256673498</c:v>
                </c:pt>
                <c:pt idx="167">
                  <c:v>16.2628336755647</c:v>
                </c:pt>
                <c:pt idx="168">
                  <c:v>16.2628336755647</c:v>
                </c:pt>
                <c:pt idx="169">
                  <c:v>16.2628336755647</c:v>
                </c:pt>
                <c:pt idx="170">
                  <c:v>16.2628336755647</c:v>
                </c:pt>
                <c:pt idx="171">
                  <c:v>16.624229979466101</c:v>
                </c:pt>
                <c:pt idx="172">
                  <c:v>16.624229979466101</c:v>
                </c:pt>
                <c:pt idx="173">
                  <c:v>16.624229979466101</c:v>
                </c:pt>
                <c:pt idx="174">
                  <c:v>16.624229979466101</c:v>
                </c:pt>
                <c:pt idx="175">
                  <c:v>16.788501026694</c:v>
                </c:pt>
                <c:pt idx="176">
                  <c:v>16.788501026694</c:v>
                </c:pt>
                <c:pt idx="177">
                  <c:v>16.985626283367601</c:v>
                </c:pt>
                <c:pt idx="178">
                  <c:v>16.985626283367601</c:v>
                </c:pt>
                <c:pt idx="179">
                  <c:v>17.0513347022587</c:v>
                </c:pt>
                <c:pt idx="180">
                  <c:v>17.0513347022587</c:v>
                </c:pt>
                <c:pt idx="181">
                  <c:v>17.6755646817249</c:v>
                </c:pt>
                <c:pt idx="182">
                  <c:v>17.6755646817249</c:v>
                </c:pt>
                <c:pt idx="183">
                  <c:v>17.9712525667351</c:v>
                </c:pt>
                <c:pt idx="184">
                  <c:v>17.9712525667351</c:v>
                </c:pt>
                <c:pt idx="185">
                  <c:v>18.431211498973301</c:v>
                </c:pt>
                <c:pt idx="186">
                  <c:v>18.431211498973301</c:v>
                </c:pt>
                <c:pt idx="187">
                  <c:v>19.2525667351129</c:v>
                </c:pt>
                <c:pt idx="188">
                  <c:v>19.2525667351129</c:v>
                </c:pt>
                <c:pt idx="189">
                  <c:v>23.1622176591376</c:v>
                </c:pt>
                <c:pt idx="190">
                  <c:v>23.1622176591376</c:v>
                </c:pt>
                <c:pt idx="191">
                  <c:v>23.720739219712499</c:v>
                </c:pt>
                <c:pt idx="192">
                  <c:v>23.720739219712499</c:v>
                </c:pt>
              </c:numCache>
            </c:numRef>
          </c:xVal>
          <c:yVal>
            <c:numRef>
              <c:f>Sheet1!$I$2:$I$194</c:f>
              <c:numCache>
                <c:formatCode>General</c:formatCode>
                <c:ptCount val="193"/>
                <c:pt idx="0">
                  <c:v>1</c:v>
                </c:pt>
                <c:pt idx="1">
                  <c:v>1</c:v>
                </c:pt>
                <c:pt idx="2">
                  <c:v>1</c:v>
                </c:pt>
                <c:pt idx="3">
                  <c:v>1</c:v>
                </c:pt>
                <c:pt idx="4">
                  <c:v>1</c:v>
                </c:pt>
                <c:pt idx="5">
                  <c:v>1</c:v>
                </c:pt>
                <c:pt idx="6">
                  <c:v>1</c:v>
                </c:pt>
                <c:pt idx="7">
                  <c:v>1</c:v>
                </c:pt>
                <c:pt idx="8">
                  <c:v>1</c:v>
                </c:pt>
                <c:pt idx="9">
                  <c:v>1</c:v>
                </c:pt>
                <c:pt idx="10">
                  <c:v>1</c:v>
                </c:pt>
                <c:pt idx="11">
                  <c:v>1</c:v>
                </c:pt>
                <c:pt idx="12">
                  <c:v>0.98901098901098905</c:v>
                </c:pt>
                <c:pt idx="13">
                  <c:v>0.98901098901098905</c:v>
                </c:pt>
                <c:pt idx="14">
                  <c:v>0.9780219780219781</c:v>
                </c:pt>
                <c:pt idx="15">
                  <c:v>0.9780219780219781</c:v>
                </c:pt>
                <c:pt idx="16">
                  <c:v>0.9780219780219781</c:v>
                </c:pt>
                <c:pt idx="17">
                  <c:v>0.9780219780219781</c:v>
                </c:pt>
                <c:pt idx="18">
                  <c:v>0.9780219780219781</c:v>
                </c:pt>
                <c:pt idx="19">
                  <c:v>0.9780219780219781</c:v>
                </c:pt>
                <c:pt idx="20">
                  <c:v>0.9780219780219781</c:v>
                </c:pt>
                <c:pt idx="21">
                  <c:v>0.9780219780219781</c:v>
                </c:pt>
                <c:pt idx="22">
                  <c:v>0.9780219780219781</c:v>
                </c:pt>
                <c:pt idx="23">
                  <c:v>0.9780219780219781</c:v>
                </c:pt>
                <c:pt idx="24">
                  <c:v>0.96651583710407252</c:v>
                </c:pt>
                <c:pt idx="25">
                  <c:v>0.96651583710407252</c:v>
                </c:pt>
                <c:pt idx="26">
                  <c:v>0.95500969618616693</c:v>
                </c:pt>
                <c:pt idx="27">
                  <c:v>0.95500969618616693</c:v>
                </c:pt>
                <c:pt idx="28">
                  <c:v>0.95500969618616693</c:v>
                </c:pt>
                <c:pt idx="29">
                  <c:v>0.95500969618616693</c:v>
                </c:pt>
                <c:pt idx="30">
                  <c:v>0.95500969618616693</c:v>
                </c:pt>
                <c:pt idx="31">
                  <c:v>0.95500969618616693</c:v>
                </c:pt>
                <c:pt idx="32">
                  <c:v>0.95500969618616693</c:v>
                </c:pt>
                <c:pt idx="33">
                  <c:v>0.95500969618616693</c:v>
                </c:pt>
                <c:pt idx="34">
                  <c:v>0.95500969618616693</c:v>
                </c:pt>
                <c:pt idx="35">
                  <c:v>0.95500969618616693</c:v>
                </c:pt>
                <c:pt idx="36">
                  <c:v>0.95500969618616693</c:v>
                </c:pt>
                <c:pt idx="37">
                  <c:v>0.95500969618616693</c:v>
                </c:pt>
                <c:pt idx="38">
                  <c:v>0.95500969618616693</c:v>
                </c:pt>
                <c:pt idx="39">
                  <c:v>0.95500969618616693</c:v>
                </c:pt>
                <c:pt idx="40">
                  <c:v>0.95500969618616693</c:v>
                </c:pt>
                <c:pt idx="41">
                  <c:v>0.95500969618616693</c:v>
                </c:pt>
                <c:pt idx="42">
                  <c:v>0.95500969618616693</c:v>
                </c:pt>
                <c:pt idx="43">
                  <c:v>0.95500969618616693</c:v>
                </c:pt>
                <c:pt idx="44">
                  <c:v>0.95500969618616693</c:v>
                </c:pt>
                <c:pt idx="45">
                  <c:v>0.95500969618616693</c:v>
                </c:pt>
                <c:pt idx="46">
                  <c:v>0.95500969618616693</c:v>
                </c:pt>
                <c:pt idx="47">
                  <c:v>0.95500969618616693</c:v>
                </c:pt>
                <c:pt idx="48">
                  <c:v>0.95500969618616693</c:v>
                </c:pt>
                <c:pt idx="49">
                  <c:v>0.95500969618616693</c:v>
                </c:pt>
                <c:pt idx="50">
                  <c:v>0.95500969618616693</c:v>
                </c:pt>
                <c:pt idx="51">
                  <c:v>0.95500969618616693</c:v>
                </c:pt>
                <c:pt idx="52">
                  <c:v>0.95500969618616693</c:v>
                </c:pt>
                <c:pt idx="53">
                  <c:v>0.95500969618616693</c:v>
                </c:pt>
                <c:pt idx="54">
                  <c:v>0.94136670052636462</c:v>
                </c:pt>
                <c:pt idx="55">
                  <c:v>0.94136670052636462</c:v>
                </c:pt>
                <c:pt idx="56">
                  <c:v>0.94136670052636462</c:v>
                </c:pt>
                <c:pt idx="57">
                  <c:v>0.94136670052636462</c:v>
                </c:pt>
                <c:pt idx="58">
                  <c:v>0.94136670052636462</c:v>
                </c:pt>
                <c:pt idx="59">
                  <c:v>0.94136670052636462</c:v>
                </c:pt>
                <c:pt idx="60">
                  <c:v>0.94136670052636462</c:v>
                </c:pt>
                <c:pt idx="61">
                  <c:v>0.94136670052636462</c:v>
                </c:pt>
                <c:pt idx="62">
                  <c:v>0.94136670052636462</c:v>
                </c:pt>
                <c:pt idx="63">
                  <c:v>0.94136670052636462</c:v>
                </c:pt>
                <c:pt idx="64">
                  <c:v>0.94136670052636462</c:v>
                </c:pt>
                <c:pt idx="65">
                  <c:v>0.94136670052636462</c:v>
                </c:pt>
                <c:pt idx="66">
                  <c:v>0.92665784583064015</c:v>
                </c:pt>
                <c:pt idx="67">
                  <c:v>0.92665784583064015</c:v>
                </c:pt>
                <c:pt idx="68">
                  <c:v>0.91194899113491568</c:v>
                </c:pt>
                <c:pt idx="69">
                  <c:v>0.91194899113491568</c:v>
                </c:pt>
                <c:pt idx="70">
                  <c:v>0.8972401364391912</c:v>
                </c:pt>
                <c:pt idx="71">
                  <c:v>0.8972401364391912</c:v>
                </c:pt>
                <c:pt idx="72">
                  <c:v>0.8972401364391912</c:v>
                </c:pt>
                <c:pt idx="73">
                  <c:v>0.8972401364391912</c:v>
                </c:pt>
                <c:pt idx="74">
                  <c:v>0.88228613416520463</c:v>
                </c:pt>
                <c:pt idx="75">
                  <c:v>0.88228613416520463</c:v>
                </c:pt>
                <c:pt idx="76">
                  <c:v>0.88228613416520463</c:v>
                </c:pt>
                <c:pt idx="77">
                  <c:v>0.88228613416520463</c:v>
                </c:pt>
                <c:pt idx="78">
                  <c:v>0.88228613416520463</c:v>
                </c:pt>
                <c:pt idx="79">
                  <c:v>0.88228613416520463</c:v>
                </c:pt>
                <c:pt idx="80">
                  <c:v>0.86680743005704308</c:v>
                </c:pt>
                <c:pt idx="81">
                  <c:v>0.86680743005704308</c:v>
                </c:pt>
                <c:pt idx="82">
                  <c:v>0.86680743005704308</c:v>
                </c:pt>
                <c:pt idx="83">
                  <c:v>0.86680743005704308</c:v>
                </c:pt>
                <c:pt idx="84">
                  <c:v>0.86680743005704308</c:v>
                </c:pt>
                <c:pt idx="85">
                  <c:v>0.86680743005704308</c:v>
                </c:pt>
                <c:pt idx="86">
                  <c:v>0.86680743005704308</c:v>
                </c:pt>
                <c:pt idx="87">
                  <c:v>0.86680743005704308</c:v>
                </c:pt>
                <c:pt idx="88">
                  <c:v>0.86680743005704308</c:v>
                </c:pt>
                <c:pt idx="89">
                  <c:v>0.86680743005704308</c:v>
                </c:pt>
                <c:pt idx="90">
                  <c:v>0.86680743005704308</c:v>
                </c:pt>
                <c:pt idx="91">
                  <c:v>0.86680743005704308</c:v>
                </c:pt>
                <c:pt idx="92">
                  <c:v>0.86680743005704308</c:v>
                </c:pt>
                <c:pt idx="93">
                  <c:v>0.86680743005704308</c:v>
                </c:pt>
                <c:pt idx="94">
                  <c:v>0.86680743005704308</c:v>
                </c:pt>
                <c:pt idx="95">
                  <c:v>0.86680743005704308</c:v>
                </c:pt>
                <c:pt idx="96">
                  <c:v>0.86680743005704308</c:v>
                </c:pt>
                <c:pt idx="97">
                  <c:v>0.86680743005704308</c:v>
                </c:pt>
                <c:pt idx="98">
                  <c:v>0.86680743005704308</c:v>
                </c:pt>
                <c:pt idx="99">
                  <c:v>0.86680743005704308</c:v>
                </c:pt>
                <c:pt idx="100">
                  <c:v>0.84836471877923358</c:v>
                </c:pt>
                <c:pt idx="101">
                  <c:v>0.84836471877923358</c:v>
                </c:pt>
                <c:pt idx="102">
                  <c:v>0.84836471877923358</c:v>
                </c:pt>
                <c:pt idx="103">
                  <c:v>0.84836471877923358</c:v>
                </c:pt>
                <c:pt idx="104">
                  <c:v>0.84836471877923358</c:v>
                </c:pt>
                <c:pt idx="105">
                  <c:v>0.84836471877923358</c:v>
                </c:pt>
                <c:pt idx="106">
                  <c:v>0.82908370244334195</c:v>
                </c:pt>
                <c:pt idx="107">
                  <c:v>0.82908370244334195</c:v>
                </c:pt>
                <c:pt idx="108">
                  <c:v>0.82908370244334195</c:v>
                </c:pt>
                <c:pt idx="109">
                  <c:v>0.82908370244334195</c:v>
                </c:pt>
                <c:pt idx="110">
                  <c:v>0.82908370244334195</c:v>
                </c:pt>
                <c:pt idx="111">
                  <c:v>0.82908370244334195</c:v>
                </c:pt>
                <c:pt idx="112">
                  <c:v>0.82908370244334195</c:v>
                </c:pt>
                <c:pt idx="113">
                  <c:v>0.82908370244334195</c:v>
                </c:pt>
                <c:pt idx="114">
                  <c:v>0.80835660988225844</c:v>
                </c:pt>
                <c:pt idx="115">
                  <c:v>0.80835660988225844</c:v>
                </c:pt>
                <c:pt idx="116">
                  <c:v>0.80835660988225844</c:v>
                </c:pt>
                <c:pt idx="117">
                  <c:v>0.80835660988225844</c:v>
                </c:pt>
                <c:pt idx="118">
                  <c:v>0.78708406751693583</c:v>
                </c:pt>
                <c:pt idx="119">
                  <c:v>0.78708406751693583</c:v>
                </c:pt>
                <c:pt idx="120">
                  <c:v>0.78708406751693583</c:v>
                </c:pt>
                <c:pt idx="121">
                  <c:v>0.78708406751693583</c:v>
                </c:pt>
                <c:pt idx="122">
                  <c:v>0.78708406751693583</c:v>
                </c:pt>
                <c:pt idx="123">
                  <c:v>0.78708406751693583</c:v>
                </c:pt>
                <c:pt idx="124">
                  <c:v>0.78708406751693583</c:v>
                </c:pt>
                <c:pt idx="125">
                  <c:v>0.78708406751693583</c:v>
                </c:pt>
                <c:pt idx="126">
                  <c:v>0.78708406751693583</c:v>
                </c:pt>
                <c:pt idx="127">
                  <c:v>0.78708406751693583</c:v>
                </c:pt>
                <c:pt idx="128">
                  <c:v>0.78708406751693583</c:v>
                </c:pt>
                <c:pt idx="129">
                  <c:v>0.78708406751693583</c:v>
                </c:pt>
                <c:pt idx="130">
                  <c:v>0.76248769040703157</c:v>
                </c:pt>
                <c:pt idx="131">
                  <c:v>0.76248769040703157</c:v>
                </c:pt>
                <c:pt idx="132">
                  <c:v>0.76248769040703157</c:v>
                </c:pt>
                <c:pt idx="133">
                  <c:v>0.76248769040703157</c:v>
                </c:pt>
                <c:pt idx="134">
                  <c:v>0.76248769040703157</c:v>
                </c:pt>
                <c:pt idx="135">
                  <c:v>0.76248769040703157</c:v>
                </c:pt>
                <c:pt idx="136">
                  <c:v>0.76248769040703157</c:v>
                </c:pt>
                <c:pt idx="137">
                  <c:v>0.76248769040703157</c:v>
                </c:pt>
                <c:pt idx="138">
                  <c:v>0.76248769040703157</c:v>
                </c:pt>
                <c:pt idx="139">
                  <c:v>0.76248769040703157</c:v>
                </c:pt>
                <c:pt idx="140">
                  <c:v>0.76248769040703157</c:v>
                </c:pt>
                <c:pt idx="141">
                  <c:v>0.76248769040703157</c:v>
                </c:pt>
                <c:pt idx="142">
                  <c:v>0.76248769040703157</c:v>
                </c:pt>
                <c:pt idx="143">
                  <c:v>0.76248769040703157</c:v>
                </c:pt>
                <c:pt idx="144">
                  <c:v>0.76248769040703157</c:v>
                </c:pt>
                <c:pt idx="145">
                  <c:v>0.76248769040703157</c:v>
                </c:pt>
                <c:pt idx="146">
                  <c:v>0.76248769040703157</c:v>
                </c:pt>
                <c:pt idx="147">
                  <c:v>0.76248769040703157</c:v>
                </c:pt>
                <c:pt idx="148">
                  <c:v>0.76248769040703157</c:v>
                </c:pt>
                <c:pt idx="149">
                  <c:v>0.76248769040703157</c:v>
                </c:pt>
                <c:pt idx="150">
                  <c:v>0.76248769040703157</c:v>
                </c:pt>
                <c:pt idx="151">
                  <c:v>0.76248769040703157</c:v>
                </c:pt>
                <c:pt idx="152">
                  <c:v>0.76248769040703157</c:v>
                </c:pt>
                <c:pt idx="153">
                  <c:v>0.76248769040703157</c:v>
                </c:pt>
                <c:pt idx="154">
                  <c:v>0.76248769040703157</c:v>
                </c:pt>
                <c:pt idx="155">
                  <c:v>0.76248769040703157</c:v>
                </c:pt>
                <c:pt idx="156">
                  <c:v>0.76248769040703157</c:v>
                </c:pt>
                <c:pt idx="157">
                  <c:v>0.76248769040703157</c:v>
                </c:pt>
                <c:pt idx="158">
                  <c:v>0.76248769040703157</c:v>
                </c:pt>
                <c:pt idx="159">
                  <c:v>0.76248769040703157</c:v>
                </c:pt>
                <c:pt idx="160">
                  <c:v>0.76248769040703157</c:v>
                </c:pt>
                <c:pt idx="161">
                  <c:v>0.76248769040703157</c:v>
                </c:pt>
                <c:pt idx="162">
                  <c:v>0.76248769040703157</c:v>
                </c:pt>
                <c:pt idx="163">
                  <c:v>0.76248769040703157</c:v>
                </c:pt>
                <c:pt idx="164">
                  <c:v>0.76248769040703157</c:v>
                </c:pt>
                <c:pt idx="165">
                  <c:v>0.76248769040703157</c:v>
                </c:pt>
                <c:pt idx="166">
                  <c:v>0.76248769040703157</c:v>
                </c:pt>
                <c:pt idx="167">
                  <c:v>0.76248769040703157</c:v>
                </c:pt>
                <c:pt idx="168">
                  <c:v>0.76248769040703157</c:v>
                </c:pt>
                <c:pt idx="169">
                  <c:v>0.76248769040703157</c:v>
                </c:pt>
                <c:pt idx="170">
                  <c:v>0.76248769040703157</c:v>
                </c:pt>
                <c:pt idx="171">
                  <c:v>0.76248769040703157</c:v>
                </c:pt>
                <c:pt idx="172">
                  <c:v>0.76248769040703157</c:v>
                </c:pt>
                <c:pt idx="173">
                  <c:v>0.76248769040703157</c:v>
                </c:pt>
                <c:pt idx="174">
                  <c:v>0.76248769040703157</c:v>
                </c:pt>
                <c:pt idx="175">
                  <c:v>0.76248769040703157</c:v>
                </c:pt>
                <c:pt idx="176">
                  <c:v>0.76248769040703157</c:v>
                </c:pt>
                <c:pt idx="177">
                  <c:v>0.76248769040703157</c:v>
                </c:pt>
                <c:pt idx="178">
                  <c:v>0.76248769040703157</c:v>
                </c:pt>
                <c:pt idx="179">
                  <c:v>0.76248769040703157</c:v>
                </c:pt>
                <c:pt idx="180">
                  <c:v>0.6535608774917413</c:v>
                </c:pt>
                <c:pt idx="181">
                  <c:v>0.6535608774917413</c:v>
                </c:pt>
                <c:pt idx="182">
                  <c:v>0.6535608774917413</c:v>
                </c:pt>
                <c:pt idx="183">
                  <c:v>0.6535608774917413</c:v>
                </c:pt>
                <c:pt idx="184">
                  <c:v>0.6535608774917413</c:v>
                </c:pt>
                <c:pt idx="185">
                  <c:v>0.6535608774917413</c:v>
                </c:pt>
                <c:pt idx="186">
                  <c:v>0.6535608774917413</c:v>
                </c:pt>
                <c:pt idx="187">
                  <c:v>0.6535608774917413</c:v>
                </c:pt>
                <c:pt idx="188">
                  <c:v>0.6535608774917413</c:v>
                </c:pt>
                <c:pt idx="189">
                  <c:v>0.6535608774917413</c:v>
                </c:pt>
                <c:pt idx="190">
                  <c:v>0.32678043874587065</c:v>
                </c:pt>
                <c:pt idx="191">
                  <c:v>0.32678043874587065</c:v>
                </c:pt>
                <c:pt idx="192">
                  <c:v>0</c:v>
                </c:pt>
              </c:numCache>
            </c:numRef>
          </c:yVal>
          <c:smooth val="0"/>
          <c:extLst>
            <c:ext xmlns:c16="http://schemas.microsoft.com/office/drawing/2014/chart" uri="{C3380CC4-5D6E-409C-BE32-E72D297353CC}">
              <c16:uniqueId val="{00000001-0034-427B-B402-145BCE07ECC5}"/>
            </c:ext>
          </c:extLst>
        </c:ser>
        <c:ser>
          <c:idx val="3"/>
          <c:order val="2"/>
          <c:tx>
            <c:strRef>
              <c:f>Sheet1!$K$1</c:f>
              <c:strCache>
                <c:ptCount val="1"/>
                <c:pt idx="0">
                  <c:v>Fed Censor DUE to CH</c:v>
                </c:pt>
              </c:strCache>
            </c:strRef>
          </c:tx>
          <c:spPr>
            <a:ln w="19050" cap="rnd">
              <a:noFill/>
              <a:round/>
            </a:ln>
            <a:effectLst/>
          </c:spPr>
          <c:marker>
            <c:symbol val="diamond"/>
            <c:size val="5"/>
            <c:spPr>
              <a:solidFill>
                <a:schemeClr val="accent1"/>
              </a:solidFill>
              <a:ln w="25400">
                <a:noFill/>
              </a:ln>
              <a:effectLst/>
            </c:spPr>
          </c:marker>
          <c:xVal>
            <c:numRef>
              <c:f>Sheet1!$J$2:$J$79</c:f>
              <c:numCache>
                <c:formatCode>General</c:formatCode>
                <c:ptCount val="78"/>
                <c:pt idx="28">
                  <c:v>10.119096509240199</c:v>
                </c:pt>
                <c:pt idx="29">
                  <c:v>10.1519507186858</c:v>
                </c:pt>
                <c:pt idx="30">
                  <c:v>10.1519507186858</c:v>
                </c:pt>
                <c:pt idx="33">
                  <c:v>10.217659137577</c:v>
                </c:pt>
                <c:pt idx="35">
                  <c:v>10.381930184804901</c:v>
                </c:pt>
                <c:pt idx="36">
                  <c:v>10.579055441478401</c:v>
                </c:pt>
                <c:pt idx="37">
                  <c:v>10.611909650924</c:v>
                </c:pt>
                <c:pt idx="38">
                  <c:v>10.644763860369601</c:v>
                </c:pt>
                <c:pt idx="39">
                  <c:v>10.7104722792608</c:v>
                </c:pt>
                <c:pt idx="40">
                  <c:v>10.8747433264887</c:v>
                </c:pt>
                <c:pt idx="41">
                  <c:v>11.039014373716601</c:v>
                </c:pt>
                <c:pt idx="42">
                  <c:v>11.1375770020534</c:v>
                </c:pt>
                <c:pt idx="43">
                  <c:v>11.1375770020534</c:v>
                </c:pt>
                <c:pt idx="44">
                  <c:v>13.371663244353201</c:v>
                </c:pt>
                <c:pt idx="45">
                  <c:v>14.0616016427105</c:v>
                </c:pt>
                <c:pt idx="46">
                  <c:v>14.1930184804928</c:v>
                </c:pt>
                <c:pt idx="47">
                  <c:v>14.3901437371663</c:v>
                </c:pt>
                <c:pt idx="48">
                  <c:v>14.4558521560575</c:v>
                </c:pt>
                <c:pt idx="49">
                  <c:v>14.6201232032854</c:v>
                </c:pt>
                <c:pt idx="50">
                  <c:v>15.211498973306</c:v>
                </c:pt>
                <c:pt idx="51">
                  <c:v>15.441478439425101</c:v>
                </c:pt>
                <c:pt idx="52">
                  <c:v>15.507186858316199</c:v>
                </c:pt>
                <c:pt idx="53">
                  <c:v>15.572895277207399</c:v>
                </c:pt>
                <c:pt idx="54">
                  <c:v>15.6714579055442</c:v>
                </c:pt>
                <c:pt idx="55">
                  <c:v>15.6714579055442</c:v>
                </c:pt>
                <c:pt idx="56">
                  <c:v>15.6714579055442</c:v>
                </c:pt>
                <c:pt idx="57">
                  <c:v>15.6714579055442</c:v>
                </c:pt>
                <c:pt idx="58">
                  <c:v>15.6714579055442</c:v>
                </c:pt>
                <c:pt idx="59">
                  <c:v>15.704312114989699</c:v>
                </c:pt>
                <c:pt idx="60">
                  <c:v>15.704312114989699</c:v>
                </c:pt>
                <c:pt idx="61">
                  <c:v>15.8028747433265</c:v>
                </c:pt>
                <c:pt idx="62">
                  <c:v>15.8028747433265</c:v>
                </c:pt>
                <c:pt idx="63">
                  <c:v>15.835728952772101</c:v>
                </c:pt>
                <c:pt idx="64">
                  <c:v>15.901437371663199</c:v>
                </c:pt>
                <c:pt idx="65">
                  <c:v>16.032854209445599</c:v>
                </c:pt>
                <c:pt idx="66">
                  <c:v>16.032854209445599</c:v>
                </c:pt>
                <c:pt idx="67">
                  <c:v>16.197125256673498</c:v>
                </c:pt>
                <c:pt idx="68">
                  <c:v>16.2628336755647</c:v>
                </c:pt>
                <c:pt idx="69">
                  <c:v>16.2628336755647</c:v>
                </c:pt>
                <c:pt idx="70">
                  <c:v>16.624229979466101</c:v>
                </c:pt>
                <c:pt idx="71">
                  <c:v>16.624229979466101</c:v>
                </c:pt>
                <c:pt idx="72">
                  <c:v>16.788501026694</c:v>
                </c:pt>
                <c:pt idx="73">
                  <c:v>16.985626283367601</c:v>
                </c:pt>
                <c:pt idx="74">
                  <c:v>17.6755646817249</c:v>
                </c:pt>
                <c:pt idx="75">
                  <c:v>17.9712525667351</c:v>
                </c:pt>
                <c:pt idx="76">
                  <c:v>18.431211498973301</c:v>
                </c:pt>
                <c:pt idx="77">
                  <c:v>19.2525667351129</c:v>
                </c:pt>
              </c:numCache>
            </c:numRef>
          </c:xVal>
          <c:yVal>
            <c:numRef>
              <c:f>Sheet1!$K$2:$K$79</c:f>
              <c:numCache>
                <c:formatCode>General</c:formatCode>
                <c:ptCount val="78"/>
                <c:pt idx="28">
                  <c:v>0.88228613416520463</c:v>
                </c:pt>
                <c:pt idx="29">
                  <c:v>0.88228613416520463</c:v>
                </c:pt>
                <c:pt idx="30">
                  <c:v>0.86680743005704308</c:v>
                </c:pt>
                <c:pt idx="33">
                  <c:v>0.86680743005704308</c:v>
                </c:pt>
                <c:pt idx="35">
                  <c:v>0.86680743005704308</c:v>
                </c:pt>
                <c:pt idx="36">
                  <c:v>0.86680743005704308</c:v>
                </c:pt>
                <c:pt idx="37">
                  <c:v>0.86680743005704308</c:v>
                </c:pt>
                <c:pt idx="38">
                  <c:v>0.86680743005704308</c:v>
                </c:pt>
                <c:pt idx="39">
                  <c:v>0.84836471877923358</c:v>
                </c:pt>
                <c:pt idx="40">
                  <c:v>0.84836471877923358</c:v>
                </c:pt>
                <c:pt idx="41">
                  <c:v>0.82908370244334195</c:v>
                </c:pt>
                <c:pt idx="42">
                  <c:v>0.82908370244334195</c:v>
                </c:pt>
                <c:pt idx="43">
                  <c:v>0.82908370244334195</c:v>
                </c:pt>
                <c:pt idx="44">
                  <c:v>0.80835660988225844</c:v>
                </c:pt>
                <c:pt idx="45">
                  <c:v>0.78708406751693583</c:v>
                </c:pt>
                <c:pt idx="46">
                  <c:v>0.78708406751693583</c:v>
                </c:pt>
                <c:pt idx="47">
                  <c:v>0.78708406751693583</c:v>
                </c:pt>
                <c:pt idx="48">
                  <c:v>0.78708406751693583</c:v>
                </c:pt>
                <c:pt idx="49">
                  <c:v>0.78708406751693583</c:v>
                </c:pt>
                <c:pt idx="50">
                  <c:v>0.76248769040703157</c:v>
                </c:pt>
                <c:pt idx="51">
                  <c:v>0.76248769040703157</c:v>
                </c:pt>
                <c:pt idx="52">
                  <c:v>0.76248769040703157</c:v>
                </c:pt>
                <c:pt idx="53">
                  <c:v>0.76248769040703157</c:v>
                </c:pt>
                <c:pt idx="54">
                  <c:v>0.76248769040703157</c:v>
                </c:pt>
                <c:pt idx="55">
                  <c:v>0.76248769040703157</c:v>
                </c:pt>
                <c:pt idx="56">
                  <c:v>0.76248769040703157</c:v>
                </c:pt>
                <c:pt idx="57">
                  <c:v>0.76248769040703157</c:v>
                </c:pt>
                <c:pt idx="58">
                  <c:v>0.76248769040703157</c:v>
                </c:pt>
                <c:pt idx="59">
                  <c:v>0.76248769040703157</c:v>
                </c:pt>
                <c:pt idx="60">
                  <c:v>0.76248769040703157</c:v>
                </c:pt>
                <c:pt idx="61">
                  <c:v>0.76248769040703157</c:v>
                </c:pt>
                <c:pt idx="62">
                  <c:v>0.76248769040703157</c:v>
                </c:pt>
                <c:pt idx="63">
                  <c:v>0.76248769040703157</c:v>
                </c:pt>
                <c:pt idx="64">
                  <c:v>0.76248769040703157</c:v>
                </c:pt>
                <c:pt idx="65">
                  <c:v>0.76248769040703157</c:v>
                </c:pt>
                <c:pt idx="66">
                  <c:v>0.76248769040703157</c:v>
                </c:pt>
                <c:pt idx="67">
                  <c:v>0.76248769040703157</c:v>
                </c:pt>
                <c:pt idx="68">
                  <c:v>0.76248769040703157</c:v>
                </c:pt>
                <c:pt idx="69">
                  <c:v>0.76248769040703157</c:v>
                </c:pt>
                <c:pt idx="70">
                  <c:v>0.76248769040703157</c:v>
                </c:pt>
                <c:pt idx="71">
                  <c:v>0.76248769040703157</c:v>
                </c:pt>
                <c:pt idx="72">
                  <c:v>0.76248769040703157</c:v>
                </c:pt>
                <c:pt idx="73">
                  <c:v>0.76248769040703157</c:v>
                </c:pt>
                <c:pt idx="74">
                  <c:v>0.6535608774917413</c:v>
                </c:pt>
                <c:pt idx="75">
                  <c:v>0.6535608774917413</c:v>
                </c:pt>
                <c:pt idx="76">
                  <c:v>0.6535608774917413</c:v>
                </c:pt>
                <c:pt idx="77">
                  <c:v>0.6535608774917413</c:v>
                </c:pt>
              </c:numCache>
            </c:numRef>
          </c:yVal>
          <c:smooth val="0"/>
          <c:extLst>
            <c:ext xmlns:c16="http://schemas.microsoft.com/office/drawing/2014/chart" uri="{C3380CC4-5D6E-409C-BE32-E72D297353CC}">
              <c16:uniqueId val="{00000002-0034-427B-B402-145BCE07ECC5}"/>
            </c:ext>
          </c:extLst>
        </c:ser>
        <c:dLbls>
          <c:showLegendKey val="0"/>
          <c:showVal val="0"/>
          <c:showCatName val="0"/>
          <c:showSerName val="0"/>
          <c:showPercent val="0"/>
          <c:showBubbleSize val="0"/>
        </c:dLbls>
        <c:axId val="539149440"/>
        <c:axId val="539151360"/>
      </c:scatterChart>
      <c:valAx>
        <c:axId val="539149440"/>
        <c:scaling>
          <c:orientation val="minMax"/>
        </c:scaling>
        <c:delete val="0"/>
        <c:axPos val="b"/>
        <c:numFmt formatCode="General" sourceLinked="1"/>
        <c:majorTickMark val="out"/>
        <c:minorTickMark val="none"/>
        <c:tickLblPos val="nextTo"/>
        <c:spPr>
          <a:noFill/>
          <a:ln w="19050" cap="flat" cmpd="sng" algn="ctr">
            <a:solidFill>
              <a:schemeClr val="bg1"/>
            </a:solidFill>
            <a:round/>
          </a:ln>
          <a:effectLst/>
        </c:spPr>
        <c:txPr>
          <a:bodyPr rot="-60000000" vert="horz"/>
          <a:lstStyle/>
          <a:p>
            <a:pPr>
              <a:defRPr/>
            </a:pPr>
            <a:endParaRPr lang="en-US"/>
          </a:p>
        </c:txPr>
        <c:crossAx val="539151360"/>
        <c:crosses val="autoZero"/>
        <c:crossBetween val="midCat"/>
        <c:majorUnit val="3"/>
      </c:valAx>
      <c:valAx>
        <c:axId val="539151360"/>
        <c:scaling>
          <c:orientation val="minMax"/>
          <c:max val="1.01"/>
          <c:min val="0"/>
        </c:scaling>
        <c:delete val="0"/>
        <c:axPos val="l"/>
        <c:numFmt formatCode="#,##0.00" sourceLinked="0"/>
        <c:majorTickMark val="out"/>
        <c:minorTickMark val="none"/>
        <c:tickLblPos val="nextTo"/>
        <c:spPr>
          <a:noFill/>
          <a:ln w="19050" cap="flat" cmpd="sng" algn="ctr">
            <a:solidFill>
              <a:schemeClr val="bg1"/>
            </a:solidFill>
            <a:round/>
          </a:ln>
          <a:effectLst/>
        </c:spPr>
        <c:txPr>
          <a:bodyPr rot="-60000000" vert="horz"/>
          <a:lstStyle/>
          <a:p>
            <a:pPr>
              <a:defRPr/>
            </a:pPr>
            <a:endParaRPr lang="en-US"/>
          </a:p>
        </c:txPr>
        <c:crossAx val="539149440"/>
        <c:crosses val="autoZero"/>
        <c:crossBetween val="midCat"/>
        <c:majorUnit val="0.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42369524328657"/>
          <c:y val="4.5677291732230361E-2"/>
          <c:w val="0.84232799202897934"/>
          <c:h val="0.74359517601043024"/>
        </c:manualLayout>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square"/>
            <c:size val="7"/>
            <c:spPr>
              <a:solidFill>
                <a:schemeClr val="accent1"/>
              </a:solidFill>
              <a:ln w="9525">
                <a:solidFill>
                  <a:schemeClr val="accent1"/>
                </a:solidFill>
              </a:ln>
              <a:effectLst/>
            </c:spPr>
          </c:marker>
          <c:dPt>
            <c:idx val="0"/>
            <c:marker>
              <c:symbol val="square"/>
              <c:size val="7"/>
              <c:spPr>
                <a:solidFill>
                  <a:schemeClr val="accent6"/>
                </a:solidFill>
                <a:ln w="9525">
                  <a:solidFill>
                    <a:schemeClr val="accent6"/>
                  </a:solidFill>
                </a:ln>
                <a:effectLst/>
              </c:spPr>
            </c:marker>
            <c:bubble3D val="0"/>
            <c:spPr>
              <a:ln w="19050" cap="rnd">
                <a:solidFill>
                  <a:schemeClr val="accent6"/>
                </a:solidFill>
                <a:round/>
              </a:ln>
              <a:effectLst/>
            </c:spPr>
            <c:extLst>
              <c:ext xmlns:c16="http://schemas.microsoft.com/office/drawing/2014/chart" uri="{C3380CC4-5D6E-409C-BE32-E72D297353CC}">
                <c16:uniqueId val="{00000009-E230-42EE-BF43-085A778BEC70}"/>
              </c:ext>
            </c:extLst>
          </c:dPt>
          <c:dPt>
            <c:idx val="1"/>
            <c:marker>
              <c:symbol val="square"/>
              <c:size val="7"/>
              <c:spPr>
                <a:solidFill>
                  <a:schemeClr val="accent6"/>
                </a:solidFill>
                <a:ln w="9525">
                  <a:solidFill>
                    <a:schemeClr val="accent6"/>
                  </a:solidFill>
                </a:ln>
                <a:effectLst/>
              </c:spPr>
            </c:marker>
            <c:bubble3D val="0"/>
            <c:spPr>
              <a:ln w="19050" cap="rnd">
                <a:solidFill>
                  <a:schemeClr val="accent6"/>
                </a:solidFill>
                <a:round/>
              </a:ln>
              <a:effectLst/>
            </c:spPr>
            <c:extLst>
              <c:ext xmlns:c16="http://schemas.microsoft.com/office/drawing/2014/chart" uri="{C3380CC4-5D6E-409C-BE32-E72D297353CC}">
                <c16:uniqueId val="{00000007-E230-42EE-BF43-085A778BEC70}"/>
              </c:ext>
            </c:extLst>
          </c:dPt>
          <c:dPt>
            <c:idx val="2"/>
            <c:marker>
              <c:symbol val="square"/>
              <c:size val="7"/>
              <c:spPr>
                <a:solidFill>
                  <a:schemeClr val="accent6"/>
                </a:solidFill>
                <a:ln w="9525">
                  <a:solidFill>
                    <a:schemeClr val="accent6"/>
                  </a:solidFill>
                </a:ln>
                <a:effectLst/>
              </c:spPr>
            </c:marker>
            <c:bubble3D val="0"/>
            <c:spPr>
              <a:ln w="19050" cap="rnd">
                <a:solidFill>
                  <a:schemeClr val="accent6"/>
                </a:solidFill>
                <a:round/>
              </a:ln>
              <a:effectLst/>
            </c:spPr>
            <c:extLst>
              <c:ext xmlns:c16="http://schemas.microsoft.com/office/drawing/2014/chart" uri="{C3380CC4-5D6E-409C-BE32-E72D297353CC}">
                <c16:uniqueId val="{00000006-E230-42EE-BF43-085A778BEC70}"/>
              </c:ext>
            </c:extLst>
          </c:dPt>
          <c:dPt>
            <c:idx val="3"/>
            <c:marker>
              <c:symbol val="square"/>
              <c:size val="7"/>
              <c:spPr>
                <a:solidFill>
                  <a:schemeClr val="accent6"/>
                </a:solidFill>
                <a:ln w="9525">
                  <a:solidFill>
                    <a:schemeClr val="accent6"/>
                  </a:solidFill>
                </a:ln>
                <a:effectLst/>
              </c:spPr>
            </c:marker>
            <c:bubble3D val="0"/>
            <c:spPr>
              <a:ln w="19050" cap="rnd">
                <a:solidFill>
                  <a:schemeClr val="accent6"/>
                </a:solidFill>
                <a:round/>
              </a:ln>
              <a:effectLst/>
            </c:spPr>
            <c:extLst>
              <c:ext xmlns:c16="http://schemas.microsoft.com/office/drawing/2014/chart" uri="{C3380CC4-5D6E-409C-BE32-E72D297353CC}">
                <c16:uniqueId val="{00000005-E230-42EE-BF43-085A778BEC70}"/>
              </c:ext>
            </c:extLst>
          </c:dPt>
          <c:dPt>
            <c:idx val="4"/>
            <c:marker>
              <c:symbol val="square"/>
              <c:size val="7"/>
              <c:spPr>
                <a:solidFill>
                  <a:schemeClr val="accent6"/>
                </a:solidFill>
                <a:ln w="9525">
                  <a:solidFill>
                    <a:schemeClr val="accent6"/>
                  </a:solidFill>
                </a:ln>
                <a:effectLst/>
              </c:spPr>
            </c:marker>
            <c:bubble3D val="0"/>
            <c:spPr>
              <a:ln w="19050" cap="rnd">
                <a:solidFill>
                  <a:schemeClr val="accent6"/>
                </a:solidFill>
                <a:round/>
              </a:ln>
              <a:effectLst/>
            </c:spPr>
            <c:extLst>
              <c:ext xmlns:c16="http://schemas.microsoft.com/office/drawing/2014/chart" uri="{C3380CC4-5D6E-409C-BE32-E72D297353CC}">
                <c16:uniqueId val="{00000004-E230-42EE-BF43-085A778BEC70}"/>
              </c:ext>
            </c:extLst>
          </c:dPt>
          <c:dPt>
            <c:idx val="5"/>
            <c:marker>
              <c:symbol val="square"/>
              <c:size val="7"/>
              <c:spPr>
                <a:solidFill>
                  <a:schemeClr val="accent6"/>
                </a:solidFill>
                <a:ln w="9525">
                  <a:solidFill>
                    <a:schemeClr val="accent6"/>
                  </a:solidFill>
                </a:ln>
                <a:effectLst/>
              </c:spPr>
            </c:marker>
            <c:bubble3D val="0"/>
            <c:spPr>
              <a:ln w="19050" cap="rnd">
                <a:solidFill>
                  <a:schemeClr val="accent6"/>
                </a:solidFill>
                <a:round/>
              </a:ln>
              <a:effectLst/>
            </c:spPr>
            <c:extLst>
              <c:ext xmlns:c16="http://schemas.microsoft.com/office/drawing/2014/chart" uri="{C3380CC4-5D6E-409C-BE32-E72D297353CC}">
                <c16:uniqueId val="{00000003-E230-42EE-BF43-085A778BEC70}"/>
              </c:ext>
            </c:extLst>
          </c:dPt>
          <c:dPt>
            <c:idx val="6"/>
            <c:marker>
              <c:symbol val="square"/>
              <c:size val="7"/>
              <c:spPr>
                <a:solidFill>
                  <a:schemeClr val="accent6"/>
                </a:solidFill>
                <a:ln w="9525">
                  <a:solidFill>
                    <a:schemeClr val="accent6"/>
                  </a:solidFill>
                </a:ln>
                <a:effectLst/>
              </c:spPr>
            </c:marker>
            <c:bubble3D val="0"/>
            <c:spPr>
              <a:ln w="19050" cap="rnd">
                <a:solidFill>
                  <a:schemeClr val="accent6"/>
                </a:solidFill>
                <a:round/>
              </a:ln>
              <a:effectLst/>
            </c:spPr>
            <c:extLst>
              <c:ext xmlns:c16="http://schemas.microsoft.com/office/drawing/2014/chart" uri="{C3380CC4-5D6E-409C-BE32-E72D297353CC}">
                <c16:uniqueId val="{00000002-E230-42EE-BF43-085A778BEC70}"/>
              </c:ext>
            </c:extLst>
          </c:dPt>
          <c:dPt>
            <c:idx val="7"/>
            <c:marker>
              <c:symbol val="square"/>
              <c:size val="7"/>
              <c:spPr>
                <a:solidFill>
                  <a:schemeClr val="accent5">
                    <a:lumMod val="75000"/>
                  </a:schemeClr>
                </a:solidFill>
                <a:ln w="9525">
                  <a:solidFill>
                    <a:schemeClr val="accent5">
                      <a:lumMod val="75000"/>
                    </a:schemeClr>
                  </a:solidFill>
                </a:ln>
                <a:effectLst/>
              </c:spPr>
            </c:marker>
            <c:bubble3D val="0"/>
            <c:spPr>
              <a:ln w="19050" cap="rnd">
                <a:solidFill>
                  <a:schemeClr val="accent5">
                    <a:lumMod val="75000"/>
                  </a:schemeClr>
                </a:solidFill>
                <a:prstDash val="dash"/>
                <a:round/>
              </a:ln>
              <a:effectLst/>
            </c:spPr>
            <c:extLst>
              <c:ext xmlns:c16="http://schemas.microsoft.com/office/drawing/2014/chart" uri="{C3380CC4-5D6E-409C-BE32-E72D297353CC}">
                <c16:uniqueId val="{0000000A-E230-42EE-BF43-085A778BEC70}"/>
              </c:ext>
            </c:extLst>
          </c:dPt>
          <c:dPt>
            <c:idx val="8"/>
            <c:marker>
              <c:symbol val="square"/>
              <c:size val="7"/>
              <c:spPr>
                <a:solidFill>
                  <a:schemeClr val="accent5">
                    <a:lumMod val="75000"/>
                  </a:schemeClr>
                </a:solidFill>
                <a:ln w="9525">
                  <a:solidFill>
                    <a:schemeClr val="accent5">
                      <a:lumMod val="75000"/>
                    </a:schemeClr>
                  </a:solidFill>
                </a:ln>
                <a:effectLst/>
              </c:spPr>
            </c:marker>
            <c:bubble3D val="0"/>
            <c:spPr>
              <a:ln w="19050" cap="rnd">
                <a:solidFill>
                  <a:schemeClr val="accent5">
                    <a:lumMod val="75000"/>
                  </a:schemeClr>
                </a:solidFill>
                <a:prstDash val="dash"/>
                <a:round/>
              </a:ln>
              <a:effectLst/>
            </c:spPr>
            <c:extLst>
              <c:ext xmlns:c16="http://schemas.microsoft.com/office/drawing/2014/chart" uri="{C3380CC4-5D6E-409C-BE32-E72D297353CC}">
                <c16:uniqueId val="{0000000B-E230-42EE-BF43-085A778BEC70}"/>
              </c:ext>
            </c:extLst>
          </c:dPt>
          <c:dPt>
            <c:idx val="9"/>
            <c:marker>
              <c:symbol val="square"/>
              <c:size val="7"/>
              <c:spPr>
                <a:solidFill>
                  <a:schemeClr val="accent5">
                    <a:lumMod val="75000"/>
                  </a:schemeClr>
                </a:solidFill>
                <a:ln w="9525">
                  <a:solidFill>
                    <a:schemeClr val="accent5">
                      <a:lumMod val="75000"/>
                    </a:schemeClr>
                  </a:solidFill>
                </a:ln>
                <a:effectLst/>
              </c:spPr>
            </c:marker>
            <c:bubble3D val="0"/>
            <c:spPr>
              <a:ln w="19050" cap="rnd">
                <a:solidFill>
                  <a:schemeClr val="accent5">
                    <a:lumMod val="75000"/>
                  </a:schemeClr>
                </a:solidFill>
                <a:prstDash val="dash"/>
                <a:round/>
              </a:ln>
              <a:effectLst/>
            </c:spPr>
            <c:extLst>
              <c:ext xmlns:c16="http://schemas.microsoft.com/office/drawing/2014/chart" uri="{C3380CC4-5D6E-409C-BE32-E72D297353CC}">
                <c16:uniqueId val="{0000000C-E230-42EE-BF43-085A778BEC70}"/>
              </c:ext>
            </c:extLst>
          </c:dPt>
          <c:dPt>
            <c:idx val="10"/>
            <c:marker>
              <c:symbol val="square"/>
              <c:size val="7"/>
              <c:spPr>
                <a:solidFill>
                  <a:schemeClr val="accent5">
                    <a:lumMod val="75000"/>
                  </a:schemeClr>
                </a:solidFill>
                <a:ln w="9525">
                  <a:solidFill>
                    <a:schemeClr val="accent5">
                      <a:lumMod val="75000"/>
                    </a:schemeClr>
                  </a:solidFill>
                </a:ln>
                <a:effectLst/>
              </c:spPr>
            </c:marker>
            <c:bubble3D val="0"/>
            <c:spPr>
              <a:ln w="19050" cap="rnd">
                <a:solidFill>
                  <a:schemeClr val="accent5">
                    <a:lumMod val="75000"/>
                  </a:schemeClr>
                </a:solidFill>
                <a:prstDash val="dash"/>
                <a:round/>
              </a:ln>
              <a:effectLst/>
            </c:spPr>
            <c:extLst>
              <c:ext xmlns:c16="http://schemas.microsoft.com/office/drawing/2014/chart" uri="{C3380CC4-5D6E-409C-BE32-E72D297353CC}">
                <c16:uniqueId val="{0000000D-E230-42EE-BF43-085A778BEC70}"/>
              </c:ext>
            </c:extLst>
          </c:dPt>
          <c:dPt>
            <c:idx val="11"/>
            <c:marker>
              <c:symbol val="square"/>
              <c:size val="7"/>
              <c:spPr>
                <a:solidFill>
                  <a:schemeClr val="accent5">
                    <a:lumMod val="75000"/>
                  </a:schemeClr>
                </a:solidFill>
                <a:ln w="9525">
                  <a:solidFill>
                    <a:schemeClr val="accent5">
                      <a:lumMod val="75000"/>
                    </a:schemeClr>
                  </a:solidFill>
                </a:ln>
                <a:effectLst/>
              </c:spPr>
            </c:marker>
            <c:bubble3D val="0"/>
            <c:spPr>
              <a:ln w="19050" cap="rnd">
                <a:solidFill>
                  <a:schemeClr val="accent5">
                    <a:lumMod val="75000"/>
                  </a:schemeClr>
                </a:solidFill>
                <a:prstDash val="dash"/>
                <a:round/>
              </a:ln>
              <a:effectLst/>
            </c:spPr>
            <c:extLst>
              <c:ext xmlns:c16="http://schemas.microsoft.com/office/drawing/2014/chart" uri="{C3380CC4-5D6E-409C-BE32-E72D297353CC}">
                <c16:uniqueId val="{0000000E-E230-42EE-BF43-085A778BEC70}"/>
              </c:ext>
            </c:extLst>
          </c:dPt>
          <c:dPt>
            <c:idx val="12"/>
            <c:marker>
              <c:symbol val="square"/>
              <c:size val="7"/>
              <c:spPr>
                <a:solidFill>
                  <a:schemeClr val="accent5">
                    <a:lumMod val="75000"/>
                  </a:schemeClr>
                </a:solidFill>
                <a:ln w="9525">
                  <a:solidFill>
                    <a:schemeClr val="accent5">
                      <a:lumMod val="75000"/>
                    </a:schemeClr>
                  </a:solidFill>
                </a:ln>
                <a:effectLst/>
              </c:spPr>
            </c:marker>
            <c:bubble3D val="0"/>
            <c:spPr>
              <a:ln w="19050" cap="rnd">
                <a:solidFill>
                  <a:schemeClr val="accent5">
                    <a:lumMod val="75000"/>
                  </a:schemeClr>
                </a:solidFill>
                <a:prstDash val="dash"/>
                <a:round/>
              </a:ln>
              <a:effectLst/>
            </c:spPr>
            <c:extLst>
              <c:ext xmlns:c16="http://schemas.microsoft.com/office/drawing/2014/chart" uri="{C3380CC4-5D6E-409C-BE32-E72D297353CC}">
                <c16:uniqueId val="{0000000F-E230-42EE-BF43-085A778BEC70}"/>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230-42EE-BF43-085A778BEC70}"/>
                </c:ext>
              </c:extLst>
            </c:dLbl>
            <c:dLbl>
              <c:idx val="12"/>
              <c:layout>
                <c:manualLayout>
                  <c:x val="-1.1476569981222358E-2"/>
                  <c:y val="-6.7802229915029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230-42EE-BF43-085A778BEC70}"/>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Baseline</c:v>
                </c:pt>
                <c:pt idx="1">
                  <c:v>4</c:v>
                </c:pt>
                <c:pt idx="2">
                  <c:v>8</c:v>
                </c:pt>
                <c:pt idx="3">
                  <c:v>12</c:v>
                </c:pt>
                <c:pt idx="4">
                  <c:v>16</c:v>
                </c:pt>
                <c:pt idx="5">
                  <c:v>20</c:v>
                </c:pt>
                <c:pt idx="6">
                  <c:v>24</c:v>
                </c:pt>
                <c:pt idx="7">
                  <c:v>28</c:v>
                </c:pt>
                <c:pt idx="8">
                  <c:v>32</c:v>
                </c:pt>
                <c:pt idx="9">
                  <c:v>36</c:v>
                </c:pt>
                <c:pt idx="10">
                  <c:v>40</c:v>
                </c:pt>
                <c:pt idx="11">
                  <c:v>44</c:v>
                </c:pt>
                <c:pt idx="12">
                  <c:v>48</c:v>
                </c:pt>
              </c:strCache>
            </c:strRef>
          </c:cat>
          <c:val>
            <c:numRef>
              <c:f>Sheet1!$B$2:$B$14</c:f>
              <c:numCache>
                <c:formatCode>General</c:formatCode>
                <c:ptCount val="13"/>
                <c:pt idx="0">
                  <c:v>57.5</c:v>
                </c:pt>
                <c:pt idx="1">
                  <c:v>49.6</c:v>
                </c:pt>
                <c:pt idx="2">
                  <c:v>48.9</c:v>
                </c:pt>
                <c:pt idx="3">
                  <c:v>49.6</c:v>
                </c:pt>
                <c:pt idx="4">
                  <c:v>47.7</c:v>
                </c:pt>
                <c:pt idx="5">
                  <c:v>49.6</c:v>
                </c:pt>
                <c:pt idx="6">
                  <c:v>47.5</c:v>
                </c:pt>
                <c:pt idx="7">
                  <c:v>43</c:v>
                </c:pt>
                <c:pt idx="8">
                  <c:v>42.3</c:v>
                </c:pt>
                <c:pt idx="9">
                  <c:v>40</c:v>
                </c:pt>
                <c:pt idx="10">
                  <c:v>37.4</c:v>
                </c:pt>
                <c:pt idx="11">
                  <c:v>43.2</c:v>
                </c:pt>
                <c:pt idx="12">
                  <c:v>37.9</c:v>
                </c:pt>
              </c:numCache>
            </c:numRef>
          </c:val>
          <c:smooth val="0"/>
          <c:extLst>
            <c:ext xmlns:c16="http://schemas.microsoft.com/office/drawing/2014/chart" uri="{C3380CC4-5D6E-409C-BE32-E72D297353CC}">
              <c16:uniqueId val="{00000000-E230-42EE-BF43-085A778BEC70}"/>
            </c:ext>
          </c:extLst>
        </c:ser>
        <c:ser>
          <c:idx val="1"/>
          <c:order val="1"/>
          <c:tx>
            <c:strRef>
              <c:f>Sheet1!$C$1</c:f>
              <c:strCache>
                <c:ptCount val="1"/>
                <c:pt idx="0">
                  <c:v>Series 2</c:v>
                </c:pt>
              </c:strCache>
            </c:strRef>
          </c:tx>
          <c:spPr>
            <a:ln w="19050" cap="rnd">
              <a:solidFill>
                <a:srgbClr val="C00000"/>
              </a:solidFill>
              <a:round/>
            </a:ln>
            <a:effectLst/>
          </c:spPr>
          <c:marker>
            <c:symbol val="circle"/>
            <c:size val="7"/>
            <c:spPr>
              <a:solidFill>
                <a:srgbClr val="C00000"/>
              </a:solidFill>
              <a:ln w="9525">
                <a:solidFill>
                  <a:srgbClr val="C00000"/>
                </a:solidFill>
              </a:ln>
              <a:effectLst/>
            </c:spPr>
          </c:marker>
          <c:dLbls>
            <c:dLbl>
              <c:idx val="12"/>
              <c:layout>
                <c:manualLayout>
                  <c:x val="-1.1476505785333676E-2"/>
                  <c:y val="3.56853841658049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230-42EE-BF43-085A778BEC70}"/>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Baseline</c:v>
                </c:pt>
                <c:pt idx="1">
                  <c:v>4</c:v>
                </c:pt>
                <c:pt idx="2">
                  <c:v>8</c:v>
                </c:pt>
                <c:pt idx="3">
                  <c:v>12</c:v>
                </c:pt>
                <c:pt idx="4">
                  <c:v>16</c:v>
                </c:pt>
                <c:pt idx="5">
                  <c:v>20</c:v>
                </c:pt>
                <c:pt idx="6">
                  <c:v>24</c:v>
                </c:pt>
                <c:pt idx="7">
                  <c:v>28</c:v>
                </c:pt>
                <c:pt idx="8">
                  <c:v>32</c:v>
                </c:pt>
                <c:pt idx="9">
                  <c:v>36</c:v>
                </c:pt>
                <c:pt idx="10">
                  <c:v>40</c:v>
                </c:pt>
                <c:pt idx="11">
                  <c:v>44</c:v>
                </c:pt>
                <c:pt idx="12">
                  <c:v>48</c:v>
                </c:pt>
              </c:strCache>
            </c:strRef>
          </c:cat>
          <c:val>
            <c:numRef>
              <c:f>Sheet1!$C$2:$C$14</c:f>
              <c:numCache>
                <c:formatCode>General</c:formatCode>
                <c:ptCount val="13"/>
                <c:pt idx="0">
                  <c:v>57.5</c:v>
                </c:pt>
                <c:pt idx="1">
                  <c:v>44.6</c:v>
                </c:pt>
                <c:pt idx="2">
                  <c:v>40.9</c:v>
                </c:pt>
                <c:pt idx="3">
                  <c:v>41.5</c:v>
                </c:pt>
                <c:pt idx="4">
                  <c:v>39.299999999999997</c:v>
                </c:pt>
                <c:pt idx="5">
                  <c:v>38.4</c:v>
                </c:pt>
                <c:pt idx="6">
                  <c:v>38.4</c:v>
                </c:pt>
                <c:pt idx="7">
                  <c:v>34.9</c:v>
                </c:pt>
                <c:pt idx="8">
                  <c:v>34.5</c:v>
                </c:pt>
                <c:pt idx="9">
                  <c:v>34.5</c:v>
                </c:pt>
                <c:pt idx="10">
                  <c:v>34.4</c:v>
                </c:pt>
                <c:pt idx="11">
                  <c:v>33.700000000000003</c:v>
                </c:pt>
                <c:pt idx="12">
                  <c:v>35.4</c:v>
                </c:pt>
              </c:numCache>
            </c:numRef>
          </c:val>
          <c:smooth val="0"/>
          <c:extLst>
            <c:ext xmlns:c16="http://schemas.microsoft.com/office/drawing/2014/chart" uri="{C3380CC4-5D6E-409C-BE32-E72D297353CC}">
              <c16:uniqueId val="{00000001-E230-42EE-BF43-085A778BEC70}"/>
            </c:ext>
          </c:extLst>
        </c:ser>
        <c:dLbls>
          <c:showLegendKey val="0"/>
          <c:showVal val="0"/>
          <c:showCatName val="0"/>
          <c:showSerName val="0"/>
          <c:showPercent val="0"/>
          <c:showBubbleSize val="0"/>
        </c:dLbls>
        <c:marker val="1"/>
        <c:smooth val="0"/>
        <c:axId val="729425056"/>
        <c:axId val="729425472"/>
      </c:lineChart>
      <c:catAx>
        <c:axId val="729425056"/>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b="1" dirty="0"/>
                  <a:t>Visit (week)</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out"/>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729425472"/>
        <c:crosses val="autoZero"/>
        <c:auto val="1"/>
        <c:lblAlgn val="ctr"/>
        <c:lblOffset val="100"/>
        <c:noMultiLvlLbl val="0"/>
      </c:catAx>
      <c:valAx>
        <c:axId val="729425472"/>
        <c:scaling>
          <c:orientation val="minMax"/>
          <c:max val="70"/>
          <c:min val="2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b="1" dirty="0"/>
                  <a:t>MC-QoL Total Score (mean)</a:t>
                </a:r>
              </a:p>
            </c:rich>
          </c:tx>
          <c:layout>
            <c:manualLayout>
              <c:xMode val="edge"/>
              <c:yMode val="edge"/>
              <c:x val="1.2394626248160373E-2"/>
              <c:y val="0.1263622263183923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729425056"/>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ysClr val="windowText" lastClr="000000"/>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73911607048778"/>
          <c:y val="4.5677291732230361E-2"/>
          <c:w val="0.80101257120177816"/>
          <c:h val="0.74359517601043024"/>
        </c:manualLayout>
      </c:layout>
      <c:lineChart>
        <c:grouping val="standard"/>
        <c:varyColors val="0"/>
        <c:ser>
          <c:idx val="0"/>
          <c:order val="0"/>
          <c:tx>
            <c:strRef>
              <c:f>Sheet1!$B$1</c:f>
              <c:strCache>
                <c:ptCount val="1"/>
                <c:pt idx="0">
                  <c:v>Avapritinib 25 mg QD</c:v>
                </c:pt>
              </c:strCache>
            </c:strRef>
          </c:tx>
          <c:spPr>
            <a:ln w="19050" cap="rnd">
              <a:solidFill>
                <a:srgbClr val="C00000"/>
              </a:solidFill>
              <a:round/>
            </a:ln>
            <a:effectLst/>
          </c:spPr>
          <c:marker>
            <c:symbol val="circle"/>
            <c:size val="7"/>
            <c:spPr>
              <a:solidFill>
                <a:srgbClr val="C00000"/>
              </a:solidFill>
              <a:ln w="9525">
                <a:solidFill>
                  <a:srgbClr val="C00000"/>
                </a:solidFill>
              </a:ln>
              <a:effectLst/>
            </c:spPr>
          </c:marker>
          <c:dPt>
            <c:idx val="0"/>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1-3BD1-4F6C-90EC-C3208C1862E8}"/>
              </c:ext>
            </c:extLst>
          </c:dPt>
          <c:dPt>
            <c:idx val="1"/>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3-3BD1-4F6C-90EC-C3208C1862E8}"/>
              </c:ext>
            </c:extLst>
          </c:dPt>
          <c:dPt>
            <c:idx val="2"/>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5-3BD1-4F6C-90EC-C3208C1862E8}"/>
              </c:ext>
            </c:extLst>
          </c:dPt>
          <c:dPt>
            <c:idx val="3"/>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7-3BD1-4F6C-90EC-C3208C1862E8}"/>
              </c:ext>
            </c:extLst>
          </c:dPt>
          <c:dPt>
            <c:idx val="4"/>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9-3BD1-4F6C-90EC-C3208C1862E8}"/>
              </c:ext>
            </c:extLst>
          </c:dPt>
          <c:dPt>
            <c:idx val="5"/>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B-3BD1-4F6C-90EC-C3208C1862E8}"/>
              </c:ext>
            </c:extLst>
          </c:dPt>
          <c:dPt>
            <c:idx val="6"/>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D-3BD1-4F6C-90EC-C3208C1862E8}"/>
              </c:ext>
            </c:extLst>
          </c:dPt>
          <c:cat>
            <c:strRef>
              <c:f>Sheet1!$A$2:$A$8</c:f>
              <c:strCache>
                <c:ptCount val="7"/>
                <c:pt idx="0">
                  <c:v>Baseline</c:v>
                </c:pt>
                <c:pt idx="1">
                  <c:v>4</c:v>
                </c:pt>
                <c:pt idx="2">
                  <c:v>8</c:v>
                </c:pt>
                <c:pt idx="3">
                  <c:v>12</c:v>
                </c:pt>
                <c:pt idx="4">
                  <c:v>16</c:v>
                </c:pt>
                <c:pt idx="5">
                  <c:v>20</c:v>
                </c:pt>
                <c:pt idx="6">
                  <c:v>24</c:v>
                </c:pt>
              </c:strCache>
            </c:strRef>
          </c:cat>
          <c:val>
            <c:numRef>
              <c:f>Sheet1!$B$2:$B$8</c:f>
              <c:numCache>
                <c:formatCode>General</c:formatCode>
                <c:ptCount val="7"/>
                <c:pt idx="0">
                  <c:v>0</c:v>
                </c:pt>
                <c:pt idx="1">
                  <c:v>8.4</c:v>
                </c:pt>
                <c:pt idx="2">
                  <c:v>47.2</c:v>
                </c:pt>
                <c:pt idx="3">
                  <c:v>67.599999999999994</c:v>
                </c:pt>
                <c:pt idx="4">
                  <c:v>71.599999999999994</c:v>
                </c:pt>
                <c:pt idx="5">
                  <c:v>71.3</c:v>
                </c:pt>
                <c:pt idx="6">
                  <c:v>72.7</c:v>
                </c:pt>
              </c:numCache>
            </c:numRef>
          </c:val>
          <c:smooth val="0"/>
          <c:extLst>
            <c:ext xmlns:c16="http://schemas.microsoft.com/office/drawing/2014/chart" uri="{C3380CC4-5D6E-409C-BE32-E72D297353CC}">
              <c16:uniqueId val="{0000001A-3BD1-4F6C-90EC-C3208C1862E8}"/>
            </c:ext>
          </c:extLst>
        </c:ser>
        <c:ser>
          <c:idx val="1"/>
          <c:order val="1"/>
          <c:tx>
            <c:strRef>
              <c:f>Sheet1!$C$1</c:f>
              <c:strCache>
                <c:ptCount val="1"/>
                <c:pt idx="0">
                  <c:v>Placebo</c:v>
                </c:pt>
              </c:strCache>
            </c:strRef>
          </c:tx>
          <c:spPr>
            <a:ln w="19050" cap="rnd">
              <a:solidFill>
                <a:schemeClr val="accent6"/>
              </a:solidFill>
              <a:round/>
            </a:ln>
            <a:effectLst/>
          </c:spPr>
          <c:marker>
            <c:symbol val="square"/>
            <c:size val="7"/>
            <c:spPr>
              <a:solidFill>
                <a:schemeClr val="accent6"/>
              </a:solidFill>
              <a:ln w="9525">
                <a:solidFill>
                  <a:schemeClr val="accent6"/>
                </a:solidFill>
              </a:ln>
              <a:effectLst/>
            </c:spPr>
          </c:marker>
          <c:cat>
            <c:strRef>
              <c:f>Sheet1!$A$2:$A$8</c:f>
              <c:strCache>
                <c:ptCount val="7"/>
                <c:pt idx="0">
                  <c:v>Baseline</c:v>
                </c:pt>
                <c:pt idx="1">
                  <c:v>4</c:v>
                </c:pt>
                <c:pt idx="2">
                  <c:v>8</c:v>
                </c:pt>
                <c:pt idx="3">
                  <c:v>12</c:v>
                </c:pt>
                <c:pt idx="4">
                  <c:v>16</c:v>
                </c:pt>
                <c:pt idx="5">
                  <c:v>20</c:v>
                </c:pt>
                <c:pt idx="6">
                  <c:v>24</c:v>
                </c:pt>
              </c:strCache>
            </c:strRef>
          </c:cat>
          <c:val>
            <c:numRef>
              <c:f>Sheet1!$C$2:$C$8</c:f>
              <c:numCache>
                <c:formatCode>General</c:formatCode>
                <c:ptCount val="7"/>
                <c:pt idx="0">
                  <c:v>0</c:v>
                </c:pt>
                <c:pt idx="1">
                  <c:v>3.3</c:v>
                </c:pt>
                <c:pt idx="2">
                  <c:v>3.3</c:v>
                </c:pt>
                <c:pt idx="3">
                  <c:v>5.6</c:v>
                </c:pt>
                <c:pt idx="4">
                  <c:v>5.9</c:v>
                </c:pt>
                <c:pt idx="5">
                  <c:v>3.5</c:v>
                </c:pt>
                <c:pt idx="6">
                  <c:v>7.5</c:v>
                </c:pt>
              </c:numCache>
            </c:numRef>
          </c:val>
          <c:smooth val="0"/>
          <c:extLst>
            <c:ext xmlns:c16="http://schemas.microsoft.com/office/drawing/2014/chart" uri="{C3380CC4-5D6E-409C-BE32-E72D297353CC}">
              <c16:uniqueId val="{0000001C-3BD1-4F6C-90EC-C3208C1862E8}"/>
            </c:ext>
          </c:extLst>
        </c:ser>
        <c:dLbls>
          <c:showLegendKey val="0"/>
          <c:showVal val="0"/>
          <c:showCatName val="0"/>
          <c:showSerName val="0"/>
          <c:showPercent val="0"/>
          <c:showBubbleSize val="0"/>
        </c:dLbls>
        <c:marker val="1"/>
        <c:smooth val="0"/>
        <c:axId val="729425056"/>
        <c:axId val="729425472"/>
      </c:lineChart>
      <c:catAx>
        <c:axId val="729425056"/>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b="1" dirty="0"/>
                  <a:t>Visit (week)</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out"/>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729425472"/>
        <c:crosses val="autoZero"/>
        <c:auto val="1"/>
        <c:lblAlgn val="ctr"/>
        <c:lblOffset val="100"/>
        <c:tickLblSkip val="1"/>
        <c:noMultiLvlLbl val="0"/>
      </c:catAx>
      <c:valAx>
        <c:axId val="729425472"/>
        <c:scaling>
          <c:orientation val="minMax"/>
          <c:max val="80"/>
          <c:min val="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b="1" dirty="0"/>
                  <a:t>≥50% reduction or undetected KIT D816V (%)</a:t>
                </a:r>
              </a:p>
            </c:rich>
          </c:tx>
          <c:layout>
            <c:manualLayout>
              <c:xMode val="edge"/>
              <c:yMode val="edge"/>
              <c:x val="0"/>
              <c:y val="0.1004209950815123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729425056"/>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ysClr val="windowText" lastClr="000000"/>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14851375635434"/>
          <c:y val="4.5677291732230361E-2"/>
          <c:w val="0.8056031735159116"/>
          <c:h val="0.74359517601043024"/>
        </c:manualLayout>
      </c:layout>
      <c:lineChart>
        <c:grouping val="standard"/>
        <c:varyColors val="0"/>
        <c:ser>
          <c:idx val="0"/>
          <c:order val="0"/>
          <c:tx>
            <c:strRef>
              <c:f>Sheet1!$B$1</c:f>
              <c:strCache>
                <c:ptCount val="1"/>
                <c:pt idx="0">
                  <c:v>Avapritinib 25 mg QD</c:v>
                </c:pt>
              </c:strCache>
            </c:strRef>
          </c:tx>
          <c:spPr>
            <a:ln w="19050" cap="rnd">
              <a:solidFill>
                <a:srgbClr val="C00000"/>
              </a:solidFill>
              <a:round/>
            </a:ln>
            <a:effectLst/>
          </c:spPr>
          <c:marker>
            <c:symbol val="circle"/>
            <c:size val="7"/>
            <c:spPr>
              <a:solidFill>
                <a:srgbClr val="C00000"/>
              </a:solidFill>
              <a:ln w="9525">
                <a:solidFill>
                  <a:srgbClr val="C00000"/>
                </a:solidFill>
              </a:ln>
              <a:effectLst/>
            </c:spPr>
          </c:marker>
          <c:dPt>
            <c:idx val="0"/>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1-3BD1-4F6C-90EC-C3208C1862E8}"/>
              </c:ext>
            </c:extLst>
          </c:dPt>
          <c:dPt>
            <c:idx val="1"/>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3-3BD1-4F6C-90EC-C3208C1862E8}"/>
              </c:ext>
            </c:extLst>
          </c:dPt>
          <c:dPt>
            <c:idx val="2"/>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5-3BD1-4F6C-90EC-C3208C1862E8}"/>
              </c:ext>
            </c:extLst>
          </c:dPt>
          <c:dPt>
            <c:idx val="3"/>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7-3BD1-4F6C-90EC-C3208C1862E8}"/>
              </c:ext>
            </c:extLst>
          </c:dPt>
          <c:dPt>
            <c:idx val="4"/>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9-3BD1-4F6C-90EC-C3208C1862E8}"/>
              </c:ext>
            </c:extLst>
          </c:dPt>
          <c:dPt>
            <c:idx val="5"/>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B-3BD1-4F6C-90EC-C3208C1862E8}"/>
              </c:ext>
            </c:extLst>
          </c:dPt>
          <c:dPt>
            <c:idx val="6"/>
            <c:marker>
              <c:symbol val="circle"/>
              <c:size val="7"/>
              <c:spPr>
                <a:solidFill>
                  <a:srgbClr val="C00000"/>
                </a:solidFill>
                <a:ln w="9525">
                  <a:solidFill>
                    <a:srgbClr val="C00000"/>
                  </a:solidFill>
                </a:ln>
                <a:effectLst/>
              </c:spPr>
            </c:marker>
            <c:bubble3D val="0"/>
            <c:spPr>
              <a:ln w="19050" cap="rnd">
                <a:solidFill>
                  <a:srgbClr val="C00000"/>
                </a:solidFill>
                <a:round/>
              </a:ln>
              <a:effectLst/>
            </c:spPr>
            <c:extLst>
              <c:ext xmlns:c16="http://schemas.microsoft.com/office/drawing/2014/chart" uri="{C3380CC4-5D6E-409C-BE32-E72D297353CC}">
                <c16:uniqueId val="{0000000D-3BD1-4F6C-90EC-C3208C1862E8}"/>
              </c:ext>
            </c:extLst>
          </c:dPt>
          <c:cat>
            <c:strRef>
              <c:f>Sheet1!$A$2:$A$8</c:f>
              <c:strCache>
                <c:ptCount val="7"/>
                <c:pt idx="0">
                  <c:v>Baseline</c:v>
                </c:pt>
                <c:pt idx="1">
                  <c:v>4</c:v>
                </c:pt>
                <c:pt idx="2">
                  <c:v>8</c:v>
                </c:pt>
                <c:pt idx="3">
                  <c:v>12</c:v>
                </c:pt>
                <c:pt idx="4">
                  <c:v>16</c:v>
                </c:pt>
                <c:pt idx="5">
                  <c:v>20</c:v>
                </c:pt>
                <c:pt idx="6">
                  <c:v>24</c:v>
                </c:pt>
              </c:strCache>
            </c:strRef>
          </c:cat>
          <c:val>
            <c:numRef>
              <c:f>Sheet1!$B$2:$B$8</c:f>
              <c:numCache>
                <c:formatCode>General</c:formatCode>
                <c:ptCount val="7"/>
                <c:pt idx="0">
                  <c:v>0</c:v>
                </c:pt>
                <c:pt idx="1">
                  <c:v>47.4</c:v>
                </c:pt>
                <c:pt idx="2">
                  <c:v>52.8</c:v>
                </c:pt>
                <c:pt idx="3">
                  <c:v>53.2</c:v>
                </c:pt>
                <c:pt idx="4">
                  <c:v>56.7</c:v>
                </c:pt>
                <c:pt idx="5">
                  <c:v>58.3</c:v>
                </c:pt>
                <c:pt idx="6">
                  <c:v>55.2</c:v>
                </c:pt>
              </c:numCache>
            </c:numRef>
          </c:val>
          <c:smooth val="0"/>
          <c:extLst>
            <c:ext xmlns:c16="http://schemas.microsoft.com/office/drawing/2014/chart" uri="{C3380CC4-5D6E-409C-BE32-E72D297353CC}">
              <c16:uniqueId val="{0000001A-3BD1-4F6C-90EC-C3208C1862E8}"/>
            </c:ext>
          </c:extLst>
        </c:ser>
        <c:ser>
          <c:idx val="1"/>
          <c:order val="1"/>
          <c:tx>
            <c:strRef>
              <c:f>Sheet1!$C$1</c:f>
              <c:strCache>
                <c:ptCount val="1"/>
                <c:pt idx="0">
                  <c:v>Placebo</c:v>
                </c:pt>
              </c:strCache>
            </c:strRef>
          </c:tx>
          <c:spPr>
            <a:ln w="19050" cap="rnd">
              <a:solidFill>
                <a:schemeClr val="accent6"/>
              </a:solidFill>
              <a:round/>
            </a:ln>
            <a:effectLst/>
          </c:spPr>
          <c:marker>
            <c:symbol val="square"/>
            <c:size val="7"/>
            <c:spPr>
              <a:solidFill>
                <a:schemeClr val="accent6"/>
              </a:solidFill>
              <a:ln w="9525">
                <a:solidFill>
                  <a:schemeClr val="accent6"/>
                </a:solidFill>
              </a:ln>
              <a:effectLst/>
            </c:spPr>
          </c:marker>
          <c:cat>
            <c:strRef>
              <c:f>Sheet1!$A$2:$A$8</c:f>
              <c:strCache>
                <c:ptCount val="7"/>
                <c:pt idx="0">
                  <c:v>Baseline</c:v>
                </c:pt>
                <c:pt idx="1">
                  <c:v>4</c:v>
                </c:pt>
                <c:pt idx="2">
                  <c:v>8</c:v>
                </c:pt>
                <c:pt idx="3">
                  <c:v>12</c:v>
                </c:pt>
                <c:pt idx="4">
                  <c:v>16</c:v>
                </c:pt>
                <c:pt idx="5">
                  <c:v>20</c:v>
                </c:pt>
                <c:pt idx="6">
                  <c:v>24</c:v>
                </c:pt>
              </c:strCache>
            </c:strRef>
          </c:cat>
          <c:val>
            <c:numRef>
              <c:f>Sheet1!$C$2:$C$8</c:f>
              <c:numCache>
                <c:formatCode>General</c:formatCode>
                <c:ptCount val="7"/>
                <c:pt idx="0">
                  <c:v>0</c:v>
                </c:pt>
                <c:pt idx="1">
                  <c:v>0</c:v>
                </c:pt>
                <c:pt idx="2">
                  <c:v>0</c:v>
                </c:pt>
                <c:pt idx="3">
                  <c:v>0</c:v>
                </c:pt>
                <c:pt idx="4">
                  <c:v>0</c:v>
                </c:pt>
                <c:pt idx="5">
                  <c:v>0</c:v>
                </c:pt>
                <c:pt idx="6">
                  <c:v>0</c:v>
                </c:pt>
              </c:numCache>
            </c:numRef>
          </c:val>
          <c:smooth val="0"/>
          <c:extLst>
            <c:ext xmlns:c16="http://schemas.microsoft.com/office/drawing/2014/chart" uri="{C3380CC4-5D6E-409C-BE32-E72D297353CC}">
              <c16:uniqueId val="{0000001C-3BD1-4F6C-90EC-C3208C1862E8}"/>
            </c:ext>
          </c:extLst>
        </c:ser>
        <c:dLbls>
          <c:showLegendKey val="0"/>
          <c:showVal val="0"/>
          <c:showCatName val="0"/>
          <c:showSerName val="0"/>
          <c:showPercent val="0"/>
          <c:showBubbleSize val="0"/>
        </c:dLbls>
        <c:marker val="1"/>
        <c:smooth val="0"/>
        <c:axId val="729425056"/>
        <c:axId val="729425472"/>
      </c:lineChart>
      <c:catAx>
        <c:axId val="729425056"/>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b="1" dirty="0"/>
                  <a:t>Visit (week)</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out"/>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729425472"/>
        <c:crosses val="autoZero"/>
        <c:auto val="1"/>
        <c:lblAlgn val="ctr"/>
        <c:lblOffset val="100"/>
        <c:tickLblSkip val="1"/>
        <c:noMultiLvlLbl val="0"/>
      </c:catAx>
      <c:valAx>
        <c:axId val="729425472"/>
        <c:scaling>
          <c:orientation val="minMax"/>
          <c:max val="70"/>
          <c:min val="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b="1" dirty="0"/>
                  <a:t>≥50% reduction in tryptase level (%)</a:t>
                </a:r>
              </a:p>
            </c:rich>
          </c:tx>
          <c:layout>
            <c:manualLayout>
              <c:xMode val="edge"/>
              <c:yMode val="edge"/>
              <c:x val="1.2394626248160373E-2"/>
              <c:y val="0.12636787530099217"/>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729425056"/>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ysClr val="windowText" lastClr="000000"/>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807937464861239E-2"/>
          <c:w val="1"/>
          <c:h val="0.94838412507027747"/>
        </c:manualLayout>
      </c:layout>
      <c:barChart>
        <c:barDir val="col"/>
        <c:grouping val="clustered"/>
        <c:varyColors val="0"/>
        <c:ser>
          <c:idx val="0"/>
          <c:order val="0"/>
          <c:tx>
            <c:strRef>
              <c:f>Sheet1!$B$1</c:f>
              <c:strCache>
                <c:ptCount val="1"/>
                <c:pt idx="0">
                  <c:v>Series 1</c:v>
                </c:pt>
              </c:strCache>
            </c:strRef>
          </c:tx>
          <c:spPr>
            <a:solidFill>
              <a:srgbClr val="EF3339"/>
            </a:solidFill>
            <a:ln>
              <a:noFill/>
            </a:ln>
            <a:effectLst/>
          </c:spPr>
          <c:invertIfNegative val="0"/>
          <c:dPt>
            <c:idx val="0"/>
            <c:invertIfNegative val="0"/>
            <c:bubble3D val="0"/>
            <c:spPr>
              <a:solidFill>
                <a:schemeClr val="accent4">
                  <a:alpha val="40000"/>
                </a:schemeClr>
              </a:solidFill>
              <a:ln>
                <a:noFill/>
              </a:ln>
              <a:effectLst/>
            </c:spPr>
            <c:extLst>
              <c:ext xmlns:c16="http://schemas.microsoft.com/office/drawing/2014/chart" uri="{C3380CC4-5D6E-409C-BE32-E72D297353CC}">
                <c16:uniqueId val="{000000D5-9F5E-45FA-ADE8-53CBAA989651}"/>
              </c:ext>
            </c:extLst>
          </c:dPt>
          <c:dPt>
            <c:idx val="1"/>
            <c:invertIfNegative val="0"/>
            <c:bubble3D val="0"/>
            <c:spPr>
              <a:solidFill>
                <a:schemeClr val="accent4">
                  <a:alpha val="40000"/>
                </a:schemeClr>
              </a:solidFill>
              <a:ln>
                <a:noFill/>
              </a:ln>
              <a:effectLst/>
            </c:spPr>
            <c:extLst>
              <c:ext xmlns:c16="http://schemas.microsoft.com/office/drawing/2014/chart" uri="{C3380CC4-5D6E-409C-BE32-E72D297353CC}">
                <c16:uniqueId val="{000000D6-9F5E-45FA-ADE8-53CBAA989651}"/>
              </c:ext>
            </c:extLst>
          </c:dPt>
          <c:dPt>
            <c:idx val="2"/>
            <c:invertIfNegative val="0"/>
            <c:bubble3D val="0"/>
            <c:spPr>
              <a:solidFill>
                <a:schemeClr val="accent4">
                  <a:alpha val="40000"/>
                </a:schemeClr>
              </a:solidFill>
              <a:ln>
                <a:noFill/>
              </a:ln>
              <a:effectLst/>
            </c:spPr>
            <c:extLst>
              <c:ext xmlns:c16="http://schemas.microsoft.com/office/drawing/2014/chart" uri="{C3380CC4-5D6E-409C-BE32-E72D297353CC}">
                <c16:uniqueId val="{000000D7-9F5E-45FA-ADE8-53CBAA989651}"/>
              </c:ext>
            </c:extLst>
          </c:dPt>
          <c:dPt>
            <c:idx val="3"/>
            <c:invertIfNegative val="0"/>
            <c:bubble3D val="0"/>
            <c:spPr>
              <a:solidFill>
                <a:schemeClr val="accent4">
                  <a:alpha val="40000"/>
                </a:schemeClr>
              </a:solidFill>
              <a:ln>
                <a:noFill/>
              </a:ln>
              <a:effectLst/>
            </c:spPr>
            <c:extLst>
              <c:ext xmlns:c16="http://schemas.microsoft.com/office/drawing/2014/chart" uri="{C3380CC4-5D6E-409C-BE32-E72D297353CC}">
                <c16:uniqueId val="{000000D8-9F5E-45FA-ADE8-53CBAA989651}"/>
              </c:ext>
            </c:extLst>
          </c:dPt>
          <c:dPt>
            <c:idx val="4"/>
            <c:invertIfNegative val="0"/>
            <c:bubble3D val="0"/>
            <c:spPr>
              <a:solidFill>
                <a:schemeClr val="accent4">
                  <a:alpha val="40000"/>
                </a:schemeClr>
              </a:solidFill>
              <a:ln>
                <a:noFill/>
              </a:ln>
              <a:effectLst/>
            </c:spPr>
            <c:extLst>
              <c:ext xmlns:c16="http://schemas.microsoft.com/office/drawing/2014/chart" uri="{C3380CC4-5D6E-409C-BE32-E72D297353CC}">
                <c16:uniqueId val="{000000D9-9F5E-45FA-ADE8-53CBAA989651}"/>
              </c:ext>
            </c:extLst>
          </c:dPt>
          <c:dPt>
            <c:idx val="5"/>
            <c:invertIfNegative val="0"/>
            <c:bubble3D val="0"/>
            <c:spPr>
              <a:solidFill>
                <a:schemeClr val="accent4">
                  <a:alpha val="40000"/>
                </a:schemeClr>
              </a:solidFill>
              <a:ln>
                <a:noFill/>
              </a:ln>
              <a:effectLst/>
            </c:spPr>
            <c:extLst>
              <c:ext xmlns:c16="http://schemas.microsoft.com/office/drawing/2014/chart" uri="{C3380CC4-5D6E-409C-BE32-E72D297353CC}">
                <c16:uniqueId val="{000000DA-9F5E-45FA-ADE8-53CBAA989651}"/>
              </c:ext>
            </c:extLst>
          </c:dPt>
          <c:dPt>
            <c:idx val="6"/>
            <c:invertIfNegative val="0"/>
            <c:bubble3D val="0"/>
            <c:spPr>
              <a:solidFill>
                <a:schemeClr val="accent4">
                  <a:alpha val="75000"/>
                </a:schemeClr>
              </a:solidFill>
              <a:ln>
                <a:noFill/>
              </a:ln>
              <a:effectLst/>
            </c:spPr>
            <c:extLst>
              <c:ext xmlns:c16="http://schemas.microsoft.com/office/drawing/2014/chart" uri="{C3380CC4-5D6E-409C-BE32-E72D297353CC}">
                <c16:uniqueId val="{000000DB-9F5E-45FA-ADE8-53CBAA989651}"/>
              </c:ext>
            </c:extLst>
          </c:dPt>
          <c:dPt>
            <c:idx val="7"/>
            <c:invertIfNegative val="0"/>
            <c:bubble3D val="0"/>
            <c:spPr>
              <a:solidFill>
                <a:schemeClr val="accent4">
                  <a:alpha val="75000"/>
                </a:schemeClr>
              </a:solidFill>
              <a:ln>
                <a:noFill/>
              </a:ln>
              <a:effectLst/>
            </c:spPr>
            <c:extLst>
              <c:ext xmlns:c16="http://schemas.microsoft.com/office/drawing/2014/chart" uri="{C3380CC4-5D6E-409C-BE32-E72D297353CC}">
                <c16:uniqueId val="{000000DC-9F5E-45FA-ADE8-53CBAA989651}"/>
              </c:ext>
            </c:extLst>
          </c:dPt>
          <c:dPt>
            <c:idx val="8"/>
            <c:invertIfNegative val="0"/>
            <c:bubble3D val="0"/>
            <c:spPr>
              <a:solidFill>
                <a:schemeClr val="accent4">
                  <a:alpha val="75000"/>
                </a:schemeClr>
              </a:solidFill>
              <a:ln>
                <a:noFill/>
              </a:ln>
              <a:effectLst/>
            </c:spPr>
            <c:extLst>
              <c:ext xmlns:c16="http://schemas.microsoft.com/office/drawing/2014/chart" uri="{C3380CC4-5D6E-409C-BE32-E72D297353CC}">
                <c16:uniqueId val="{000000DD-9F5E-45FA-ADE8-53CBAA989651}"/>
              </c:ext>
            </c:extLst>
          </c:dPt>
          <c:dPt>
            <c:idx val="9"/>
            <c:invertIfNegative val="0"/>
            <c:bubble3D val="0"/>
            <c:spPr>
              <a:solidFill>
                <a:schemeClr val="accent4">
                  <a:alpha val="75000"/>
                </a:schemeClr>
              </a:solidFill>
              <a:ln>
                <a:noFill/>
              </a:ln>
              <a:effectLst/>
            </c:spPr>
            <c:extLst>
              <c:ext xmlns:c16="http://schemas.microsoft.com/office/drawing/2014/chart" uri="{C3380CC4-5D6E-409C-BE32-E72D297353CC}">
                <c16:uniqueId val="{000000DE-9F5E-45FA-ADE8-53CBAA989651}"/>
              </c:ext>
            </c:extLst>
          </c:dPt>
          <c:dPt>
            <c:idx val="10"/>
            <c:invertIfNegative val="0"/>
            <c:bubble3D val="0"/>
            <c:spPr>
              <a:solidFill>
                <a:schemeClr val="accent5"/>
              </a:solidFill>
              <a:ln>
                <a:noFill/>
              </a:ln>
              <a:effectLst/>
            </c:spPr>
            <c:extLst>
              <c:ext xmlns:c16="http://schemas.microsoft.com/office/drawing/2014/chart" uri="{C3380CC4-5D6E-409C-BE32-E72D297353CC}">
                <c16:uniqueId val="{000000DF-9F5E-45FA-ADE8-53CBAA989651}"/>
              </c:ext>
            </c:extLst>
          </c:dPt>
          <c:dPt>
            <c:idx val="12"/>
            <c:invertIfNegative val="0"/>
            <c:bubble3D val="0"/>
            <c:spPr>
              <a:solidFill>
                <a:srgbClr val="666666"/>
              </a:solidFill>
              <a:ln>
                <a:noFill/>
              </a:ln>
              <a:effectLst/>
            </c:spPr>
            <c:extLst>
              <c:ext xmlns:c16="http://schemas.microsoft.com/office/drawing/2014/chart" uri="{C3380CC4-5D6E-409C-BE32-E72D297353CC}">
                <c16:uniqueId val="{00000017-80AA-4176-80CC-40C61F8CF9A5}"/>
              </c:ext>
            </c:extLst>
          </c:dPt>
          <c:dPt>
            <c:idx val="13"/>
            <c:invertIfNegative val="0"/>
            <c:bubble3D val="0"/>
            <c:spPr>
              <a:solidFill>
                <a:srgbClr val="666666"/>
              </a:solidFill>
              <a:ln>
                <a:noFill/>
              </a:ln>
              <a:effectLst/>
            </c:spPr>
            <c:extLst>
              <c:ext xmlns:c16="http://schemas.microsoft.com/office/drawing/2014/chart" uri="{C3380CC4-5D6E-409C-BE32-E72D297353CC}">
                <c16:uniqueId val="{00000019-80AA-4176-80CC-40C61F8CF9A5}"/>
              </c:ext>
            </c:extLst>
          </c:dPt>
          <c:dPt>
            <c:idx val="14"/>
            <c:invertIfNegative val="0"/>
            <c:bubble3D val="0"/>
            <c:spPr>
              <a:solidFill>
                <a:srgbClr val="666666"/>
              </a:solidFill>
              <a:ln>
                <a:noFill/>
              </a:ln>
              <a:effectLst/>
            </c:spPr>
            <c:extLst>
              <c:ext xmlns:c16="http://schemas.microsoft.com/office/drawing/2014/chart" uri="{C3380CC4-5D6E-409C-BE32-E72D297353CC}">
                <c16:uniqueId val="{000000E1-9F5E-45FA-ADE8-53CBAA989651}"/>
              </c:ext>
            </c:extLst>
          </c:dPt>
          <c:dPt>
            <c:idx val="15"/>
            <c:invertIfNegative val="0"/>
            <c:bubble3D val="0"/>
            <c:spPr>
              <a:solidFill>
                <a:srgbClr val="666666"/>
              </a:solidFill>
              <a:ln>
                <a:noFill/>
              </a:ln>
              <a:effectLst/>
            </c:spPr>
            <c:extLst>
              <c:ext xmlns:c16="http://schemas.microsoft.com/office/drawing/2014/chart" uri="{C3380CC4-5D6E-409C-BE32-E72D297353CC}">
                <c16:uniqueId val="{000000E2-9F5E-45FA-ADE8-53CBAA989651}"/>
              </c:ext>
            </c:extLst>
          </c:dPt>
          <c:cat>
            <c:numRef>
              <c:f>Sheet1!$A$2:$A$17</c:f>
              <c:numCache>
                <c:formatCode>General</c:formatCode>
                <c:ptCount val="16"/>
              </c:numCache>
            </c:numRef>
          </c:cat>
          <c:val>
            <c:numRef>
              <c:f>Sheet1!$B$2:$B$17</c:f>
              <c:numCache>
                <c:formatCode>General</c:formatCode>
                <c:ptCount val="16"/>
                <c:pt idx="0">
                  <c:v>-59</c:v>
                </c:pt>
                <c:pt idx="1">
                  <c:v>-65</c:v>
                </c:pt>
                <c:pt idx="2">
                  <c:v>-76</c:v>
                </c:pt>
                <c:pt idx="3">
                  <c:v>-85.5</c:v>
                </c:pt>
                <c:pt idx="4">
                  <c:v>-86</c:v>
                </c:pt>
                <c:pt idx="5">
                  <c:v>-100</c:v>
                </c:pt>
                <c:pt idx="6">
                  <c:v>-55.5</c:v>
                </c:pt>
                <c:pt idx="7">
                  <c:v>-88</c:v>
                </c:pt>
                <c:pt idx="8">
                  <c:v>-88</c:v>
                </c:pt>
                <c:pt idx="9">
                  <c:v>-100</c:v>
                </c:pt>
                <c:pt idx="10">
                  <c:v>-73</c:v>
                </c:pt>
                <c:pt idx="12">
                  <c:v>-1.5</c:v>
                </c:pt>
                <c:pt idx="13">
                  <c:v>-2</c:v>
                </c:pt>
                <c:pt idx="14">
                  <c:v>-9</c:v>
                </c:pt>
                <c:pt idx="15">
                  <c:v>-21</c:v>
                </c:pt>
              </c:numCache>
            </c:numRef>
          </c:val>
          <c:extLst>
            <c:ext xmlns:c16="http://schemas.microsoft.com/office/drawing/2014/chart" uri="{C3380CC4-5D6E-409C-BE32-E72D297353CC}">
              <c16:uniqueId val="{00000000-822F-4C96-88CC-AA61DA5E7D86}"/>
            </c:ext>
          </c:extLst>
        </c:ser>
        <c:dLbls>
          <c:showLegendKey val="0"/>
          <c:showVal val="0"/>
          <c:showCatName val="0"/>
          <c:showSerName val="0"/>
          <c:showPercent val="0"/>
          <c:showBubbleSize val="0"/>
        </c:dLbls>
        <c:gapWidth val="50"/>
        <c:overlap val="-27"/>
        <c:axId val="638345088"/>
        <c:axId val="638365056"/>
      </c:barChart>
      <c:catAx>
        <c:axId val="638345088"/>
        <c:scaling>
          <c:orientation val="minMax"/>
        </c:scaling>
        <c:delete val="0"/>
        <c:axPos val="b"/>
        <c:numFmt formatCode="General" sourceLinked="1"/>
        <c:majorTickMark val="none"/>
        <c:minorTickMark val="none"/>
        <c:tickLblPos val="none"/>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65056"/>
        <c:crosses val="autoZero"/>
        <c:auto val="1"/>
        <c:lblAlgn val="ctr"/>
        <c:lblOffset val="100"/>
        <c:noMultiLvlLbl val="0"/>
      </c:catAx>
      <c:valAx>
        <c:axId val="638365056"/>
        <c:scaling>
          <c:orientation val="minMax"/>
          <c:max val="50"/>
          <c:min val="-100"/>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45088"/>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65016638613441"/>
          <c:y val="2.5807937464861239E-2"/>
          <c:w val="0.75234983361386565"/>
          <c:h val="0.94838412507027747"/>
        </c:manualLayout>
      </c:layout>
      <c:barChart>
        <c:barDir val="col"/>
        <c:grouping val="clustered"/>
        <c:varyColors val="0"/>
        <c:ser>
          <c:idx val="0"/>
          <c:order val="0"/>
          <c:tx>
            <c:strRef>
              <c:f>Sheet1!$B$1</c:f>
              <c:strCache>
                <c:ptCount val="1"/>
                <c:pt idx="0">
                  <c:v>Series 1</c:v>
                </c:pt>
              </c:strCache>
            </c:strRef>
          </c:tx>
          <c:spPr>
            <a:solidFill>
              <a:srgbClr val="EF3339"/>
            </a:solidFill>
            <a:ln>
              <a:noFill/>
            </a:ln>
            <a:effectLst/>
          </c:spPr>
          <c:invertIfNegative val="0"/>
          <c:dPt>
            <c:idx val="0"/>
            <c:invertIfNegative val="0"/>
            <c:bubble3D val="0"/>
            <c:spPr>
              <a:solidFill>
                <a:schemeClr val="accent4">
                  <a:alpha val="40000"/>
                </a:schemeClr>
              </a:solidFill>
              <a:ln>
                <a:noFill/>
              </a:ln>
              <a:effectLst/>
            </c:spPr>
            <c:extLst>
              <c:ext xmlns:c16="http://schemas.microsoft.com/office/drawing/2014/chart" uri="{C3380CC4-5D6E-409C-BE32-E72D297353CC}">
                <c16:uniqueId val="{000000D5-9F5E-45FA-ADE8-53CBAA989651}"/>
              </c:ext>
            </c:extLst>
          </c:dPt>
          <c:dPt>
            <c:idx val="1"/>
            <c:invertIfNegative val="0"/>
            <c:bubble3D val="0"/>
            <c:spPr>
              <a:solidFill>
                <a:schemeClr val="accent4">
                  <a:alpha val="40000"/>
                </a:schemeClr>
              </a:solidFill>
              <a:ln>
                <a:noFill/>
              </a:ln>
              <a:effectLst/>
            </c:spPr>
            <c:extLst>
              <c:ext xmlns:c16="http://schemas.microsoft.com/office/drawing/2014/chart" uri="{C3380CC4-5D6E-409C-BE32-E72D297353CC}">
                <c16:uniqueId val="{000000D6-9F5E-45FA-ADE8-53CBAA989651}"/>
              </c:ext>
            </c:extLst>
          </c:dPt>
          <c:dPt>
            <c:idx val="2"/>
            <c:invertIfNegative val="0"/>
            <c:bubble3D val="0"/>
            <c:spPr>
              <a:solidFill>
                <a:schemeClr val="accent4">
                  <a:alpha val="40000"/>
                </a:schemeClr>
              </a:solidFill>
              <a:ln>
                <a:noFill/>
              </a:ln>
              <a:effectLst/>
            </c:spPr>
            <c:extLst>
              <c:ext xmlns:c16="http://schemas.microsoft.com/office/drawing/2014/chart" uri="{C3380CC4-5D6E-409C-BE32-E72D297353CC}">
                <c16:uniqueId val="{000000D7-9F5E-45FA-ADE8-53CBAA989651}"/>
              </c:ext>
            </c:extLst>
          </c:dPt>
          <c:dPt>
            <c:idx val="3"/>
            <c:invertIfNegative val="0"/>
            <c:bubble3D val="0"/>
            <c:spPr>
              <a:solidFill>
                <a:schemeClr val="accent4">
                  <a:alpha val="40000"/>
                </a:schemeClr>
              </a:solidFill>
              <a:ln>
                <a:noFill/>
              </a:ln>
              <a:effectLst/>
            </c:spPr>
            <c:extLst>
              <c:ext xmlns:c16="http://schemas.microsoft.com/office/drawing/2014/chart" uri="{C3380CC4-5D6E-409C-BE32-E72D297353CC}">
                <c16:uniqueId val="{000000D8-9F5E-45FA-ADE8-53CBAA989651}"/>
              </c:ext>
            </c:extLst>
          </c:dPt>
          <c:dPt>
            <c:idx val="4"/>
            <c:invertIfNegative val="0"/>
            <c:bubble3D val="0"/>
            <c:spPr>
              <a:solidFill>
                <a:schemeClr val="accent4">
                  <a:alpha val="40000"/>
                </a:schemeClr>
              </a:solidFill>
              <a:ln>
                <a:noFill/>
              </a:ln>
              <a:effectLst/>
            </c:spPr>
            <c:extLst>
              <c:ext xmlns:c16="http://schemas.microsoft.com/office/drawing/2014/chart" uri="{C3380CC4-5D6E-409C-BE32-E72D297353CC}">
                <c16:uniqueId val="{000000D9-9F5E-45FA-ADE8-53CBAA989651}"/>
              </c:ext>
            </c:extLst>
          </c:dPt>
          <c:dPt>
            <c:idx val="5"/>
            <c:invertIfNegative val="0"/>
            <c:bubble3D val="0"/>
            <c:spPr>
              <a:solidFill>
                <a:schemeClr val="accent4">
                  <a:alpha val="40000"/>
                </a:schemeClr>
              </a:solidFill>
              <a:ln>
                <a:noFill/>
              </a:ln>
              <a:effectLst/>
            </c:spPr>
            <c:extLst>
              <c:ext xmlns:c16="http://schemas.microsoft.com/office/drawing/2014/chart" uri="{C3380CC4-5D6E-409C-BE32-E72D297353CC}">
                <c16:uniqueId val="{000000DA-9F5E-45FA-ADE8-53CBAA989651}"/>
              </c:ext>
            </c:extLst>
          </c:dPt>
          <c:dPt>
            <c:idx val="6"/>
            <c:invertIfNegative val="0"/>
            <c:bubble3D val="0"/>
            <c:spPr>
              <a:solidFill>
                <a:schemeClr val="accent4">
                  <a:alpha val="40000"/>
                </a:schemeClr>
              </a:solidFill>
              <a:ln>
                <a:noFill/>
              </a:ln>
              <a:effectLst/>
            </c:spPr>
            <c:extLst>
              <c:ext xmlns:c16="http://schemas.microsoft.com/office/drawing/2014/chart" uri="{C3380CC4-5D6E-409C-BE32-E72D297353CC}">
                <c16:uniqueId val="{000000DB-9F5E-45FA-ADE8-53CBAA989651}"/>
              </c:ext>
            </c:extLst>
          </c:dPt>
          <c:dPt>
            <c:idx val="7"/>
            <c:invertIfNegative val="0"/>
            <c:bubble3D val="0"/>
            <c:spPr>
              <a:solidFill>
                <a:schemeClr val="accent4">
                  <a:alpha val="40000"/>
                </a:schemeClr>
              </a:solidFill>
              <a:ln>
                <a:noFill/>
              </a:ln>
              <a:effectLst/>
            </c:spPr>
            <c:extLst>
              <c:ext xmlns:c16="http://schemas.microsoft.com/office/drawing/2014/chart" uri="{C3380CC4-5D6E-409C-BE32-E72D297353CC}">
                <c16:uniqueId val="{000000DC-9F5E-45FA-ADE8-53CBAA989651}"/>
              </c:ext>
            </c:extLst>
          </c:dPt>
          <c:dPt>
            <c:idx val="8"/>
            <c:invertIfNegative val="0"/>
            <c:bubble3D val="0"/>
            <c:spPr>
              <a:solidFill>
                <a:schemeClr val="accent4">
                  <a:alpha val="75000"/>
                </a:schemeClr>
              </a:solidFill>
              <a:ln>
                <a:noFill/>
              </a:ln>
              <a:effectLst/>
            </c:spPr>
            <c:extLst>
              <c:ext xmlns:c16="http://schemas.microsoft.com/office/drawing/2014/chart" uri="{C3380CC4-5D6E-409C-BE32-E72D297353CC}">
                <c16:uniqueId val="{000000DD-9F5E-45FA-ADE8-53CBAA989651}"/>
              </c:ext>
            </c:extLst>
          </c:dPt>
          <c:dPt>
            <c:idx val="9"/>
            <c:invertIfNegative val="0"/>
            <c:bubble3D val="0"/>
            <c:spPr>
              <a:solidFill>
                <a:schemeClr val="accent4">
                  <a:alpha val="75000"/>
                </a:schemeClr>
              </a:solidFill>
              <a:ln>
                <a:noFill/>
              </a:ln>
              <a:effectLst/>
            </c:spPr>
            <c:extLst>
              <c:ext xmlns:c16="http://schemas.microsoft.com/office/drawing/2014/chart" uri="{C3380CC4-5D6E-409C-BE32-E72D297353CC}">
                <c16:uniqueId val="{000000DE-9F5E-45FA-ADE8-53CBAA989651}"/>
              </c:ext>
            </c:extLst>
          </c:dPt>
          <c:dPt>
            <c:idx val="10"/>
            <c:invertIfNegative val="0"/>
            <c:bubble3D val="0"/>
            <c:spPr>
              <a:solidFill>
                <a:schemeClr val="accent4">
                  <a:alpha val="75000"/>
                </a:schemeClr>
              </a:solidFill>
              <a:ln>
                <a:noFill/>
              </a:ln>
              <a:effectLst/>
            </c:spPr>
            <c:extLst>
              <c:ext xmlns:c16="http://schemas.microsoft.com/office/drawing/2014/chart" uri="{C3380CC4-5D6E-409C-BE32-E72D297353CC}">
                <c16:uniqueId val="{000000DF-9F5E-45FA-ADE8-53CBAA989651}"/>
              </c:ext>
            </c:extLst>
          </c:dPt>
          <c:dPt>
            <c:idx val="11"/>
            <c:invertIfNegative val="0"/>
            <c:bubble3D val="0"/>
            <c:spPr>
              <a:solidFill>
                <a:schemeClr val="accent4">
                  <a:alpha val="75000"/>
                </a:schemeClr>
              </a:solidFill>
              <a:ln>
                <a:noFill/>
              </a:ln>
              <a:effectLst/>
            </c:spPr>
            <c:extLst>
              <c:ext xmlns:c16="http://schemas.microsoft.com/office/drawing/2014/chart" uri="{C3380CC4-5D6E-409C-BE32-E72D297353CC}">
                <c16:uniqueId val="{000000E0-9F5E-45FA-ADE8-53CBAA989651}"/>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E8-9F5E-45FA-ADE8-53CBAA989651}"/>
              </c:ext>
            </c:extLst>
          </c:dPt>
          <c:dPt>
            <c:idx val="14"/>
            <c:invertIfNegative val="0"/>
            <c:bubble3D val="0"/>
            <c:spPr>
              <a:solidFill>
                <a:srgbClr val="666666"/>
              </a:solidFill>
              <a:ln>
                <a:noFill/>
              </a:ln>
              <a:effectLst/>
            </c:spPr>
            <c:extLst>
              <c:ext xmlns:c16="http://schemas.microsoft.com/office/drawing/2014/chart" uri="{C3380CC4-5D6E-409C-BE32-E72D297353CC}">
                <c16:uniqueId val="{000000E1-9F5E-45FA-ADE8-53CBAA989651}"/>
              </c:ext>
            </c:extLst>
          </c:dPt>
          <c:dPt>
            <c:idx val="15"/>
            <c:invertIfNegative val="0"/>
            <c:bubble3D val="0"/>
            <c:spPr>
              <a:solidFill>
                <a:srgbClr val="666666"/>
              </a:solidFill>
              <a:ln>
                <a:noFill/>
              </a:ln>
              <a:effectLst/>
            </c:spPr>
            <c:extLst>
              <c:ext xmlns:c16="http://schemas.microsoft.com/office/drawing/2014/chart" uri="{C3380CC4-5D6E-409C-BE32-E72D297353CC}">
                <c16:uniqueId val="{000000E2-9F5E-45FA-ADE8-53CBAA989651}"/>
              </c:ext>
            </c:extLst>
          </c:dPt>
          <c:dPt>
            <c:idx val="16"/>
            <c:invertIfNegative val="0"/>
            <c:bubble3D val="0"/>
            <c:spPr>
              <a:solidFill>
                <a:srgbClr val="666666"/>
              </a:solidFill>
              <a:ln>
                <a:noFill/>
              </a:ln>
              <a:effectLst/>
            </c:spPr>
            <c:extLst>
              <c:ext xmlns:c16="http://schemas.microsoft.com/office/drawing/2014/chart" uri="{C3380CC4-5D6E-409C-BE32-E72D297353CC}">
                <c16:uniqueId val="{000000E3-9F5E-45FA-ADE8-53CBAA989651}"/>
              </c:ext>
            </c:extLst>
          </c:dPt>
          <c:dPt>
            <c:idx val="17"/>
            <c:invertIfNegative val="0"/>
            <c:bubble3D val="0"/>
            <c:spPr>
              <a:solidFill>
                <a:srgbClr val="666666"/>
              </a:solidFill>
              <a:ln>
                <a:noFill/>
              </a:ln>
              <a:effectLst/>
            </c:spPr>
            <c:extLst>
              <c:ext xmlns:c16="http://schemas.microsoft.com/office/drawing/2014/chart" uri="{C3380CC4-5D6E-409C-BE32-E72D297353CC}">
                <c16:uniqueId val="{000000E4-9F5E-45FA-ADE8-53CBAA989651}"/>
              </c:ext>
            </c:extLst>
          </c:dPt>
          <c:dPt>
            <c:idx val="18"/>
            <c:invertIfNegative val="0"/>
            <c:bubble3D val="0"/>
            <c:spPr>
              <a:solidFill>
                <a:srgbClr val="666666"/>
              </a:solidFill>
              <a:ln>
                <a:noFill/>
              </a:ln>
              <a:effectLst/>
            </c:spPr>
            <c:extLst>
              <c:ext xmlns:c16="http://schemas.microsoft.com/office/drawing/2014/chart" uri="{C3380CC4-5D6E-409C-BE32-E72D297353CC}">
                <c16:uniqueId val="{000000E5-9F5E-45FA-ADE8-53CBAA989651}"/>
              </c:ext>
            </c:extLst>
          </c:dPt>
          <c:dPt>
            <c:idx val="19"/>
            <c:invertIfNegative val="0"/>
            <c:bubble3D val="0"/>
            <c:spPr>
              <a:solidFill>
                <a:srgbClr val="666666"/>
              </a:solidFill>
              <a:ln>
                <a:noFill/>
              </a:ln>
              <a:effectLst/>
            </c:spPr>
            <c:extLst>
              <c:ext xmlns:c16="http://schemas.microsoft.com/office/drawing/2014/chart" uri="{C3380CC4-5D6E-409C-BE32-E72D297353CC}">
                <c16:uniqueId val="{000000E6-9F5E-45FA-ADE8-53CBAA989651}"/>
              </c:ext>
            </c:extLst>
          </c:dPt>
          <c:dPt>
            <c:idx val="20"/>
            <c:invertIfNegative val="0"/>
            <c:bubble3D val="0"/>
            <c:spPr>
              <a:solidFill>
                <a:srgbClr val="666666"/>
              </a:solidFill>
              <a:ln>
                <a:noFill/>
              </a:ln>
              <a:effectLst/>
            </c:spPr>
            <c:extLst>
              <c:ext xmlns:c16="http://schemas.microsoft.com/office/drawing/2014/chart" uri="{C3380CC4-5D6E-409C-BE32-E72D297353CC}">
                <c16:uniqueId val="{000000E7-9F5E-45FA-ADE8-53CBAA989651}"/>
              </c:ext>
            </c:extLst>
          </c:dPt>
          <c:cat>
            <c:numRef>
              <c:f>Sheet1!$A$2:$A$22</c:f>
              <c:numCache>
                <c:formatCode>General</c:formatCode>
                <c:ptCount val="21"/>
              </c:numCache>
            </c:numRef>
          </c:cat>
          <c:val>
            <c:numRef>
              <c:f>Sheet1!$B$2:$B$22</c:f>
              <c:numCache>
                <c:formatCode>General</c:formatCode>
                <c:ptCount val="21"/>
                <c:pt idx="0">
                  <c:v>-65</c:v>
                </c:pt>
                <c:pt idx="1">
                  <c:v>-66</c:v>
                </c:pt>
                <c:pt idx="2">
                  <c:v>-84</c:v>
                </c:pt>
                <c:pt idx="3">
                  <c:v>-87</c:v>
                </c:pt>
                <c:pt idx="4">
                  <c:v>-89</c:v>
                </c:pt>
                <c:pt idx="5">
                  <c:v>-92</c:v>
                </c:pt>
                <c:pt idx="6">
                  <c:v>-94</c:v>
                </c:pt>
                <c:pt idx="7">
                  <c:v>-75</c:v>
                </c:pt>
                <c:pt idx="8">
                  <c:v>-82</c:v>
                </c:pt>
                <c:pt idx="9">
                  <c:v>-90</c:v>
                </c:pt>
                <c:pt idx="10">
                  <c:v>-92</c:v>
                </c:pt>
                <c:pt idx="11">
                  <c:v>-97</c:v>
                </c:pt>
                <c:pt idx="12">
                  <c:v>-92</c:v>
                </c:pt>
                <c:pt idx="14">
                  <c:v>21</c:v>
                </c:pt>
                <c:pt idx="15">
                  <c:v>10</c:v>
                </c:pt>
                <c:pt idx="16">
                  <c:v>-2</c:v>
                </c:pt>
                <c:pt idx="17">
                  <c:v>-8</c:v>
                </c:pt>
                <c:pt idx="18">
                  <c:v>-10</c:v>
                </c:pt>
                <c:pt idx="19">
                  <c:v>-23</c:v>
                </c:pt>
                <c:pt idx="20">
                  <c:v>-30</c:v>
                </c:pt>
              </c:numCache>
            </c:numRef>
          </c:val>
          <c:extLst>
            <c:ext xmlns:c16="http://schemas.microsoft.com/office/drawing/2014/chart" uri="{C3380CC4-5D6E-409C-BE32-E72D297353CC}">
              <c16:uniqueId val="{00000000-822F-4C96-88CC-AA61DA5E7D86}"/>
            </c:ext>
          </c:extLst>
        </c:ser>
        <c:dLbls>
          <c:showLegendKey val="0"/>
          <c:showVal val="0"/>
          <c:showCatName val="0"/>
          <c:showSerName val="0"/>
          <c:showPercent val="0"/>
          <c:showBubbleSize val="0"/>
        </c:dLbls>
        <c:gapWidth val="50"/>
        <c:overlap val="-27"/>
        <c:axId val="638345088"/>
        <c:axId val="638365056"/>
      </c:barChart>
      <c:catAx>
        <c:axId val="638345088"/>
        <c:scaling>
          <c:orientation val="minMax"/>
        </c:scaling>
        <c:delete val="0"/>
        <c:axPos val="b"/>
        <c:numFmt formatCode="General" sourceLinked="1"/>
        <c:majorTickMark val="none"/>
        <c:minorTickMark val="none"/>
        <c:tickLblPos val="none"/>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65056"/>
        <c:crosses val="autoZero"/>
        <c:auto val="1"/>
        <c:lblAlgn val="ctr"/>
        <c:lblOffset val="100"/>
        <c:noMultiLvlLbl val="0"/>
      </c:catAx>
      <c:valAx>
        <c:axId val="638365056"/>
        <c:scaling>
          <c:orientation val="minMax"/>
          <c:max val="50"/>
          <c:min val="-1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dirty="0"/>
                  <a:t>Best Percent Change in </a:t>
                </a:r>
                <a:br>
                  <a:rPr lang="en-US" b="1" dirty="0"/>
                </a:br>
                <a:r>
                  <a:rPr lang="en-US" b="1" dirty="0"/>
                  <a:t>Part 1a (12 Weeks)</a:t>
                </a:r>
              </a:p>
            </c:rich>
          </c:tx>
          <c:layout>
            <c:manualLayout>
              <c:xMode val="edge"/>
              <c:yMode val="edge"/>
              <c:x val="1.7623375781730987E-3"/>
              <c:y val="0.2248681692507808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45088"/>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807937464861239E-2"/>
          <c:w val="1"/>
          <c:h val="0.94838412507027747"/>
        </c:manualLayout>
      </c:layout>
      <c:barChart>
        <c:barDir val="col"/>
        <c:grouping val="clustered"/>
        <c:varyColors val="0"/>
        <c:ser>
          <c:idx val="0"/>
          <c:order val="0"/>
          <c:tx>
            <c:strRef>
              <c:f>Sheet1!$B$1</c:f>
              <c:strCache>
                <c:ptCount val="1"/>
                <c:pt idx="0">
                  <c:v>Series 1</c:v>
                </c:pt>
              </c:strCache>
            </c:strRef>
          </c:tx>
          <c:spPr>
            <a:solidFill>
              <a:srgbClr val="EF3339"/>
            </a:solidFill>
            <a:ln>
              <a:noFill/>
            </a:ln>
            <a:effectLst/>
          </c:spPr>
          <c:invertIfNegative val="0"/>
          <c:dPt>
            <c:idx val="0"/>
            <c:invertIfNegative val="0"/>
            <c:bubble3D val="0"/>
            <c:spPr>
              <a:solidFill>
                <a:schemeClr val="accent4">
                  <a:alpha val="40000"/>
                </a:schemeClr>
              </a:solidFill>
              <a:ln>
                <a:noFill/>
              </a:ln>
              <a:effectLst/>
            </c:spPr>
            <c:extLst>
              <c:ext xmlns:c16="http://schemas.microsoft.com/office/drawing/2014/chart" uri="{C3380CC4-5D6E-409C-BE32-E72D297353CC}">
                <c16:uniqueId val="{000000D5-9F5E-45FA-ADE8-53CBAA989651}"/>
              </c:ext>
            </c:extLst>
          </c:dPt>
          <c:dPt>
            <c:idx val="1"/>
            <c:invertIfNegative val="0"/>
            <c:bubble3D val="0"/>
            <c:spPr>
              <a:solidFill>
                <a:schemeClr val="accent4">
                  <a:alpha val="40000"/>
                </a:schemeClr>
              </a:solidFill>
              <a:ln>
                <a:noFill/>
              </a:ln>
              <a:effectLst/>
            </c:spPr>
            <c:extLst>
              <c:ext xmlns:c16="http://schemas.microsoft.com/office/drawing/2014/chart" uri="{C3380CC4-5D6E-409C-BE32-E72D297353CC}">
                <c16:uniqueId val="{000000D6-9F5E-45FA-ADE8-53CBAA989651}"/>
              </c:ext>
            </c:extLst>
          </c:dPt>
          <c:dPt>
            <c:idx val="2"/>
            <c:invertIfNegative val="0"/>
            <c:bubble3D val="0"/>
            <c:spPr>
              <a:solidFill>
                <a:schemeClr val="accent4">
                  <a:alpha val="40000"/>
                </a:schemeClr>
              </a:solidFill>
              <a:ln>
                <a:noFill/>
              </a:ln>
              <a:effectLst/>
            </c:spPr>
            <c:extLst>
              <c:ext xmlns:c16="http://schemas.microsoft.com/office/drawing/2014/chart" uri="{C3380CC4-5D6E-409C-BE32-E72D297353CC}">
                <c16:uniqueId val="{000000D7-9F5E-45FA-ADE8-53CBAA989651}"/>
              </c:ext>
            </c:extLst>
          </c:dPt>
          <c:dPt>
            <c:idx val="3"/>
            <c:invertIfNegative val="0"/>
            <c:bubble3D val="0"/>
            <c:spPr>
              <a:solidFill>
                <a:schemeClr val="accent4">
                  <a:alpha val="40000"/>
                </a:schemeClr>
              </a:solidFill>
              <a:ln>
                <a:noFill/>
              </a:ln>
              <a:effectLst/>
            </c:spPr>
            <c:extLst>
              <c:ext xmlns:c16="http://schemas.microsoft.com/office/drawing/2014/chart" uri="{C3380CC4-5D6E-409C-BE32-E72D297353CC}">
                <c16:uniqueId val="{000000D8-9F5E-45FA-ADE8-53CBAA989651}"/>
              </c:ext>
            </c:extLst>
          </c:dPt>
          <c:dPt>
            <c:idx val="4"/>
            <c:invertIfNegative val="0"/>
            <c:bubble3D val="0"/>
            <c:spPr>
              <a:solidFill>
                <a:schemeClr val="accent4">
                  <a:alpha val="40000"/>
                </a:schemeClr>
              </a:solidFill>
              <a:ln>
                <a:noFill/>
              </a:ln>
              <a:effectLst/>
            </c:spPr>
            <c:extLst>
              <c:ext xmlns:c16="http://schemas.microsoft.com/office/drawing/2014/chart" uri="{C3380CC4-5D6E-409C-BE32-E72D297353CC}">
                <c16:uniqueId val="{000000D9-9F5E-45FA-ADE8-53CBAA989651}"/>
              </c:ext>
            </c:extLst>
          </c:dPt>
          <c:dPt>
            <c:idx val="5"/>
            <c:invertIfNegative val="0"/>
            <c:bubble3D val="0"/>
            <c:spPr>
              <a:solidFill>
                <a:schemeClr val="accent4">
                  <a:alpha val="40000"/>
                </a:schemeClr>
              </a:solidFill>
              <a:ln>
                <a:noFill/>
              </a:ln>
              <a:effectLst/>
            </c:spPr>
            <c:extLst>
              <c:ext xmlns:c16="http://schemas.microsoft.com/office/drawing/2014/chart" uri="{C3380CC4-5D6E-409C-BE32-E72D297353CC}">
                <c16:uniqueId val="{000000DA-9F5E-45FA-ADE8-53CBAA989651}"/>
              </c:ext>
            </c:extLst>
          </c:dPt>
          <c:dPt>
            <c:idx val="6"/>
            <c:invertIfNegative val="0"/>
            <c:bubble3D val="0"/>
            <c:spPr>
              <a:solidFill>
                <a:schemeClr val="accent4">
                  <a:alpha val="75000"/>
                </a:schemeClr>
              </a:solidFill>
              <a:ln>
                <a:noFill/>
              </a:ln>
              <a:effectLst/>
            </c:spPr>
            <c:extLst>
              <c:ext xmlns:c16="http://schemas.microsoft.com/office/drawing/2014/chart" uri="{C3380CC4-5D6E-409C-BE32-E72D297353CC}">
                <c16:uniqueId val="{000000DB-9F5E-45FA-ADE8-53CBAA989651}"/>
              </c:ext>
            </c:extLst>
          </c:dPt>
          <c:dPt>
            <c:idx val="7"/>
            <c:invertIfNegative val="0"/>
            <c:bubble3D val="0"/>
            <c:spPr>
              <a:solidFill>
                <a:schemeClr val="accent4">
                  <a:alpha val="75000"/>
                </a:schemeClr>
              </a:solidFill>
              <a:ln>
                <a:noFill/>
              </a:ln>
              <a:effectLst/>
            </c:spPr>
            <c:extLst>
              <c:ext xmlns:c16="http://schemas.microsoft.com/office/drawing/2014/chart" uri="{C3380CC4-5D6E-409C-BE32-E72D297353CC}">
                <c16:uniqueId val="{000000DC-9F5E-45FA-ADE8-53CBAA989651}"/>
              </c:ext>
            </c:extLst>
          </c:dPt>
          <c:dPt>
            <c:idx val="8"/>
            <c:invertIfNegative val="0"/>
            <c:bubble3D val="0"/>
            <c:spPr>
              <a:solidFill>
                <a:schemeClr val="accent5"/>
              </a:solidFill>
              <a:ln>
                <a:noFill/>
              </a:ln>
              <a:effectLst/>
            </c:spPr>
            <c:extLst>
              <c:ext xmlns:c16="http://schemas.microsoft.com/office/drawing/2014/chart" uri="{C3380CC4-5D6E-409C-BE32-E72D297353CC}">
                <c16:uniqueId val="{000000DD-9F5E-45FA-ADE8-53CBAA989651}"/>
              </c:ext>
            </c:extLst>
          </c:dPt>
          <c:dPt>
            <c:idx val="10"/>
            <c:invertIfNegative val="0"/>
            <c:bubble3D val="0"/>
            <c:spPr>
              <a:solidFill>
                <a:srgbClr val="666666"/>
              </a:solidFill>
              <a:ln>
                <a:noFill/>
              </a:ln>
              <a:effectLst/>
            </c:spPr>
            <c:extLst>
              <c:ext xmlns:c16="http://schemas.microsoft.com/office/drawing/2014/chart" uri="{C3380CC4-5D6E-409C-BE32-E72D297353CC}">
                <c16:uniqueId val="{000000DF-9F5E-45FA-ADE8-53CBAA989651}"/>
              </c:ext>
            </c:extLst>
          </c:dPt>
          <c:dPt>
            <c:idx val="11"/>
            <c:invertIfNegative val="0"/>
            <c:bubble3D val="0"/>
            <c:spPr>
              <a:solidFill>
                <a:srgbClr val="666666"/>
              </a:solidFill>
              <a:ln>
                <a:noFill/>
              </a:ln>
              <a:effectLst/>
            </c:spPr>
            <c:extLst>
              <c:ext xmlns:c16="http://schemas.microsoft.com/office/drawing/2014/chart" uri="{C3380CC4-5D6E-409C-BE32-E72D297353CC}">
                <c16:uniqueId val="{000000E0-9F5E-45FA-ADE8-53CBAA989651}"/>
              </c:ext>
            </c:extLst>
          </c:dPt>
          <c:dPt>
            <c:idx val="12"/>
            <c:invertIfNegative val="0"/>
            <c:bubble3D val="0"/>
            <c:spPr>
              <a:solidFill>
                <a:srgbClr val="666666">
                  <a:alpha val="75000"/>
                </a:srgbClr>
              </a:solidFill>
              <a:ln>
                <a:noFill/>
              </a:ln>
              <a:effectLst/>
            </c:spPr>
            <c:extLst>
              <c:ext xmlns:c16="http://schemas.microsoft.com/office/drawing/2014/chart" uri="{C3380CC4-5D6E-409C-BE32-E72D297353CC}">
                <c16:uniqueId val="{00000017-EA0A-4DAB-B0A0-0FAAD4164164}"/>
              </c:ext>
            </c:extLst>
          </c:dPt>
          <c:dPt>
            <c:idx val="13"/>
            <c:invertIfNegative val="0"/>
            <c:bubble3D val="0"/>
            <c:spPr>
              <a:solidFill>
                <a:srgbClr val="666666"/>
              </a:solidFill>
              <a:ln>
                <a:noFill/>
              </a:ln>
              <a:effectLst/>
            </c:spPr>
            <c:extLst>
              <c:ext xmlns:c16="http://schemas.microsoft.com/office/drawing/2014/chart" uri="{C3380CC4-5D6E-409C-BE32-E72D297353CC}">
                <c16:uniqueId val="{00000026-EFF6-4534-AA25-52325D77F6EE}"/>
              </c:ext>
            </c:extLst>
          </c:dPt>
          <c:dPt>
            <c:idx val="14"/>
            <c:invertIfNegative val="0"/>
            <c:bubble3D val="0"/>
            <c:spPr>
              <a:solidFill>
                <a:srgbClr val="666666"/>
              </a:solidFill>
              <a:ln>
                <a:noFill/>
              </a:ln>
              <a:effectLst/>
            </c:spPr>
            <c:extLst>
              <c:ext xmlns:c16="http://schemas.microsoft.com/office/drawing/2014/chart" uri="{C3380CC4-5D6E-409C-BE32-E72D297353CC}">
                <c16:uniqueId val="{000000E1-9F5E-45FA-ADE8-53CBAA989651}"/>
              </c:ext>
            </c:extLst>
          </c:dPt>
          <c:dPt>
            <c:idx val="15"/>
            <c:invertIfNegative val="0"/>
            <c:bubble3D val="0"/>
            <c:spPr>
              <a:solidFill>
                <a:srgbClr val="666666"/>
              </a:solidFill>
              <a:ln>
                <a:noFill/>
              </a:ln>
              <a:effectLst/>
            </c:spPr>
            <c:extLst>
              <c:ext xmlns:c16="http://schemas.microsoft.com/office/drawing/2014/chart" uri="{C3380CC4-5D6E-409C-BE32-E72D297353CC}">
                <c16:uniqueId val="{000000E2-9F5E-45FA-ADE8-53CBAA989651}"/>
              </c:ext>
            </c:extLst>
          </c:dPt>
          <c:dPt>
            <c:idx val="16"/>
            <c:invertIfNegative val="0"/>
            <c:bubble3D val="0"/>
            <c:spPr>
              <a:solidFill>
                <a:srgbClr val="666666"/>
              </a:solidFill>
              <a:ln>
                <a:noFill/>
              </a:ln>
              <a:effectLst/>
            </c:spPr>
            <c:extLst>
              <c:ext xmlns:c16="http://schemas.microsoft.com/office/drawing/2014/chart" uri="{C3380CC4-5D6E-409C-BE32-E72D297353CC}">
                <c16:uniqueId val="{000000E3-9F5E-45FA-ADE8-53CBAA989651}"/>
              </c:ext>
            </c:extLst>
          </c:dPt>
          <c:cat>
            <c:numRef>
              <c:f>Sheet1!$A$2:$A$18</c:f>
              <c:numCache>
                <c:formatCode>General</c:formatCode>
                <c:ptCount val="17"/>
              </c:numCache>
            </c:numRef>
          </c:cat>
          <c:val>
            <c:numRef>
              <c:f>Sheet1!$B$2:$B$18</c:f>
              <c:numCache>
                <c:formatCode>General</c:formatCode>
                <c:ptCount val="17"/>
                <c:pt idx="0">
                  <c:v>-61</c:v>
                </c:pt>
                <c:pt idx="1">
                  <c:v>-61</c:v>
                </c:pt>
                <c:pt idx="2">
                  <c:v>-67</c:v>
                </c:pt>
                <c:pt idx="3">
                  <c:v>-76</c:v>
                </c:pt>
                <c:pt idx="4">
                  <c:v>-81</c:v>
                </c:pt>
                <c:pt idx="5">
                  <c:v>-96</c:v>
                </c:pt>
                <c:pt idx="6">
                  <c:v>-88</c:v>
                </c:pt>
                <c:pt idx="7">
                  <c:v>-91</c:v>
                </c:pt>
                <c:pt idx="8">
                  <c:v>-84</c:v>
                </c:pt>
                <c:pt idx="10">
                  <c:v>50</c:v>
                </c:pt>
                <c:pt idx="11">
                  <c:v>50</c:v>
                </c:pt>
                <c:pt idx="12">
                  <c:v>0.8</c:v>
                </c:pt>
                <c:pt idx="13">
                  <c:v>-7</c:v>
                </c:pt>
                <c:pt idx="14">
                  <c:v>-34</c:v>
                </c:pt>
                <c:pt idx="15">
                  <c:v>-41</c:v>
                </c:pt>
                <c:pt idx="16">
                  <c:v>-60.3</c:v>
                </c:pt>
              </c:numCache>
            </c:numRef>
          </c:val>
          <c:extLst>
            <c:ext xmlns:c16="http://schemas.microsoft.com/office/drawing/2014/chart" uri="{C3380CC4-5D6E-409C-BE32-E72D297353CC}">
              <c16:uniqueId val="{00000000-822F-4C96-88CC-AA61DA5E7D86}"/>
            </c:ext>
          </c:extLst>
        </c:ser>
        <c:dLbls>
          <c:showLegendKey val="0"/>
          <c:showVal val="0"/>
          <c:showCatName val="0"/>
          <c:showSerName val="0"/>
          <c:showPercent val="0"/>
          <c:showBubbleSize val="0"/>
        </c:dLbls>
        <c:gapWidth val="50"/>
        <c:overlap val="-27"/>
        <c:axId val="638345088"/>
        <c:axId val="638365056"/>
      </c:barChart>
      <c:catAx>
        <c:axId val="638345088"/>
        <c:scaling>
          <c:orientation val="minMax"/>
        </c:scaling>
        <c:delete val="0"/>
        <c:axPos val="b"/>
        <c:numFmt formatCode="General" sourceLinked="1"/>
        <c:majorTickMark val="none"/>
        <c:minorTickMark val="none"/>
        <c:tickLblPos val="none"/>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65056"/>
        <c:crosses val="autoZero"/>
        <c:auto val="1"/>
        <c:lblAlgn val="ctr"/>
        <c:lblOffset val="100"/>
        <c:noMultiLvlLbl val="0"/>
      </c:catAx>
      <c:valAx>
        <c:axId val="638365056"/>
        <c:scaling>
          <c:orientation val="minMax"/>
          <c:max val="50"/>
          <c:min val="-100"/>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45088"/>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805923930561304"/>
          <c:y val="2.5807937464861239E-2"/>
          <c:w val="0.67194076069438691"/>
          <c:h val="0.94838412507027747"/>
        </c:manualLayout>
      </c:layout>
      <c:barChart>
        <c:barDir val="col"/>
        <c:grouping val="stacked"/>
        <c:varyColors val="0"/>
        <c:ser>
          <c:idx val="0"/>
          <c:order val="0"/>
          <c:tx>
            <c:strRef>
              <c:f>Sheet1!$B$1</c:f>
              <c:strCache>
                <c:ptCount val="1"/>
                <c:pt idx="0">
                  <c:v>Series 1</c:v>
                </c:pt>
              </c:strCache>
            </c:strRef>
          </c:tx>
          <c:spPr>
            <a:solidFill>
              <a:srgbClr val="EF3339"/>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D5-9F5E-45FA-ADE8-53CBAA989651}"/>
              </c:ext>
            </c:extLst>
          </c:dPt>
          <c:dPt>
            <c:idx val="1"/>
            <c:invertIfNegative val="0"/>
            <c:bubble3D val="0"/>
            <c:spPr>
              <a:solidFill>
                <a:srgbClr val="6E994B">
                  <a:alpha val="30000"/>
                </a:srgbClr>
              </a:solidFill>
              <a:ln>
                <a:noFill/>
              </a:ln>
              <a:effectLst/>
            </c:spPr>
            <c:extLst>
              <c:ext xmlns:c16="http://schemas.microsoft.com/office/drawing/2014/chart" uri="{C3380CC4-5D6E-409C-BE32-E72D297353CC}">
                <c16:uniqueId val="{000000D6-9F5E-45FA-ADE8-53CBAA989651}"/>
              </c:ext>
            </c:extLst>
          </c:dPt>
          <c:dPt>
            <c:idx val="2"/>
            <c:invertIfNegative val="0"/>
            <c:bubble3D val="0"/>
            <c:spPr>
              <a:solidFill>
                <a:srgbClr val="6E994B">
                  <a:alpha val="30000"/>
                </a:srgbClr>
              </a:solidFill>
              <a:ln>
                <a:noFill/>
              </a:ln>
              <a:effectLst/>
            </c:spPr>
            <c:extLst>
              <c:ext xmlns:c16="http://schemas.microsoft.com/office/drawing/2014/chart" uri="{C3380CC4-5D6E-409C-BE32-E72D297353CC}">
                <c16:uniqueId val="{000000D7-9F5E-45FA-ADE8-53CBAA989651}"/>
              </c:ext>
            </c:extLst>
          </c:dPt>
          <c:cat>
            <c:numRef>
              <c:f>Sheet1!$A$2:$A$4</c:f>
              <c:numCache>
                <c:formatCode>General</c:formatCode>
                <c:ptCount val="3"/>
              </c:numCache>
            </c:numRef>
          </c:cat>
          <c:val>
            <c:numRef>
              <c:f>Sheet1!$B$2:$B$4</c:f>
              <c:numCache>
                <c:formatCode>General</c:formatCode>
                <c:ptCount val="3"/>
                <c:pt idx="0">
                  <c:v>-14</c:v>
                </c:pt>
                <c:pt idx="1">
                  <c:v>38</c:v>
                </c:pt>
                <c:pt idx="2">
                  <c:v>22</c:v>
                </c:pt>
              </c:numCache>
            </c:numRef>
          </c:val>
          <c:extLst>
            <c:ext xmlns:c16="http://schemas.microsoft.com/office/drawing/2014/chart" uri="{C3380CC4-5D6E-409C-BE32-E72D297353CC}">
              <c16:uniqueId val="{00000000-822F-4C96-88CC-AA61DA5E7D86}"/>
            </c:ext>
          </c:extLst>
        </c:ser>
        <c:ser>
          <c:idx val="1"/>
          <c:order val="1"/>
          <c:tx>
            <c:strRef>
              <c:f>Sheet1!$C$1</c:f>
              <c:strCache>
                <c:ptCount val="1"/>
                <c:pt idx="0">
                  <c:v>Series 2</c:v>
                </c:pt>
              </c:strCache>
            </c:strRef>
          </c:tx>
          <c:spPr>
            <a:solidFill>
              <a:srgbClr val="D3E0C9"/>
            </a:solidFill>
            <a:ln>
              <a:noFill/>
            </a:ln>
            <a:effectLst/>
          </c:spPr>
          <c:invertIfNegative val="0"/>
          <c:dPt>
            <c:idx val="0"/>
            <c:invertIfNegative val="0"/>
            <c:bubble3D val="0"/>
            <c:spPr>
              <a:solidFill>
                <a:srgbClr val="6E994B">
                  <a:alpha val="30000"/>
                </a:srgbClr>
              </a:solidFill>
              <a:ln>
                <a:noFill/>
              </a:ln>
              <a:effectLst/>
            </c:spPr>
            <c:extLst>
              <c:ext xmlns:c16="http://schemas.microsoft.com/office/drawing/2014/chart" uri="{C3380CC4-5D6E-409C-BE32-E72D297353CC}">
                <c16:uniqueId val="{0000002D-67D1-49D5-8A04-18C73C0A7F62}"/>
              </c:ext>
            </c:extLst>
          </c:dPt>
          <c:dPt>
            <c:idx val="1"/>
            <c:invertIfNegative val="0"/>
            <c:bubble3D val="0"/>
            <c:spPr>
              <a:solidFill>
                <a:srgbClr val="6E994B">
                  <a:alpha val="60000"/>
                </a:srgbClr>
              </a:solidFill>
              <a:ln>
                <a:noFill/>
              </a:ln>
              <a:effectLst/>
            </c:spPr>
            <c:extLst>
              <c:ext xmlns:c16="http://schemas.microsoft.com/office/drawing/2014/chart" uri="{C3380CC4-5D6E-409C-BE32-E72D297353CC}">
                <c16:uniqueId val="{00000029-67D1-49D5-8A04-18C73C0A7F62}"/>
              </c:ext>
            </c:extLst>
          </c:dPt>
          <c:dPt>
            <c:idx val="2"/>
            <c:invertIfNegative val="0"/>
            <c:bubble3D val="0"/>
            <c:spPr>
              <a:solidFill>
                <a:srgbClr val="6E994B">
                  <a:alpha val="60000"/>
                </a:srgbClr>
              </a:solidFill>
              <a:ln>
                <a:noFill/>
              </a:ln>
              <a:effectLst/>
            </c:spPr>
            <c:extLst>
              <c:ext xmlns:c16="http://schemas.microsoft.com/office/drawing/2014/chart" uri="{C3380CC4-5D6E-409C-BE32-E72D297353CC}">
                <c16:uniqueId val="{0000002A-67D1-49D5-8A04-18C73C0A7F62}"/>
              </c:ext>
            </c:extLst>
          </c:dPt>
          <c:cat>
            <c:numRef>
              <c:f>Sheet1!$A$2:$A$4</c:f>
              <c:numCache>
                <c:formatCode>General</c:formatCode>
                <c:ptCount val="3"/>
              </c:numCache>
            </c:numRef>
          </c:cat>
          <c:val>
            <c:numRef>
              <c:f>Sheet1!$C$2:$C$4</c:f>
              <c:numCache>
                <c:formatCode>General</c:formatCode>
                <c:ptCount val="3"/>
                <c:pt idx="0">
                  <c:v>29</c:v>
                </c:pt>
                <c:pt idx="1">
                  <c:v>50</c:v>
                </c:pt>
                <c:pt idx="2">
                  <c:v>67</c:v>
                </c:pt>
              </c:numCache>
            </c:numRef>
          </c:val>
          <c:extLst>
            <c:ext xmlns:c16="http://schemas.microsoft.com/office/drawing/2014/chart" uri="{C3380CC4-5D6E-409C-BE32-E72D297353CC}">
              <c16:uniqueId val="{00000026-67D1-49D5-8A04-18C73C0A7F62}"/>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rgbClr val="6E994B">
                  <a:alpha val="60000"/>
                </a:srgbClr>
              </a:solidFill>
              <a:ln>
                <a:noFill/>
              </a:ln>
              <a:effectLst/>
            </c:spPr>
            <c:extLst>
              <c:ext xmlns:c16="http://schemas.microsoft.com/office/drawing/2014/chart" uri="{C3380CC4-5D6E-409C-BE32-E72D297353CC}">
                <c16:uniqueId val="{00000028-67D1-49D5-8A04-18C73C0A7F62}"/>
              </c:ext>
            </c:extLst>
          </c:dPt>
          <c:dPt>
            <c:idx val="1"/>
            <c:invertIfNegative val="0"/>
            <c:bubble3D val="0"/>
            <c:spPr>
              <a:solidFill>
                <a:srgbClr val="6E994B"/>
              </a:solidFill>
              <a:ln>
                <a:noFill/>
              </a:ln>
              <a:effectLst/>
            </c:spPr>
            <c:extLst>
              <c:ext xmlns:c16="http://schemas.microsoft.com/office/drawing/2014/chart" uri="{C3380CC4-5D6E-409C-BE32-E72D297353CC}">
                <c16:uniqueId val="{0000002B-67D1-49D5-8A04-18C73C0A7F62}"/>
              </c:ext>
            </c:extLst>
          </c:dPt>
          <c:dPt>
            <c:idx val="2"/>
            <c:invertIfNegative val="0"/>
            <c:bubble3D val="0"/>
            <c:spPr>
              <a:solidFill>
                <a:srgbClr val="6E994B"/>
              </a:solidFill>
              <a:ln>
                <a:noFill/>
              </a:ln>
              <a:effectLst/>
            </c:spPr>
            <c:extLst>
              <c:ext xmlns:c16="http://schemas.microsoft.com/office/drawing/2014/chart" uri="{C3380CC4-5D6E-409C-BE32-E72D297353CC}">
                <c16:uniqueId val="{0000002C-67D1-49D5-8A04-18C73C0A7F62}"/>
              </c:ext>
            </c:extLst>
          </c:dPt>
          <c:cat>
            <c:numRef>
              <c:f>Sheet1!$A$2:$A$4</c:f>
              <c:numCache>
                <c:formatCode>General</c:formatCode>
                <c:ptCount val="3"/>
              </c:numCache>
            </c:numRef>
          </c:cat>
          <c:val>
            <c:numRef>
              <c:f>Sheet1!$D$2:$D$4</c:f>
              <c:numCache>
                <c:formatCode>General</c:formatCode>
                <c:ptCount val="3"/>
                <c:pt idx="0">
                  <c:v>57</c:v>
                </c:pt>
                <c:pt idx="1">
                  <c:v>12</c:v>
                </c:pt>
                <c:pt idx="2">
                  <c:v>11</c:v>
                </c:pt>
              </c:numCache>
            </c:numRef>
          </c:val>
          <c:extLst>
            <c:ext xmlns:c16="http://schemas.microsoft.com/office/drawing/2014/chart" uri="{C3380CC4-5D6E-409C-BE32-E72D297353CC}">
              <c16:uniqueId val="{00000027-67D1-49D5-8A04-18C73C0A7F62}"/>
            </c:ext>
          </c:extLst>
        </c:ser>
        <c:dLbls>
          <c:showLegendKey val="0"/>
          <c:showVal val="0"/>
          <c:showCatName val="0"/>
          <c:showSerName val="0"/>
          <c:showPercent val="0"/>
          <c:showBubbleSize val="0"/>
        </c:dLbls>
        <c:gapWidth val="50"/>
        <c:overlap val="100"/>
        <c:axId val="638345088"/>
        <c:axId val="638365056"/>
      </c:barChart>
      <c:catAx>
        <c:axId val="638345088"/>
        <c:scaling>
          <c:orientation val="minMax"/>
        </c:scaling>
        <c:delete val="0"/>
        <c:axPos val="b"/>
        <c:numFmt formatCode="General" sourceLinked="1"/>
        <c:majorTickMark val="none"/>
        <c:minorTickMark val="none"/>
        <c:tickLblPos val="none"/>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65056"/>
        <c:crosses val="autoZero"/>
        <c:auto val="1"/>
        <c:lblAlgn val="ctr"/>
        <c:lblOffset val="100"/>
        <c:noMultiLvlLbl val="0"/>
      </c:catAx>
      <c:valAx>
        <c:axId val="638365056"/>
        <c:scaling>
          <c:orientation val="minMax"/>
          <c:max val="100"/>
          <c:min val="-1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dirty="0"/>
                  <a:t>Percent of Patients</a:t>
                </a:r>
              </a:p>
            </c:rich>
          </c:tx>
          <c:layout>
            <c:manualLayout>
              <c:xMode val="edge"/>
              <c:yMode val="edge"/>
              <c:x val="1.7623375781730987E-3"/>
              <c:y val="0.2248681692507808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50]&quot;50&quot;;[=-100]&quot;100&quot;;#,##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45088"/>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805923930561304"/>
          <c:y val="2.5807937464861239E-2"/>
          <c:w val="0.67194076069438691"/>
          <c:h val="0.94838412507027747"/>
        </c:manualLayout>
      </c:layout>
      <c:barChart>
        <c:barDir val="col"/>
        <c:grouping val="stacked"/>
        <c:varyColors val="0"/>
        <c:ser>
          <c:idx val="0"/>
          <c:order val="0"/>
          <c:tx>
            <c:strRef>
              <c:f>Sheet1!$B$1</c:f>
              <c:strCache>
                <c:ptCount val="1"/>
                <c:pt idx="0">
                  <c:v>Series 1</c:v>
                </c:pt>
              </c:strCache>
            </c:strRef>
          </c:tx>
          <c:spPr>
            <a:solidFill>
              <a:srgbClr val="EF3339"/>
            </a:solidFill>
            <a:ln>
              <a:noFill/>
            </a:ln>
            <a:effectLst/>
          </c:spPr>
          <c:invertIfNegative val="0"/>
          <c:dPt>
            <c:idx val="0"/>
            <c:invertIfNegative val="0"/>
            <c:bubble3D val="0"/>
            <c:spPr>
              <a:solidFill>
                <a:srgbClr val="6E994B">
                  <a:alpha val="30000"/>
                </a:srgbClr>
              </a:solidFill>
              <a:ln>
                <a:noFill/>
              </a:ln>
              <a:effectLst/>
            </c:spPr>
            <c:extLst>
              <c:ext xmlns:c16="http://schemas.microsoft.com/office/drawing/2014/chart" uri="{C3380CC4-5D6E-409C-BE32-E72D297353CC}">
                <c16:uniqueId val="{000000D5-9F5E-45FA-ADE8-53CBAA989651}"/>
              </c:ext>
            </c:extLst>
          </c:dPt>
          <c:dPt>
            <c:idx val="1"/>
            <c:invertIfNegative val="0"/>
            <c:bubble3D val="0"/>
            <c:spPr>
              <a:solidFill>
                <a:srgbClr val="6E994B">
                  <a:alpha val="30000"/>
                </a:srgbClr>
              </a:solidFill>
              <a:ln>
                <a:noFill/>
              </a:ln>
              <a:effectLst/>
            </c:spPr>
            <c:extLst>
              <c:ext xmlns:c16="http://schemas.microsoft.com/office/drawing/2014/chart" uri="{C3380CC4-5D6E-409C-BE32-E72D297353CC}">
                <c16:uniqueId val="{000000D6-9F5E-45FA-ADE8-53CBAA989651}"/>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D7-9F5E-45FA-ADE8-53CBAA989651}"/>
              </c:ext>
            </c:extLst>
          </c:dPt>
          <c:cat>
            <c:numRef>
              <c:f>Sheet1!$A$2:$A$4</c:f>
              <c:numCache>
                <c:formatCode>General</c:formatCode>
                <c:ptCount val="3"/>
              </c:numCache>
            </c:numRef>
          </c:cat>
          <c:val>
            <c:numRef>
              <c:f>Sheet1!$B$2:$B$4</c:f>
              <c:numCache>
                <c:formatCode>General</c:formatCode>
                <c:ptCount val="3"/>
                <c:pt idx="0">
                  <c:v>20</c:v>
                </c:pt>
                <c:pt idx="1">
                  <c:v>40</c:v>
                </c:pt>
                <c:pt idx="2">
                  <c:v>-14</c:v>
                </c:pt>
              </c:numCache>
            </c:numRef>
          </c:val>
          <c:extLst>
            <c:ext xmlns:c16="http://schemas.microsoft.com/office/drawing/2014/chart" uri="{C3380CC4-5D6E-409C-BE32-E72D297353CC}">
              <c16:uniqueId val="{00000000-822F-4C96-88CC-AA61DA5E7D86}"/>
            </c:ext>
          </c:extLst>
        </c:ser>
        <c:ser>
          <c:idx val="1"/>
          <c:order val="1"/>
          <c:tx>
            <c:strRef>
              <c:f>Sheet1!$C$1</c:f>
              <c:strCache>
                <c:ptCount val="1"/>
                <c:pt idx="0">
                  <c:v>Series 2</c:v>
                </c:pt>
              </c:strCache>
            </c:strRef>
          </c:tx>
          <c:spPr>
            <a:solidFill>
              <a:srgbClr val="D3E0C9"/>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2D-67D1-49D5-8A04-18C73C0A7F62}"/>
              </c:ext>
            </c:extLst>
          </c:dPt>
          <c:dPt>
            <c:idx val="1"/>
            <c:invertIfNegative val="0"/>
            <c:bubble3D val="0"/>
            <c:spPr>
              <a:solidFill>
                <a:srgbClr val="C00000">
                  <a:alpha val="30000"/>
                </a:srgbClr>
              </a:solidFill>
              <a:ln>
                <a:noFill/>
              </a:ln>
              <a:effectLst/>
            </c:spPr>
            <c:extLst>
              <c:ext xmlns:c16="http://schemas.microsoft.com/office/drawing/2014/chart" uri="{C3380CC4-5D6E-409C-BE32-E72D297353CC}">
                <c16:uniqueId val="{00000029-67D1-49D5-8A04-18C73C0A7F62}"/>
              </c:ext>
            </c:extLst>
          </c:dPt>
          <c:dPt>
            <c:idx val="2"/>
            <c:invertIfNegative val="0"/>
            <c:bubble3D val="0"/>
            <c:spPr>
              <a:solidFill>
                <a:srgbClr val="6E994B">
                  <a:alpha val="30000"/>
                </a:srgbClr>
              </a:solidFill>
              <a:ln>
                <a:noFill/>
              </a:ln>
              <a:effectLst/>
            </c:spPr>
            <c:extLst>
              <c:ext xmlns:c16="http://schemas.microsoft.com/office/drawing/2014/chart" uri="{C3380CC4-5D6E-409C-BE32-E72D297353CC}">
                <c16:uniqueId val="{0000002A-67D1-49D5-8A04-18C73C0A7F62}"/>
              </c:ext>
            </c:extLst>
          </c:dPt>
          <c:cat>
            <c:numRef>
              <c:f>Sheet1!$A$2:$A$4</c:f>
              <c:numCache>
                <c:formatCode>General</c:formatCode>
                <c:ptCount val="3"/>
              </c:numCache>
            </c:numRef>
          </c:cat>
          <c:val>
            <c:numRef>
              <c:f>Sheet1!$C$2:$C$4</c:f>
              <c:numCache>
                <c:formatCode>General</c:formatCode>
                <c:ptCount val="3"/>
                <c:pt idx="0">
                  <c:v>-59</c:v>
                </c:pt>
                <c:pt idx="1">
                  <c:v>-60</c:v>
                </c:pt>
                <c:pt idx="2">
                  <c:v>43</c:v>
                </c:pt>
              </c:numCache>
            </c:numRef>
          </c:val>
          <c:extLst>
            <c:ext xmlns:c16="http://schemas.microsoft.com/office/drawing/2014/chart" uri="{C3380CC4-5D6E-409C-BE32-E72D297353CC}">
              <c16:uniqueId val="{00000026-67D1-49D5-8A04-18C73C0A7F62}"/>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rgbClr val="C00000">
                  <a:alpha val="30000"/>
                </a:srgbClr>
              </a:solidFill>
              <a:ln>
                <a:noFill/>
              </a:ln>
              <a:effectLst/>
            </c:spPr>
            <c:extLst>
              <c:ext xmlns:c16="http://schemas.microsoft.com/office/drawing/2014/chart" uri="{C3380CC4-5D6E-409C-BE32-E72D297353CC}">
                <c16:uniqueId val="{00000028-67D1-49D5-8A04-18C73C0A7F62}"/>
              </c:ext>
            </c:extLst>
          </c:dPt>
          <c:dPt>
            <c:idx val="1"/>
            <c:invertIfNegative val="0"/>
            <c:bubble3D val="0"/>
            <c:spPr>
              <a:solidFill>
                <a:srgbClr val="6E994B"/>
              </a:solidFill>
              <a:ln>
                <a:noFill/>
              </a:ln>
              <a:effectLst/>
            </c:spPr>
            <c:extLst>
              <c:ext xmlns:c16="http://schemas.microsoft.com/office/drawing/2014/chart" uri="{C3380CC4-5D6E-409C-BE32-E72D297353CC}">
                <c16:uniqueId val="{0000002B-67D1-49D5-8A04-18C73C0A7F62}"/>
              </c:ext>
            </c:extLst>
          </c:dPt>
          <c:dPt>
            <c:idx val="2"/>
            <c:invertIfNegative val="0"/>
            <c:bubble3D val="0"/>
            <c:spPr>
              <a:solidFill>
                <a:srgbClr val="6E994B">
                  <a:alpha val="60000"/>
                </a:srgbClr>
              </a:solidFill>
              <a:ln>
                <a:noFill/>
              </a:ln>
              <a:effectLst/>
            </c:spPr>
            <c:extLst>
              <c:ext xmlns:c16="http://schemas.microsoft.com/office/drawing/2014/chart" uri="{C3380CC4-5D6E-409C-BE32-E72D297353CC}">
                <c16:uniqueId val="{0000002C-67D1-49D5-8A04-18C73C0A7F62}"/>
              </c:ext>
            </c:extLst>
          </c:dPt>
          <c:cat>
            <c:numRef>
              <c:f>Sheet1!$A$2:$A$4</c:f>
              <c:numCache>
                <c:formatCode>General</c:formatCode>
                <c:ptCount val="3"/>
              </c:numCache>
            </c:numRef>
          </c:cat>
          <c:val>
            <c:numRef>
              <c:f>Sheet1!$D$2:$D$4</c:f>
              <c:numCache>
                <c:formatCode>General</c:formatCode>
                <c:ptCount val="3"/>
                <c:pt idx="0">
                  <c:v>-21</c:v>
                </c:pt>
                <c:pt idx="2">
                  <c:v>29</c:v>
                </c:pt>
              </c:numCache>
            </c:numRef>
          </c:val>
          <c:extLst>
            <c:ext xmlns:c16="http://schemas.microsoft.com/office/drawing/2014/chart" uri="{C3380CC4-5D6E-409C-BE32-E72D297353CC}">
              <c16:uniqueId val="{00000027-67D1-49D5-8A04-18C73C0A7F62}"/>
            </c:ext>
          </c:extLst>
        </c:ser>
        <c:ser>
          <c:idx val="3"/>
          <c:order val="3"/>
          <c:tx>
            <c:strRef>
              <c:f>Sheet1!$E$1</c:f>
              <c:strCache>
                <c:ptCount val="1"/>
                <c:pt idx="0">
                  <c:v>Series 4</c:v>
                </c:pt>
              </c:strCache>
            </c:strRef>
          </c:tx>
          <c:spPr>
            <a:solidFill>
              <a:schemeClr val="accent4"/>
            </a:solidFill>
            <a:ln>
              <a:noFill/>
            </a:ln>
            <a:effectLst/>
          </c:spPr>
          <c:invertIfNegative val="0"/>
          <c:dPt>
            <c:idx val="2"/>
            <c:invertIfNegative val="0"/>
            <c:bubble3D val="0"/>
            <c:spPr>
              <a:solidFill>
                <a:srgbClr val="6E994B"/>
              </a:solidFill>
              <a:ln>
                <a:noFill/>
              </a:ln>
              <a:effectLst/>
            </c:spPr>
            <c:extLst>
              <c:ext xmlns:c16="http://schemas.microsoft.com/office/drawing/2014/chart" uri="{C3380CC4-5D6E-409C-BE32-E72D297353CC}">
                <c16:uniqueId val="{00000013-5E17-4127-8EB9-02175CE53612}"/>
              </c:ext>
            </c:extLst>
          </c:dPt>
          <c:cat>
            <c:numRef>
              <c:f>Sheet1!$A$2:$A$4</c:f>
              <c:numCache>
                <c:formatCode>General</c:formatCode>
                <c:ptCount val="3"/>
              </c:numCache>
            </c:numRef>
          </c:cat>
          <c:val>
            <c:numRef>
              <c:f>Sheet1!$E$2:$E$4</c:f>
              <c:numCache>
                <c:formatCode>General</c:formatCode>
                <c:ptCount val="3"/>
                <c:pt idx="2">
                  <c:v>14</c:v>
                </c:pt>
              </c:numCache>
            </c:numRef>
          </c:val>
          <c:extLst>
            <c:ext xmlns:c16="http://schemas.microsoft.com/office/drawing/2014/chart" uri="{C3380CC4-5D6E-409C-BE32-E72D297353CC}">
              <c16:uniqueId val="{00000012-5E17-4127-8EB9-02175CE53612}"/>
            </c:ext>
          </c:extLst>
        </c:ser>
        <c:dLbls>
          <c:showLegendKey val="0"/>
          <c:showVal val="0"/>
          <c:showCatName val="0"/>
          <c:showSerName val="0"/>
          <c:showPercent val="0"/>
          <c:showBubbleSize val="0"/>
        </c:dLbls>
        <c:gapWidth val="50"/>
        <c:overlap val="100"/>
        <c:axId val="638345088"/>
        <c:axId val="638365056"/>
      </c:barChart>
      <c:catAx>
        <c:axId val="638345088"/>
        <c:scaling>
          <c:orientation val="minMax"/>
        </c:scaling>
        <c:delete val="0"/>
        <c:axPos val="b"/>
        <c:numFmt formatCode="General" sourceLinked="1"/>
        <c:majorTickMark val="none"/>
        <c:minorTickMark val="none"/>
        <c:tickLblPos val="none"/>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65056"/>
        <c:crosses val="autoZero"/>
        <c:auto val="1"/>
        <c:lblAlgn val="ctr"/>
        <c:lblOffset val="100"/>
        <c:noMultiLvlLbl val="0"/>
      </c:catAx>
      <c:valAx>
        <c:axId val="638365056"/>
        <c:scaling>
          <c:orientation val="minMax"/>
          <c:max val="100"/>
          <c:min val="-100"/>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345088"/>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862" b="0" i="0" u="none" strike="noStrike" kern="1200" spc="0" baseline="0">
                <a:solidFill>
                  <a:schemeClr val="tx1"/>
                </a:solidFill>
                <a:latin typeface="+mn-lt"/>
                <a:ea typeface="+mn-ea"/>
                <a:cs typeface="+mn-cs"/>
              </a:defRPr>
            </a:pPr>
            <a:r>
              <a:rPr lang="en-US" dirty="0">
                <a:solidFill>
                  <a:schemeClr val="tx1"/>
                </a:solidFill>
              </a:rPr>
              <a:t>PLT Count</a:t>
            </a:r>
          </a:p>
        </c:rich>
      </c:tx>
      <c:layout>
        <c:manualLayout>
          <c:xMode val="edge"/>
          <c:yMode val="edge"/>
          <c:x val="2.1235852856667497E-3"/>
          <c:y val="0.23984961095259952"/>
        </c:manualLayout>
      </c:layout>
      <c:overlay val="0"/>
      <c:spPr>
        <a:noFill/>
        <a:ln>
          <a:noFill/>
        </a:ln>
        <a:effectLst/>
      </c:spPr>
      <c:txPr>
        <a:bodyPr rot="0" spcFirstLastPara="1" vertOverflow="ellipsis" vert="horz" wrap="square" anchor="ctr" anchorCtr="1"/>
        <a:lstStyle/>
        <a:p>
          <a:pPr algn="just">
            <a:defRPr sz="1862"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4B41-4FAB-8E89-BAF5FD4DCE6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4B41-4FAB-8E89-BAF5FD4DCE6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41-4FAB-8E89-BAF5FD4DCE69}"/>
              </c:ext>
            </c:extLst>
          </c:dPt>
          <c:dLbls>
            <c:dLbl>
              <c:idx val="0"/>
              <c:tx>
                <c:rich>
                  <a:bodyPr/>
                  <a:lstStyle/>
                  <a:p>
                    <a:fld id="{45DF38FF-2B3A-5745-BCB3-F9689C732851}"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B41-4FAB-8E89-BAF5FD4DCE69}"/>
                </c:ext>
              </c:extLst>
            </c:dLbl>
            <c:dLbl>
              <c:idx val="1"/>
              <c:tx>
                <c:rich>
                  <a:bodyPr/>
                  <a:lstStyle/>
                  <a:p>
                    <a:fld id="{B7E69408-CF34-E14C-976F-C4144B6866CC}"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B41-4FAB-8E89-BAF5FD4DCE69}"/>
                </c:ext>
              </c:extLst>
            </c:dLbl>
            <c:dLbl>
              <c:idx val="2"/>
              <c:tx>
                <c:rich>
                  <a:bodyPr/>
                  <a:lstStyle/>
                  <a:p>
                    <a:fld id="{E8705530-DD71-A846-9041-578488B4381B}"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B41-4FAB-8E89-BAF5FD4DCE69}"/>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&lt;50K</c:v>
                </c:pt>
                <c:pt idx="1">
                  <c:v>50-100K</c:v>
                </c:pt>
                <c:pt idx="2">
                  <c:v>100K+</c:v>
                </c:pt>
              </c:strCache>
            </c:strRef>
          </c:cat>
          <c:val>
            <c:numRef>
              <c:f>Sheet1!$B$2:$B$4</c:f>
              <c:numCache>
                <c:formatCode>0%</c:formatCode>
                <c:ptCount val="3"/>
                <c:pt idx="0">
                  <c:v>0.11</c:v>
                </c:pt>
                <c:pt idx="1">
                  <c:v>0.14000000000000001</c:v>
                </c:pt>
                <c:pt idx="2">
                  <c:v>0.75</c:v>
                </c:pt>
              </c:numCache>
            </c:numRef>
          </c:val>
          <c:extLst>
            <c:ext xmlns:c16="http://schemas.microsoft.com/office/drawing/2014/chart" uri="{C3380CC4-5D6E-409C-BE32-E72D297353CC}">
              <c16:uniqueId val="{00000006-4B41-4FAB-8E89-BAF5FD4DCE6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l"/>
      <c:legendEntry>
        <c:idx val="0"/>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ayout>
        <c:manualLayout>
          <c:xMode val="edge"/>
          <c:yMode val="edge"/>
          <c:x val="1.4196981818547668E-2"/>
          <c:y val="0.34883445582757561"/>
          <c:w val="0.21834566781521864"/>
          <c:h val="0.309680084298445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862" b="0" i="0" u="none" strike="noStrike" kern="1200" spc="0" baseline="0">
                <a:solidFill>
                  <a:schemeClr val="tx1"/>
                </a:solidFill>
                <a:latin typeface="+mn-lt"/>
                <a:ea typeface="+mn-ea"/>
                <a:cs typeface="+mn-cs"/>
              </a:defRPr>
            </a:pPr>
            <a:r>
              <a:rPr lang="en-US" dirty="0">
                <a:solidFill>
                  <a:schemeClr val="tx1"/>
                </a:solidFill>
              </a:rPr>
              <a:t>PLT Count</a:t>
            </a:r>
          </a:p>
        </c:rich>
      </c:tx>
      <c:layout>
        <c:manualLayout>
          <c:xMode val="edge"/>
          <c:yMode val="edge"/>
          <c:x val="2.1235852856667497E-3"/>
          <c:y val="0.23984961095259952"/>
        </c:manualLayout>
      </c:layout>
      <c:overlay val="0"/>
      <c:spPr>
        <a:noFill/>
        <a:ln>
          <a:noFill/>
        </a:ln>
        <a:effectLst/>
      </c:spPr>
      <c:txPr>
        <a:bodyPr rot="0" spcFirstLastPara="1" vertOverflow="ellipsis" vert="horz" wrap="square" anchor="ctr" anchorCtr="1"/>
        <a:lstStyle/>
        <a:p>
          <a:pPr algn="just">
            <a:defRPr sz="1862"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A2D8-44B3-97C4-7F094C40BA3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A2D8-44B3-97C4-7F094C40BA3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D8-44B3-97C4-7F094C40BA32}"/>
              </c:ext>
            </c:extLst>
          </c:dPt>
          <c:dLbls>
            <c:dLbl>
              <c:idx val="0"/>
              <c:tx>
                <c:rich>
                  <a:bodyPr/>
                  <a:lstStyle/>
                  <a:p>
                    <a:fld id="{45DF38FF-2B3A-5745-BCB3-F9689C732851}"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D8-44B3-97C4-7F094C40BA32}"/>
                </c:ext>
              </c:extLst>
            </c:dLbl>
            <c:dLbl>
              <c:idx val="1"/>
              <c:tx>
                <c:rich>
                  <a:bodyPr/>
                  <a:lstStyle/>
                  <a:p>
                    <a:fld id="{B7E69408-CF34-E14C-976F-C4144B6866CC}"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2D8-44B3-97C4-7F094C40BA32}"/>
                </c:ext>
              </c:extLst>
            </c:dLbl>
            <c:dLbl>
              <c:idx val="2"/>
              <c:tx>
                <c:rich>
                  <a:bodyPr/>
                  <a:lstStyle/>
                  <a:p>
                    <a:fld id="{E8705530-DD71-A846-9041-578488B4381B}" type="PERCENTAGE">
                      <a:rPr lang="en-US" sz="1600"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D8-44B3-97C4-7F094C40BA32}"/>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&lt;50K</c:v>
                </c:pt>
                <c:pt idx="1">
                  <c:v>50-100K</c:v>
                </c:pt>
                <c:pt idx="2">
                  <c:v>100K+</c:v>
                </c:pt>
              </c:strCache>
            </c:strRef>
          </c:cat>
          <c:val>
            <c:numRef>
              <c:f>Sheet1!$B$2:$B$4</c:f>
              <c:numCache>
                <c:formatCode>0%</c:formatCode>
                <c:ptCount val="3"/>
                <c:pt idx="0">
                  <c:v>0.34</c:v>
                </c:pt>
                <c:pt idx="1">
                  <c:v>0.34</c:v>
                </c:pt>
                <c:pt idx="2">
                  <c:v>0.34</c:v>
                </c:pt>
              </c:numCache>
            </c:numRef>
          </c:val>
          <c:extLst>
            <c:ext xmlns:c16="http://schemas.microsoft.com/office/drawing/2014/chart" uri="{C3380CC4-5D6E-409C-BE32-E72D297353CC}">
              <c16:uniqueId val="{00000006-A2D8-44B3-97C4-7F094C40BA32}"/>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l"/>
      <c:legendEntry>
        <c:idx val="0"/>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ayout>
        <c:manualLayout>
          <c:xMode val="edge"/>
          <c:yMode val="edge"/>
          <c:x val="1.4196981818547668E-2"/>
          <c:y val="0.34883445582757561"/>
          <c:w val="0.2207118314516433"/>
          <c:h val="0.288155119212956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16373271338"/>
          <c:y val="5.47736287861256E-2"/>
          <c:w val="0.87469577406446397"/>
          <c:h val="0.77215720622012896"/>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spPr>
              <a:solidFill>
                <a:schemeClr val="bg1">
                  <a:lumMod val="50000"/>
                </a:schemeClr>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D377-5A4D-B568-5A9710A9822C}"/>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0.25942805451246043"/>
                      <c:h val="0.26398480662983426"/>
                    </c:manualLayout>
                  </c15:layout>
                </c:ext>
                <c:ext xmlns:c16="http://schemas.microsoft.com/office/drawing/2014/chart" uri="{C3380CC4-5D6E-409C-BE32-E72D297353CC}">
                  <c16:uniqueId val="{00000002-D784-E746-BDE5-0F5DD800806F}"/>
                </c:ext>
              </c:extLst>
            </c:dLbl>
            <c:dLbl>
              <c:idx val="1"/>
              <c:layout>
                <c:manualLayout>
                  <c:x val="3.9735002170363423E-2"/>
                  <c:y val="0.1134445645835603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0088097631514756"/>
                      <c:h val="0.12137498912428764"/>
                    </c:manualLayout>
                  </c15:layout>
                </c:ext>
                <c:ext xmlns:c16="http://schemas.microsoft.com/office/drawing/2014/chart" uri="{C3380CC4-5D6E-409C-BE32-E72D297353CC}">
                  <c16:uniqueId val="{00000001-D377-5A4D-B568-5A9710A9822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0.22</c:v>
                </c:pt>
                <c:pt idx="1">
                  <c:v>0.03</c:v>
                </c:pt>
              </c:numCache>
            </c:numRef>
          </c:val>
          <c:extLst>
            <c:ext xmlns:c16="http://schemas.microsoft.com/office/drawing/2014/chart" uri="{C3380CC4-5D6E-409C-BE32-E72D297353CC}">
              <c16:uniqueId val="{00000003-D377-5A4D-B568-5A9710A9822C}"/>
            </c:ext>
          </c:extLst>
        </c:ser>
        <c:dLbls>
          <c:showLegendKey val="0"/>
          <c:showVal val="0"/>
          <c:showCatName val="0"/>
          <c:showSerName val="0"/>
          <c:showPercent val="0"/>
          <c:showBubbleSize val="0"/>
        </c:dLbls>
        <c:gapWidth val="69"/>
        <c:overlap val="-27"/>
        <c:axId val="-216581296"/>
        <c:axId val="-217582400"/>
      </c:barChart>
      <c:catAx>
        <c:axId val="-216581296"/>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7582400"/>
        <c:crosses val="autoZero"/>
        <c:auto val="1"/>
        <c:lblAlgn val="ctr"/>
        <c:lblOffset val="100"/>
        <c:noMultiLvlLbl val="0"/>
      </c:catAx>
      <c:valAx>
        <c:axId val="-217582400"/>
        <c:scaling>
          <c:orientation val="minMax"/>
          <c:max val="0.35"/>
        </c:scaling>
        <c:delete val="1"/>
        <c:axPos val="l"/>
        <c:numFmt formatCode="0%" sourceLinked="1"/>
        <c:majorTickMark val="out"/>
        <c:minorTickMark val="none"/>
        <c:tickLblPos val="nextTo"/>
        <c:crossAx val="-216581296"/>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16373271338"/>
          <c:y val="1.3099519596776301E-2"/>
          <c:w val="0.87469577406446397"/>
          <c:h val="0.81383171886348304"/>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spPr>
              <a:solidFill>
                <a:schemeClr val="bg1">
                  <a:lumMod val="50000"/>
                </a:schemeClr>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E192-CD46-91DF-41882E2F8269}"/>
              </c:ext>
            </c:extLst>
          </c:dPt>
          <c:dLbls>
            <c:dLbl>
              <c:idx val="0"/>
              <c:dLblPos val="inEnd"/>
              <c:showLegendKey val="0"/>
              <c:showVal val="1"/>
              <c:showCatName val="0"/>
              <c:showSerName val="0"/>
              <c:showPercent val="0"/>
              <c:showBubbleSize val="0"/>
              <c:extLst>
                <c:ext xmlns:c15="http://schemas.microsoft.com/office/drawing/2012/chart" uri="{CE6537A1-D6FC-4f65-9D91-7224C49458BB}">
                  <c15:layout>
                    <c:manualLayout>
                      <c:w val="0.21795421340833923"/>
                      <c:h val="0.28320017967722272"/>
                    </c:manualLayout>
                  </c15:layout>
                </c:ext>
                <c:ext xmlns:c16="http://schemas.microsoft.com/office/drawing/2014/chart" uri="{C3380CC4-5D6E-409C-BE32-E72D297353CC}">
                  <c16:uniqueId val="{00000002-A299-FF45-86DD-427890B211B0}"/>
                </c:ext>
              </c:extLst>
            </c:dLbl>
            <c:dLbl>
              <c:idx val="1"/>
              <c:layout>
                <c:manualLayout>
                  <c:x val="3.6166998429580399E-3"/>
                  <c:y val="0.109035233944994"/>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12861684904675"/>
                      <c:h val="0.114057482127075"/>
                    </c:manualLayout>
                  </c15:layout>
                </c:ext>
                <c:ext xmlns:c16="http://schemas.microsoft.com/office/drawing/2014/chart" uri="{C3380CC4-5D6E-409C-BE32-E72D297353CC}">
                  <c16:uniqueId val="{00000001-E192-CD46-91DF-41882E2F826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0.28999999999999998</c:v>
                </c:pt>
                <c:pt idx="1">
                  <c:v>0.03</c:v>
                </c:pt>
              </c:numCache>
            </c:numRef>
          </c:val>
          <c:extLst>
            <c:ext xmlns:c16="http://schemas.microsoft.com/office/drawing/2014/chart" uri="{C3380CC4-5D6E-409C-BE32-E72D297353CC}">
              <c16:uniqueId val="{00000004-E192-CD46-91DF-41882E2F8269}"/>
            </c:ext>
          </c:extLst>
        </c:ser>
        <c:dLbls>
          <c:showLegendKey val="0"/>
          <c:showVal val="0"/>
          <c:showCatName val="0"/>
          <c:showSerName val="0"/>
          <c:showPercent val="0"/>
          <c:showBubbleSize val="0"/>
        </c:dLbls>
        <c:gapWidth val="69"/>
        <c:overlap val="-27"/>
        <c:axId val="-215629008"/>
        <c:axId val="-215624432"/>
      </c:barChart>
      <c:catAx>
        <c:axId val="-215629008"/>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5624432"/>
        <c:crosses val="autoZero"/>
        <c:auto val="1"/>
        <c:lblAlgn val="ctr"/>
        <c:lblOffset val="100"/>
        <c:noMultiLvlLbl val="0"/>
      </c:catAx>
      <c:valAx>
        <c:axId val="-215624432"/>
        <c:scaling>
          <c:orientation val="minMax"/>
          <c:max val="0.35"/>
        </c:scaling>
        <c:delete val="1"/>
        <c:axPos val="l"/>
        <c:numFmt formatCode="0%" sourceLinked="1"/>
        <c:majorTickMark val="out"/>
        <c:minorTickMark val="none"/>
        <c:tickLblPos val="nextTo"/>
        <c:crossAx val="-215629008"/>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16373271338"/>
          <c:y val="5.47736287861256E-2"/>
          <c:w val="0.87847025077482099"/>
          <c:h val="0.77215720622012896"/>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spPr>
              <a:solidFill>
                <a:schemeClr val="bg1">
                  <a:lumMod val="50000"/>
                </a:schemeClr>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5F86-3447-82AC-2A16D3960516}"/>
              </c:ext>
            </c:extLst>
          </c:dPt>
          <c:dLbls>
            <c:dLbl>
              <c:idx val="0"/>
              <c:dLblPos val="inEnd"/>
              <c:showLegendKey val="0"/>
              <c:showVal val="1"/>
              <c:showCatName val="0"/>
              <c:showSerName val="0"/>
              <c:showPercent val="0"/>
              <c:showBubbleSize val="0"/>
              <c:extLst>
                <c:ext xmlns:c15="http://schemas.microsoft.com/office/drawing/2012/chart" uri="{CE6537A1-D6FC-4f65-9D91-7224C49458BB}">
                  <c15:layout>
                    <c:manualLayout>
                      <c:w val="0.30554014151679088"/>
                      <c:h val="0.25561241447851224"/>
                    </c:manualLayout>
                  </c15:layout>
                </c:ext>
                <c:ext xmlns:c16="http://schemas.microsoft.com/office/drawing/2014/chart" uri="{C3380CC4-5D6E-409C-BE32-E72D297353CC}">
                  <c16:uniqueId val="{00000002-3BB0-A240-8B99-D919B3C1549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0.26</c:v>
                </c:pt>
                <c:pt idx="1">
                  <c:v>0.09</c:v>
                </c:pt>
              </c:numCache>
            </c:numRef>
          </c:val>
          <c:extLst>
            <c:ext xmlns:c16="http://schemas.microsoft.com/office/drawing/2014/chart" uri="{C3380CC4-5D6E-409C-BE32-E72D297353CC}">
              <c16:uniqueId val="{00000004-5F86-3447-82AC-2A16D3960516}"/>
            </c:ext>
          </c:extLst>
        </c:ser>
        <c:dLbls>
          <c:showLegendKey val="0"/>
          <c:showVal val="0"/>
          <c:showCatName val="0"/>
          <c:showSerName val="0"/>
          <c:showPercent val="0"/>
          <c:showBubbleSize val="0"/>
        </c:dLbls>
        <c:gapWidth val="69"/>
        <c:overlap val="-27"/>
        <c:axId val="-217526496"/>
        <c:axId val="-217521776"/>
      </c:barChart>
      <c:catAx>
        <c:axId val="-217526496"/>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7521776"/>
        <c:crosses val="autoZero"/>
        <c:auto val="1"/>
        <c:lblAlgn val="ctr"/>
        <c:lblOffset val="100"/>
        <c:noMultiLvlLbl val="0"/>
      </c:catAx>
      <c:valAx>
        <c:axId val="-217521776"/>
        <c:scaling>
          <c:orientation val="minMax"/>
          <c:max val="0.35"/>
        </c:scaling>
        <c:delete val="1"/>
        <c:axPos val="l"/>
        <c:numFmt formatCode="0%" sourceLinked="1"/>
        <c:majorTickMark val="out"/>
        <c:minorTickMark val="none"/>
        <c:tickLblPos val="nextTo"/>
        <c:crossAx val="-217526496"/>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16373271338"/>
          <c:y val="5.47736287861256E-2"/>
          <c:w val="0.87847025077482099"/>
          <c:h val="0.77215720622012896"/>
        </c:manualLayout>
      </c:layout>
      <c:barChart>
        <c:barDir val="col"/>
        <c:grouping val="clustered"/>
        <c:varyColors val="0"/>
        <c:ser>
          <c:idx val="0"/>
          <c:order val="0"/>
          <c:tx>
            <c:strRef>
              <c:f>Sheet1!$B$1</c:f>
              <c:strCache>
                <c:ptCount val="1"/>
                <c:pt idx="0">
                  <c:v>Column1</c:v>
                </c:pt>
              </c:strCache>
            </c:strRef>
          </c:tx>
          <c:spPr>
            <a:solidFill>
              <a:srgbClr val="888888"/>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0"/>
            <c:invertIfNegative val="0"/>
            <c:bubble3D val="0"/>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3-C756-DC41-84D0-F9B4B73175BF}"/>
              </c:ext>
            </c:extLst>
          </c:dPt>
          <c:dPt>
            <c:idx val="1"/>
            <c:invertIfNegative val="0"/>
            <c:bubble3D val="0"/>
            <c:spPr>
              <a:solidFill>
                <a:srgbClr val="888888"/>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C756-DC41-84D0-F9B4B73175BF}"/>
              </c:ext>
            </c:extLst>
          </c:dPt>
          <c:dLbls>
            <c:dLbl>
              <c:idx val="0"/>
              <c:dLblPos val="inEnd"/>
              <c:showLegendKey val="0"/>
              <c:showVal val="1"/>
              <c:showCatName val="0"/>
              <c:showSerName val="0"/>
              <c:showPercent val="0"/>
              <c:showBubbleSize val="0"/>
              <c:extLst>
                <c:ext xmlns:c15="http://schemas.microsoft.com/office/drawing/2012/chart" uri="{CE6537A1-D6FC-4f65-9D91-7224C49458BB}">
                  <c15:layout>
                    <c:manualLayout>
                      <c:w val="0.23015335224719372"/>
                      <c:h val="0.26393367644090571"/>
                    </c:manualLayout>
                  </c15:layout>
                </c:ext>
                <c:ext xmlns:c16="http://schemas.microsoft.com/office/drawing/2014/chart" uri="{C3380CC4-5D6E-409C-BE32-E72D297353CC}">
                  <c16:uniqueId val="{00000003-C756-DC41-84D0-F9B4B73175BF}"/>
                </c:ext>
              </c:extLst>
            </c:dLbl>
            <c:dLbl>
              <c:idx val="1"/>
              <c:dLblPos val="inEnd"/>
              <c:showLegendKey val="0"/>
              <c:showVal val="1"/>
              <c:showCatName val="0"/>
              <c:showSerName val="0"/>
              <c:showPercent val="0"/>
              <c:showBubbleSize val="0"/>
              <c:extLst>
                <c:ext xmlns:c15="http://schemas.microsoft.com/office/drawing/2012/chart" uri="{CE6537A1-D6FC-4f65-9D91-7224C49458BB}">
                  <c15:layout>
                    <c:manualLayout>
                      <c:w val="0.26465910220929173"/>
                      <c:h val="0.26393367644090571"/>
                    </c:manualLayout>
                  </c15:layout>
                </c:ext>
                <c:ext xmlns:c16="http://schemas.microsoft.com/office/drawing/2014/chart" uri="{C3380CC4-5D6E-409C-BE32-E72D297353CC}">
                  <c16:uniqueId val="{00000001-C756-DC41-84D0-F9B4B73175B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0.35</c:v>
                </c:pt>
                <c:pt idx="1">
                  <c:v>0.14000000000000001</c:v>
                </c:pt>
              </c:numCache>
            </c:numRef>
          </c:val>
          <c:extLst>
            <c:ext xmlns:c16="http://schemas.microsoft.com/office/drawing/2014/chart" uri="{C3380CC4-5D6E-409C-BE32-E72D297353CC}">
              <c16:uniqueId val="{00000002-C756-DC41-84D0-F9B4B73175BF}"/>
            </c:ext>
          </c:extLst>
        </c:ser>
        <c:dLbls>
          <c:showLegendKey val="0"/>
          <c:showVal val="0"/>
          <c:showCatName val="0"/>
          <c:showSerName val="0"/>
          <c:showPercent val="0"/>
          <c:showBubbleSize val="0"/>
        </c:dLbls>
        <c:gapWidth val="69"/>
        <c:overlap val="-27"/>
        <c:axId val="-217409440"/>
        <c:axId val="-217404720"/>
      </c:barChart>
      <c:catAx>
        <c:axId val="-217409440"/>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7404720"/>
        <c:crosses val="autoZero"/>
        <c:auto val="1"/>
        <c:lblAlgn val="ctr"/>
        <c:lblOffset val="100"/>
        <c:noMultiLvlLbl val="0"/>
      </c:catAx>
      <c:valAx>
        <c:axId val="-217404720"/>
        <c:scaling>
          <c:orientation val="minMax"/>
          <c:max val="0.35"/>
        </c:scaling>
        <c:delete val="1"/>
        <c:axPos val="l"/>
        <c:numFmt formatCode="0%" sourceLinked="1"/>
        <c:majorTickMark val="out"/>
        <c:minorTickMark val="none"/>
        <c:tickLblPos val="nextTo"/>
        <c:crossAx val="-217409440"/>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16373271338"/>
          <c:y val="1.3099519596776301E-2"/>
          <c:w val="0.87469577406446397"/>
          <c:h val="0.81383171886348304"/>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invertIfNegative val="0"/>
          <c:dPt>
            <c:idx val="1"/>
            <c:invertIfNegative val="0"/>
            <c:bubble3D val="0"/>
            <c:spPr>
              <a:solidFill>
                <a:schemeClr val="bg1">
                  <a:lumMod val="50000"/>
                </a:schemeClr>
              </a:solidFill>
              <a:ln>
                <a:noFill/>
              </a:ln>
              <a:effectLst>
                <a:outerShdw blurRad="63500" sx="102000" sy="102000" algn="ctr" rotWithShape="0">
                  <a:prstClr val="black">
                    <a:alpha val="40000"/>
                  </a:prstClr>
                </a:outerShdw>
              </a:effectLst>
              <a:scene3d>
                <a:camera prst="orthographicFront"/>
                <a:lightRig rig="threePt" dir="t"/>
              </a:scene3d>
              <a:sp3d>
                <a:bevelT w="25400" h="25400"/>
              </a:sp3d>
            </c:spPr>
            <c:extLst>
              <c:ext xmlns:c16="http://schemas.microsoft.com/office/drawing/2014/chart" uri="{C3380CC4-5D6E-409C-BE32-E72D297353CC}">
                <c16:uniqueId val="{00000001-4286-43D5-B47B-96D28BE791D3}"/>
              </c:ext>
            </c:extLst>
          </c:dPt>
          <c:dLbls>
            <c:dLbl>
              <c:idx val="1"/>
              <c:layout>
                <c:manualLayout>
                  <c:x val="3.6166998429580399E-3"/>
                  <c:y val="0.164600998433658"/>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12861684904675"/>
                      <c:h val="0.114057482127075"/>
                    </c:manualLayout>
                  </c15:layout>
                </c:ext>
                <c:ext xmlns:c16="http://schemas.microsoft.com/office/drawing/2014/chart" uri="{C3380CC4-5D6E-409C-BE32-E72D297353CC}">
                  <c16:uniqueId val="{00000001-4286-43D5-B47B-96D28BE791D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PAC 200 mg BID</c:v>
                </c:pt>
                <c:pt idx="1">
                  <c:v>BAT</c:v>
                </c:pt>
              </c:strCache>
            </c:strRef>
          </c:cat>
          <c:val>
            <c:numRef>
              <c:f>Sheet1!$B$2:$B$3</c:f>
              <c:numCache>
                <c:formatCode>0%</c:formatCode>
                <c:ptCount val="2"/>
                <c:pt idx="0">
                  <c:v>0.25</c:v>
                </c:pt>
                <c:pt idx="1">
                  <c:v>0.12</c:v>
                </c:pt>
              </c:numCache>
            </c:numRef>
          </c:val>
          <c:extLst>
            <c:ext xmlns:c16="http://schemas.microsoft.com/office/drawing/2014/chart" uri="{C3380CC4-5D6E-409C-BE32-E72D297353CC}">
              <c16:uniqueId val="{00000002-4286-43D5-B47B-96D28BE791D3}"/>
            </c:ext>
          </c:extLst>
        </c:ser>
        <c:dLbls>
          <c:showLegendKey val="0"/>
          <c:showVal val="0"/>
          <c:showCatName val="0"/>
          <c:showSerName val="0"/>
          <c:showPercent val="0"/>
          <c:showBubbleSize val="0"/>
        </c:dLbls>
        <c:gapWidth val="69"/>
        <c:overlap val="-27"/>
        <c:axId val="-262861376"/>
        <c:axId val="-262859056"/>
      </c:barChart>
      <c:catAx>
        <c:axId val="-262861376"/>
        <c:scaling>
          <c:orientation val="minMax"/>
        </c:scaling>
        <c:delete val="0"/>
        <c:axPos val="b"/>
        <c:numFmt formatCode="General" sourceLinked="1"/>
        <c:majorTickMark val="out"/>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2859056"/>
        <c:crosses val="autoZero"/>
        <c:auto val="1"/>
        <c:lblAlgn val="ctr"/>
        <c:lblOffset val="100"/>
        <c:noMultiLvlLbl val="0"/>
      </c:catAx>
      <c:valAx>
        <c:axId val="-262859056"/>
        <c:scaling>
          <c:orientation val="minMax"/>
          <c:max val="0.35"/>
        </c:scaling>
        <c:delete val="1"/>
        <c:axPos val="l"/>
        <c:numFmt formatCode="0%" sourceLinked="1"/>
        <c:majorTickMark val="out"/>
        <c:minorTickMark val="none"/>
        <c:tickLblPos val="nextTo"/>
        <c:crossAx val="-262861376"/>
        <c:crosses val="autoZero"/>
        <c:crossBetween val="between"/>
        <c:majorUnit val="0.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3A2BDC-A577-4055-95C4-848E590B7E4E}" type="doc">
      <dgm:prSet loTypeId="urn:microsoft.com/office/officeart/2008/layout/VerticalCurvedList" loCatId="list" qsTypeId="urn:microsoft.com/office/officeart/2005/8/quickstyle/3d2" qsCatId="3D" csTypeId="urn:microsoft.com/office/officeart/2005/8/colors/colorful2" csCatId="colorful" phldr="1"/>
      <dgm:spPr/>
      <dgm:t>
        <a:bodyPr/>
        <a:lstStyle/>
        <a:p>
          <a:endParaRPr lang="en-US"/>
        </a:p>
      </dgm:t>
    </dgm:pt>
    <dgm:pt modelId="{9D678840-5E5E-4B3D-98F9-B186D1D96EDD}">
      <dgm:prSet phldrT="[Text]"/>
      <dgm:spPr/>
      <dgm:t>
        <a:bodyPr/>
        <a:lstStyle/>
        <a:p>
          <a:r>
            <a:rPr lang="en-US" dirty="0"/>
            <a:t>Primary resistance/refractoriness</a:t>
          </a:r>
        </a:p>
      </dgm:t>
    </dgm:pt>
    <dgm:pt modelId="{D91FB9EB-AEE0-4FEC-9995-372BA7F41156}" type="parTrans" cxnId="{6B80BCB6-B97D-4FD2-88AC-4F2225863A79}">
      <dgm:prSet/>
      <dgm:spPr/>
      <dgm:t>
        <a:bodyPr/>
        <a:lstStyle/>
        <a:p>
          <a:endParaRPr lang="en-US"/>
        </a:p>
      </dgm:t>
    </dgm:pt>
    <dgm:pt modelId="{F124FD45-C483-49EA-A06B-5872CF51051D}" type="sibTrans" cxnId="{6B80BCB6-B97D-4FD2-88AC-4F2225863A79}">
      <dgm:prSet/>
      <dgm:spPr/>
      <dgm:t>
        <a:bodyPr/>
        <a:lstStyle/>
        <a:p>
          <a:endParaRPr lang="en-US"/>
        </a:p>
      </dgm:t>
    </dgm:pt>
    <dgm:pt modelId="{4F789F10-244D-43EE-8949-5A88598807A7}">
      <dgm:prSet phldrT="[Text]"/>
      <dgm:spPr/>
      <dgm:t>
        <a:bodyPr/>
        <a:lstStyle/>
        <a:p>
          <a:r>
            <a:rPr lang="en-US" dirty="0"/>
            <a:t>Relapse or loss of initial response; secondary resistance</a:t>
          </a:r>
        </a:p>
      </dgm:t>
    </dgm:pt>
    <dgm:pt modelId="{1709E4CE-9696-4D88-8635-5ABFA55605E7}" type="parTrans" cxnId="{E2F0B98E-D465-45B4-8C03-632FD2C4C78D}">
      <dgm:prSet/>
      <dgm:spPr/>
      <dgm:t>
        <a:bodyPr/>
        <a:lstStyle/>
        <a:p>
          <a:endParaRPr lang="en-US"/>
        </a:p>
      </dgm:t>
    </dgm:pt>
    <dgm:pt modelId="{35DEE445-C875-46B7-A5D8-F9046DF0D092}" type="sibTrans" cxnId="{E2F0B98E-D465-45B4-8C03-632FD2C4C78D}">
      <dgm:prSet/>
      <dgm:spPr/>
      <dgm:t>
        <a:bodyPr/>
        <a:lstStyle/>
        <a:p>
          <a:endParaRPr lang="en-US"/>
        </a:p>
      </dgm:t>
    </dgm:pt>
    <dgm:pt modelId="{4CBCF649-D738-444C-9EC7-31A38DA84A61}">
      <dgm:prSet phldrT="[Text]"/>
      <dgm:spPr/>
      <dgm:t>
        <a:bodyPr/>
        <a:lstStyle/>
        <a:p>
          <a:r>
            <a:rPr lang="en-US" dirty="0"/>
            <a:t>Intolerance/treatment-related toxicities</a:t>
          </a:r>
        </a:p>
      </dgm:t>
    </dgm:pt>
    <dgm:pt modelId="{D6925ADA-A6DE-419F-B3C0-54CBDE924558}" type="parTrans" cxnId="{4A323A77-95F8-4FAB-A89B-D9EFAE86F8B1}">
      <dgm:prSet/>
      <dgm:spPr/>
      <dgm:t>
        <a:bodyPr/>
        <a:lstStyle/>
        <a:p>
          <a:endParaRPr lang="en-US"/>
        </a:p>
      </dgm:t>
    </dgm:pt>
    <dgm:pt modelId="{C965C028-D45C-4EC7-B0FC-628A9EFA4F96}" type="sibTrans" cxnId="{4A323A77-95F8-4FAB-A89B-D9EFAE86F8B1}">
      <dgm:prSet/>
      <dgm:spPr/>
      <dgm:t>
        <a:bodyPr/>
        <a:lstStyle/>
        <a:p>
          <a:endParaRPr lang="en-US"/>
        </a:p>
      </dgm:t>
    </dgm:pt>
    <dgm:pt modelId="{16F1ED57-7BBD-4A09-A888-5FA025781E54}">
      <dgm:prSet phldrT="[Text]"/>
      <dgm:spPr/>
      <dgm:t>
        <a:bodyPr/>
        <a:lstStyle/>
        <a:p>
          <a:r>
            <a:rPr lang="en-US" dirty="0"/>
            <a:t>Treatment discontinuation/withdrawal</a:t>
          </a:r>
        </a:p>
      </dgm:t>
    </dgm:pt>
    <dgm:pt modelId="{30E93828-B6FC-41F9-8130-10B93A1C0454}" type="parTrans" cxnId="{D86F014A-18F8-49D0-AD46-8ADA5FF35146}">
      <dgm:prSet/>
      <dgm:spPr/>
      <dgm:t>
        <a:bodyPr/>
        <a:lstStyle/>
        <a:p>
          <a:endParaRPr lang="en-US"/>
        </a:p>
      </dgm:t>
    </dgm:pt>
    <dgm:pt modelId="{FA5253DA-3943-4124-B823-6B7780C8FE6F}" type="sibTrans" cxnId="{D86F014A-18F8-49D0-AD46-8ADA5FF35146}">
      <dgm:prSet/>
      <dgm:spPr/>
      <dgm:t>
        <a:bodyPr/>
        <a:lstStyle/>
        <a:p>
          <a:endParaRPr lang="en-US"/>
        </a:p>
      </dgm:t>
    </dgm:pt>
    <dgm:pt modelId="{A0DF90F2-AA44-4561-8DDF-901CA0FF17D1}">
      <dgm:prSet phldrT="[Text]"/>
      <dgm:spPr/>
      <dgm:t>
        <a:bodyPr/>
        <a:lstStyle/>
        <a:p>
          <a:r>
            <a:rPr lang="en-US" dirty="0"/>
            <a:t>Disease progression</a:t>
          </a:r>
        </a:p>
      </dgm:t>
    </dgm:pt>
    <dgm:pt modelId="{0743DF74-AF65-444E-ABC0-DB03CED5C533}" type="parTrans" cxnId="{D511963A-39DD-4140-A2D5-3306B2EFFF65}">
      <dgm:prSet/>
      <dgm:spPr/>
      <dgm:t>
        <a:bodyPr/>
        <a:lstStyle/>
        <a:p>
          <a:endParaRPr lang="en-US"/>
        </a:p>
      </dgm:t>
    </dgm:pt>
    <dgm:pt modelId="{B78366A9-7C44-42A8-9BC4-9CF484532320}" type="sibTrans" cxnId="{D511963A-39DD-4140-A2D5-3306B2EFFF65}">
      <dgm:prSet/>
      <dgm:spPr/>
      <dgm:t>
        <a:bodyPr/>
        <a:lstStyle/>
        <a:p>
          <a:endParaRPr lang="en-US"/>
        </a:p>
      </dgm:t>
    </dgm:pt>
    <dgm:pt modelId="{360BD8F5-F5C2-486A-95AC-E0723627E8A9}" type="pres">
      <dgm:prSet presAssocID="{253A2BDC-A577-4055-95C4-848E590B7E4E}" presName="Name0" presStyleCnt="0">
        <dgm:presLayoutVars>
          <dgm:chMax val="7"/>
          <dgm:chPref val="7"/>
          <dgm:dir/>
        </dgm:presLayoutVars>
      </dgm:prSet>
      <dgm:spPr/>
    </dgm:pt>
    <dgm:pt modelId="{67C26756-73AC-4B9E-8E80-3119CE9ABC16}" type="pres">
      <dgm:prSet presAssocID="{253A2BDC-A577-4055-95C4-848E590B7E4E}" presName="Name1" presStyleCnt="0"/>
      <dgm:spPr/>
    </dgm:pt>
    <dgm:pt modelId="{D697D449-DD53-4190-B1FA-0537BE64FFFC}" type="pres">
      <dgm:prSet presAssocID="{253A2BDC-A577-4055-95C4-848E590B7E4E}" presName="cycle" presStyleCnt="0"/>
      <dgm:spPr/>
    </dgm:pt>
    <dgm:pt modelId="{D412CDCB-950F-44B3-841A-0A80D41A9ED7}" type="pres">
      <dgm:prSet presAssocID="{253A2BDC-A577-4055-95C4-848E590B7E4E}" presName="srcNode" presStyleLbl="node1" presStyleIdx="0" presStyleCnt="5"/>
      <dgm:spPr/>
    </dgm:pt>
    <dgm:pt modelId="{CA1BE044-4EC5-4D0A-81A9-B9E9DB9C00F6}" type="pres">
      <dgm:prSet presAssocID="{253A2BDC-A577-4055-95C4-848E590B7E4E}" presName="conn" presStyleLbl="parChTrans1D2" presStyleIdx="0" presStyleCnt="1"/>
      <dgm:spPr/>
    </dgm:pt>
    <dgm:pt modelId="{80B5C407-8B96-48AC-A677-E2ABA315CE83}" type="pres">
      <dgm:prSet presAssocID="{253A2BDC-A577-4055-95C4-848E590B7E4E}" presName="extraNode" presStyleLbl="node1" presStyleIdx="0" presStyleCnt="5"/>
      <dgm:spPr/>
    </dgm:pt>
    <dgm:pt modelId="{3B3356D5-D6DC-4ADF-86B5-F8A5D2CF8536}" type="pres">
      <dgm:prSet presAssocID="{253A2BDC-A577-4055-95C4-848E590B7E4E}" presName="dstNode" presStyleLbl="node1" presStyleIdx="0" presStyleCnt="5"/>
      <dgm:spPr/>
    </dgm:pt>
    <dgm:pt modelId="{CD537CAC-09C8-4162-A766-9533AED190B2}" type="pres">
      <dgm:prSet presAssocID="{9D678840-5E5E-4B3D-98F9-B186D1D96EDD}" presName="text_1" presStyleLbl="node1" presStyleIdx="0" presStyleCnt="5">
        <dgm:presLayoutVars>
          <dgm:bulletEnabled val="1"/>
        </dgm:presLayoutVars>
      </dgm:prSet>
      <dgm:spPr/>
    </dgm:pt>
    <dgm:pt modelId="{70E748D2-32BB-409E-8188-522E036B70FE}" type="pres">
      <dgm:prSet presAssocID="{9D678840-5E5E-4B3D-98F9-B186D1D96EDD}" presName="accent_1" presStyleCnt="0"/>
      <dgm:spPr/>
    </dgm:pt>
    <dgm:pt modelId="{813CE3B1-F6D0-494E-8AEA-36689B0A2D95}" type="pres">
      <dgm:prSet presAssocID="{9D678840-5E5E-4B3D-98F9-B186D1D96EDD}" presName="accentRepeatNode" presStyleLbl="solidFgAcc1" presStyleIdx="0" presStyleCnt="5"/>
      <dgm:spPr/>
    </dgm:pt>
    <dgm:pt modelId="{4CA9886F-F14B-47E6-A58A-EF447D31AC1B}" type="pres">
      <dgm:prSet presAssocID="{4F789F10-244D-43EE-8949-5A88598807A7}" presName="text_2" presStyleLbl="node1" presStyleIdx="1" presStyleCnt="5">
        <dgm:presLayoutVars>
          <dgm:bulletEnabled val="1"/>
        </dgm:presLayoutVars>
      </dgm:prSet>
      <dgm:spPr/>
    </dgm:pt>
    <dgm:pt modelId="{B60652D3-F4F0-4126-94C8-C245005DC7A1}" type="pres">
      <dgm:prSet presAssocID="{4F789F10-244D-43EE-8949-5A88598807A7}" presName="accent_2" presStyleCnt="0"/>
      <dgm:spPr/>
    </dgm:pt>
    <dgm:pt modelId="{6D36BF72-CFE3-413A-B3A3-24DF9DB7D847}" type="pres">
      <dgm:prSet presAssocID="{4F789F10-244D-43EE-8949-5A88598807A7}" presName="accentRepeatNode" presStyleLbl="solidFgAcc1" presStyleIdx="1" presStyleCnt="5"/>
      <dgm:spPr/>
    </dgm:pt>
    <dgm:pt modelId="{484E75AF-16DE-491C-879D-8CE6772338AB}" type="pres">
      <dgm:prSet presAssocID="{4CBCF649-D738-444C-9EC7-31A38DA84A61}" presName="text_3" presStyleLbl="node1" presStyleIdx="2" presStyleCnt="5">
        <dgm:presLayoutVars>
          <dgm:bulletEnabled val="1"/>
        </dgm:presLayoutVars>
      </dgm:prSet>
      <dgm:spPr/>
    </dgm:pt>
    <dgm:pt modelId="{7B8B8AB2-F215-4C15-95B5-DF7DD8684E7C}" type="pres">
      <dgm:prSet presAssocID="{4CBCF649-D738-444C-9EC7-31A38DA84A61}" presName="accent_3" presStyleCnt="0"/>
      <dgm:spPr/>
    </dgm:pt>
    <dgm:pt modelId="{1EC36E46-9B93-40BB-8F3F-0E0D974BCE9D}" type="pres">
      <dgm:prSet presAssocID="{4CBCF649-D738-444C-9EC7-31A38DA84A61}" presName="accentRepeatNode" presStyleLbl="solidFgAcc1" presStyleIdx="2" presStyleCnt="5"/>
      <dgm:spPr/>
    </dgm:pt>
    <dgm:pt modelId="{41104880-D1F1-4E62-B37D-57162EEBC7FB}" type="pres">
      <dgm:prSet presAssocID="{16F1ED57-7BBD-4A09-A888-5FA025781E54}" presName="text_4" presStyleLbl="node1" presStyleIdx="3" presStyleCnt="5">
        <dgm:presLayoutVars>
          <dgm:bulletEnabled val="1"/>
        </dgm:presLayoutVars>
      </dgm:prSet>
      <dgm:spPr/>
    </dgm:pt>
    <dgm:pt modelId="{64E22C51-3A6F-4532-A677-1557914E984C}" type="pres">
      <dgm:prSet presAssocID="{16F1ED57-7BBD-4A09-A888-5FA025781E54}" presName="accent_4" presStyleCnt="0"/>
      <dgm:spPr/>
    </dgm:pt>
    <dgm:pt modelId="{499E73ED-EF8F-42C7-BBAE-188CA57746C8}" type="pres">
      <dgm:prSet presAssocID="{16F1ED57-7BBD-4A09-A888-5FA025781E54}" presName="accentRepeatNode" presStyleLbl="solidFgAcc1" presStyleIdx="3" presStyleCnt="5"/>
      <dgm:spPr/>
    </dgm:pt>
    <dgm:pt modelId="{F7FF4AC7-EE8C-495F-8A09-AF4E1FDB1DD2}" type="pres">
      <dgm:prSet presAssocID="{A0DF90F2-AA44-4561-8DDF-901CA0FF17D1}" presName="text_5" presStyleLbl="node1" presStyleIdx="4" presStyleCnt="5">
        <dgm:presLayoutVars>
          <dgm:bulletEnabled val="1"/>
        </dgm:presLayoutVars>
      </dgm:prSet>
      <dgm:spPr/>
    </dgm:pt>
    <dgm:pt modelId="{2A62DB5A-4B24-435A-9B29-115EF6B3C199}" type="pres">
      <dgm:prSet presAssocID="{A0DF90F2-AA44-4561-8DDF-901CA0FF17D1}" presName="accent_5" presStyleCnt="0"/>
      <dgm:spPr/>
    </dgm:pt>
    <dgm:pt modelId="{6D624EFF-481A-4C85-84CB-20DCECECE2FE}" type="pres">
      <dgm:prSet presAssocID="{A0DF90F2-AA44-4561-8DDF-901CA0FF17D1}" presName="accentRepeatNode" presStyleLbl="solidFgAcc1" presStyleIdx="4" presStyleCnt="5"/>
      <dgm:spPr/>
    </dgm:pt>
  </dgm:ptLst>
  <dgm:cxnLst>
    <dgm:cxn modelId="{84EA4A00-ADD0-4A6C-A23E-EA3EC00B4548}" type="presOf" srcId="{9D678840-5E5E-4B3D-98F9-B186D1D96EDD}" destId="{CD537CAC-09C8-4162-A766-9533AED190B2}" srcOrd="0" destOrd="0" presId="urn:microsoft.com/office/officeart/2008/layout/VerticalCurvedList"/>
    <dgm:cxn modelId="{6446B322-658C-414B-A01C-2DCA81956885}" type="presOf" srcId="{A0DF90F2-AA44-4561-8DDF-901CA0FF17D1}" destId="{F7FF4AC7-EE8C-495F-8A09-AF4E1FDB1DD2}" srcOrd="0" destOrd="0" presId="urn:microsoft.com/office/officeart/2008/layout/VerticalCurvedList"/>
    <dgm:cxn modelId="{D511963A-39DD-4140-A2D5-3306B2EFFF65}" srcId="{253A2BDC-A577-4055-95C4-848E590B7E4E}" destId="{A0DF90F2-AA44-4561-8DDF-901CA0FF17D1}" srcOrd="4" destOrd="0" parTransId="{0743DF74-AF65-444E-ABC0-DB03CED5C533}" sibTransId="{B78366A9-7C44-42A8-9BC4-9CF484532320}"/>
    <dgm:cxn modelId="{AFDEB63D-9700-4CF6-ACB0-14A5EC552069}" type="presOf" srcId="{253A2BDC-A577-4055-95C4-848E590B7E4E}" destId="{360BD8F5-F5C2-486A-95AC-E0723627E8A9}" srcOrd="0" destOrd="0" presId="urn:microsoft.com/office/officeart/2008/layout/VerticalCurvedList"/>
    <dgm:cxn modelId="{D86F014A-18F8-49D0-AD46-8ADA5FF35146}" srcId="{253A2BDC-A577-4055-95C4-848E590B7E4E}" destId="{16F1ED57-7BBD-4A09-A888-5FA025781E54}" srcOrd="3" destOrd="0" parTransId="{30E93828-B6FC-41F9-8130-10B93A1C0454}" sibTransId="{FA5253DA-3943-4124-B823-6B7780C8FE6F}"/>
    <dgm:cxn modelId="{71F6A05A-35CF-4C8A-8FF8-2BFDD6330CF9}" type="presOf" srcId="{4F789F10-244D-43EE-8949-5A88598807A7}" destId="{4CA9886F-F14B-47E6-A58A-EF447D31AC1B}" srcOrd="0" destOrd="0" presId="urn:microsoft.com/office/officeart/2008/layout/VerticalCurvedList"/>
    <dgm:cxn modelId="{C4910A73-EFAB-4069-AF69-F0271697BBC4}" type="presOf" srcId="{16F1ED57-7BBD-4A09-A888-5FA025781E54}" destId="{41104880-D1F1-4E62-B37D-57162EEBC7FB}" srcOrd="0" destOrd="0" presId="urn:microsoft.com/office/officeart/2008/layout/VerticalCurvedList"/>
    <dgm:cxn modelId="{4A323A77-95F8-4FAB-A89B-D9EFAE86F8B1}" srcId="{253A2BDC-A577-4055-95C4-848E590B7E4E}" destId="{4CBCF649-D738-444C-9EC7-31A38DA84A61}" srcOrd="2" destOrd="0" parTransId="{D6925ADA-A6DE-419F-B3C0-54CBDE924558}" sibTransId="{C965C028-D45C-4EC7-B0FC-628A9EFA4F96}"/>
    <dgm:cxn modelId="{E6ED5A7C-595F-4D46-8003-4F076B50D46B}" type="presOf" srcId="{4CBCF649-D738-444C-9EC7-31A38DA84A61}" destId="{484E75AF-16DE-491C-879D-8CE6772338AB}" srcOrd="0" destOrd="0" presId="urn:microsoft.com/office/officeart/2008/layout/VerticalCurvedList"/>
    <dgm:cxn modelId="{D85F4D8A-C0A9-4DBE-8325-99CD4C546361}" type="presOf" srcId="{F124FD45-C483-49EA-A06B-5872CF51051D}" destId="{CA1BE044-4EC5-4D0A-81A9-B9E9DB9C00F6}" srcOrd="0" destOrd="0" presId="urn:microsoft.com/office/officeart/2008/layout/VerticalCurvedList"/>
    <dgm:cxn modelId="{E2F0B98E-D465-45B4-8C03-632FD2C4C78D}" srcId="{253A2BDC-A577-4055-95C4-848E590B7E4E}" destId="{4F789F10-244D-43EE-8949-5A88598807A7}" srcOrd="1" destOrd="0" parTransId="{1709E4CE-9696-4D88-8635-5ABFA55605E7}" sibTransId="{35DEE445-C875-46B7-A5D8-F9046DF0D092}"/>
    <dgm:cxn modelId="{6B80BCB6-B97D-4FD2-88AC-4F2225863A79}" srcId="{253A2BDC-A577-4055-95C4-848E590B7E4E}" destId="{9D678840-5E5E-4B3D-98F9-B186D1D96EDD}" srcOrd="0" destOrd="0" parTransId="{D91FB9EB-AEE0-4FEC-9995-372BA7F41156}" sibTransId="{F124FD45-C483-49EA-A06B-5872CF51051D}"/>
    <dgm:cxn modelId="{1CC8421A-A2DE-439E-9230-F949CAF3B5C1}" type="presParOf" srcId="{360BD8F5-F5C2-486A-95AC-E0723627E8A9}" destId="{67C26756-73AC-4B9E-8E80-3119CE9ABC16}" srcOrd="0" destOrd="0" presId="urn:microsoft.com/office/officeart/2008/layout/VerticalCurvedList"/>
    <dgm:cxn modelId="{E30865A6-3185-4161-B06A-7FDDD7F70333}" type="presParOf" srcId="{67C26756-73AC-4B9E-8E80-3119CE9ABC16}" destId="{D697D449-DD53-4190-B1FA-0537BE64FFFC}" srcOrd="0" destOrd="0" presId="urn:microsoft.com/office/officeart/2008/layout/VerticalCurvedList"/>
    <dgm:cxn modelId="{63FC6DC9-F55C-49A2-B561-4AB04751E4BB}" type="presParOf" srcId="{D697D449-DD53-4190-B1FA-0537BE64FFFC}" destId="{D412CDCB-950F-44B3-841A-0A80D41A9ED7}" srcOrd="0" destOrd="0" presId="urn:microsoft.com/office/officeart/2008/layout/VerticalCurvedList"/>
    <dgm:cxn modelId="{13FBD4F1-6D84-4837-8E93-2F325C2A83C6}" type="presParOf" srcId="{D697D449-DD53-4190-B1FA-0537BE64FFFC}" destId="{CA1BE044-4EC5-4D0A-81A9-B9E9DB9C00F6}" srcOrd="1" destOrd="0" presId="urn:microsoft.com/office/officeart/2008/layout/VerticalCurvedList"/>
    <dgm:cxn modelId="{B85DC306-348B-4D40-B963-9DF79CF55B1B}" type="presParOf" srcId="{D697D449-DD53-4190-B1FA-0537BE64FFFC}" destId="{80B5C407-8B96-48AC-A677-E2ABA315CE83}" srcOrd="2" destOrd="0" presId="urn:microsoft.com/office/officeart/2008/layout/VerticalCurvedList"/>
    <dgm:cxn modelId="{07F42CAE-9E52-401A-A0B3-7D6170859AD5}" type="presParOf" srcId="{D697D449-DD53-4190-B1FA-0537BE64FFFC}" destId="{3B3356D5-D6DC-4ADF-86B5-F8A5D2CF8536}" srcOrd="3" destOrd="0" presId="urn:microsoft.com/office/officeart/2008/layout/VerticalCurvedList"/>
    <dgm:cxn modelId="{B7EF1EF8-E09C-479B-9BF4-91A86AFB7EB7}" type="presParOf" srcId="{67C26756-73AC-4B9E-8E80-3119CE9ABC16}" destId="{CD537CAC-09C8-4162-A766-9533AED190B2}" srcOrd="1" destOrd="0" presId="urn:microsoft.com/office/officeart/2008/layout/VerticalCurvedList"/>
    <dgm:cxn modelId="{1125CE88-AF73-4D8E-9919-D328B2465019}" type="presParOf" srcId="{67C26756-73AC-4B9E-8E80-3119CE9ABC16}" destId="{70E748D2-32BB-409E-8188-522E036B70FE}" srcOrd="2" destOrd="0" presId="urn:microsoft.com/office/officeart/2008/layout/VerticalCurvedList"/>
    <dgm:cxn modelId="{3081B955-E35B-4F80-9B04-D3F7A4F7F3B8}" type="presParOf" srcId="{70E748D2-32BB-409E-8188-522E036B70FE}" destId="{813CE3B1-F6D0-494E-8AEA-36689B0A2D95}" srcOrd="0" destOrd="0" presId="urn:microsoft.com/office/officeart/2008/layout/VerticalCurvedList"/>
    <dgm:cxn modelId="{9F879557-0C87-44BF-ABA6-5BFB2F8278BC}" type="presParOf" srcId="{67C26756-73AC-4B9E-8E80-3119CE9ABC16}" destId="{4CA9886F-F14B-47E6-A58A-EF447D31AC1B}" srcOrd="3" destOrd="0" presId="urn:microsoft.com/office/officeart/2008/layout/VerticalCurvedList"/>
    <dgm:cxn modelId="{AD841EAA-16A3-4156-9095-7DE3F9B4A2A3}" type="presParOf" srcId="{67C26756-73AC-4B9E-8E80-3119CE9ABC16}" destId="{B60652D3-F4F0-4126-94C8-C245005DC7A1}" srcOrd="4" destOrd="0" presId="urn:microsoft.com/office/officeart/2008/layout/VerticalCurvedList"/>
    <dgm:cxn modelId="{96A4E430-90FA-47DF-9610-70432359D9EC}" type="presParOf" srcId="{B60652D3-F4F0-4126-94C8-C245005DC7A1}" destId="{6D36BF72-CFE3-413A-B3A3-24DF9DB7D847}" srcOrd="0" destOrd="0" presId="urn:microsoft.com/office/officeart/2008/layout/VerticalCurvedList"/>
    <dgm:cxn modelId="{F873F699-1A76-4923-9055-95712B7F51FB}" type="presParOf" srcId="{67C26756-73AC-4B9E-8E80-3119CE9ABC16}" destId="{484E75AF-16DE-491C-879D-8CE6772338AB}" srcOrd="5" destOrd="0" presId="urn:microsoft.com/office/officeart/2008/layout/VerticalCurvedList"/>
    <dgm:cxn modelId="{9A801AB4-0971-41F6-814B-67FDC847E5E8}" type="presParOf" srcId="{67C26756-73AC-4B9E-8E80-3119CE9ABC16}" destId="{7B8B8AB2-F215-4C15-95B5-DF7DD8684E7C}" srcOrd="6" destOrd="0" presId="urn:microsoft.com/office/officeart/2008/layout/VerticalCurvedList"/>
    <dgm:cxn modelId="{6C75DA43-A4B0-4EFE-A1ED-2F798A5CBBC2}" type="presParOf" srcId="{7B8B8AB2-F215-4C15-95B5-DF7DD8684E7C}" destId="{1EC36E46-9B93-40BB-8F3F-0E0D974BCE9D}" srcOrd="0" destOrd="0" presId="urn:microsoft.com/office/officeart/2008/layout/VerticalCurvedList"/>
    <dgm:cxn modelId="{86DDD40A-1C8D-4C74-ABAA-7D111BB49A27}" type="presParOf" srcId="{67C26756-73AC-4B9E-8E80-3119CE9ABC16}" destId="{41104880-D1F1-4E62-B37D-57162EEBC7FB}" srcOrd="7" destOrd="0" presId="urn:microsoft.com/office/officeart/2008/layout/VerticalCurvedList"/>
    <dgm:cxn modelId="{BE122EA7-3866-425F-8787-2189BB3E8A4D}" type="presParOf" srcId="{67C26756-73AC-4B9E-8E80-3119CE9ABC16}" destId="{64E22C51-3A6F-4532-A677-1557914E984C}" srcOrd="8" destOrd="0" presId="urn:microsoft.com/office/officeart/2008/layout/VerticalCurvedList"/>
    <dgm:cxn modelId="{E1457C48-85E1-4555-B3EA-A548FE70BA32}" type="presParOf" srcId="{64E22C51-3A6F-4532-A677-1557914E984C}" destId="{499E73ED-EF8F-42C7-BBAE-188CA57746C8}" srcOrd="0" destOrd="0" presId="urn:microsoft.com/office/officeart/2008/layout/VerticalCurvedList"/>
    <dgm:cxn modelId="{B0C5E203-1EC7-4977-BA8F-C9AEA5852878}" type="presParOf" srcId="{67C26756-73AC-4B9E-8E80-3119CE9ABC16}" destId="{F7FF4AC7-EE8C-495F-8A09-AF4E1FDB1DD2}" srcOrd="9" destOrd="0" presId="urn:microsoft.com/office/officeart/2008/layout/VerticalCurvedList"/>
    <dgm:cxn modelId="{3D3D1CDD-400C-43F4-A556-F30849B91D06}" type="presParOf" srcId="{67C26756-73AC-4B9E-8E80-3119CE9ABC16}" destId="{2A62DB5A-4B24-435A-9B29-115EF6B3C199}" srcOrd="10" destOrd="0" presId="urn:microsoft.com/office/officeart/2008/layout/VerticalCurvedList"/>
    <dgm:cxn modelId="{E24EC89D-FC5C-403B-8819-A2D5D452818D}" type="presParOf" srcId="{2A62DB5A-4B24-435A-9B29-115EF6B3C199}" destId="{6D624EFF-481A-4C85-84CB-20DCECECE2F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BE044-4EC5-4D0A-81A9-B9E9DB9C00F6}">
      <dsp:nvSpPr>
        <dsp:cNvPr id="0" name=""/>
        <dsp:cNvSpPr/>
      </dsp:nvSpPr>
      <dsp:spPr>
        <a:xfrm>
          <a:off x="-5268907" y="-806960"/>
          <a:ext cx="6274158" cy="6274158"/>
        </a:xfrm>
        <a:prstGeom prst="blockArc">
          <a:avLst>
            <a:gd name="adj1" fmla="val 18900000"/>
            <a:gd name="adj2" fmla="val 2700000"/>
            <a:gd name="adj3" fmla="val 344"/>
          </a:avLst>
        </a:pr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D537CAC-09C8-4162-A766-9533AED190B2}">
      <dsp:nvSpPr>
        <dsp:cNvPr id="0" name=""/>
        <dsp:cNvSpPr/>
      </dsp:nvSpPr>
      <dsp:spPr>
        <a:xfrm>
          <a:off x="439634" y="291171"/>
          <a:ext cx="6901545" cy="58271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253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Primary resistance/refractoriness</a:t>
          </a:r>
        </a:p>
      </dsp:txBody>
      <dsp:txXfrm>
        <a:off x="439634" y="291171"/>
        <a:ext cx="6901545" cy="582716"/>
      </dsp:txXfrm>
    </dsp:sp>
    <dsp:sp modelId="{813CE3B1-F6D0-494E-8AEA-36689B0A2D95}">
      <dsp:nvSpPr>
        <dsp:cNvPr id="0" name=""/>
        <dsp:cNvSpPr/>
      </dsp:nvSpPr>
      <dsp:spPr>
        <a:xfrm>
          <a:off x="75436" y="218332"/>
          <a:ext cx="728395" cy="72839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CA9886F-F14B-47E6-A58A-EF447D31AC1B}">
      <dsp:nvSpPr>
        <dsp:cNvPr id="0" name=""/>
        <dsp:cNvSpPr/>
      </dsp:nvSpPr>
      <dsp:spPr>
        <a:xfrm>
          <a:off x="857191" y="1164966"/>
          <a:ext cx="6483988" cy="582716"/>
        </a:xfrm>
        <a:prstGeom prst="rect">
          <a:avLst/>
        </a:prstGeom>
        <a:gradFill rotWithShape="0">
          <a:gsLst>
            <a:gs pos="0">
              <a:schemeClr val="accent2">
                <a:hueOff val="-2719882"/>
                <a:satOff val="8111"/>
                <a:lumOff val="-490"/>
                <a:alphaOff val="0"/>
                <a:shade val="51000"/>
                <a:satMod val="130000"/>
              </a:schemeClr>
            </a:gs>
            <a:gs pos="80000">
              <a:schemeClr val="accent2">
                <a:hueOff val="-2719882"/>
                <a:satOff val="8111"/>
                <a:lumOff val="-490"/>
                <a:alphaOff val="0"/>
                <a:shade val="93000"/>
                <a:satMod val="130000"/>
              </a:schemeClr>
            </a:gs>
            <a:gs pos="100000">
              <a:schemeClr val="accent2">
                <a:hueOff val="-2719882"/>
                <a:satOff val="8111"/>
                <a:lumOff val="-4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253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Relapse or loss of initial response; secondary resistance</a:t>
          </a:r>
        </a:p>
      </dsp:txBody>
      <dsp:txXfrm>
        <a:off x="857191" y="1164966"/>
        <a:ext cx="6483988" cy="582716"/>
      </dsp:txXfrm>
    </dsp:sp>
    <dsp:sp modelId="{6D36BF72-CFE3-413A-B3A3-24DF9DB7D847}">
      <dsp:nvSpPr>
        <dsp:cNvPr id="0" name=""/>
        <dsp:cNvSpPr/>
      </dsp:nvSpPr>
      <dsp:spPr>
        <a:xfrm>
          <a:off x="492993" y="1092126"/>
          <a:ext cx="728395" cy="728395"/>
        </a:xfrm>
        <a:prstGeom prst="ellipse">
          <a:avLst/>
        </a:prstGeom>
        <a:solidFill>
          <a:schemeClr val="lt1">
            <a:hueOff val="0"/>
            <a:satOff val="0"/>
            <a:lumOff val="0"/>
            <a:alphaOff val="0"/>
          </a:schemeClr>
        </a:solidFill>
        <a:ln w="9525" cap="flat" cmpd="sng" algn="ctr">
          <a:solidFill>
            <a:schemeClr val="accent2">
              <a:hueOff val="-2719882"/>
              <a:satOff val="8111"/>
              <a:lumOff val="-49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84E75AF-16DE-491C-879D-8CE6772338AB}">
      <dsp:nvSpPr>
        <dsp:cNvPr id="0" name=""/>
        <dsp:cNvSpPr/>
      </dsp:nvSpPr>
      <dsp:spPr>
        <a:xfrm>
          <a:off x="985347" y="2038760"/>
          <a:ext cx="6355831" cy="582716"/>
        </a:xfrm>
        <a:prstGeom prst="rect">
          <a:avLst/>
        </a:prstGeom>
        <a:gradFill rotWithShape="0">
          <a:gsLst>
            <a:gs pos="0">
              <a:schemeClr val="accent2">
                <a:hueOff val="-5439765"/>
                <a:satOff val="16223"/>
                <a:lumOff val="-979"/>
                <a:alphaOff val="0"/>
                <a:shade val="51000"/>
                <a:satMod val="130000"/>
              </a:schemeClr>
            </a:gs>
            <a:gs pos="80000">
              <a:schemeClr val="accent2">
                <a:hueOff val="-5439765"/>
                <a:satOff val="16223"/>
                <a:lumOff val="-979"/>
                <a:alphaOff val="0"/>
                <a:shade val="93000"/>
                <a:satMod val="130000"/>
              </a:schemeClr>
            </a:gs>
            <a:gs pos="100000">
              <a:schemeClr val="accent2">
                <a:hueOff val="-5439765"/>
                <a:satOff val="16223"/>
                <a:lumOff val="-9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253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Intolerance/treatment-related toxicities</a:t>
          </a:r>
        </a:p>
      </dsp:txBody>
      <dsp:txXfrm>
        <a:off x="985347" y="2038760"/>
        <a:ext cx="6355831" cy="582716"/>
      </dsp:txXfrm>
    </dsp:sp>
    <dsp:sp modelId="{1EC36E46-9B93-40BB-8F3F-0E0D974BCE9D}">
      <dsp:nvSpPr>
        <dsp:cNvPr id="0" name=""/>
        <dsp:cNvSpPr/>
      </dsp:nvSpPr>
      <dsp:spPr>
        <a:xfrm>
          <a:off x="621150" y="1965920"/>
          <a:ext cx="728395" cy="728395"/>
        </a:xfrm>
        <a:prstGeom prst="ellipse">
          <a:avLst/>
        </a:prstGeom>
        <a:solidFill>
          <a:schemeClr val="lt1">
            <a:hueOff val="0"/>
            <a:satOff val="0"/>
            <a:lumOff val="0"/>
            <a:alphaOff val="0"/>
          </a:schemeClr>
        </a:solidFill>
        <a:ln w="9525" cap="flat" cmpd="sng" algn="ctr">
          <a:solidFill>
            <a:schemeClr val="accent2">
              <a:hueOff val="-5439765"/>
              <a:satOff val="16223"/>
              <a:lumOff val="-97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1104880-D1F1-4E62-B37D-57162EEBC7FB}">
      <dsp:nvSpPr>
        <dsp:cNvPr id="0" name=""/>
        <dsp:cNvSpPr/>
      </dsp:nvSpPr>
      <dsp:spPr>
        <a:xfrm>
          <a:off x="857191" y="2912554"/>
          <a:ext cx="6483988" cy="582716"/>
        </a:xfrm>
        <a:prstGeom prst="rect">
          <a:avLst/>
        </a:prstGeom>
        <a:gradFill rotWithShape="0">
          <a:gsLst>
            <a:gs pos="0">
              <a:schemeClr val="accent2">
                <a:hueOff val="-8159647"/>
                <a:satOff val="24334"/>
                <a:lumOff val="-1469"/>
                <a:alphaOff val="0"/>
                <a:shade val="51000"/>
                <a:satMod val="130000"/>
              </a:schemeClr>
            </a:gs>
            <a:gs pos="80000">
              <a:schemeClr val="accent2">
                <a:hueOff val="-8159647"/>
                <a:satOff val="24334"/>
                <a:lumOff val="-1469"/>
                <a:alphaOff val="0"/>
                <a:shade val="93000"/>
                <a:satMod val="130000"/>
              </a:schemeClr>
            </a:gs>
            <a:gs pos="100000">
              <a:schemeClr val="accent2">
                <a:hueOff val="-8159647"/>
                <a:satOff val="24334"/>
                <a:lumOff val="-14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253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Treatment discontinuation/withdrawal</a:t>
          </a:r>
        </a:p>
      </dsp:txBody>
      <dsp:txXfrm>
        <a:off x="857191" y="2912554"/>
        <a:ext cx="6483988" cy="582716"/>
      </dsp:txXfrm>
    </dsp:sp>
    <dsp:sp modelId="{499E73ED-EF8F-42C7-BBAE-188CA57746C8}">
      <dsp:nvSpPr>
        <dsp:cNvPr id="0" name=""/>
        <dsp:cNvSpPr/>
      </dsp:nvSpPr>
      <dsp:spPr>
        <a:xfrm>
          <a:off x="492993" y="2839715"/>
          <a:ext cx="728395" cy="728395"/>
        </a:xfrm>
        <a:prstGeom prst="ellipse">
          <a:avLst/>
        </a:prstGeom>
        <a:solidFill>
          <a:schemeClr val="lt1">
            <a:hueOff val="0"/>
            <a:satOff val="0"/>
            <a:lumOff val="0"/>
            <a:alphaOff val="0"/>
          </a:schemeClr>
        </a:solidFill>
        <a:ln w="9525" cap="flat" cmpd="sng" algn="ctr">
          <a:solidFill>
            <a:schemeClr val="accent2">
              <a:hueOff val="-8159647"/>
              <a:satOff val="24334"/>
              <a:lumOff val="-146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7FF4AC7-EE8C-495F-8A09-AF4E1FDB1DD2}">
      <dsp:nvSpPr>
        <dsp:cNvPr id="0" name=""/>
        <dsp:cNvSpPr/>
      </dsp:nvSpPr>
      <dsp:spPr>
        <a:xfrm>
          <a:off x="439634" y="3786349"/>
          <a:ext cx="6901545" cy="582716"/>
        </a:xfrm>
        <a:prstGeom prst="rect">
          <a:avLst/>
        </a:prstGeom>
        <a:gradFill rotWithShape="0">
          <a:gsLst>
            <a:gs pos="0">
              <a:schemeClr val="accent2">
                <a:hueOff val="-10879529"/>
                <a:satOff val="32446"/>
                <a:lumOff val="-1959"/>
                <a:alphaOff val="0"/>
                <a:shade val="51000"/>
                <a:satMod val="130000"/>
              </a:schemeClr>
            </a:gs>
            <a:gs pos="80000">
              <a:schemeClr val="accent2">
                <a:hueOff val="-10879529"/>
                <a:satOff val="32446"/>
                <a:lumOff val="-1959"/>
                <a:alphaOff val="0"/>
                <a:shade val="93000"/>
                <a:satMod val="130000"/>
              </a:schemeClr>
            </a:gs>
            <a:gs pos="100000">
              <a:schemeClr val="accent2">
                <a:hueOff val="-10879529"/>
                <a:satOff val="32446"/>
                <a:lumOff val="-19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253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Disease progression</a:t>
          </a:r>
        </a:p>
      </dsp:txBody>
      <dsp:txXfrm>
        <a:off x="439634" y="3786349"/>
        <a:ext cx="6901545" cy="582716"/>
      </dsp:txXfrm>
    </dsp:sp>
    <dsp:sp modelId="{6D624EFF-481A-4C85-84CB-20DCECECE2FE}">
      <dsp:nvSpPr>
        <dsp:cNvPr id="0" name=""/>
        <dsp:cNvSpPr/>
      </dsp:nvSpPr>
      <dsp:spPr>
        <a:xfrm>
          <a:off x="75436" y="3713509"/>
          <a:ext cx="728395" cy="728395"/>
        </a:xfrm>
        <a:prstGeom prst="ellipse">
          <a:avLst/>
        </a:prstGeom>
        <a:solidFill>
          <a:schemeClr val="lt1">
            <a:hueOff val="0"/>
            <a:satOff val="0"/>
            <a:lumOff val="0"/>
            <a:alphaOff val="0"/>
          </a:schemeClr>
        </a:solidFill>
        <a:ln w="9525" cap="flat" cmpd="sng" algn="ctr">
          <a:solidFill>
            <a:schemeClr val="accent2">
              <a:hueOff val="-10879529"/>
              <a:satOff val="32446"/>
              <a:lumOff val="-195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0.15429</cdr:x>
      <cdr:y>0.8397</cdr:y>
    </cdr:from>
    <cdr:to>
      <cdr:x>0.96786</cdr:x>
      <cdr:y>0.92628</cdr:y>
    </cdr:to>
    <cdr:sp macro="" textlink="">
      <cdr:nvSpPr>
        <cdr:cNvPr id="4" name="TextBox 1">
          <a:extLst xmlns:a="http://schemas.openxmlformats.org/drawingml/2006/main">
            <a:ext uri="{FF2B5EF4-FFF2-40B4-BE49-F238E27FC236}">
              <a16:creationId xmlns:a16="http://schemas.microsoft.com/office/drawing/2014/main" id="{76D2D125-A053-4142-ADBE-847ED2E8668B}"/>
            </a:ext>
          </a:extLst>
        </cdr:cNvPr>
        <cdr:cNvSpPr txBox="1"/>
      </cdr:nvSpPr>
      <cdr:spPr>
        <a:xfrm xmlns:a="http://schemas.openxmlformats.org/drawingml/2006/main">
          <a:off x="562823" y="2325127"/>
          <a:ext cx="2967751" cy="239740"/>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solidFill>
                <a:schemeClr val="bg1"/>
              </a:solidFill>
            </a:rPr>
            <a:t>Time From Randomization, mo</a:t>
          </a:r>
        </a:p>
      </cdr:txBody>
    </cdr:sp>
  </cdr:relSizeAnchor>
  <cdr:relSizeAnchor xmlns:cdr="http://schemas.openxmlformats.org/drawingml/2006/chartDrawing">
    <cdr:from>
      <cdr:x>0</cdr:x>
      <cdr:y>0.07661</cdr:y>
    </cdr:from>
    <cdr:to>
      <cdr:x>0.06323</cdr:x>
      <cdr:y>0.83147</cdr:y>
    </cdr:to>
    <cdr:sp macro="" textlink="">
      <cdr:nvSpPr>
        <cdr:cNvPr id="5" name="TextBox 2">
          <a:extLst xmlns:a="http://schemas.openxmlformats.org/drawingml/2006/main">
            <a:ext uri="{FF2B5EF4-FFF2-40B4-BE49-F238E27FC236}">
              <a16:creationId xmlns:a16="http://schemas.microsoft.com/office/drawing/2014/main" id="{A4B568E3-4D85-4369-8597-381E64ADFD9C}"/>
            </a:ext>
          </a:extLst>
        </cdr:cNvPr>
        <cdr:cNvSpPr txBox="1"/>
      </cdr:nvSpPr>
      <cdr:spPr>
        <a:xfrm xmlns:a="http://schemas.openxmlformats.org/drawingml/2006/main" rot="16200000">
          <a:off x="-4331349" y="1141921"/>
          <a:ext cx="2090197" cy="230635"/>
        </a:xfrm>
        <a:prstGeom xmlns:a="http://schemas.openxmlformats.org/drawingml/2006/main" prst="rect">
          <a:avLst/>
        </a:prstGeom>
      </cdr:spPr>
      <cdr:txBody>
        <a:bodyPr xmlns:a="http://schemas.openxmlformats.org/drawingml/2006/main" wrap="square" lIns="0" rIns="0"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solidFill>
                <a:schemeClr val="bg1"/>
              </a:solidFill>
            </a:rPr>
            <a:t>Survival Probability</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0.6533</cdr:y>
    </cdr:from>
    <cdr:to>
      <cdr:x>1</cdr:x>
      <cdr:y>0.6533</cdr:y>
    </cdr:to>
    <cdr:cxnSp macro="">
      <cdr:nvCxnSpPr>
        <cdr:cNvPr id="3" name="Straight Connector 2">
          <a:extLst xmlns:a="http://schemas.openxmlformats.org/drawingml/2006/main">
            <a:ext uri="{FF2B5EF4-FFF2-40B4-BE49-F238E27FC236}">
              <a16:creationId xmlns:a16="http://schemas.microsoft.com/office/drawing/2014/main" id="{0F2F31DB-19A5-4ED5-B729-772D5DEBD9D1}"/>
            </a:ext>
          </a:extLst>
        </cdr:cNvPr>
        <cdr:cNvCxnSpPr/>
      </cdr:nvCxnSpPr>
      <cdr:spPr>
        <a:xfrm xmlns:a="http://schemas.openxmlformats.org/drawingml/2006/main">
          <a:off x="0" y="1684036"/>
          <a:ext cx="2240280" cy="0"/>
        </a:xfrm>
        <a:prstGeom xmlns:a="http://schemas.openxmlformats.org/drawingml/2006/main" prst="line">
          <a:avLst/>
        </a:prstGeom>
        <a:ln xmlns:a="http://schemas.openxmlformats.org/drawingml/2006/main" w="12700">
          <a:solidFill>
            <a:schemeClr val="tx1"/>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0.25932</cdr:x>
      <cdr:y>0.6533</cdr:y>
    </cdr:from>
    <cdr:to>
      <cdr:x>1</cdr:x>
      <cdr:y>0.6533</cdr:y>
    </cdr:to>
    <cdr:cxnSp macro="">
      <cdr:nvCxnSpPr>
        <cdr:cNvPr id="3" name="Straight Connector 2">
          <a:extLst xmlns:a="http://schemas.openxmlformats.org/drawingml/2006/main">
            <a:ext uri="{FF2B5EF4-FFF2-40B4-BE49-F238E27FC236}">
              <a16:creationId xmlns:a16="http://schemas.microsoft.com/office/drawing/2014/main" id="{0F2F31DB-19A5-4ED5-B729-772D5DEBD9D1}"/>
            </a:ext>
          </a:extLst>
        </cdr:cNvPr>
        <cdr:cNvCxnSpPr/>
      </cdr:nvCxnSpPr>
      <cdr:spPr>
        <a:xfrm xmlns:a="http://schemas.openxmlformats.org/drawingml/2006/main">
          <a:off x="738609" y="1684024"/>
          <a:ext cx="2109651" cy="0"/>
        </a:xfrm>
        <a:prstGeom xmlns:a="http://schemas.openxmlformats.org/drawingml/2006/main" prst="line">
          <a:avLst/>
        </a:prstGeom>
        <a:ln xmlns:a="http://schemas.openxmlformats.org/drawingml/2006/main" w="12700">
          <a:solidFill>
            <a:schemeClr val="tx1"/>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cdr:x>
      <cdr:y>0.6533</cdr:y>
    </cdr:from>
    <cdr:to>
      <cdr:x>1</cdr:x>
      <cdr:y>0.6533</cdr:y>
    </cdr:to>
    <cdr:cxnSp macro="">
      <cdr:nvCxnSpPr>
        <cdr:cNvPr id="3" name="Straight Connector 2">
          <a:extLst xmlns:a="http://schemas.openxmlformats.org/drawingml/2006/main">
            <a:ext uri="{FF2B5EF4-FFF2-40B4-BE49-F238E27FC236}">
              <a16:creationId xmlns:a16="http://schemas.microsoft.com/office/drawing/2014/main" id="{0F2F31DB-19A5-4ED5-B729-772D5DEBD9D1}"/>
            </a:ext>
          </a:extLst>
        </cdr:cNvPr>
        <cdr:cNvCxnSpPr/>
      </cdr:nvCxnSpPr>
      <cdr:spPr>
        <a:xfrm xmlns:a="http://schemas.openxmlformats.org/drawingml/2006/main">
          <a:off x="0" y="1684036"/>
          <a:ext cx="2240280" cy="0"/>
        </a:xfrm>
        <a:prstGeom xmlns:a="http://schemas.openxmlformats.org/drawingml/2006/main" prst="line">
          <a:avLst/>
        </a:prstGeom>
        <a:ln xmlns:a="http://schemas.openxmlformats.org/drawingml/2006/main" w="12700">
          <a:solidFill>
            <a:schemeClr val="tx1"/>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0.32902</cdr:x>
      <cdr:y>0.49964</cdr:y>
    </cdr:from>
    <cdr:to>
      <cdr:x>1</cdr:x>
      <cdr:y>0.49964</cdr:y>
    </cdr:to>
    <cdr:cxnSp macro="">
      <cdr:nvCxnSpPr>
        <cdr:cNvPr id="4" name="Straight Connector 3">
          <a:extLst xmlns:a="http://schemas.openxmlformats.org/drawingml/2006/main">
            <a:ext uri="{FF2B5EF4-FFF2-40B4-BE49-F238E27FC236}">
              <a16:creationId xmlns:a16="http://schemas.microsoft.com/office/drawing/2014/main" id="{43C0E3DA-01EA-4CFD-9A03-04B1910F08B0}"/>
            </a:ext>
          </a:extLst>
        </cdr:cNvPr>
        <cdr:cNvCxnSpPr/>
      </cdr:nvCxnSpPr>
      <cdr:spPr>
        <a:xfrm xmlns:a="http://schemas.openxmlformats.org/drawingml/2006/main">
          <a:off x="571627" y="1287949"/>
          <a:ext cx="1165733" cy="0"/>
        </a:xfrm>
        <a:prstGeom xmlns:a="http://schemas.openxmlformats.org/drawingml/2006/main" prst="line">
          <a:avLst/>
        </a:prstGeom>
        <a:ln xmlns:a="http://schemas.openxmlformats.org/drawingml/2006/main" w="12700">
          <a:solidFill>
            <a:schemeClr val="tx1"/>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0.32902</cdr:x>
      <cdr:y>0.49934</cdr:y>
    </cdr:from>
    <cdr:to>
      <cdr:x>1</cdr:x>
      <cdr:y>0.49934</cdr:y>
    </cdr:to>
    <cdr:cxnSp macro="">
      <cdr:nvCxnSpPr>
        <cdr:cNvPr id="2" name="Straight Connector 1">
          <a:extLst xmlns:a="http://schemas.openxmlformats.org/drawingml/2006/main">
            <a:ext uri="{FF2B5EF4-FFF2-40B4-BE49-F238E27FC236}">
              <a16:creationId xmlns:a16="http://schemas.microsoft.com/office/drawing/2014/main" id="{111D1594-2CB2-4B83-8808-7DBBFE768D71}"/>
            </a:ext>
          </a:extLst>
        </cdr:cNvPr>
        <cdr:cNvCxnSpPr/>
      </cdr:nvCxnSpPr>
      <cdr:spPr>
        <a:xfrm xmlns:a="http://schemas.openxmlformats.org/drawingml/2006/main">
          <a:off x="571627" y="1287179"/>
          <a:ext cx="1165733" cy="0"/>
        </a:xfrm>
        <a:prstGeom xmlns:a="http://schemas.openxmlformats.org/drawingml/2006/main" prst="line">
          <a:avLst/>
        </a:prstGeom>
        <a:ln xmlns:a="http://schemas.openxmlformats.org/drawingml/2006/main" w="12700">
          <a:solidFill>
            <a:schemeClr val="tx1"/>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12/4/25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BF0A6-276E-5F2D-D535-487454A6C21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22D80F8-F767-E286-B572-1DAA921447F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623C68B-68D8-A63E-3D5F-199F0B3A387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5E4322F-3A7E-2BF8-5528-D1C172632D4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81219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081181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FA725-D899-EA40-D4BF-71D4AD830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73037-44D3-2335-8615-836C24894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3B3AD-0AE2-0C58-96EA-6334AC684A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533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4D7B6-649D-0627-18E2-EFE7BCF5469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6AB7EA9-6CE3-76B5-BDFD-06950236D74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00A67D3-55E7-D1E1-9D8C-27887DA0E60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1953229-6C3F-C1FB-EAD2-5C61D76B490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2355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https://www.nccn.org/professionals/physician_gls/pdf/mpn.pdf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D2DD0-6DBF-4DAE-A55B-50B9089C4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126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eaLnBrk="0" fontAlgn="base" hangingPunct="0">
              <a:spcBef>
                <a:spcPct val="30000"/>
              </a:spcBef>
              <a:spcAft>
                <a:spcPct val="0"/>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89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08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423863" y="706438"/>
            <a:ext cx="6254750"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890962">
              <a:spcBef>
                <a:spcPts val="878"/>
              </a:spcBef>
              <a:defRPr/>
            </a:pPr>
            <a:r>
              <a:rPr lang="en-US" i="1" dirty="0"/>
              <a:t>BAT, best available therapy; Hb, hemoglobin; MF, myelofibrosis; Rux, ruxolitinib.</a:t>
            </a:r>
            <a:endParaRPr lang="en-US" altLang="en-US" dirty="0"/>
          </a:p>
        </p:txBody>
      </p:sp>
      <p:sp>
        <p:nvSpPr>
          <p:cNvPr id="4" name="Slide Number Placeholder 3"/>
          <p:cNvSpPr>
            <a:spLocks noGrp="1"/>
          </p:cNvSpPr>
          <p:nvPr>
            <p:ph type="sldNum" sz="quarter" idx="5"/>
          </p:nvPr>
        </p:nvSpPr>
        <p:spPr/>
        <p:txBody>
          <a:bodyPr/>
          <a:lstStyle/>
          <a:p>
            <a:pPr marL="0" marR="0" lvl="0" indent="0" algn="r" defTabSz="470591" rtl="0" eaLnBrk="1" fontAlgn="auto" latinLnBrk="0" hangingPunct="1">
              <a:lnSpc>
                <a:spcPct val="100000"/>
              </a:lnSpc>
              <a:spcBef>
                <a:spcPts val="0"/>
              </a:spcBef>
              <a:spcAft>
                <a:spcPts val="0"/>
              </a:spcAft>
              <a:buClrTx/>
              <a:buSzTx/>
              <a:buFontTx/>
              <a:buNone/>
              <a:tabLst/>
              <a:defRPr/>
            </a:pPr>
            <a:fld id="{03D31231-A718-4BD7-A1F5-3A16C87A5E9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591"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idx="10"/>
          </p:nvPr>
        </p:nvSpPr>
        <p:spPr/>
        <p:txBody>
          <a:bodyPr/>
          <a:lstStyle/>
          <a:p>
            <a:pPr marL="0" marR="0" lvl="0" indent="0" algn="l" defTabSz="4705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of October 14th</a:t>
            </a:r>
          </a:p>
        </p:txBody>
      </p:sp>
    </p:spTree>
    <p:extLst>
      <p:ext uri="{BB962C8B-B14F-4D97-AF65-F5344CB8AC3E}">
        <p14:creationId xmlns:p14="http://schemas.microsoft.com/office/powerpoint/2010/main" val="1121711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01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7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alt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170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alt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4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57A9A-F2E9-4A02-99A5-5B509D085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346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61112" cy="3578225"/>
          </a:xfrm>
          <a:prstGeom prst="rect">
            <a:avLst/>
          </a:prstGeom>
        </p:spPr>
      </p:sp>
      <p:sp>
        <p:nvSpPr>
          <p:cNvPr id="3" name="Notes Placeholder 2"/>
          <p:cNvSpPr>
            <a:spLocks noGrp="1"/>
          </p:cNvSpPr>
          <p:nvPr>
            <p:ph type="body" idx="1"/>
          </p:nvPr>
        </p:nvSpPr>
        <p:spPr/>
        <p:txBody>
          <a:bodyPr/>
          <a:lstStyle/>
          <a:p>
            <a:pPr defTabSz="1444802">
              <a:spcAft>
                <a:spcPts val="618"/>
              </a:spcAft>
              <a:defRPr/>
            </a:pPr>
            <a:r>
              <a:rPr lang="en-US" sz="1400" dirty="0"/>
              <a:t>42% of patients in the fedratinib 400 mg and placebo arms in JAKARTA were still being followed for progression-free survival at the time of the clinical hold.</a:t>
            </a:r>
          </a:p>
          <a:p>
            <a:pPr defTabSz="1444802">
              <a:spcAft>
                <a:spcPts val="618"/>
              </a:spcAft>
              <a:defRPr/>
            </a:pPr>
            <a:r>
              <a:rPr lang="en-US" sz="1400" dirty="0"/>
              <a:t>PFS was significantly extended in patients randomized to fedratinib compared with PFS in patients randomized to placebo: 23.2 months vs 17.5 months—even thought patients randomized to placebo may have crossed over to fedratinib. This finding suggests earlier fedratinib use in these patients may have been beneficial. </a:t>
            </a:r>
          </a:p>
          <a:p>
            <a:pPr defTabSz="1444802">
              <a:spcAft>
                <a:spcPts val="618"/>
              </a:spcAft>
              <a:defRPr/>
            </a:pPr>
            <a:r>
              <a:rPr lang="en-US" sz="1400" dirty="0"/>
              <a:t>AML transformation rates were similar between treatment arms (keeping in mind that treatment exposure was greater in the fedratinib 400 mg arm).</a:t>
            </a:r>
          </a:p>
          <a:p>
            <a:pPr defTabSz="1444802">
              <a:spcAft>
                <a:spcPts val="618"/>
              </a:spcAft>
              <a:defRPr/>
            </a:pPr>
            <a:r>
              <a:rPr lang="en-US" sz="1400" b="1" dirty="0"/>
              <a:t>Note</a:t>
            </a:r>
            <a:r>
              <a:rPr lang="en-US" sz="1400" dirty="0"/>
              <a:t>: Sample sizes and heavy censoring precluded meaningful comparison of potential correlations between survival outcomes and clinical response (spleen volume changes).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1955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A2F10-48C9-4419-8F28-D3C639F6C7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879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2135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pPr defTabSz="1402040">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7720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455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51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473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69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410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187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055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A667D-847E-903A-3816-1EDE6147B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2E7F1-88C5-057B-6E45-F4138B89F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589E5-EBAF-F2B3-03EC-2F49E50B5A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75359B-5CB5-875A-7535-378E081FCB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65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9E78-79DF-8FA1-13D2-BC770A9D855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0B1DF81-F773-22C3-45F2-5FBFC779D40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0479566-EAF1-6FA9-D463-E53CA2F4E2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48F80AA-D4BE-9E39-D3A1-9ADCC495884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45956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074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587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77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233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023B0-CBCA-BB88-F12A-4930309B5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14FEB-4F24-4E57-A540-853474163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3709D-7E1A-8786-72C9-9DA97986A8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2CE37F-DD8A-4AC5-10D0-CCF70FEA64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925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8CC1C-CB74-383D-4089-65502CD76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CC6AD-7D68-A46D-8AB2-6419B838E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E46FD-DB94-C49C-3A2A-D83DB83D73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11BD6D-6426-DFB1-7200-105C1639BE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13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34481-3E14-AE77-2527-95B02A4F9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62BBC-84A7-1FF7-C660-F9A79B442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562EB9-E9C9-8102-4263-73A005891B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7652A2-B362-306D-C3A7-0D9FAE0F02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8253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1784-AA06-743A-5A28-22F1CB018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30AFB-DDEA-B0F0-9EC4-A5B28456D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222A1-EEFB-787F-1C7A-A8E4FE85BB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097026-A0FF-B3AB-AAA8-5F4C55D4E1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3919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375E8-3CA8-2D66-E5F2-3252011B3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782F8-5117-61EA-690A-5EDEC1132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0CE39-26E7-87AC-9C2E-978FFAF97D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D59D84-CF7A-16AB-84B1-25CDE448C9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3125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8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249959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961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2FE86-B8F5-3866-6F29-41F3C0DC9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076B7-EDFB-9649-C274-1848ACCE0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F9EA9-5982-4A76-3EF5-227BE1F4FC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E954EB-0476-0785-66B0-AEB9C9F604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720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1785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69D50-F366-AD64-DDE8-64E607F33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04EE3-9918-1A1D-C632-0B15597EB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9134C-E494-F5CD-BDFD-B06724C4D8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1BA335-E4F6-7228-F17C-98A5128FFF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025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60532-FB4B-1275-8C1E-F198A3610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FB730-CC77-AF9F-EC34-8329ECF0A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F8420-7393-A99C-CF60-2829DB7FC9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9ED91D-190A-3343-C1C2-BE7F18F226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990AF-74CB-4947-B680-CF8CB129D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765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1F21-0449-394D-BC63-0CD973B0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955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DA35B-412D-106D-A9C1-357C8034F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DDBFD-1130-F8FF-8F29-DCB31DF87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DA300-9F8A-C0DD-2F09-594117DF4CF4}"/>
              </a:ext>
            </a:extLst>
          </p:cNvPr>
          <p:cNvSpPr>
            <a:spLocks noGrp="1"/>
          </p:cNvSpPr>
          <p:nvPr>
            <p:ph type="body" idx="1"/>
          </p:nvPr>
        </p:nvSpPr>
        <p:spPr/>
        <p:txBody>
          <a:bodyPr/>
          <a:lstStyle/>
          <a:p>
            <a:r>
              <a:rPr lang="en-CA"/>
              <a:t>To be a discussion question</a:t>
            </a:r>
          </a:p>
        </p:txBody>
      </p:sp>
      <p:sp>
        <p:nvSpPr>
          <p:cNvPr id="4" name="Slide Number Placeholder 3">
            <a:extLst>
              <a:ext uri="{FF2B5EF4-FFF2-40B4-BE49-F238E27FC236}">
                <a16:creationId xmlns:a16="http://schemas.microsoft.com/office/drawing/2014/main" id="{4CE8982E-BF52-B5CC-BF1E-EDCB2EB508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8710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de-DE" altLang="de-DE"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Arial" panose="020B0604020202020204" pitchFamily="34" charset="0"/>
            </a:endParaRPr>
          </a:p>
        </p:txBody>
      </p:sp>
    </p:spTree>
    <p:extLst>
      <p:ext uri="{BB962C8B-B14F-4D97-AF65-F5344CB8AC3E}">
        <p14:creationId xmlns:p14="http://schemas.microsoft.com/office/powerpoint/2010/main" val="2672207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From 338434-02</a:t>
            </a:r>
          </a:p>
          <a:p>
            <a:r>
              <a:rPr lang="en-US" b="1" dirty="0"/>
              <a:t>Timecode</a:t>
            </a:r>
            <a:r>
              <a:rPr lang="en-US" dirty="0"/>
              <a:t>: 16:36</a:t>
            </a:r>
          </a:p>
          <a:p>
            <a:endParaRPr lang="en-US" b="1" dirty="0">
              <a:solidFill>
                <a:srgbClr val="000000"/>
              </a:solidFill>
              <a:latin typeface="Arial" panose="020B0604020202020204"/>
              <a:cs typeface="Arial"/>
            </a:endParaRPr>
          </a:p>
          <a:p>
            <a:r>
              <a:rPr lang="en-US" sz="1200" b="1" dirty="0">
                <a:solidFill>
                  <a:srgbClr val="000000"/>
                </a:solidFill>
                <a:latin typeface="Arial" panose="020B0604020202020204"/>
              </a:rPr>
              <a:t>From 318348.01</a:t>
            </a:r>
            <a:endParaRPr lang="en-US" dirty="0"/>
          </a:p>
          <a:p>
            <a:r>
              <a:rPr lang="en-US" sz="1200" dirty="0">
                <a:solidFill>
                  <a:srgbClr val="000000"/>
                </a:solidFill>
                <a:latin typeface="Arial" panose="020B0604020202020204"/>
              </a:rPr>
              <a:t>Masarova L, et al. </a:t>
            </a:r>
            <a:r>
              <a:rPr lang="en-US" b="0" i="0" dirty="0">
                <a:solidFill>
                  <a:srgbClr val="000000"/>
                </a:solidFill>
                <a:effectLst/>
                <a:cs typeface="Arial" panose="020B0604020202020204" pitchFamily="34" charset="0"/>
              </a:rPr>
              <a:t>Significance of thrombocytopenia in patients with primary and post-essential thrombocythemia/polycythemia vera myelofibrosis. </a:t>
            </a:r>
            <a:r>
              <a:rPr lang="en-US" sz="1200" i="0" dirty="0">
                <a:solidFill>
                  <a:srgbClr val="000000"/>
                </a:solidFill>
                <a:latin typeface="Arial" panose="020B0604020202020204"/>
              </a:rPr>
              <a:t>Eur J Haematol. </a:t>
            </a:r>
            <a:r>
              <a:rPr lang="en-US" sz="1200" dirty="0">
                <a:solidFill>
                  <a:srgbClr val="000000"/>
                </a:solidFill>
                <a:latin typeface="Arial" panose="020B0604020202020204"/>
              </a:rPr>
              <a:t>2018;100:257-263</a:t>
            </a:r>
            <a:endParaRPr lang="en-US" b="0" i="0" dirty="0">
              <a:solidFill>
                <a:srgbClr val="000000"/>
              </a:solidFill>
              <a:effectLst/>
            </a:endParaRPr>
          </a:p>
          <a:p>
            <a:r>
              <a:rPr lang="en-US" sz="1200" dirty="0">
                <a:solidFill>
                  <a:srgbClr val="000000"/>
                </a:solidFill>
                <a:latin typeface="Arial" panose="020B0604020202020204"/>
              </a:rPr>
              <a:t>Masarova L, et al. </a:t>
            </a:r>
            <a:r>
              <a:rPr lang="en-US" b="0" i="0" dirty="0">
                <a:solidFill>
                  <a:srgbClr val="000000"/>
                </a:solidFill>
                <a:effectLst/>
                <a:cs typeface="Arial" panose="020B0604020202020204" pitchFamily="34" charset="0"/>
              </a:rPr>
              <a:t>Severe thrombocytopenia in myelofibrosis is more prevalent than previously reported. </a:t>
            </a:r>
            <a:r>
              <a:rPr lang="en-US" sz="1200" i="0" dirty="0">
                <a:solidFill>
                  <a:srgbClr val="000000"/>
                </a:solidFill>
                <a:latin typeface="Arial" panose="020B0604020202020204"/>
              </a:rPr>
              <a:t>Leuk Res. </a:t>
            </a:r>
            <a:r>
              <a:rPr lang="en-US" sz="1200" dirty="0">
                <a:solidFill>
                  <a:srgbClr val="000000"/>
                </a:solidFill>
                <a:latin typeface="Arial" panose="020B0604020202020204"/>
              </a:rPr>
              <a:t>2020;91:106338.</a:t>
            </a:r>
            <a:endParaRPr lang="en-US" sz="1200" dirty="0">
              <a:solidFill>
                <a:srgbClr val="000000"/>
              </a:solidFill>
              <a:latin typeface="Arial" panose="020B0604020202020204"/>
              <a:cs typeface="Arial"/>
            </a:endParaRP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de-DE" alt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5715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338434-02</a:t>
            </a:r>
          </a:p>
          <a:p>
            <a:pPr>
              <a:defRPr/>
            </a:pPr>
            <a:r>
              <a:rPr lang="en-US" b="1" dirty="0"/>
              <a:t>Timecode</a:t>
            </a:r>
            <a:r>
              <a:rPr lang="en-US" dirty="0"/>
              <a:t>: 17:12</a:t>
            </a:r>
          </a:p>
          <a:p>
            <a:pPr>
              <a:defRPr/>
            </a:pPr>
            <a:endParaRPr lang="en-US" b="1" dirty="0">
              <a:solidFill>
                <a:srgbClr val="000000"/>
              </a:solidFill>
              <a:latin typeface="Arial" panose="020B0604020202020204"/>
            </a:endParaRPr>
          </a:p>
          <a:p>
            <a:pPr>
              <a:defRPr/>
            </a:pPr>
            <a:r>
              <a:rPr lang="en-US" sz="1200" b="1" dirty="0">
                <a:solidFill>
                  <a:srgbClr val="000000"/>
                </a:solidFill>
                <a:latin typeface="Arial" panose="020B0604020202020204"/>
              </a:rPr>
              <a:t>From 318348.01</a:t>
            </a:r>
            <a:endParaRPr lang="en-US" dirty="0"/>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8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BD2EB-E812-D101-3104-CC4F21B2612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FAFEBBB-9A26-D72C-EB76-C040976A16E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7B7F1D9-2D30-1469-6FBB-F9FA490CDC5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7ACC0D-21E0-55B6-CAD9-ADB575F62EB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937712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30000"/>
              </a:spcBef>
              <a:spcAft>
                <a:spcPct val="0"/>
              </a:spcAft>
              <a:buClrTx/>
              <a:buSzTx/>
              <a:buFontTx/>
              <a:buNone/>
              <a:tabLst/>
              <a:defRPr/>
            </a:pPr>
            <a:r>
              <a:rPr lang="en-US" b="1" dirty="0"/>
              <a:t>From 338434-02</a:t>
            </a:r>
          </a:p>
          <a:p>
            <a:pPr>
              <a:spcBef>
                <a:spcPct val="30000"/>
              </a:spcBef>
              <a:spcAft>
                <a:spcPct val="0"/>
              </a:spcAft>
              <a:defRPr/>
            </a:pPr>
            <a:r>
              <a:rPr lang="en-US" b="1" dirty="0"/>
              <a:t>Timecode</a:t>
            </a:r>
            <a:r>
              <a:rPr lang="en-US" dirty="0"/>
              <a:t>: 19:16</a:t>
            </a:r>
          </a:p>
          <a:p>
            <a:pPr>
              <a:spcBef>
                <a:spcPct val="30000"/>
              </a:spcBef>
              <a:spcAft>
                <a:spcPct val="0"/>
              </a:spcAft>
              <a:defRPr/>
            </a:pPr>
            <a:endParaRPr lang="en-US" b="1" dirty="0">
              <a:solidFill>
                <a:srgbClr val="000000"/>
              </a:solidFill>
              <a:latin typeface="Arial" panose="020B0604020202020204"/>
            </a:endParaRPr>
          </a:p>
          <a:p>
            <a:pPr>
              <a:spcBef>
                <a:spcPct val="30000"/>
              </a:spcBef>
              <a:spcAft>
                <a:spcPct val="0"/>
              </a:spcAft>
              <a:defRPr/>
            </a:pPr>
            <a:r>
              <a:rPr lang="en-US" sz="1200" b="1" dirty="0">
                <a:solidFill>
                  <a:srgbClr val="000000"/>
                </a:solidFill>
                <a:latin typeface="Arial" panose="020B0604020202020204"/>
              </a:rPr>
              <a:t>From 318348.01</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dirty="0">
                <a:latin typeface="Arial"/>
              </a:rPr>
              <a:t>Scotch AH, et al. </a:t>
            </a:r>
            <a:r>
              <a:rPr lang="en-US" b="0" i="0" dirty="0">
                <a:solidFill>
                  <a:srgbClr val="303030"/>
                </a:solidFill>
                <a:effectLst/>
              </a:rPr>
              <a:t>Symptom burden profile in myelofibrosis patients with thrombocytopenia: lessons and unmet needs. </a:t>
            </a:r>
            <a:r>
              <a:rPr lang="nl-NL" sz="1200" i="0" dirty="0">
                <a:latin typeface="Arial"/>
              </a:rPr>
              <a:t>Leuk Res. </a:t>
            </a:r>
            <a:r>
              <a:rPr lang="nl-NL" sz="1200" dirty="0">
                <a:latin typeface="Arial"/>
              </a:rPr>
              <a:t>2017;63:34-40.</a:t>
            </a:r>
            <a:endParaRPr lang="en-US" sz="1200" dirty="0">
              <a:latin typeface="Arial"/>
            </a:endParaRPr>
          </a:p>
          <a:p>
            <a:pPr>
              <a:spcBef>
                <a:spcPct val="30000"/>
              </a:spcBef>
              <a:spcAft>
                <a:spcPct val="0"/>
              </a:spcAft>
            </a:pPr>
            <a:endParaRPr lang="nl-NL"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de-DE" alt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53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338434-02</a:t>
            </a:r>
          </a:p>
          <a:p>
            <a:pPr>
              <a:defRPr/>
            </a:pPr>
            <a:r>
              <a:rPr lang="en-US" b="1" dirty="0"/>
              <a:t>Timecode</a:t>
            </a:r>
            <a:r>
              <a:rPr lang="en-US" dirty="0"/>
              <a:t>: 20:29</a:t>
            </a:r>
          </a:p>
          <a:p>
            <a:pPr>
              <a:defRPr/>
            </a:pPr>
            <a:endParaRPr lang="en-US" b="1" dirty="0">
              <a:solidFill>
                <a:srgbClr val="000000"/>
              </a:solidFill>
              <a:latin typeface="Arial" panose="020B0604020202020204"/>
            </a:endParaRPr>
          </a:p>
          <a:p>
            <a:pPr>
              <a:defRPr/>
            </a:pPr>
            <a:r>
              <a:rPr lang="en-US" sz="1200" b="1" dirty="0">
                <a:solidFill>
                  <a:srgbClr val="000000"/>
                </a:solidFill>
                <a:latin typeface="Arial" panose="020B0604020202020204"/>
              </a:rPr>
              <a:t>Comments:</a:t>
            </a:r>
            <a:r>
              <a:rPr lang="en-US" b="1" dirty="0">
                <a:solidFill>
                  <a:srgbClr val="000000"/>
                </a:solidFill>
                <a:latin typeface="Arial" panose="020B0604020202020204"/>
              </a:rPr>
              <a:t> </a:t>
            </a:r>
            <a:r>
              <a:rPr lang="en-US" sz="1200" b="1" dirty="0">
                <a:solidFill>
                  <a:srgbClr val="000000"/>
                </a:solidFill>
                <a:latin typeface="Arial" panose="020B0604020202020204"/>
              </a:rPr>
              <a:t> This source is under the author Jonassaint in RC.</a:t>
            </a:r>
            <a:r>
              <a:rPr lang="en-US" b="1" dirty="0">
                <a:solidFill>
                  <a:srgbClr val="000000"/>
                </a:solidFill>
                <a:latin typeface="Arial" panose="020B0604020202020204"/>
              </a:rPr>
              <a:t> </a:t>
            </a:r>
            <a:r>
              <a:rPr lang="en-US" sz="1200" b="1" dirty="0">
                <a:solidFill>
                  <a:srgbClr val="000000"/>
                </a:solidFill>
                <a:latin typeface="Arial" panose="020B0604020202020204"/>
              </a:rPr>
              <a:t> I was unable to correct this.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panose="020B0604020202020204"/>
              </a:rPr>
              <a:t>From 318348.01</a:t>
            </a:r>
          </a:p>
          <a:p>
            <a:r>
              <a:rPr lang="en-US" dirty="0"/>
              <a:t>Hernandez-Boluda JC, et al. Clinical characteristics, prognosis and treatment of myelofibrosis patients with severe thrombocytopenia. Brit J Haem. 2018;181:386-417.</a:t>
            </a:r>
          </a:p>
          <a:p>
            <a:r>
              <a:rPr lang="en-US" sz="1200" b="0" i="0" u="none" strike="noStrike" kern="1200" dirty="0">
                <a:solidFill>
                  <a:schemeClr val="tx1"/>
                </a:solidFill>
                <a:effectLst/>
                <a:ea typeface="+mn-ea"/>
                <a:cs typeface="+mn-cs"/>
              </a:rPr>
              <a:t>Hernández-Boluda JC, Correa JG, Alvarez-Larrán A, Ferrer-Marín F, Raya JM, Martínez-López J, Velez P, Pérez-Encinas M, Estrada N, García-Gutiérrez V, Fox ML, Luño E, Kerguelen A, Cuevas B, Durán MA, Ramírez MJ, Gómez-Casares M, Mata-Vázquez MI, Regadera A, Pereira A, Cervantes F; Grupo Español de Enfermedades Mieloproliferativas Filadelfia Negativas (GEMFIN). Clinical characteristics, prognosis and treatment of myelofibrosis patients with severe thrombocytopenia. Br J Haematol. 2018 May;181(3):397-400. doi: 10.1111/bjh.14601. Epub 2017 Apr 17. PMID: 28419426.</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de-DE" alt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6266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Geneva" charset="0"/>
              <a:cs typeface="+mn-cs"/>
            </a:endParaRPr>
          </a:p>
        </p:txBody>
      </p:sp>
    </p:spTree>
    <p:extLst>
      <p:ext uri="{BB962C8B-B14F-4D97-AF65-F5344CB8AC3E}">
        <p14:creationId xmlns:p14="http://schemas.microsoft.com/office/powerpoint/2010/main" val="36982149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Updated from 342509-02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From 324565.01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 From 316301.01 slide 35. </a:t>
            </a:r>
            <a:r>
              <a:rPr lang="en-US" b="0" dirty="0"/>
              <a:t>Table on right: Singer table 1 and table 2 (for JAK1 info only); </a:t>
            </a:r>
            <a:r>
              <a:rPr lang="en-US" dirty="0"/>
              <a:t>Singer JW, Al-Fayoumi S, Ma H, Komrokji RS, Mesa R, Verstovsek S. Comprehensive kinase profile of pacritinib, a nonmyelosuppressive Janus kinase 2 inhibitor. J Exp Pharmacol. 2016 Aug 16;8:11-9. Mascarenhas J,</a:t>
            </a:r>
            <a:r>
              <a:rPr lang="en-US" baseline="0" dirty="0"/>
              <a:t> Talpaz M, Gupta V, et al. Primary analysis of a phase II open-label trial of INCB039110, a selective JAK1 inhibitor, in patients with myelofibrosis. Haematologica 2017; 102(2):327.</a:t>
            </a:r>
            <a:endParaRPr lang="en-US"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de-DE" alt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4052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68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155362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Patient Global Impression of Change (</a:t>
            </a:r>
            <a:r>
              <a:rPr lang="en-US" b="1" dirty="0" err="1"/>
              <a:t>PGIC</a:t>
            </a:r>
            <a:r>
              <a:rPr lang="en-US" b="1" dirty="0"/>
              <a:t>)</a:t>
            </a:r>
          </a:p>
          <a:p>
            <a:pPr marL="285750" indent="-285750">
              <a:buFont typeface="Arial" panose="020B0604020202020204" pitchFamily="34" charset="0"/>
              <a:buChar char="•"/>
            </a:pPr>
            <a:r>
              <a:rPr lang="en-US" dirty="0"/>
              <a:t>By </a:t>
            </a:r>
            <a:r>
              <a:rPr lang="en-US" dirty="0" err="1"/>
              <a:t>PGIC</a:t>
            </a:r>
            <a:r>
              <a:rPr lang="en-US" dirty="0"/>
              <a:t> scoring, patients in the pacritinib 200 mg BID vs BAT arms were more likely to self-score as “much improved” or “very much improved” (57% vs 28%)</a:t>
            </a:r>
          </a:p>
          <a:p>
            <a:endParaRPr lang="en-US" dirty="0"/>
          </a:p>
          <a:p>
            <a:r>
              <a:rPr lang="en-US" b="1" dirty="0"/>
              <a:t>Additional modified TSS results</a:t>
            </a:r>
          </a:p>
          <a:p>
            <a:pPr marL="285750" indent="-285750">
              <a:buFont typeface="Arial" panose="020B0604020202020204" pitchFamily="34" charset="0"/>
              <a:buChar char="•"/>
            </a:pPr>
            <a:r>
              <a:rPr lang="en-US" dirty="0"/>
              <a:t>Median percent changes in modified TSS were larger in the pacritinib 200 mg BID vs BAT arms</a:t>
            </a:r>
          </a:p>
          <a:p>
            <a:pPr marL="742950" lvl="1" indent="-285750">
              <a:buFont typeface="Arial" panose="020B0604020202020204" pitchFamily="34" charset="0"/>
              <a:buChar char="•"/>
            </a:pPr>
            <a:r>
              <a:rPr lang="en-US" dirty="0"/>
              <a:t>Overall: -44% vs -15%</a:t>
            </a:r>
          </a:p>
          <a:p>
            <a:pPr marL="742950" lvl="1" indent="-285750">
              <a:buFont typeface="Arial" panose="020B0604020202020204" pitchFamily="34" charset="0"/>
              <a:buChar char="•"/>
            </a:pPr>
            <a:r>
              <a:rPr lang="en-US" dirty="0"/>
              <a:t>Patients with &lt;50x10</a:t>
            </a:r>
            <a:r>
              <a:rPr lang="en-US" baseline="30000" dirty="0"/>
              <a:t>9</a:t>
            </a:r>
            <a:r>
              <a:rPr lang="en-US" dirty="0"/>
              <a:t>/L platelets: -37% vs -2%</a:t>
            </a:r>
          </a:p>
          <a:p>
            <a:pPr marL="285750" indent="-285750">
              <a:buFont typeface="Arial" panose="020B0604020202020204" pitchFamily="34" charset="0"/>
              <a:buChar char="•"/>
            </a:pPr>
            <a:r>
              <a:rPr lang="en-US" dirty="0"/>
              <a:t>Greater improvements in individual </a:t>
            </a:r>
            <a:r>
              <a:rPr lang="en-US" dirty="0" err="1"/>
              <a:t>MPN-SAF</a:t>
            </a:r>
            <a:r>
              <a:rPr lang="en-US" dirty="0"/>
              <a:t> TSS </a:t>
            </a:r>
            <a:r>
              <a:rPr lang="en-US" dirty="0" err="1"/>
              <a:t>v2.0</a:t>
            </a:r>
            <a:r>
              <a:rPr lang="en-US" dirty="0"/>
              <a:t> symptoms scores seen across all symptoms with pacritinib 200 mg BID vs BAT</a:t>
            </a:r>
          </a:p>
          <a:p>
            <a:pPr marL="285750" indent="-285750">
              <a:buFont typeface="Arial" panose="020B0604020202020204" pitchFamily="34" charset="0"/>
              <a:buChar char="•"/>
            </a:pPr>
            <a:endParaRPr lang="en-US" dirty="0"/>
          </a:p>
          <a:p>
            <a:pPr>
              <a:spcBef>
                <a:spcPts val="600"/>
              </a:spcBef>
            </a:pPr>
            <a:r>
              <a:rPr lang="en-US" b="1" dirty="0"/>
              <a:t>References</a:t>
            </a:r>
          </a:p>
          <a:p>
            <a:pPr marL="228600" indent="-228600">
              <a:spcBef>
                <a:spcPts val="600"/>
              </a:spcBef>
              <a:buFont typeface="Arial" panose="020B0604020202020204" pitchFamily="34" charset="0"/>
              <a:buAutoNum type="arabicPeriod"/>
            </a:pPr>
            <a:r>
              <a:rPr lang="en-US" dirty="0" err="1"/>
              <a:t>Mascarenhas</a:t>
            </a:r>
            <a:r>
              <a:rPr lang="en-US" dirty="0"/>
              <a:t> J, et al. </a:t>
            </a:r>
            <a:r>
              <a:rPr lang="en-US" i="1" dirty="0"/>
              <a:t>JAMA Oncol</a:t>
            </a:r>
            <a:r>
              <a:rPr lang="en-US" dirty="0"/>
              <a:t>. 2018;4(5):652-659.</a:t>
            </a:r>
          </a:p>
          <a:p>
            <a:pPr marL="228600" indent="-228600">
              <a:spcBef>
                <a:spcPts val="600"/>
              </a:spcBef>
              <a:buFont typeface="Arial" panose="020B0604020202020204" pitchFamily="34" charset="0"/>
              <a:buAutoNum type="arabicPeriod"/>
            </a:pPr>
            <a:r>
              <a:rPr lang="en-US" dirty="0"/>
              <a:t>Data on File. CTI Biopharma Corp. Pacritinib Clinical Overview.</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6123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712596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29550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2557"/>
                </a:solidFill>
                <a:latin typeface="Arial"/>
                <a:cs typeface="Arial"/>
              </a:rPr>
              <a:t>Compared to SVR ≥10% responders, non-responders had smaller spleen volumes and were more likely to require RBC transfusions at baseline.</a:t>
            </a:r>
          </a:p>
          <a:p>
            <a:endParaRPr lang="en-US"/>
          </a:p>
          <a:p>
            <a:r>
              <a:rPr lang="en-US">
                <a:cs typeface="Calibri"/>
              </a:rPr>
              <a:t>"</a:t>
            </a:r>
            <a:r>
              <a:rPr lang="en-US"/>
              <a:t>We found that spleen volume reduction was associated with survival benefit on pacritinib-treated patients. This slide shows survival based on different SVR thresholds, from 35% reduction on the left to 10% reduction on the right. Of all tested SVR thresholds, the 10% threshold showed the greatest separation in survival curves between responders and non-responders, with the majority of patients achieving response. SVR thresholds of both 20% and 0% were also found to be prognostic, but the separation of curves was not as great as with the 10% cut-off."</a:t>
            </a:r>
            <a:endParaRPr lang="en-US">
              <a:cs typeface="Calibri"/>
            </a:endParaRPr>
          </a:p>
          <a:p>
            <a:endParaRPr lang="en-US"/>
          </a:p>
          <a:p>
            <a:r>
              <a:rPr lang="en-US"/>
              <a:t>"The median dose intensity of pacritinib was 100% among both SVR-10 responders and non-responders, meaning that most patients were receiving a full 200mg BID dose through the time of their SVR assessment."</a:t>
            </a:r>
            <a:endParaRPr lang="en-US">
              <a:cs typeface="Calibri"/>
            </a:endParaRPr>
          </a:p>
          <a:p>
            <a:endParaRPr lang="en-US"/>
          </a:p>
          <a:p>
            <a:r>
              <a:rPr lang="en-US"/>
              <a:t>"Interestingly, spleen length reduction by palpation was also associated with survival, particularly among patients who achieved a 20% or greater reduction in palpable spleen length. However, spleen palpation was less prognostic than spleen volume by imaging in predicting survival."</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81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04A8C-BF9B-19B3-521F-D0B2E88A301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AE21377-AB34-44A9-C0A0-8BB99918A60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3A5ACAC-EBD6-AE5C-EB62-F37DA5104E5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8D9D435-313D-E1B8-242E-2F50AF6D4D9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6149167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418572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071420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262159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971615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12288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64025-668E-C84C-BC69-CE67C22A3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818238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Geneva"/>
              </a:rPr>
              <a:t>The PACIFICA phase 3 trial  is designed to evaluate efficacy and safety of </a:t>
            </a:r>
            <a:r>
              <a:rPr lang="en-US" err="1">
                <a:ea typeface="Geneva"/>
              </a:rPr>
              <a:t>pacritinib</a:t>
            </a:r>
            <a:r>
              <a:rPr lang="en-US">
                <a:ea typeface="Geneva"/>
              </a:rPr>
              <a:t> 200 mg twice daily vs physician's choice  therapy in patients with myelofibrosis and severe thrombocytopenia.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5817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1149B-9448-4868-AA10-1B4511FE7A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431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1ADA4-0AA5-EB3A-9B7A-B77F58804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185E8-C743-83F2-EA2D-DC4B144C0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3AAB0-27E7-DF8D-D4EF-31A89E13C6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A6F0B2-5687-9071-114B-FC7BBD7EE2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FCA9-5CC0-314C-B1D1-8967C692E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0097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B2091-A43F-9442-84F5-DE8CFD2858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95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6962797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363636"/>
              </a:solidFill>
              <a:effectLst/>
              <a:uLnTx/>
              <a:uFillTx/>
              <a:latin typeface="Arial"/>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D4B98-59B8-4B3F-BE39-044EE2872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2996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5883F-1B12-D306-DA8D-1B0D3A6D6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FAE83-820F-D62F-D94E-3E2E35DA1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EE99E-EAD5-5520-91DF-9AA92F88CC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CC0C15-713B-29A2-C628-F62DA4C567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FCA9-5CC0-314C-B1D1-8967C692E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3225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endParaRPr lang="en-GB" altLang="en-US" sz="1400">
              <a:latin typeface="Arial" charset="0"/>
              <a:ea typeface="msgothic" charset="0"/>
              <a:cs typeface="msgothic"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512488C-9B18-C848-A1DE-B928D4EA4E21}"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159</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84988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endParaRPr lang="en-GB" altLang="en-US" sz="1400">
              <a:latin typeface="Arial" charset="0"/>
              <a:ea typeface="msgothic" charset="0"/>
              <a:cs typeface="msgothic"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512488C-9B18-C848-A1DE-B928D4EA4E21}"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160</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408362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endParaRPr lang="en-GB" altLang="en-US" sz="1400">
              <a:latin typeface="Arial" charset="0"/>
              <a:ea typeface="msgothic" charset="0"/>
              <a:cs typeface="msgothic"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512488C-9B18-C848-A1DE-B928D4EA4E21}"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164</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87378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1410-F847-43EF-9D91-C3A840DDD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821902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B51AA-3560-BC45-909D-2929C74E6B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31556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FE97A-7FD3-D74C-77DE-8C0DB495F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8B993-F159-2273-6FD7-2132C2BB5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CC72E-FD97-6521-A845-2A96742803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1E287B-DFE4-448F-9523-D89E945F11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B51AA-3560-BC45-909D-2929C74E6B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11319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805BD-2206-A9FD-A6D5-1AA5FC88F53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413C2B3-28EA-7E1D-CF51-C1D4142E6D8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D7586B6-6208-4B78-FF2C-31BF053F694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98B3A96-9A40-545A-0446-720D2585A923}"/>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1970358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26253-DCE8-5BEF-96B4-A487540B9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42840-0DE7-F81A-DE16-E4836349A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09B83-4D9E-3E37-DA76-A43CDB229A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662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5502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2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8.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4.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5.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6.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7.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4.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emf"/><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63464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424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5877183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60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762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7018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308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295988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818085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923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217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631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66842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9774517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33173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0287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084463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12/4/25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0140462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94485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577894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537664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4899063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436381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284387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695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400">
                <a:solidFill>
                  <a:srgbClr val="326C87"/>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644753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117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2437E9-96DD-A4C4-5D5D-9D6F2E3624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471692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2222933"/>
            <a:ext cx="11244149" cy="1954924"/>
          </a:xfrm>
          <a:prstGeom prst="rect">
            <a:avLst/>
          </a:prstGeom>
        </p:spPr>
        <p:txBody>
          <a:bodyPr anchorCtr="1"/>
          <a:lstStyle>
            <a:lvl1pPr algn="ctr">
              <a:defRPr sz="4000" b="1" cap="none">
                <a:solidFill>
                  <a:srgbClr val="326C87"/>
                </a:solidFill>
              </a:defRPr>
            </a:lvl1pPr>
          </a:lstStyle>
          <a:p>
            <a:r>
              <a:rPr lang="en-US"/>
              <a:t>Click to edit Master title style</a:t>
            </a:r>
            <a:endParaRPr lang="en-US" dirty="0"/>
          </a:p>
        </p:txBody>
      </p:sp>
    </p:spTree>
    <p:extLst>
      <p:ext uri="{BB962C8B-B14F-4D97-AF65-F5344CB8AC3E}">
        <p14:creationId xmlns:p14="http://schemas.microsoft.com/office/powerpoint/2010/main" val="4159395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37594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035234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31061B-71D8-6B43-AA15-4E6CFFAC196C}"/>
              </a:ext>
            </a:extLst>
          </p:cNvPr>
          <p:cNvSpPr>
            <a:spLocks noGrp="1"/>
          </p:cNvSpPr>
          <p:nvPr>
            <p:ph idx="1"/>
          </p:nvPr>
        </p:nvSpPr>
        <p:spPr/>
        <p:txBody>
          <a:bodyPr>
            <a:normAutofit/>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F2C19B-B948-1B43-BCB7-DE0145270926}"/>
              </a:ext>
            </a:extLst>
          </p:cNvPr>
          <p:cNvSpPr>
            <a:spLocks noGrp="1"/>
          </p:cNvSpPr>
          <p:nvPr>
            <p:ph type="dt" sz="half" idx="10"/>
          </p:nvPr>
        </p:nvSpPr>
        <p:spPr>
          <a:xfrm>
            <a:off x="9601200" y="6479277"/>
            <a:ext cx="2384425" cy="344487"/>
          </a:xfrm>
        </p:spPr>
        <p:txBody>
          <a:bodyPr/>
          <a:lstStyle>
            <a:lvl1pPr>
              <a:defRPr/>
            </a:lvl1pPr>
          </a:lstStyle>
          <a:p>
            <a:pPr>
              <a:defRPr/>
            </a:pPr>
            <a:fld id="{3AF56FF4-B4D6-469C-A1A5-21984BBDBE7B}" type="datetime1">
              <a:rPr lang="en-US" smtClean="0"/>
              <a:t>12/4/25</a:t>
            </a:fld>
            <a:endParaRPr lang="en-US" dirty="0"/>
          </a:p>
        </p:txBody>
      </p:sp>
      <p:sp>
        <p:nvSpPr>
          <p:cNvPr id="2" name="Title 1">
            <a:extLst>
              <a:ext uri="{FF2B5EF4-FFF2-40B4-BE49-F238E27FC236}">
                <a16:creationId xmlns:a16="http://schemas.microsoft.com/office/drawing/2014/main" id="{E094F593-1A49-407F-A630-39B510C76B5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00678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text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434B5-9A95-D953-56C1-9722CD97E2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272699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Title with Sub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752FC-29C9-7FB1-6868-1D22B94EF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142936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Unbranded Title Slide">
    <p:spTree>
      <p:nvGrpSpPr>
        <p:cNvPr id="1" name=""/>
        <p:cNvGrpSpPr/>
        <p:nvPr/>
      </p:nvGrpSpPr>
      <p:grpSpPr>
        <a:xfrm>
          <a:off x="0" y="0"/>
          <a:ext cx="0" cy="0"/>
          <a:chOff x="0" y="0"/>
          <a:chExt cx="0" cy="0"/>
        </a:xfrm>
      </p:grpSpPr>
      <p:pic>
        <p:nvPicPr>
          <p:cNvPr id="12" name="Picture 11" descr="A black and white logo&#10;&#10;Description automatically generated with low confidence">
            <a:extLst>
              <a:ext uri="{FF2B5EF4-FFF2-40B4-BE49-F238E27FC236}">
                <a16:creationId xmlns:a16="http://schemas.microsoft.com/office/drawing/2014/main" id="{54E6146F-0B1F-4060-8180-BA7EB7FDB2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3746" y="6551793"/>
            <a:ext cx="935420" cy="162527"/>
          </a:xfrm>
          <a:prstGeom prst="rect">
            <a:avLst/>
          </a:prstGeom>
        </p:spPr>
      </p:pic>
      <p:pic>
        <p:nvPicPr>
          <p:cNvPr id="2" name="Picture 1">
            <a:extLst>
              <a:ext uri="{FF2B5EF4-FFF2-40B4-BE49-F238E27FC236}">
                <a16:creationId xmlns:a16="http://schemas.microsoft.com/office/drawing/2014/main" id="{B4F2CAF5-0607-F909-6C13-1DC738D4D20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64663520"/>
      </p:ext>
    </p:extLst>
  </p:cSld>
  <p:clrMapOvr>
    <a:masterClrMapping/>
  </p:clrMapOvr>
  <p:extLst>
    <p:ext uri="{DCECCB84-F9BA-43D5-87BE-67443E8EF086}">
      <p15:sldGuideLst xmlns:p15="http://schemas.microsoft.com/office/powerpoint/2012/main">
        <p15:guide id="1" orient="horz" pos="216">
          <p15:clr>
            <a:srgbClr val="FBAE40"/>
          </p15:clr>
        </p15:guide>
        <p15:guide id="2" pos="240">
          <p15:clr>
            <a:srgbClr val="FBAE40"/>
          </p15:clr>
        </p15:guide>
        <p15:guide id="3" pos="744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Backgrou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E2CD7-4EA2-6833-A107-F0B4D98EC5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206635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31207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text with vide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CF1BA5-2274-F54C-59B6-ACE59951BA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63042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7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E9804-71AF-B55B-A563-649481B194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67419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0412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Title and Content w referenc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3E994-8DA4-3525-3C40-AEDDE8AE2D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76714403"/>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1655014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560E9-A4A2-ACC8-AC0D-0806BEC0C8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835135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1_text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C72F17-162F-9439-9A41-FA53FA732C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480376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88">
          <p15:clr>
            <a:srgbClr val="FBAE40"/>
          </p15:clr>
        </p15:guide>
        <p15:guide id="4" pos="5472">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8760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2199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31FB9-E16D-D607-9391-6C3B8B71AF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00657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tx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69305"/>
            <a:ext cx="6314347" cy="57862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4592594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393998" y="6174950"/>
            <a:ext cx="11201655" cy="435429"/>
          </a:xfrm>
        </p:spPr>
        <p:txBody>
          <a:bodyPr anchor="b">
            <a:noAutofit/>
          </a:bodyPr>
          <a:lstStyle>
            <a:lvl1pPr marL="0" indent="0">
              <a:buNone/>
              <a:defRPr sz="1000"/>
            </a:lvl1pPr>
          </a:lstStyle>
          <a:p>
            <a:pPr lvl="0"/>
            <a:r>
              <a:rPr lang="en-US" dirty="0"/>
              <a:t>References</a:t>
            </a:r>
          </a:p>
        </p:txBody>
      </p:sp>
    </p:spTree>
    <p:extLst>
      <p:ext uri="{BB962C8B-B14F-4D97-AF65-F5344CB8AC3E}">
        <p14:creationId xmlns:p14="http://schemas.microsoft.com/office/powerpoint/2010/main" val="39617757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393999" y="6174952"/>
            <a:ext cx="11201655" cy="435429"/>
          </a:xfrm>
        </p:spPr>
        <p:txBody>
          <a:bodyPr anchor="b">
            <a:noAutofit/>
          </a:bodyPr>
          <a:lstStyle>
            <a:lvl1pPr marL="0" indent="0">
              <a:buNone/>
              <a:defRPr sz="1000"/>
            </a:lvl1pPr>
          </a:lstStyle>
          <a:p>
            <a:pPr lvl="0"/>
            <a:r>
              <a:rPr lang="en-US" dirty="0"/>
              <a:t>References</a:t>
            </a:r>
          </a:p>
        </p:txBody>
      </p:sp>
      <p:sp>
        <p:nvSpPr>
          <p:cNvPr id="8" name="TextBox 7"/>
          <p:cNvSpPr txBox="1"/>
          <p:nvPr userDrawn="1"/>
        </p:nvSpPr>
        <p:spPr>
          <a:xfrm>
            <a:off x="11410208" y="6550226"/>
            <a:ext cx="781793" cy="323165"/>
          </a:xfrm>
          <a:prstGeom prst="rect">
            <a:avLst/>
          </a:prstGeom>
          <a:noFill/>
        </p:spPr>
        <p:txBody>
          <a:bodyPr wrap="square" rtlCol="0">
            <a:spAutoFit/>
          </a:bodyPr>
          <a:lstStyle/>
          <a:p>
            <a:pPr algn="r"/>
            <a:fld id="{32DEC785-F459-40EE-916E-4E467132826C}" type="slidenum">
              <a:rPr lang="en-US" sz="1500" smtClean="0"/>
              <a:pPr algn="r"/>
              <a:t>‹#›</a:t>
            </a:fld>
            <a:endParaRPr lang="en-US" sz="1666" dirty="0"/>
          </a:p>
        </p:txBody>
      </p:sp>
    </p:spTree>
    <p:extLst>
      <p:ext uri="{BB962C8B-B14F-4D97-AF65-F5344CB8AC3E}">
        <p14:creationId xmlns:p14="http://schemas.microsoft.com/office/powerpoint/2010/main" val="33538234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A3C7-82F9-914F-B8CE-5142A59CD2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9DAE4-6DA5-DD4A-9CC9-6D01EAAD56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6F5843-A5E6-2B4F-B6D6-4F50208A2698}"/>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5" name="Footer Placeholder 4">
            <a:extLst>
              <a:ext uri="{FF2B5EF4-FFF2-40B4-BE49-F238E27FC236}">
                <a16:creationId xmlns:a16="http://schemas.microsoft.com/office/drawing/2014/main" id="{1872C643-4DCF-CE46-BFF3-B27718E36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8551B-B527-754F-A9A2-E70001C8770E}"/>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22396807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EB27-EB58-CA40-826B-63CFAC89A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B6803-2061-BB44-BD1C-343C548716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2CC21-475A-614A-BAA3-1EA507A3D722}"/>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5" name="Footer Placeholder 4">
            <a:extLst>
              <a:ext uri="{FF2B5EF4-FFF2-40B4-BE49-F238E27FC236}">
                <a16:creationId xmlns:a16="http://schemas.microsoft.com/office/drawing/2014/main" id="{847150D7-095E-0343-A0A2-BE5F155FE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48688-A250-734E-9144-A0585144B106}"/>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3029071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F493-84AD-5444-90C2-A1C1082C3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48AD03-E965-AA4A-9F23-A167B43DD2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FC5F82-90E8-C345-A4DE-375DA5C0782A}"/>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5" name="Footer Placeholder 4">
            <a:extLst>
              <a:ext uri="{FF2B5EF4-FFF2-40B4-BE49-F238E27FC236}">
                <a16:creationId xmlns:a16="http://schemas.microsoft.com/office/drawing/2014/main" id="{91A8A8D2-37CE-DF43-98A0-D9CD5F623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6AC9F-803A-564B-B20E-4EC959B72C50}"/>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22456456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1F44-A640-1749-BE04-770A7E9EB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F58B5-8917-8142-B39F-71F765F44D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19CD2B-A8EC-6240-809C-C32222CDC0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0E788E-7F22-2C41-AC32-AE08D1953969}"/>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6" name="Footer Placeholder 5">
            <a:extLst>
              <a:ext uri="{FF2B5EF4-FFF2-40B4-BE49-F238E27FC236}">
                <a16:creationId xmlns:a16="http://schemas.microsoft.com/office/drawing/2014/main" id="{9137ADAC-D543-0645-8D83-ED504A758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29A3A4-C3EF-F04F-9C45-50429414B656}"/>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38664529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A33D-139D-4841-8E38-E18C7C067B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07B6F4-BE42-E94A-9CA7-BE75E307AF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CB21CE-5109-BC46-B7B8-3EA8D502EA0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71199C-82A3-DE4D-9172-AECBC7C0A8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BDDC55-C245-3846-815F-3E38618F0B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0B4299-BFD4-4F4F-8655-ACF20CE8BA53}"/>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8" name="Footer Placeholder 7">
            <a:extLst>
              <a:ext uri="{FF2B5EF4-FFF2-40B4-BE49-F238E27FC236}">
                <a16:creationId xmlns:a16="http://schemas.microsoft.com/office/drawing/2014/main" id="{0780DDCD-FFC4-404F-9E9D-C650267A9F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D9CDDE-DC94-5249-B31E-D796BE34FCD4}"/>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1175781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1A7D-EE55-F643-A0A1-8472AC899C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ACD6A4-3B87-D744-8A57-B64D3F0B6FC2}"/>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4" name="Footer Placeholder 3">
            <a:extLst>
              <a:ext uri="{FF2B5EF4-FFF2-40B4-BE49-F238E27FC236}">
                <a16:creationId xmlns:a16="http://schemas.microsoft.com/office/drawing/2014/main" id="{19331708-419E-2C4E-BF51-1106CDE739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76D5C4-C74D-F94E-9224-3F704C93E125}"/>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39748814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D32793-D735-EF46-9970-C6428FC35BCA}"/>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3" name="Footer Placeholder 2">
            <a:extLst>
              <a:ext uri="{FF2B5EF4-FFF2-40B4-BE49-F238E27FC236}">
                <a16:creationId xmlns:a16="http://schemas.microsoft.com/office/drawing/2014/main" id="{5C917553-E9C0-9649-8AC3-F9AC671B16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364047-1463-724C-B376-8D3178E38C63}"/>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332648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4B6A0-83A1-2D4C-8F7B-C8A699533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229BFC-8386-CB46-BC4D-9C26FC497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B48DEE-46EF-EE4B-AD9C-1E3CA0AE9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836313-DFBA-2442-A92C-764EBE5E8082}"/>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6" name="Footer Placeholder 5">
            <a:extLst>
              <a:ext uri="{FF2B5EF4-FFF2-40B4-BE49-F238E27FC236}">
                <a16:creationId xmlns:a16="http://schemas.microsoft.com/office/drawing/2014/main" id="{C927614B-2811-AA4C-B109-7B49CA480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48AE4E-CCC5-CE4F-AA63-43B4DC71463C}"/>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41209419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8F7F-87DF-684B-934D-8A46212BF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B880A9-2FBD-234C-BAEA-F8100B806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D36F38-1159-0F48-AE6B-5894E0AA6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DB21C0-FC81-174B-B53D-3387BF289F7C}"/>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6" name="Footer Placeholder 5">
            <a:extLst>
              <a:ext uri="{FF2B5EF4-FFF2-40B4-BE49-F238E27FC236}">
                <a16:creationId xmlns:a16="http://schemas.microsoft.com/office/drawing/2014/main" id="{270FCA1A-871F-B844-826F-94B6BCE76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E362E-C4D6-404A-88D3-7EE7FB300E14}"/>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15146605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8541E-8A36-8A40-AE18-A5CFC40A50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B17DC3-A94A-2649-9A3C-9E3BA2B532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5C6E3-166A-EB4D-94FF-A1B1E725613B}"/>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5" name="Footer Placeholder 4">
            <a:extLst>
              <a:ext uri="{FF2B5EF4-FFF2-40B4-BE49-F238E27FC236}">
                <a16:creationId xmlns:a16="http://schemas.microsoft.com/office/drawing/2014/main" id="{16447162-5180-964B-918E-DEF9D7263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900A8-CCE5-F04A-ABB0-FC644DDD3C8A}"/>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40482860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4E232B-3CD3-B64D-A815-C2306D6655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6C0D51-77DA-734E-B72D-C5599085CC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69686-2E4E-4A4E-BF81-4B24897D39CB}"/>
              </a:ext>
            </a:extLst>
          </p:cNvPr>
          <p:cNvSpPr>
            <a:spLocks noGrp="1"/>
          </p:cNvSpPr>
          <p:nvPr>
            <p:ph type="dt" sz="half" idx="10"/>
          </p:nvPr>
        </p:nvSpPr>
        <p:spPr/>
        <p:txBody>
          <a:bodyPr/>
          <a:lstStyle/>
          <a:p>
            <a:fld id="{5B6B3C2B-CFAD-CD4F-9A71-226A6E97BD90}" type="datetimeFigureOut">
              <a:rPr lang="en-US" smtClean="0"/>
              <a:t>12/4/25</a:t>
            </a:fld>
            <a:endParaRPr lang="en-US"/>
          </a:p>
        </p:txBody>
      </p:sp>
      <p:sp>
        <p:nvSpPr>
          <p:cNvPr id="5" name="Footer Placeholder 4">
            <a:extLst>
              <a:ext uri="{FF2B5EF4-FFF2-40B4-BE49-F238E27FC236}">
                <a16:creationId xmlns:a16="http://schemas.microsoft.com/office/drawing/2014/main" id="{56689850-333C-8041-A122-E36BC7757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FF8FA-39E0-6740-BA7A-BD92D4EC7CB3}"/>
              </a:ext>
            </a:extLst>
          </p:cNvPr>
          <p:cNvSpPr>
            <a:spLocks noGrp="1"/>
          </p:cNvSpPr>
          <p:nvPr>
            <p:ph type="sldNum" sz="quarter" idx="12"/>
          </p:nvPr>
        </p:nvSpPr>
        <p:spPr/>
        <p:txBody>
          <a:bodyPr/>
          <a:lstStyle/>
          <a:p>
            <a:fld id="{6B56C44A-7920-8C4A-B668-733CD1F7CF1D}" type="slidenum">
              <a:rPr lang="en-US" smtClean="0"/>
              <a:t>‹#›</a:t>
            </a:fld>
            <a:endParaRPr lang="en-US"/>
          </a:p>
        </p:txBody>
      </p:sp>
    </p:spTree>
    <p:extLst>
      <p:ext uri="{BB962C8B-B14F-4D97-AF65-F5344CB8AC3E}">
        <p14:creationId xmlns:p14="http://schemas.microsoft.com/office/powerpoint/2010/main" val="12399448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09773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38877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28411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6055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52337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09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89813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91818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13019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31590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E249B41-FA2B-4F4E-9554-C6E2AE47ED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25718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720973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8513351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Title Slide Blue">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7371870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Title Slid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242928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itle Slide Blu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464828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5104308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4518484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le Slide Blue OD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8202747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Title Slide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7541100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2915482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Divider Layouts">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Divider layouts</a:t>
            </a:r>
          </a:p>
        </p:txBody>
      </p:sp>
    </p:spTree>
    <p:extLst>
      <p:ext uri="{BB962C8B-B14F-4D97-AF65-F5344CB8AC3E}">
        <p14:creationId xmlns:p14="http://schemas.microsoft.com/office/powerpoint/2010/main" val="31941735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30808584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Section Header Blu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19760648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Title Only + Content">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Only + Content layouts</a:t>
            </a:r>
          </a:p>
        </p:txBody>
      </p:sp>
    </p:spTree>
    <p:extLst>
      <p:ext uri="{BB962C8B-B14F-4D97-AF65-F5344CB8AC3E}">
        <p14:creationId xmlns:p14="http://schemas.microsoft.com/office/powerpoint/2010/main" val="18088337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749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3514403"/>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612221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7376854"/>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146757301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6384205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13258238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Title and Content Blu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90145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Two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8008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Three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150507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Four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3678098"/>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Four Charts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321570766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Title Only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41653569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Blank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6360093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Subtitle-Above layouts</a:t>
            </a:r>
          </a:p>
        </p:txBody>
      </p:sp>
    </p:spTree>
    <p:extLst>
      <p:ext uri="{BB962C8B-B14F-4D97-AF65-F5344CB8AC3E}">
        <p14:creationId xmlns:p14="http://schemas.microsoft.com/office/powerpoint/2010/main" val="805857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97134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520445"/>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7"/>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8207361"/>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77222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96049"/>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097960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Subtitle-A + Title Only Light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9764077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758171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998896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Subtitle-A +  Content Blu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41382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Subtitle-A + Two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6002236"/>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Subtitle-A + Three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099799"/>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Subtitle-A + Four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0717526"/>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Subtitle-A + Title Only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5306975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Content Title and Subtitle">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Subtitle-Below layouts</a:t>
            </a:r>
          </a:p>
        </p:txBody>
      </p:sp>
    </p:spTree>
    <p:extLst>
      <p:ext uri="{BB962C8B-B14F-4D97-AF65-F5344CB8AC3E}">
        <p14:creationId xmlns:p14="http://schemas.microsoft.com/office/powerpoint/2010/main" val="15526347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2421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84527"/>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0504260"/>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2315030"/>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7129544"/>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6866877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Subtitle-B + Title Only Light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274685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774546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6272060"/>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Subtitle-B +  Content Blu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01979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Subtitle-B + Two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618248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Subtitle-B + Three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858545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Subtitle-B + Four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867398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Subtitle-B + Title Only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10750893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Special layouts">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Special layouts</a:t>
            </a:r>
          </a:p>
        </p:txBody>
      </p:sp>
    </p:spTree>
    <p:extLst>
      <p:ext uri="{BB962C8B-B14F-4D97-AF65-F5344CB8AC3E}">
        <p14:creationId xmlns:p14="http://schemas.microsoft.com/office/powerpoint/2010/main" val="5362550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21751089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800512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6449677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21015742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77779"/>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090749"/>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01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6820502"/>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9916270"/>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6319244"/>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3411539"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3415245"/>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Back Pages">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End Page layouts</a:t>
            </a:r>
          </a:p>
        </p:txBody>
      </p:sp>
    </p:spTree>
    <p:extLst>
      <p:ext uri="{BB962C8B-B14F-4D97-AF65-F5344CB8AC3E}">
        <p14:creationId xmlns:p14="http://schemas.microsoft.com/office/powerpoint/2010/main" val="33459185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486317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Back Page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14840829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Warnin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19537338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12/4/25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5410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text with 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14FD2A-EC44-C93A-4E28-46F764674BA9}"/>
              </a:ext>
            </a:extLst>
          </p:cNvPr>
          <p:cNvSpPr/>
          <p:nvPr userDrawn="1"/>
        </p:nvSpPr>
        <p:spPr>
          <a:xfrm>
            <a:off x="8955157" y="367748"/>
            <a:ext cx="2844800" cy="1818861"/>
          </a:xfrm>
          <a:prstGeom prst="rect">
            <a:avLst/>
          </a:prstGeom>
          <a:solidFill>
            <a:schemeClr val="bg1"/>
          </a:solidFill>
          <a:ln>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lvl1pPr>
          </a:lstStyle>
          <a:p>
            <a:fld id="{87DE6A48-BD34-9247-8CD2-A207D07E22B4}" type="datetime1">
              <a:rPr lang="en-US"/>
              <a:pPr/>
              <a:t>12/4/25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81280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9930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8DEF23-9A35-4999-441E-B3B40E657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0A1A3D-0609-0B94-925C-E4FF02ADA80C}"/>
              </a:ext>
            </a:extLst>
          </p:cNvPr>
          <p:cNvSpPr>
            <a:spLocks noGrp="1"/>
          </p:cNvSpPr>
          <p:nvPr>
            <p:ph type="title"/>
          </p:nvPr>
        </p:nvSpPr>
        <p:spPr>
          <a:xfrm>
            <a:off x="298939" y="280590"/>
            <a:ext cx="10343923" cy="480131"/>
          </a:xfrm>
          <a:prstGeom prst="rect">
            <a:avLst/>
          </a:prstGeom>
        </p:spPr>
        <p:txBody>
          <a:bodyPr/>
          <a:lstStyle>
            <a:lvl1pPr>
              <a:defRPr>
                <a:gradFill>
                  <a:gsLst>
                    <a:gs pos="41000">
                      <a:srgbClr val="2A5298"/>
                    </a:gs>
                    <a:gs pos="100000">
                      <a:srgbClr val="1E3C72"/>
                    </a:gs>
                  </a:gsLst>
                  <a:lin ang="5400000" scaled="1"/>
                </a:gradFill>
                <a:latin typeface="Corbel" panose="020B0503020204020204" pitchFamily="34"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9F744D8-553F-AB76-CBEC-81B1E14B578E}"/>
              </a:ext>
            </a:extLst>
          </p:cNvPr>
          <p:cNvSpPr>
            <a:spLocks noGrp="1"/>
          </p:cNvSpPr>
          <p:nvPr>
            <p:ph idx="1"/>
          </p:nvPr>
        </p:nvSpPr>
        <p:spPr>
          <a:xfrm>
            <a:off x="298939" y="1505396"/>
            <a:ext cx="11624568" cy="1923604"/>
          </a:xfrm>
          <a:prstGeom prst="rect">
            <a:avLst/>
          </a:prstGeom>
        </p:spPr>
        <p:txBody>
          <a:bodyPr/>
          <a:lstStyle>
            <a:lvl1pPr marL="180000" indent="-288000">
              <a:buClr>
                <a:srgbClr val="1E3C72"/>
              </a:buClr>
              <a:buFont typeface="Courier New" panose="02070309020205020404" pitchFamily="49" charset="0"/>
              <a:buChar char="o"/>
              <a:defRPr sz="2400">
                <a:latin typeface="Corbel" panose="020B0503020204020204" pitchFamily="34" charset="0"/>
              </a:defRPr>
            </a:lvl1pPr>
            <a:lvl2pPr marL="576000" indent="-288000">
              <a:buClr>
                <a:srgbClr val="4C4C4C"/>
              </a:buClr>
              <a:buFont typeface="Courier New" panose="02070309020205020404" pitchFamily="49" charset="0"/>
              <a:buChar char="o"/>
              <a:defRPr sz="2000">
                <a:latin typeface="Corbel" panose="020B0503020204020204" pitchFamily="34"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11" name="Text Placeholder 8">
            <a:extLst>
              <a:ext uri="{FF2B5EF4-FFF2-40B4-BE49-F238E27FC236}">
                <a16:creationId xmlns:a16="http://schemas.microsoft.com/office/drawing/2014/main" id="{C0ADC138-C41D-6400-428F-973A70A8701E}"/>
              </a:ext>
            </a:extLst>
          </p:cNvPr>
          <p:cNvSpPr>
            <a:spLocks noGrp="1"/>
          </p:cNvSpPr>
          <p:nvPr>
            <p:ph type="body" sz="quarter" idx="16" hasCustomPrompt="1"/>
          </p:nvPr>
        </p:nvSpPr>
        <p:spPr>
          <a:xfrm>
            <a:off x="298938" y="6548217"/>
            <a:ext cx="11201763" cy="215444"/>
          </a:xfrm>
          <a:prstGeom prst="rect">
            <a:avLst/>
          </a:prstGeom>
          <a:solidFill>
            <a:schemeClr val="bg1">
              <a:alpha val="50000"/>
            </a:schemeClr>
          </a:solidFill>
        </p:spPr>
        <p:txBody>
          <a:bodyPr wrap="square" anchor="b" anchorCtr="0">
            <a:spAutoFit/>
          </a:bodyPr>
          <a:lstStyle>
            <a:lvl1pPr marL="0" indent="0">
              <a:buNone/>
              <a:defRPr sz="800">
                <a:solidFill>
                  <a:srgbClr val="4C4C4C"/>
                </a:solidFill>
                <a:latin typeface="+mn-lt"/>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2" name="Oval 11">
            <a:extLst>
              <a:ext uri="{FF2B5EF4-FFF2-40B4-BE49-F238E27FC236}">
                <a16:creationId xmlns:a16="http://schemas.microsoft.com/office/drawing/2014/main" id="{027DD7DA-F902-56B5-04B7-A2467A89FCD7}"/>
              </a:ext>
            </a:extLst>
          </p:cNvPr>
          <p:cNvSpPr/>
          <p:nvPr userDrawn="1"/>
        </p:nvSpPr>
        <p:spPr>
          <a:xfrm>
            <a:off x="11800957" y="6527993"/>
            <a:ext cx="245097" cy="245097"/>
          </a:xfrm>
          <a:prstGeom prst="ellipse">
            <a:avLst/>
          </a:prstGeom>
          <a:solidFill>
            <a:srgbClr val="2A529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27A0AF03-F029-4F36-82B4-FF47CB684A42}" type="slidenum">
              <a:rPr lang="en-CA" sz="700" smtClean="0">
                <a:latin typeface="Arial" panose="020B0604020202020204" pitchFamily="34" charset="0"/>
                <a:cs typeface="Arial" panose="020B0604020202020204" pitchFamily="34" charset="0"/>
              </a:rPr>
              <a:t>‹#›</a:t>
            </a:fld>
            <a:endParaRPr lang="en-CA" sz="700">
              <a:latin typeface="Arial" panose="020B0604020202020204" pitchFamily="34" charset="0"/>
              <a:cs typeface="Arial" panose="020B0604020202020204" pitchFamily="34" charset="0"/>
            </a:endParaRPr>
          </a:p>
        </p:txBody>
      </p:sp>
      <p:sp>
        <p:nvSpPr>
          <p:cNvPr id="7" name="Text Placeholder 10">
            <a:extLst>
              <a:ext uri="{FF2B5EF4-FFF2-40B4-BE49-F238E27FC236}">
                <a16:creationId xmlns:a16="http://schemas.microsoft.com/office/drawing/2014/main" id="{26327772-87AA-85DE-F2D9-154EC4BB3740}"/>
              </a:ext>
            </a:extLst>
          </p:cNvPr>
          <p:cNvSpPr>
            <a:spLocks noGrp="1"/>
          </p:cNvSpPr>
          <p:nvPr>
            <p:ph type="body" sz="quarter" idx="10" hasCustomPrompt="1"/>
          </p:nvPr>
        </p:nvSpPr>
        <p:spPr>
          <a:xfrm>
            <a:off x="298938" y="855474"/>
            <a:ext cx="10343923" cy="369332"/>
          </a:xfrm>
          <a:prstGeom prst="rect">
            <a:avLst/>
          </a:prstGeom>
        </p:spPr>
        <p:txBody>
          <a:bodyPr wrap="square" tIns="0" bIns="0">
            <a:spAutoFit/>
          </a:bodyPr>
          <a:lstStyle>
            <a:lvl1pPr marL="0" indent="0">
              <a:buNone/>
              <a:defRPr sz="2400" b="0">
                <a:gradFill>
                  <a:gsLst>
                    <a:gs pos="41000">
                      <a:srgbClr val="4C4C4C"/>
                    </a:gs>
                    <a:gs pos="100000">
                      <a:srgbClr val="2D2D2D"/>
                    </a:gs>
                  </a:gsLst>
                  <a:lin ang="5400000" scaled="1"/>
                </a:gra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a:t>
            </a:r>
            <a:endParaRPr lang="en-CA"/>
          </a:p>
        </p:txBody>
      </p:sp>
    </p:spTree>
    <p:extLst>
      <p:ext uri="{BB962C8B-B14F-4D97-AF65-F5344CB8AC3E}">
        <p14:creationId xmlns:p14="http://schemas.microsoft.com/office/powerpoint/2010/main" val="347698731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56208473"/>
      </p:ext>
    </p:extLst>
  </p:cSld>
  <p:clrMapOvr>
    <a:masterClrMapping/>
  </p:clrMapOvr>
  <p:transition spd="slow">
    <p:wipe dir="d"/>
  </p:transition>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dirty="0"/>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2" name="TextBox 41">
            <a:extLst>
              <a:ext uri="{FF2B5EF4-FFF2-40B4-BE49-F238E27FC236}">
                <a16:creationId xmlns:a16="http://schemas.microsoft.com/office/drawing/2014/main" id="{F4CB7ED1-6C81-4DFC-84A1-473C4827680B}"/>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2875432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dirty="0"/>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TextBox 48">
            <a:extLst>
              <a:ext uri="{FF2B5EF4-FFF2-40B4-BE49-F238E27FC236}">
                <a16:creationId xmlns:a16="http://schemas.microsoft.com/office/drawing/2014/main" id="{FBDAFC37-A3CB-47E5-9E8C-F105CBC8DBA7}"/>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97950909"/>
      </p:ext>
    </p:extLst>
  </p:cSld>
  <p:clrMapOvr>
    <a:masterClrMapping/>
  </p:clrMapOvr>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9" cy="920998"/>
          </a:xfrm>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7" y="6463722"/>
            <a:ext cx="699911" cy="284206"/>
          </a:xfrm>
          <a:prstGeom prst="rect">
            <a:avLst/>
          </a:prstGeom>
        </p:spPr>
        <p:txBody>
          <a:bodyPr lIns="182880" anchor="ctr"/>
          <a:lstStyle>
            <a:lvl1pPr algn="l">
              <a:defRPr sz="900">
                <a:solidFill>
                  <a:schemeClr val="tx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2" y="6169307"/>
            <a:ext cx="6314347" cy="578623"/>
          </a:xfrm>
        </p:spPr>
        <p:txBody>
          <a:bodyPr anchor="b">
            <a:noAutofit/>
          </a:bodyPr>
          <a:lstStyle>
            <a:lvl1pPr marL="0" indent="0">
              <a:spcAft>
                <a:spcPts val="0"/>
              </a:spcAft>
              <a:buNone/>
              <a:defRPr sz="675"/>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16752165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26887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9527059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2C63-7BC1-FCA9-FCB3-F6C868E7AF8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DF1D7EB-6155-CAD1-E383-BCCD91991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C7E8CA2-2FA3-C7B4-AB0A-714F7BD615FF}"/>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5" name="Footer Placeholder 4">
            <a:extLst>
              <a:ext uri="{FF2B5EF4-FFF2-40B4-BE49-F238E27FC236}">
                <a16:creationId xmlns:a16="http://schemas.microsoft.com/office/drawing/2014/main" id="{1A1BAFC4-E9FE-DF80-C388-DB84486528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58E1B1-F6AC-3DA1-48F6-568C1EC133E3}"/>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14635435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E3B-8580-24CC-9ED9-194CB13A126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15574CA-CCB8-676C-1596-C352566091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D7A166-7925-C33F-D5B9-043ED436ECC8}"/>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5" name="Footer Placeholder 4">
            <a:extLst>
              <a:ext uri="{FF2B5EF4-FFF2-40B4-BE49-F238E27FC236}">
                <a16:creationId xmlns:a16="http://schemas.microsoft.com/office/drawing/2014/main" id="{BBE4A3F7-B7F7-3047-7401-40A60E915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ECC460-01CC-8A82-6A13-D4A5180608F3}"/>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3558618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365E-C8FC-E79B-7028-2267E2A72D4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105FD54-A13F-F3C6-FDDE-35F70A2AE3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4729CF-50CB-8EC0-BD4C-E0D64259E85E}"/>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5" name="Footer Placeholder 4">
            <a:extLst>
              <a:ext uri="{FF2B5EF4-FFF2-40B4-BE49-F238E27FC236}">
                <a16:creationId xmlns:a16="http://schemas.microsoft.com/office/drawing/2014/main" id="{E24FA719-2664-7996-F049-E52199DA81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85691-A8A9-605D-0623-BAD897DF4CBA}"/>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2295933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2A9B-63E2-DB3A-5D6D-9BE04AF6067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AA70731-63BA-D0D4-3E6E-738B8AFCAD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BC7C4C4-DB75-A90A-D7B7-BB7D7A628D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4322314-ED94-A6E4-E4DE-51CE2DE1591C}"/>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6" name="Footer Placeholder 5">
            <a:extLst>
              <a:ext uri="{FF2B5EF4-FFF2-40B4-BE49-F238E27FC236}">
                <a16:creationId xmlns:a16="http://schemas.microsoft.com/office/drawing/2014/main" id="{2E49A538-E801-1BB9-F0DE-DF880A0F8A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424A34-41C9-1D66-233F-F3323AEE3982}"/>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3607392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1391D-8FBD-48C4-A217-B9C122CAC9D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FCDD93D-60D0-D3CD-8280-23B46F7F77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900FE8-C780-722C-5698-F49A843D72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DE33811-337D-EE50-50B4-A7F1D3E86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E05E32E-6177-0389-5BF1-53B29E56EA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97BED69-C576-67AC-7E32-04F673738703}"/>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8" name="Footer Placeholder 7">
            <a:extLst>
              <a:ext uri="{FF2B5EF4-FFF2-40B4-BE49-F238E27FC236}">
                <a16:creationId xmlns:a16="http://schemas.microsoft.com/office/drawing/2014/main" id="{E0D8D395-B016-A96E-FD7F-646AB74D75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29253F-4F28-AA4F-C85B-3B8A70C9CEBA}"/>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40117567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B6BA-1C52-FFB5-4DCE-9BB0E4E33BA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3E73BCA-CC98-D7D0-D7C1-602799A5D246}"/>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4" name="Footer Placeholder 3">
            <a:extLst>
              <a:ext uri="{FF2B5EF4-FFF2-40B4-BE49-F238E27FC236}">
                <a16:creationId xmlns:a16="http://schemas.microsoft.com/office/drawing/2014/main" id="{DA17FA69-9B50-7A6D-7D98-8AE9CB64CA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368FB7-15DF-31A4-C994-AADC4849EBA0}"/>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41058455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F56FC-D729-314A-0C3D-99A76C10F31B}"/>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3" name="Footer Placeholder 2">
            <a:extLst>
              <a:ext uri="{FF2B5EF4-FFF2-40B4-BE49-F238E27FC236}">
                <a16:creationId xmlns:a16="http://schemas.microsoft.com/office/drawing/2014/main" id="{E7DC36CF-9AA7-C22F-745C-85897DB9E8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E1C1C9-211B-0AE9-A5A0-BADEC4195003}"/>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19074171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25E67-30F4-9A97-C455-F97A81F4A5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37C9C3C-9895-806B-131A-AD57C739A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2D5A72F-0E6C-75EC-4152-7E05B8421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F1BE8C-DFFD-940C-F257-FFA6B90F1ACF}"/>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6" name="Footer Placeholder 5">
            <a:extLst>
              <a:ext uri="{FF2B5EF4-FFF2-40B4-BE49-F238E27FC236}">
                <a16:creationId xmlns:a16="http://schemas.microsoft.com/office/drawing/2014/main" id="{282E7A69-9EA8-D271-F16B-16CC0AEDA0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9A07B5-9C5A-8EEE-8037-E6574E24C369}"/>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27673159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E71B-270E-2367-17A3-C371FFBBF5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CE8DB3-AD5D-E575-6A9D-FFFA60E4AF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3AE987-3F6B-B278-0A25-5A0B84318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C743AF-2723-0CA3-E050-290B8DDA8403}"/>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6" name="Footer Placeholder 5">
            <a:extLst>
              <a:ext uri="{FF2B5EF4-FFF2-40B4-BE49-F238E27FC236}">
                <a16:creationId xmlns:a16="http://schemas.microsoft.com/office/drawing/2014/main" id="{D3D7EE1A-E808-D1E3-C969-A2D44AB19C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0BB6C4-FDC2-6DF1-F843-7DE7082BF795}"/>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26937307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833E-E541-01DB-767E-D32FDBD4068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58C5D64-7B2D-23E0-B281-75624D0C16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EFD3E6-E625-049C-D119-600242FF52A6}"/>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5" name="Footer Placeholder 4">
            <a:extLst>
              <a:ext uri="{FF2B5EF4-FFF2-40B4-BE49-F238E27FC236}">
                <a16:creationId xmlns:a16="http://schemas.microsoft.com/office/drawing/2014/main" id="{15B93A43-49FE-A8AE-C9AA-26CC847FE3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236F4B-489E-95CE-45DF-177E20439704}"/>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35702210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C011C7-E36B-F88D-7BE6-C9D6D8273EE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07089F1-87B0-EBFB-BE9C-AEA03E58953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F43F9F2-E9F2-6967-BCFA-37CB5CCF6AFC}"/>
              </a:ext>
            </a:extLst>
          </p:cNvPr>
          <p:cNvSpPr>
            <a:spLocks noGrp="1"/>
          </p:cNvSpPr>
          <p:nvPr>
            <p:ph type="dt" sz="half" idx="10"/>
          </p:nvPr>
        </p:nvSpPr>
        <p:spPr/>
        <p:txBody>
          <a:bodyPr/>
          <a:lstStyle/>
          <a:p>
            <a:fld id="{30C6E042-4D7D-46D5-AFA9-5526520FBDA2}" type="datetimeFigureOut">
              <a:rPr lang="en-GB" smtClean="0"/>
              <a:t>04/12/2025</a:t>
            </a:fld>
            <a:endParaRPr lang="en-GB"/>
          </a:p>
        </p:txBody>
      </p:sp>
      <p:sp>
        <p:nvSpPr>
          <p:cNvPr id="5" name="Footer Placeholder 4">
            <a:extLst>
              <a:ext uri="{FF2B5EF4-FFF2-40B4-BE49-F238E27FC236}">
                <a16:creationId xmlns:a16="http://schemas.microsoft.com/office/drawing/2014/main" id="{11DA70A4-BA8A-7B9E-351F-DB5E94F4E3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394B72-AE69-BA32-60A6-90FA47EA1238}"/>
              </a:ext>
            </a:extLst>
          </p:cNvPr>
          <p:cNvSpPr>
            <a:spLocks noGrp="1"/>
          </p:cNvSpPr>
          <p:nvPr>
            <p:ph type="sldNum" sz="quarter" idx="12"/>
          </p:nvPr>
        </p:nvSpPr>
        <p:spPr/>
        <p:txBody>
          <a:bodyPr/>
          <a:lstStyle/>
          <a:p>
            <a:fld id="{EC1052C7-947F-4CB6-B023-076E53A5AE12}" type="slidenum">
              <a:rPr lang="en-GB" smtClean="0"/>
              <a:t>‹#›</a:t>
            </a:fld>
            <a:endParaRPr lang="en-GB"/>
          </a:p>
        </p:txBody>
      </p:sp>
    </p:spTree>
    <p:extLst>
      <p:ext uri="{BB962C8B-B14F-4D97-AF65-F5344CB8AC3E}">
        <p14:creationId xmlns:p14="http://schemas.microsoft.com/office/powerpoint/2010/main" val="34098507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B615-F54E-5B2B-8F93-045C6B6E3E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C53B764-DA2B-4D47-59A8-FBEFFB881D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A75F52D-14FD-D4A4-47D9-A1726927FF92}"/>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5" name="Footer Placeholder 4">
            <a:extLst>
              <a:ext uri="{FF2B5EF4-FFF2-40B4-BE49-F238E27FC236}">
                <a16:creationId xmlns:a16="http://schemas.microsoft.com/office/drawing/2014/main" id="{E862F2FD-4422-0C7A-982F-38D60ED42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FA862-3BE0-23F2-4605-F0C2FFB76AE9}"/>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6028552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1A8B-1C77-EFE2-9C32-829011BD622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370A842-6BE5-9773-0D76-66E128C6041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7EB385-A19A-6558-BA17-430C8D94FAE7}"/>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5" name="Footer Placeholder 4">
            <a:extLst>
              <a:ext uri="{FF2B5EF4-FFF2-40B4-BE49-F238E27FC236}">
                <a16:creationId xmlns:a16="http://schemas.microsoft.com/office/drawing/2014/main" id="{17222ABA-DE9E-DD05-C0F9-A5844811F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9175F-3E46-A25C-6A59-9D08F5EBB28D}"/>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12330783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A68C-AE8C-12D8-89AD-844DDF41531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987B629-91BE-565A-BAE5-D74B7B211D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48265B-4248-84AC-AE97-C185B874DD27}"/>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5" name="Footer Placeholder 4">
            <a:extLst>
              <a:ext uri="{FF2B5EF4-FFF2-40B4-BE49-F238E27FC236}">
                <a16:creationId xmlns:a16="http://schemas.microsoft.com/office/drawing/2014/main" id="{E751ED84-1253-0A4F-5E1F-45BC99747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F3FCE-6957-8C9D-E2AA-D4C9C4D6B748}"/>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3560686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8D38-C5F4-F26A-1EBF-B7505CB91EC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CFE9158-AC9F-276A-3913-647B03E35A7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CAEF2DA-5D04-7D93-7580-DAB2345959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4CF20EF-7B4E-CC38-9278-4A18A676CB18}"/>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6" name="Footer Placeholder 5">
            <a:extLst>
              <a:ext uri="{FF2B5EF4-FFF2-40B4-BE49-F238E27FC236}">
                <a16:creationId xmlns:a16="http://schemas.microsoft.com/office/drawing/2014/main" id="{EFB25FE6-DFD9-D597-5E2B-4775FE7DE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82ABF-C8C3-A03E-B3A4-61287A3046A4}"/>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14901552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9F282-2F9F-1C6B-33C0-5C62E868EBB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CA7F5A3-7064-A4AC-8385-EE79DFDFCC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8617ED7-BD6D-1597-B374-7E2D360EC07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0124783-B083-57A8-2960-6DA485E46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5DE0B4-766D-CDA8-010B-8E43285A598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27D41B5-1410-BFC2-850F-9D3A008E9DA6}"/>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8" name="Footer Placeholder 7">
            <a:extLst>
              <a:ext uri="{FF2B5EF4-FFF2-40B4-BE49-F238E27FC236}">
                <a16:creationId xmlns:a16="http://schemas.microsoft.com/office/drawing/2014/main" id="{ADDBF779-AC41-7427-718D-89BA80701B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17C11A-121A-2672-D6ED-47377CCC65DB}"/>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2811088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D95C-6534-DCB9-EC6D-D0A5AB1CEF6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73E68B-C0B7-5613-8E18-DC6E4C8CD4BD}"/>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4" name="Footer Placeholder 3">
            <a:extLst>
              <a:ext uri="{FF2B5EF4-FFF2-40B4-BE49-F238E27FC236}">
                <a16:creationId xmlns:a16="http://schemas.microsoft.com/office/drawing/2014/main" id="{0FDFD514-F636-9478-8FC4-5B9DC45C0A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0D3AA8-45AC-4BBF-A5BA-5E691B552712}"/>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6364060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8EE403-45C4-CA17-D167-8DFEC53EF1D2}"/>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3" name="Footer Placeholder 2">
            <a:extLst>
              <a:ext uri="{FF2B5EF4-FFF2-40B4-BE49-F238E27FC236}">
                <a16:creationId xmlns:a16="http://schemas.microsoft.com/office/drawing/2014/main" id="{0BC71212-229A-B0B7-1071-792FB3C51C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2FF7A5-2586-FF73-F659-85BB84ADEE96}"/>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14737903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B5FD-1C4E-D8BB-CB43-CCAB4075E9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3812FCE-C614-2491-421D-6F385F858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B6B9BBE-041D-A719-23FD-75D71BEA3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92F458-F745-D456-A3B8-CB92ACB6C607}"/>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6" name="Footer Placeholder 5">
            <a:extLst>
              <a:ext uri="{FF2B5EF4-FFF2-40B4-BE49-F238E27FC236}">
                <a16:creationId xmlns:a16="http://schemas.microsoft.com/office/drawing/2014/main" id="{9C027090-EE83-1085-8D5C-A3D1F02687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774BF-C812-DBF5-D3D5-6046BD899D93}"/>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26301893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19AD-FF65-AB00-D0BB-7204FED033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BEF54B9-D05E-9B92-E6A0-E57EF92471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1D68D4-2F0D-DD31-EF6B-054A6A6B8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1B77A2-11C7-970D-CB71-F12B2A206CD5}"/>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6" name="Footer Placeholder 5">
            <a:extLst>
              <a:ext uri="{FF2B5EF4-FFF2-40B4-BE49-F238E27FC236}">
                <a16:creationId xmlns:a16="http://schemas.microsoft.com/office/drawing/2014/main" id="{A3B4CE0C-1A32-F456-B2CC-329237CE1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D77D2-438D-C4AF-50C6-78401572CC30}"/>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160986331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2859-E422-20BA-884C-CC75A4FBF4F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C4A8F6-8D52-66C8-57B9-4A07D51C9B9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BB6FAA-6BB7-CCC6-E804-A1DEA14B7B08}"/>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5" name="Footer Placeholder 4">
            <a:extLst>
              <a:ext uri="{FF2B5EF4-FFF2-40B4-BE49-F238E27FC236}">
                <a16:creationId xmlns:a16="http://schemas.microsoft.com/office/drawing/2014/main" id="{4677B478-8156-78D7-DAD1-1B75ACD0A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684F0-8DFD-5471-08A1-ED95E287A00B}"/>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39340875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7734A-EDA4-3BDC-0BE3-185ED43D9BC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6B49AB9-A2D0-53FA-BD64-E066139C9D9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5B6C2B-D7B1-BB5E-D2B0-0DE1C6E35F3C}"/>
              </a:ext>
            </a:extLst>
          </p:cNvPr>
          <p:cNvSpPr>
            <a:spLocks noGrp="1"/>
          </p:cNvSpPr>
          <p:nvPr>
            <p:ph type="dt" sz="half" idx="10"/>
          </p:nvPr>
        </p:nvSpPr>
        <p:spPr/>
        <p:txBody>
          <a:bodyPr/>
          <a:lstStyle/>
          <a:p>
            <a:fld id="{AEE8BB58-C208-ED4B-97AF-29AC87DF73C4}" type="datetimeFigureOut">
              <a:rPr lang="en-US" smtClean="0"/>
              <a:t>12/4/25</a:t>
            </a:fld>
            <a:endParaRPr lang="en-US"/>
          </a:p>
        </p:txBody>
      </p:sp>
      <p:sp>
        <p:nvSpPr>
          <p:cNvPr id="5" name="Footer Placeholder 4">
            <a:extLst>
              <a:ext uri="{FF2B5EF4-FFF2-40B4-BE49-F238E27FC236}">
                <a16:creationId xmlns:a16="http://schemas.microsoft.com/office/drawing/2014/main" id="{C293CDB4-902D-F182-F814-A7E1BC687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62221-159E-4113-5783-2C535EA4495A}"/>
              </a:ext>
            </a:extLst>
          </p:cNvPr>
          <p:cNvSpPr>
            <a:spLocks noGrp="1"/>
          </p:cNvSpPr>
          <p:nvPr>
            <p:ph type="sldNum" sz="quarter" idx="12"/>
          </p:nvPr>
        </p:nvSpPr>
        <p:spPr/>
        <p:txBody>
          <a:bodyPr/>
          <a:lstStyle/>
          <a:p>
            <a:fld id="{37E4D403-0EB7-254E-8485-E82ECBCF2216}" type="slidenum">
              <a:rPr lang="en-US" smtClean="0"/>
              <a:t>‹#›</a:t>
            </a:fld>
            <a:endParaRPr lang="en-US"/>
          </a:p>
        </p:txBody>
      </p:sp>
    </p:spTree>
    <p:extLst>
      <p:ext uri="{BB962C8B-B14F-4D97-AF65-F5344CB8AC3E}">
        <p14:creationId xmlns:p14="http://schemas.microsoft.com/office/powerpoint/2010/main" val="38323245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4E2D10-818E-FADD-FAC3-18C266BEFA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360E18EC-8BF0-824A-8170-D55830CB1688}"/>
              </a:ext>
            </a:extLst>
          </p:cNvPr>
          <p:cNvSpPr>
            <a:spLocks noGrp="1"/>
          </p:cNvSpPr>
          <p:nvPr>
            <p:ph type="ctrTitle"/>
          </p:nvPr>
        </p:nvSpPr>
        <p:spPr>
          <a:xfrm>
            <a:off x="479425" y="1354347"/>
            <a:ext cx="11233150" cy="2248586"/>
          </a:xfrm>
        </p:spPr>
        <p:txBody>
          <a:bodyPr anchor="b">
            <a:no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C9C29D4-DB5E-164C-8337-A914722AD425}"/>
              </a:ext>
            </a:extLst>
          </p:cNvPr>
          <p:cNvSpPr>
            <a:spLocks noGrp="1"/>
          </p:cNvSpPr>
          <p:nvPr>
            <p:ph type="subTitle" idx="1"/>
          </p:nvPr>
        </p:nvSpPr>
        <p:spPr>
          <a:xfrm>
            <a:off x="479425" y="3715327"/>
            <a:ext cx="11233150" cy="1655762"/>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A7C79AE5-7CEA-D340-A537-5F90A93D807D}"/>
              </a:ext>
            </a:extLst>
          </p:cNvPr>
          <p:cNvSpPr>
            <a:spLocks noGrp="1"/>
          </p:cNvSpPr>
          <p:nvPr>
            <p:ph type="ftr" sz="quarter" idx="11"/>
          </p:nvPr>
        </p:nvSpPr>
        <p:spPr>
          <a:xfrm>
            <a:off x="477519" y="5292725"/>
            <a:ext cx="11235056" cy="520700"/>
          </a:xfrm>
        </p:spPr>
        <p:txBody>
          <a:bodyPr/>
          <a:lstStyle>
            <a:lvl1pPr>
              <a:defRPr>
                <a:solidFill>
                  <a:schemeClr val="bg1"/>
                </a:solidFill>
              </a:defRPr>
            </a:lvl1pPr>
          </a:lstStyle>
          <a:p>
            <a:endParaRPr lang="en-US" dirty="0"/>
          </a:p>
        </p:txBody>
      </p:sp>
      <p:sp>
        <p:nvSpPr>
          <p:cNvPr id="8" name="TextBox 7">
            <a:extLst>
              <a:ext uri="{FF2B5EF4-FFF2-40B4-BE49-F238E27FC236}">
                <a16:creationId xmlns:a16="http://schemas.microsoft.com/office/drawing/2014/main" id="{D0919885-7BEF-4931-A5ED-BA8F68DA1DA7}"/>
              </a:ext>
            </a:extLst>
          </p:cNvPr>
          <p:cNvSpPr txBox="1"/>
          <p:nvPr userDrawn="1"/>
        </p:nvSpPr>
        <p:spPr>
          <a:xfrm>
            <a:off x="1187451" y="6642336"/>
            <a:ext cx="9817098" cy="215444"/>
          </a:xfrm>
          <a:prstGeom prst="rect">
            <a:avLst/>
          </a:prstGeom>
          <a:noFill/>
        </p:spPr>
        <p:txBody>
          <a:bodyPr wrap="square" rtlCol="0" anchor="b">
            <a:spAutoFit/>
          </a:bodyPr>
          <a:lstStyle/>
          <a:p>
            <a:pPr algn="ctr"/>
            <a:r>
              <a:rPr lang="en-US" sz="800" dirty="0">
                <a:solidFill>
                  <a:schemeClr val="bg1"/>
                </a:solidFill>
              </a:rPr>
              <a:t>INCYTE CONFIDENTIAL. FOR ADVISORY BOARD PURPOSES ONLY. DO NOT COPY, DISTRIBUTE, OR OTHERWISE REPRODUCE.</a:t>
            </a:r>
          </a:p>
        </p:txBody>
      </p:sp>
      <p:sp>
        <p:nvSpPr>
          <p:cNvPr id="10" name="Text Placeholder 9">
            <a:extLst>
              <a:ext uri="{FF2B5EF4-FFF2-40B4-BE49-F238E27FC236}">
                <a16:creationId xmlns:a16="http://schemas.microsoft.com/office/drawing/2014/main" id="{ADBD5531-ADE9-4CA8-868D-9AB6C5DC049D}"/>
              </a:ext>
            </a:extLst>
          </p:cNvPr>
          <p:cNvSpPr>
            <a:spLocks noGrp="1"/>
          </p:cNvSpPr>
          <p:nvPr>
            <p:ph type="body" sz="quarter" idx="12"/>
          </p:nvPr>
        </p:nvSpPr>
        <p:spPr>
          <a:xfrm>
            <a:off x="477518" y="6150721"/>
            <a:ext cx="3473379" cy="638175"/>
          </a:xfrm>
        </p:spPr>
        <p:txBody>
          <a:bodyPr anchor="b"/>
          <a:lstStyle>
            <a:lvl1pPr marL="0" indent="0">
              <a:buNone/>
              <a:defRPr sz="800">
                <a:solidFill>
                  <a:schemeClr val="bg1"/>
                </a:solidFill>
              </a:defRPr>
            </a:lvl1pPr>
            <a:lvl2pPr marL="239712" indent="0">
              <a:buNone/>
              <a:defRPr sz="800">
                <a:solidFill>
                  <a:schemeClr val="bg1"/>
                </a:solidFill>
              </a:defRPr>
            </a:lvl2pPr>
            <a:lvl3pPr marL="534988" indent="0">
              <a:buNone/>
              <a:defRPr sz="800">
                <a:solidFill>
                  <a:schemeClr val="bg1"/>
                </a:solidFill>
              </a:defRPr>
            </a:lvl3pPr>
            <a:lvl4pPr>
              <a:defRPr sz="800">
                <a:solidFill>
                  <a:schemeClr val="bg1"/>
                </a:solidFill>
              </a:defRPr>
            </a:lvl4pPr>
            <a:lvl5pPr>
              <a:defRPr sz="8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20023649"/>
      </p:ext>
    </p:extLst>
  </p:cSld>
  <p:clrMapOvr>
    <a:masterClrMapping/>
  </p:clrMapOvr>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93338-FFF5-0044-A0EB-34DFF394374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DDDD5BC-D197-0C4E-8461-B6C2066FE57D}"/>
              </a:ext>
            </a:extLst>
          </p:cNvPr>
          <p:cNvSpPr>
            <a:spLocks noGrp="1"/>
          </p:cNvSpPr>
          <p:nvPr>
            <p:ph idx="1"/>
          </p:nvPr>
        </p:nvSpPr>
        <p:spPr>
          <a:xfrm>
            <a:off x="479425" y="1219200"/>
            <a:ext cx="11233149"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2F170EA-4286-284B-842A-DD394E28E7B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205039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8742-E6B3-E549-A459-60B2FD856B7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2899C69-FF5A-6D4B-86EB-FE1A6374A97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76227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Divider option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CC2187-6B14-4E07-9A0B-9585E49CF2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EBC800AC-0254-1248-9F63-5808E20067E0}"/>
              </a:ext>
            </a:extLst>
          </p:cNvPr>
          <p:cNvSpPr>
            <a:spLocks noGrp="1"/>
          </p:cNvSpPr>
          <p:nvPr>
            <p:ph type="title"/>
          </p:nvPr>
        </p:nvSpPr>
        <p:spPr>
          <a:xfrm>
            <a:off x="494226" y="1345721"/>
            <a:ext cx="11346423" cy="2247224"/>
          </a:xfrm>
        </p:spPr>
        <p:txBody>
          <a:bodyPr anchor="b">
            <a:noAutofit/>
          </a:bodyPr>
          <a:lstStyle>
            <a:lvl1pPr>
              <a:defRPr sz="4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2C25CFD-E4F5-4A47-9963-D495C6A8938A}"/>
              </a:ext>
            </a:extLst>
          </p:cNvPr>
          <p:cNvSpPr>
            <a:spLocks noGrp="1"/>
          </p:cNvSpPr>
          <p:nvPr>
            <p:ph type="body" idx="1"/>
          </p:nvPr>
        </p:nvSpPr>
        <p:spPr>
          <a:xfrm>
            <a:off x="494226" y="3735429"/>
            <a:ext cx="11346423" cy="806500"/>
          </a:xfrm>
        </p:spPr>
        <p:txBody>
          <a:bodyPr>
            <a:noAutofit/>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6">
            <a:extLst>
              <a:ext uri="{FF2B5EF4-FFF2-40B4-BE49-F238E27FC236}">
                <a16:creationId xmlns:a16="http://schemas.microsoft.com/office/drawing/2014/main" id="{F29B7DAD-E232-1141-99F8-5A10C2F7A3B9}"/>
              </a:ext>
            </a:extLst>
          </p:cNvPr>
          <p:cNvSpPr>
            <a:spLocks noGrp="1"/>
          </p:cNvSpPr>
          <p:nvPr>
            <p:ph type="ftr" sz="quarter" idx="13"/>
          </p:nvPr>
        </p:nvSpPr>
        <p:spPr/>
        <p:txBody>
          <a:bodyPr/>
          <a:lstStyle/>
          <a:p>
            <a:endParaRPr lang="en-US" dirty="0"/>
          </a:p>
        </p:txBody>
      </p:sp>
      <p:sp>
        <p:nvSpPr>
          <p:cNvPr id="6" name="TextBox 5">
            <a:extLst>
              <a:ext uri="{FF2B5EF4-FFF2-40B4-BE49-F238E27FC236}">
                <a16:creationId xmlns:a16="http://schemas.microsoft.com/office/drawing/2014/main" id="{9ABB3873-DD33-47E8-AE53-F9F7A15A17BA}"/>
              </a:ext>
            </a:extLst>
          </p:cNvPr>
          <p:cNvSpPr txBox="1"/>
          <p:nvPr userDrawn="1"/>
        </p:nvSpPr>
        <p:spPr>
          <a:xfrm>
            <a:off x="1187451" y="6642336"/>
            <a:ext cx="9817098" cy="215444"/>
          </a:xfrm>
          <a:prstGeom prst="rect">
            <a:avLst/>
          </a:prstGeom>
          <a:noFill/>
        </p:spPr>
        <p:txBody>
          <a:bodyPr wrap="square" rtlCol="0" anchor="b">
            <a:spAutoFit/>
          </a:bodyPr>
          <a:lstStyle/>
          <a:p>
            <a:pPr algn="ctr"/>
            <a:r>
              <a:rPr lang="en-US" sz="800" dirty="0"/>
              <a:t>INCYTE CONFIDENTIAL. FOR ADVISORY BOARD PURPOSES ONLY. DO NOT COPY, DISTRIBUTE, OR OTHERWISE REPRODUCE.</a:t>
            </a:r>
          </a:p>
        </p:txBody>
      </p:sp>
    </p:spTree>
    <p:extLst>
      <p:ext uri="{BB962C8B-B14F-4D97-AF65-F5344CB8AC3E}">
        <p14:creationId xmlns:p14="http://schemas.microsoft.com/office/powerpoint/2010/main" val="47925418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Divider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CC2187-6B14-4E07-9A0B-9585E49CF2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EBC800AC-0254-1248-9F63-5808E20067E0}"/>
              </a:ext>
            </a:extLst>
          </p:cNvPr>
          <p:cNvSpPr>
            <a:spLocks noGrp="1"/>
          </p:cNvSpPr>
          <p:nvPr>
            <p:ph type="title"/>
          </p:nvPr>
        </p:nvSpPr>
        <p:spPr>
          <a:xfrm>
            <a:off x="494226" y="1345722"/>
            <a:ext cx="11346423" cy="2247224"/>
          </a:xfrm>
        </p:spPr>
        <p:txBody>
          <a:bodyPr anchor="b">
            <a:noAutofit/>
          </a:bodyPr>
          <a:lstStyle>
            <a:lvl1pPr>
              <a:defRPr sz="4000">
                <a:solidFill>
                  <a:schemeClr val="accent4">
                    <a:lumMod val="7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2C25CFD-E4F5-4A47-9963-D495C6A8938A}"/>
              </a:ext>
            </a:extLst>
          </p:cNvPr>
          <p:cNvSpPr>
            <a:spLocks noGrp="1"/>
          </p:cNvSpPr>
          <p:nvPr>
            <p:ph type="body" idx="1"/>
          </p:nvPr>
        </p:nvSpPr>
        <p:spPr>
          <a:xfrm>
            <a:off x="494226" y="3735429"/>
            <a:ext cx="11346423" cy="806500"/>
          </a:xfrm>
        </p:spPr>
        <p:txBody>
          <a:bodyPr>
            <a:noAutofit/>
          </a:bodyPr>
          <a:lstStyle>
            <a:lvl1pPr marL="0" indent="0">
              <a:buNone/>
              <a:defRPr sz="2400">
                <a:solidFill>
                  <a:schemeClr val="accent4">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6">
            <a:extLst>
              <a:ext uri="{FF2B5EF4-FFF2-40B4-BE49-F238E27FC236}">
                <a16:creationId xmlns:a16="http://schemas.microsoft.com/office/drawing/2014/main" id="{F29B7DAD-E232-1141-99F8-5A10C2F7A3B9}"/>
              </a:ext>
            </a:extLst>
          </p:cNvPr>
          <p:cNvSpPr>
            <a:spLocks noGrp="1"/>
          </p:cNvSpPr>
          <p:nvPr>
            <p:ph type="ftr" sz="quarter" idx="13"/>
          </p:nvPr>
        </p:nvSpPr>
        <p:spPr/>
        <p:txBody>
          <a:bodyPr/>
          <a:lstStyle/>
          <a:p>
            <a:endParaRPr lang="en-US" dirty="0"/>
          </a:p>
        </p:txBody>
      </p:sp>
      <p:sp>
        <p:nvSpPr>
          <p:cNvPr id="6" name="TextBox 5">
            <a:extLst>
              <a:ext uri="{FF2B5EF4-FFF2-40B4-BE49-F238E27FC236}">
                <a16:creationId xmlns:a16="http://schemas.microsoft.com/office/drawing/2014/main" id="{9ABB3873-DD33-47E8-AE53-F9F7A15A17BA}"/>
              </a:ext>
            </a:extLst>
          </p:cNvPr>
          <p:cNvSpPr txBox="1"/>
          <p:nvPr userDrawn="1"/>
        </p:nvSpPr>
        <p:spPr>
          <a:xfrm>
            <a:off x="1187451" y="6642336"/>
            <a:ext cx="9817098" cy="215444"/>
          </a:xfrm>
          <a:prstGeom prst="rect">
            <a:avLst/>
          </a:prstGeom>
          <a:noFill/>
        </p:spPr>
        <p:txBody>
          <a:bodyPr wrap="square" rtlCol="0" anchor="b">
            <a:spAutoFit/>
          </a:bodyPr>
          <a:lstStyle/>
          <a:p>
            <a:pPr algn="ctr"/>
            <a:r>
              <a:rPr lang="en-US" sz="800" dirty="0"/>
              <a:t>INCYTE CONFIDENTIAL. FOR ADVISORY BOARD PURPOSES ONLY. DO NOT COPY, DISTRIBUTE, OR OTHERWISE REPRODUCE.</a:t>
            </a:r>
          </a:p>
        </p:txBody>
      </p:sp>
    </p:spTree>
    <p:extLst>
      <p:ext uri="{BB962C8B-B14F-4D97-AF65-F5344CB8AC3E}">
        <p14:creationId xmlns:p14="http://schemas.microsoft.com/office/powerpoint/2010/main" val="4484494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55403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D960CA-42FA-AA4D-A3A2-9F7C8F44718F}"/>
              </a:ext>
            </a:extLst>
          </p:cNvPr>
          <p:cNvSpPr>
            <a:spLocks noGrp="1"/>
          </p:cNvSpPr>
          <p:nvPr>
            <p:ph sz="half" idx="2"/>
          </p:nvPr>
        </p:nvSpPr>
        <p:spPr>
          <a:xfrm>
            <a:off x="6172199" y="1219200"/>
            <a:ext cx="5540375"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3C2F0E08-5680-8F47-BE37-AF338DE5EDF3}"/>
              </a:ext>
            </a:extLst>
          </p:cNvPr>
          <p:cNvSpPr>
            <a:spLocks noGrp="1"/>
          </p:cNvSpPr>
          <p:nvPr>
            <p:ph type="ftr" sz="quarter" idx="11"/>
          </p:nvPr>
        </p:nvSpPr>
        <p:spPr/>
        <p:txBody>
          <a:bodyPr/>
          <a:lstStyle/>
          <a:p>
            <a:endParaRPr lang="en-US" dirty="0"/>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1587776"/>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946C1-CE11-4143-8832-3A8BA05B8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80114" y="1219200"/>
            <a:ext cx="339153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D960CA-42FA-AA4D-A3A2-9F7C8F44718F}"/>
              </a:ext>
            </a:extLst>
          </p:cNvPr>
          <p:cNvSpPr>
            <a:spLocks noGrp="1"/>
          </p:cNvSpPr>
          <p:nvPr>
            <p:ph sz="half" idx="2"/>
          </p:nvPr>
        </p:nvSpPr>
        <p:spPr>
          <a:xfrm>
            <a:off x="4023361" y="1219200"/>
            <a:ext cx="7689214"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3C2F0E08-5680-8F47-BE37-AF338DE5EDF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831664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946C1-CE11-4143-8832-3A8BA05B8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7384415"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3D960CA-42FA-AA4D-A3A2-9F7C8F44718F}"/>
              </a:ext>
            </a:extLst>
          </p:cNvPr>
          <p:cNvSpPr>
            <a:spLocks noGrp="1"/>
          </p:cNvSpPr>
          <p:nvPr>
            <p:ph sz="half" idx="2"/>
          </p:nvPr>
        </p:nvSpPr>
        <p:spPr>
          <a:xfrm>
            <a:off x="7995919" y="1219200"/>
            <a:ext cx="371665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B4F259C-8AEA-5744-8CC2-6FABE6AEB368}"/>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5757584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983F61-FDC0-3E4F-8BFE-CB776D2833C7}"/>
              </a:ext>
            </a:extLst>
          </p:cNvPr>
          <p:cNvSpPr>
            <a:spLocks noGrp="1"/>
          </p:cNvSpPr>
          <p:nvPr>
            <p:ph type="body" idx="1"/>
          </p:nvPr>
        </p:nvSpPr>
        <p:spPr>
          <a:xfrm>
            <a:off x="479425" y="1221283"/>
            <a:ext cx="5540375" cy="616818"/>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B905A1-B3D0-DB4E-BC68-C7EB2688D2E9}"/>
              </a:ext>
            </a:extLst>
          </p:cNvPr>
          <p:cNvSpPr>
            <a:spLocks noGrp="1"/>
          </p:cNvSpPr>
          <p:nvPr>
            <p:ph sz="half" idx="2"/>
          </p:nvPr>
        </p:nvSpPr>
        <p:spPr>
          <a:xfrm>
            <a:off x="479425" y="1983744"/>
            <a:ext cx="5540375" cy="40360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D76829-16AE-B147-A395-6DF9AC2DF8AD}"/>
              </a:ext>
            </a:extLst>
          </p:cNvPr>
          <p:cNvSpPr>
            <a:spLocks noGrp="1"/>
          </p:cNvSpPr>
          <p:nvPr>
            <p:ph type="body" sz="quarter" idx="3"/>
          </p:nvPr>
        </p:nvSpPr>
        <p:spPr>
          <a:xfrm>
            <a:off x="6172199" y="1221283"/>
            <a:ext cx="5540375" cy="616818"/>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B2DECB-4B0C-4F46-B7A1-8CE7B22AB5C6}"/>
              </a:ext>
            </a:extLst>
          </p:cNvPr>
          <p:cNvSpPr>
            <a:spLocks noGrp="1"/>
          </p:cNvSpPr>
          <p:nvPr>
            <p:ph sz="quarter" idx="4"/>
          </p:nvPr>
        </p:nvSpPr>
        <p:spPr>
          <a:xfrm>
            <a:off x="6172199" y="1983744"/>
            <a:ext cx="5540375" cy="403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D5AD5F0A-D02C-BF46-BB8F-1F74B91E30B6}"/>
              </a:ext>
            </a:extLst>
          </p:cNvPr>
          <p:cNvSpPr>
            <a:spLocks noGrp="1"/>
          </p:cNvSpPr>
          <p:nvPr>
            <p:ph type="ftr" sz="quarter" idx="11"/>
          </p:nvPr>
        </p:nvSpPr>
        <p:spPr/>
        <p:txBody>
          <a:bodyPr/>
          <a:lstStyle/>
          <a:p>
            <a:endParaRPr lang="en-US" dirty="0"/>
          </a:p>
        </p:txBody>
      </p:sp>
      <p:sp>
        <p:nvSpPr>
          <p:cNvPr id="10" name="Title 9">
            <a:extLst>
              <a:ext uri="{FF2B5EF4-FFF2-40B4-BE49-F238E27FC236}">
                <a16:creationId xmlns:a16="http://schemas.microsoft.com/office/drawing/2014/main" id="{D19C4A15-EFE0-854A-885A-1E7B30D15A5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86023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55403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3C2F0E08-5680-8F47-BE37-AF338DE5EDF3}"/>
              </a:ext>
            </a:extLst>
          </p:cNvPr>
          <p:cNvSpPr>
            <a:spLocks noGrp="1"/>
          </p:cNvSpPr>
          <p:nvPr>
            <p:ph type="ftr" sz="quarter" idx="11"/>
          </p:nvPr>
        </p:nvSpPr>
        <p:spPr/>
        <p:txBody>
          <a:bodyPr/>
          <a:lstStyle/>
          <a:p>
            <a:endParaRPr lang="en-US" dirty="0"/>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3AE6EC93-8C41-442E-90C3-39B46764F54F}"/>
              </a:ext>
            </a:extLst>
          </p:cNvPr>
          <p:cNvSpPr>
            <a:spLocks noGrp="1"/>
          </p:cNvSpPr>
          <p:nvPr>
            <p:ph type="chart" sz="quarter" idx="13"/>
          </p:nvPr>
        </p:nvSpPr>
        <p:spPr>
          <a:xfrm>
            <a:off x="6167438" y="1219200"/>
            <a:ext cx="5545137" cy="4800600"/>
          </a:xfrm>
        </p:spPr>
        <p:txBody>
          <a:bodyPr/>
          <a:lstStyle>
            <a:lvl1pPr marL="0" indent="0">
              <a:buNone/>
              <a:defRPr/>
            </a:lvl1pPr>
          </a:lstStyle>
          <a:p>
            <a:endParaRPr lang="en-US" dirty="0"/>
          </a:p>
        </p:txBody>
      </p:sp>
    </p:spTree>
    <p:extLst>
      <p:ext uri="{BB962C8B-B14F-4D97-AF65-F5344CB8AC3E}">
        <p14:creationId xmlns:p14="http://schemas.microsoft.com/office/powerpoint/2010/main" val="404957802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55403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3C2F0E08-5680-8F47-BE37-AF338DE5EDF3}"/>
              </a:ext>
            </a:extLst>
          </p:cNvPr>
          <p:cNvSpPr>
            <a:spLocks noGrp="1"/>
          </p:cNvSpPr>
          <p:nvPr>
            <p:ph type="ftr" sz="quarter" idx="11"/>
          </p:nvPr>
        </p:nvSpPr>
        <p:spPr/>
        <p:txBody>
          <a:bodyPr/>
          <a:lstStyle/>
          <a:p>
            <a:endParaRPr lang="en-US" dirty="0"/>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BC3FC1AA-2DA8-4F57-ADBC-55850AB8554B}"/>
              </a:ext>
            </a:extLst>
          </p:cNvPr>
          <p:cNvSpPr>
            <a:spLocks noGrp="1"/>
          </p:cNvSpPr>
          <p:nvPr>
            <p:ph type="tbl" sz="quarter" idx="13"/>
          </p:nvPr>
        </p:nvSpPr>
        <p:spPr>
          <a:xfrm>
            <a:off x="6167438" y="1219200"/>
            <a:ext cx="5545137" cy="4800600"/>
          </a:xfrm>
        </p:spPr>
        <p:txBody>
          <a:bodyPr/>
          <a:lstStyle>
            <a:lvl1pPr marL="0" indent="0">
              <a:buNone/>
              <a:defRPr/>
            </a:lvl1pPr>
          </a:lstStyle>
          <a:p>
            <a:endParaRPr lang="en-US" dirty="0"/>
          </a:p>
        </p:txBody>
      </p:sp>
    </p:spTree>
    <p:extLst>
      <p:ext uri="{BB962C8B-B14F-4D97-AF65-F5344CB8AC3E}">
        <p14:creationId xmlns:p14="http://schemas.microsoft.com/office/powerpoint/2010/main" val="35205240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55403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3C2F0E08-5680-8F47-BE37-AF338DE5EDF3}"/>
              </a:ext>
            </a:extLst>
          </p:cNvPr>
          <p:cNvSpPr>
            <a:spLocks noGrp="1"/>
          </p:cNvSpPr>
          <p:nvPr>
            <p:ph type="ftr" sz="quarter" idx="11"/>
          </p:nvPr>
        </p:nvSpPr>
        <p:spPr/>
        <p:txBody>
          <a:bodyPr/>
          <a:lstStyle/>
          <a:p>
            <a:endParaRPr lang="en-US" dirty="0"/>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826EA71B-A23B-45F1-931B-429BAC31D5F0}"/>
              </a:ext>
            </a:extLst>
          </p:cNvPr>
          <p:cNvSpPr>
            <a:spLocks noGrp="1"/>
          </p:cNvSpPr>
          <p:nvPr>
            <p:ph type="pic" sz="quarter" idx="13"/>
          </p:nvPr>
        </p:nvSpPr>
        <p:spPr>
          <a:xfrm>
            <a:off x="6167438" y="1219200"/>
            <a:ext cx="5545137" cy="4800600"/>
          </a:xfrm>
        </p:spPr>
        <p:txBody>
          <a:bodyPr/>
          <a:lstStyle>
            <a:lvl1pPr marL="0" indent="0">
              <a:buNone/>
              <a:defRPr/>
            </a:lvl1pPr>
          </a:lstStyle>
          <a:p>
            <a:endParaRPr lang="en-US" dirty="0"/>
          </a:p>
        </p:txBody>
      </p:sp>
    </p:spTree>
    <p:extLst>
      <p:ext uri="{BB962C8B-B14F-4D97-AF65-F5344CB8AC3E}">
        <p14:creationId xmlns:p14="http://schemas.microsoft.com/office/powerpoint/2010/main" val="69906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6172200" y="1219200"/>
            <a:ext cx="5540375"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3C2F0E08-5680-8F47-BE37-AF338DE5EDF3}"/>
              </a:ext>
            </a:extLst>
          </p:cNvPr>
          <p:cNvSpPr>
            <a:spLocks noGrp="1"/>
          </p:cNvSpPr>
          <p:nvPr>
            <p:ph type="ftr" sz="quarter" idx="11"/>
          </p:nvPr>
        </p:nvSpPr>
        <p:spPr/>
        <p:txBody>
          <a:bodyPr/>
          <a:lstStyle/>
          <a:p>
            <a:endParaRPr lang="en-US" dirty="0"/>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826EA71B-A23B-45F1-931B-429BAC31D5F0}"/>
              </a:ext>
            </a:extLst>
          </p:cNvPr>
          <p:cNvSpPr>
            <a:spLocks noGrp="1"/>
          </p:cNvSpPr>
          <p:nvPr>
            <p:ph type="pic" sz="quarter" idx="13"/>
          </p:nvPr>
        </p:nvSpPr>
        <p:spPr>
          <a:xfrm>
            <a:off x="471488" y="1219200"/>
            <a:ext cx="5545137" cy="4800600"/>
          </a:xfrm>
        </p:spPr>
        <p:txBody>
          <a:bodyPr/>
          <a:lstStyle>
            <a:lvl1pPr marL="0" indent="0">
              <a:buNone/>
              <a:defRPr/>
            </a:lvl1pPr>
          </a:lstStyle>
          <a:p>
            <a:endParaRPr lang="en-US" dirty="0"/>
          </a:p>
        </p:txBody>
      </p:sp>
    </p:spTree>
    <p:extLst>
      <p:ext uri="{BB962C8B-B14F-4D97-AF65-F5344CB8AC3E}">
        <p14:creationId xmlns:p14="http://schemas.microsoft.com/office/powerpoint/2010/main" val="34448982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F98661B-6093-384C-B551-FCE678A5196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4975511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16AC9D-5475-4FA6-97DD-03FE84E2E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sp>
        <p:nvSpPr>
          <p:cNvPr id="3" name="Footer Placeholder 2">
            <a:extLst>
              <a:ext uri="{FF2B5EF4-FFF2-40B4-BE49-F238E27FC236}">
                <a16:creationId xmlns:a16="http://schemas.microsoft.com/office/drawing/2014/main" id="{CF98661B-6093-384C-B551-FCE678A51961}"/>
              </a:ext>
            </a:extLst>
          </p:cNvPr>
          <p:cNvSpPr>
            <a:spLocks noGrp="1"/>
          </p:cNvSpPr>
          <p:nvPr>
            <p:ph type="ftr" sz="quarter" idx="11"/>
          </p:nvPr>
        </p:nvSpPr>
        <p:spPr>
          <a:xfrm>
            <a:off x="859472" y="4457701"/>
            <a:ext cx="10473055" cy="1355724"/>
          </a:xfrm>
        </p:spPr>
        <p:txBody>
          <a:bodyPr anchor="ctr"/>
          <a:lstStyle>
            <a:lvl1pPr algn="ctr">
              <a:defRPr sz="2000" b="0">
                <a:solidFill>
                  <a:schemeClr val="bg1"/>
                </a:solidFill>
              </a:defRPr>
            </a:lvl1pPr>
          </a:lstStyle>
          <a:p>
            <a:endParaRPr lang="en-US" dirty="0"/>
          </a:p>
        </p:txBody>
      </p:sp>
      <p:sp>
        <p:nvSpPr>
          <p:cNvPr id="4" name="TextBox 3">
            <a:extLst>
              <a:ext uri="{FF2B5EF4-FFF2-40B4-BE49-F238E27FC236}">
                <a16:creationId xmlns:a16="http://schemas.microsoft.com/office/drawing/2014/main" id="{799CBE53-C2DB-497A-83E4-ED02F38F3564}"/>
              </a:ext>
            </a:extLst>
          </p:cNvPr>
          <p:cNvSpPr txBox="1"/>
          <p:nvPr userDrawn="1"/>
        </p:nvSpPr>
        <p:spPr>
          <a:xfrm>
            <a:off x="1187451" y="6642336"/>
            <a:ext cx="9817098" cy="215444"/>
          </a:xfrm>
          <a:prstGeom prst="rect">
            <a:avLst/>
          </a:prstGeom>
          <a:noFill/>
        </p:spPr>
        <p:txBody>
          <a:bodyPr wrap="square" rtlCol="0" anchor="b">
            <a:spAutoFit/>
          </a:bodyPr>
          <a:lstStyle/>
          <a:p>
            <a:pPr algn="ctr"/>
            <a:r>
              <a:rPr lang="en-US" sz="800" dirty="0">
                <a:solidFill>
                  <a:schemeClr val="bg1"/>
                </a:solidFill>
              </a:rPr>
              <a:t>INCYTE CONFIDENTIAL. FOR ADVISORY BOARD PURPOSES ONLY. DO NOT COPY, DISTRIBUTE, OR OTHERWISE REPRODUCE.</a:t>
            </a:r>
          </a:p>
        </p:txBody>
      </p:sp>
    </p:spTree>
    <p:extLst>
      <p:ext uri="{BB962C8B-B14F-4D97-AF65-F5344CB8AC3E}">
        <p14:creationId xmlns:p14="http://schemas.microsoft.com/office/powerpoint/2010/main" val="25363049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926C1E-C8C9-400F-81CA-56293A8397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360E18EC-8BF0-824A-8170-D55830CB1688}"/>
              </a:ext>
            </a:extLst>
          </p:cNvPr>
          <p:cNvSpPr>
            <a:spLocks noGrp="1"/>
          </p:cNvSpPr>
          <p:nvPr>
            <p:ph type="ctrTitle"/>
          </p:nvPr>
        </p:nvSpPr>
        <p:spPr>
          <a:xfrm>
            <a:off x="479425" y="1354347"/>
            <a:ext cx="11233150" cy="2248586"/>
          </a:xfrm>
        </p:spPr>
        <p:txBody>
          <a:bodyPr anchor="b">
            <a:no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C9C29D4-DB5E-164C-8337-A914722AD425}"/>
              </a:ext>
            </a:extLst>
          </p:cNvPr>
          <p:cNvSpPr>
            <a:spLocks noGrp="1"/>
          </p:cNvSpPr>
          <p:nvPr>
            <p:ph type="subTitle" idx="1"/>
          </p:nvPr>
        </p:nvSpPr>
        <p:spPr>
          <a:xfrm>
            <a:off x="479425" y="3715327"/>
            <a:ext cx="11233150" cy="1655762"/>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A7C79AE5-7CEA-D340-A537-5F90A93D807D}"/>
              </a:ext>
            </a:extLst>
          </p:cNvPr>
          <p:cNvSpPr>
            <a:spLocks noGrp="1"/>
          </p:cNvSpPr>
          <p:nvPr>
            <p:ph type="ftr" sz="quarter" idx="11"/>
          </p:nvPr>
        </p:nvSpPr>
        <p:spPr>
          <a:xfrm>
            <a:off x="477519" y="5292725"/>
            <a:ext cx="11235056" cy="520700"/>
          </a:xfrm>
        </p:spPr>
        <p:txBody>
          <a:bodyPr/>
          <a:lstStyle>
            <a:lvl1pPr>
              <a:defRPr>
                <a:solidFill>
                  <a:schemeClr val="bg1"/>
                </a:solidFill>
              </a:defRPr>
            </a:lvl1pPr>
          </a:lstStyle>
          <a:p>
            <a:endParaRPr lang="en-US" dirty="0"/>
          </a:p>
        </p:txBody>
      </p:sp>
      <p:sp>
        <p:nvSpPr>
          <p:cNvPr id="10" name="Text Placeholder 9">
            <a:extLst>
              <a:ext uri="{FF2B5EF4-FFF2-40B4-BE49-F238E27FC236}">
                <a16:creationId xmlns:a16="http://schemas.microsoft.com/office/drawing/2014/main" id="{ADBD5531-ADE9-4CA8-868D-9AB6C5DC049D}"/>
              </a:ext>
            </a:extLst>
          </p:cNvPr>
          <p:cNvSpPr>
            <a:spLocks noGrp="1"/>
          </p:cNvSpPr>
          <p:nvPr>
            <p:ph type="body" sz="quarter" idx="12"/>
          </p:nvPr>
        </p:nvSpPr>
        <p:spPr>
          <a:xfrm>
            <a:off x="477518" y="6150721"/>
            <a:ext cx="3473379" cy="638175"/>
          </a:xfrm>
        </p:spPr>
        <p:txBody>
          <a:bodyPr anchor="b"/>
          <a:lstStyle>
            <a:lvl1pPr marL="0" indent="0">
              <a:buNone/>
              <a:defRPr sz="800">
                <a:solidFill>
                  <a:schemeClr val="bg1"/>
                </a:solidFill>
              </a:defRPr>
            </a:lvl1pPr>
            <a:lvl2pPr marL="239712" indent="0">
              <a:buNone/>
              <a:defRPr sz="800">
                <a:solidFill>
                  <a:schemeClr val="bg1"/>
                </a:solidFill>
              </a:defRPr>
            </a:lvl2pPr>
            <a:lvl3pPr marL="534988" indent="0">
              <a:buNone/>
              <a:defRPr sz="800">
                <a:solidFill>
                  <a:schemeClr val="bg1"/>
                </a:solidFill>
              </a:defRPr>
            </a:lvl3pPr>
            <a:lvl4pPr>
              <a:defRPr sz="800">
                <a:solidFill>
                  <a:schemeClr val="bg1"/>
                </a:solidFill>
              </a:defRPr>
            </a:lvl4pPr>
            <a:lvl5pPr>
              <a:defRPr sz="800">
                <a:solidFill>
                  <a:schemeClr val="bg1"/>
                </a:solidFill>
              </a:defRPr>
            </a:lvl5pPr>
          </a:lstStyle>
          <a:p>
            <a:pPr lvl="0"/>
            <a:r>
              <a:rPr lang="en-US" dirty="0"/>
              <a:t>Click to edit Master text styles</a:t>
            </a:r>
          </a:p>
        </p:txBody>
      </p:sp>
      <p:sp>
        <p:nvSpPr>
          <p:cNvPr id="4" name="TextBox 3">
            <a:extLst>
              <a:ext uri="{FF2B5EF4-FFF2-40B4-BE49-F238E27FC236}">
                <a16:creationId xmlns:a16="http://schemas.microsoft.com/office/drawing/2014/main" id="{19A9D82E-8BFC-5587-66CA-26601C691A4D}"/>
              </a:ext>
            </a:extLst>
          </p:cNvPr>
          <p:cNvSpPr txBox="1"/>
          <p:nvPr userDrawn="1"/>
        </p:nvSpPr>
        <p:spPr>
          <a:xfrm>
            <a:off x="1187451" y="6642336"/>
            <a:ext cx="9817098" cy="215444"/>
          </a:xfrm>
          <a:prstGeom prst="rect">
            <a:avLst/>
          </a:prstGeom>
          <a:noFill/>
        </p:spPr>
        <p:txBody>
          <a:bodyPr wrap="square" rtlCol="0" anchor="b">
            <a:spAutoFit/>
          </a:bodyPr>
          <a:lstStyle/>
          <a:p>
            <a:pPr algn="ctr"/>
            <a:r>
              <a:rPr lang="en-US" sz="800" dirty="0">
                <a:solidFill>
                  <a:schemeClr val="bg1"/>
                </a:solidFill>
              </a:rPr>
              <a:t>INCYTE CONFIDENTIAL. FOR ADVISORY BOARD PURPOSES ONLY. DO NOT COPY, DISTRIBUTE, OR OTHERWISE REPRODUCE.</a:t>
            </a:r>
          </a:p>
        </p:txBody>
      </p:sp>
    </p:spTree>
    <p:extLst>
      <p:ext uri="{BB962C8B-B14F-4D97-AF65-F5344CB8AC3E}">
        <p14:creationId xmlns:p14="http://schemas.microsoft.com/office/powerpoint/2010/main" val="2613295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8742-E6B3-E549-A459-60B2FD856B7C}"/>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F5BEE6D6-6008-4FF2-B071-524DDA3AC16D}"/>
              </a:ext>
            </a:extLst>
          </p:cNvPr>
          <p:cNvSpPr>
            <a:spLocks noGrp="1"/>
          </p:cNvSpPr>
          <p:nvPr>
            <p:ph idx="12" hasCustomPrompt="1"/>
          </p:nvPr>
        </p:nvSpPr>
        <p:spPr>
          <a:xfrm>
            <a:off x="464591" y="6036097"/>
            <a:ext cx="10228076" cy="588681"/>
          </a:xfrm>
        </p:spPr>
        <p:txBody>
          <a:bodyPr anchor="b"/>
          <a:lstStyle>
            <a:lvl1pPr marL="0" indent="0">
              <a:buNone/>
              <a:defRPr sz="1000"/>
            </a:lvl1pPr>
            <a:lvl2pPr marL="239712" indent="0">
              <a:buNone/>
              <a:defRPr sz="1000"/>
            </a:lvl2pPr>
            <a:lvl3pPr marL="534988" indent="0">
              <a:buNone/>
              <a:defRPr sz="1000"/>
            </a:lvl3pPr>
            <a:lvl4pPr marL="757238" indent="0">
              <a:buNone/>
              <a:defRPr sz="1000"/>
            </a:lvl4pPr>
            <a:lvl5pPr marL="938212" indent="0">
              <a:buNone/>
              <a:defRPr sz="10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Footer added to the slide master, space is used for statistical notes, abbreviations and references on each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Please keep in mind that slide footers in scientific presentations can span at least 3 lines of text, if not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The minimum font size recommended is 10 point, bottom aligned text.</a:t>
            </a:r>
          </a:p>
        </p:txBody>
      </p:sp>
    </p:spTree>
    <p:custDataLst>
      <p:tags r:id="rId1"/>
    </p:custDataLst>
    <p:extLst>
      <p:ext uri="{BB962C8B-B14F-4D97-AF65-F5344CB8AC3E}">
        <p14:creationId xmlns:p14="http://schemas.microsoft.com/office/powerpoint/2010/main" val="10589454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55403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D960CA-42FA-AA4D-A3A2-9F7C8F44718F}"/>
              </a:ext>
            </a:extLst>
          </p:cNvPr>
          <p:cNvSpPr>
            <a:spLocks noGrp="1"/>
          </p:cNvSpPr>
          <p:nvPr>
            <p:ph sz="half" idx="2"/>
          </p:nvPr>
        </p:nvSpPr>
        <p:spPr>
          <a:xfrm>
            <a:off x="6172199" y="1219200"/>
            <a:ext cx="5540375"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CFA97B72-06D5-420E-B8C8-011185356954}"/>
              </a:ext>
            </a:extLst>
          </p:cNvPr>
          <p:cNvSpPr>
            <a:spLocks noGrp="1"/>
          </p:cNvSpPr>
          <p:nvPr>
            <p:ph idx="12" hasCustomPrompt="1"/>
          </p:nvPr>
        </p:nvSpPr>
        <p:spPr>
          <a:xfrm>
            <a:off x="464591" y="6036097"/>
            <a:ext cx="10228076" cy="588681"/>
          </a:xfrm>
        </p:spPr>
        <p:txBody>
          <a:bodyPr anchor="b"/>
          <a:lstStyle>
            <a:lvl1pPr marL="0" indent="0">
              <a:buNone/>
              <a:defRPr sz="1000"/>
            </a:lvl1pPr>
            <a:lvl2pPr marL="239712" indent="0">
              <a:buNone/>
              <a:defRPr sz="1000"/>
            </a:lvl2pPr>
            <a:lvl3pPr marL="534988" indent="0">
              <a:buNone/>
              <a:defRPr sz="1000"/>
            </a:lvl3pPr>
            <a:lvl4pPr marL="757238" indent="0">
              <a:buNone/>
              <a:defRPr sz="1000"/>
            </a:lvl4pPr>
            <a:lvl5pPr marL="938212" indent="0">
              <a:buNone/>
              <a:defRPr sz="10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Footer added to the slide master, space is used for statistical notes, abbreviations and references on each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Please keep in mind that slide footers in scientific presentations can span at least 3 lines of text, if not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The minimum font size recommended is 10 point, bottom aligned text.</a:t>
            </a:r>
          </a:p>
        </p:txBody>
      </p:sp>
    </p:spTree>
    <p:custDataLst>
      <p:tags r:id="rId1"/>
    </p:custDataLst>
    <p:extLst>
      <p:ext uri="{BB962C8B-B14F-4D97-AF65-F5344CB8AC3E}">
        <p14:creationId xmlns:p14="http://schemas.microsoft.com/office/powerpoint/2010/main" val="3753811868"/>
      </p:ext>
    </p:extLst>
  </p:cSld>
  <p:clrMapOvr>
    <a:masterClrMapping/>
  </p:clrMapOvr>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946C1-CE11-4143-8832-3A8BA05B8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80114" y="1219200"/>
            <a:ext cx="339153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D960CA-42FA-AA4D-A3A2-9F7C8F44718F}"/>
              </a:ext>
            </a:extLst>
          </p:cNvPr>
          <p:cNvSpPr>
            <a:spLocks noGrp="1"/>
          </p:cNvSpPr>
          <p:nvPr>
            <p:ph sz="half" idx="2"/>
          </p:nvPr>
        </p:nvSpPr>
        <p:spPr>
          <a:xfrm>
            <a:off x="4023361" y="1219200"/>
            <a:ext cx="7689214"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03C76E5A-D277-430B-A3A7-6F909C0C46D5}"/>
              </a:ext>
            </a:extLst>
          </p:cNvPr>
          <p:cNvSpPr>
            <a:spLocks noGrp="1"/>
          </p:cNvSpPr>
          <p:nvPr>
            <p:ph idx="12" hasCustomPrompt="1"/>
          </p:nvPr>
        </p:nvSpPr>
        <p:spPr>
          <a:xfrm>
            <a:off x="464591" y="6036097"/>
            <a:ext cx="10228076" cy="588681"/>
          </a:xfrm>
        </p:spPr>
        <p:txBody>
          <a:bodyPr anchor="b"/>
          <a:lstStyle>
            <a:lvl1pPr marL="0" indent="0">
              <a:buNone/>
              <a:defRPr sz="1000"/>
            </a:lvl1pPr>
            <a:lvl2pPr marL="239712" indent="0">
              <a:buNone/>
              <a:defRPr sz="1000"/>
            </a:lvl2pPr>
            <a:lvl3pPr marL="534988" indent="0">
              <a:buNone/>
              <a:defRPr sz="1000"/>
            </a:lvl3pPr>
            <a:lvl4pPr marL="757238" indent="0">
              <a:buNone/>
              <a:defRPr sz="1000"/>
            </a:lvl4pPr>
            <a:lvl5pPr marL="938212" indent="0">
              <a:buNone/>
              <a:defRPr sz="10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Footer added to the slide master, space is used for statistical notes, abbreviations and references on each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Please keep in mind that slide footers in scientific presentations can span at least 3 lines of text, if not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The minimum font size recommended is 10 point, bottom aligned text.</a:t>
            </a:r>
          </a:p>
        </p:txBody>
      </p:sp>
    </p:spTree>
    <p:custDataLst>
      <p:tags r:id="rId1"/>
    </p:custDataLst>
    <p:extLst>
      <p:ext uri="{BB962C8B-B14F-4D97-AF65-F5344CB8AC3E}">
        <p14:creationId xmlns:p14="http://schemas.microsoft.com/office/powerpoint/2010/main" val="400512065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946C1-CE11-4143-8832-3A8BA05B8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7384415"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3D960CA-42FA-AA4D-A3A2-9F7C8F44718F}"/>
              </a:ext>
            </a:extLst>
          </p:cNvPr>
          <p:cNvSpPr>
            <a:spLocks noGrp="1"/>
          </p:cNvSpPr>
          <p:nvPr>
            <p:ph sz="half" idx="2"/>
          </p:nvPr>
        </p:nvSpPr>
        <p:spPr>
          <a:xfrm>
            <a:off x="7995919" y="1219200"/>
            <a:ext cx="371665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35A2DC92-3A41-4F9C-AA2D-0C121A911AFA}"/>
              </a:ext>
            </a:extLst>
          </p:cNvPr>
          <p:cNvSpPr>
            <a:spLocks noGrp="1"/>
          </p:cNvSpPr>
          <p:nvPr>
            <p:ph idx="12" hasCustomPrompt="1"/>
          </p:nvPr>
        </p:nvSpPr>
        <p:spPr>
          <a:xfrm>
            <a:off x="464591" y="6036097"/>
            <a:ext cx="10228076" cy="588681"/>
          </a:xfrm>
        </p:spPr>
        <p:txBody>
          <a:bodyPr anchor="b"/>
          <a:lstStyle>
            <a:lvl1pPr marL="0" indent="0">
              <a:buNone/>
              <a:defRPr sz="1000"/>
            </a:lvl1pPr>
            <a:lvl2pPr marL="239712" indent="0">
              <a:buNone/>
              <a:defRPr sz="1000"/>
            </a:lvl2pPr>
            <a:lvl3pPr marL="534988" indent="0">
              <a:buNone/>
              <a:defRPr sz="1000"/>
            </a:lvl3pPr>
            <a:lvl4pPr marL="757238" indent="0">
              <a:buNone/>
              <a:defRPr sz="1000"/>
            </a:lvl4pPr>
            <a:lvl5pPr marL="938212" indent="0">
              <a:buNone/>
              <a:defRPr sz="10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Footer added to the slide master, space is used for statistical notes, abbreviations and references on each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Please keep in mind that slide footers in scientific presentations can span at least 3 lines of text, if not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The minimum font size recommended is 10 point, bottom aligned text.</a:t>
            </a:r>
          </a:p>
        </p:txBody>
      </p:sp>
    </p:spTree>
    <p:custDataLst>
      <p:tags r:id="rId1"/>
    </p:custDataLst>
    <p:extLst>
      <p:ext uri="{BB962C8B-B14F-4D97-AF65-F5344CB8AC3E}">
        <p14:creationId xmlns:p14="http://schemas.microsoft.com/office/powerpoint/2010/main" val="20092730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983F61-FDC0-3E4F-8BFE-CB776D2833C7}"/>
              </a:ext>
            </a:extLst>
          </p:cNvPr>
          <p:cNvSpPr>
            <a:spLocks noGrp="1"/>
          </p:cNvSpPr>
          <p:nvPr>
            <p:ph type="body" idx="1"/>
          </p:nvPr>
        </p:nvSpPr>
        <p:spPr>
          <a:xfrm>
            <a:off x="479425" y="1221283"/>
            <a:ext cx="5540375" cy="616818"/>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B905A1-B3D0-DB4E-BC68-C7EB2688D2E9}"/>
              </a:ext>
            </a:extLst>
          </p:cNvPr>
          <p:cNvSpPr>
            <a:spLocks noGrp="1"/>
          </p:cNvSpPr>
          <p:nvPr>
            <p:ph sz="half" idx="2"/>
          </p:nvPr>
        </p:nvSpPr>
        <p:spPr>
          <a:xfrm>
            <a:off x="479425" y="1983744"/>
            <a:ext cx="5540375" cy="40360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D76829-16AE-B147-A395-6DF9AC2DF8AD}"/>
              </a:ext>
            </a:extLst>
          </p:cNvPr>
          <p:cNvSpPr>
            <a:spLocks noGrp="1"/>
          </p:cNvSpPr>
          <p:nvPr>
            <p:ph type="body" sz="quarter" idx="3"/>
          </p:nvPr>
        </p:nvSpPr>
        <p:spPr>
          <a:xfrm>
            <a:off x="6172199" y="1221283"/>
            <a:ext cx="5540375" cy="616818"/>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B2DECB-4B0C-4F46-B7A1-8CE7B22AB5C6}"/>
              </a:ext>
            </a:extLst>
          </p:cNvPr>
          <p:cNvSpPr>
            <a:spLocks noGrp="1"/>
          </p:cNvSpPr>
          <p:nvPr>
            <p:ph sz="quarter" idx="4"/>
          </p:nvPr>
        </p:nvSpPr>
        <p:spPr>
          <a:xfrm>
            <a:off x="6172199" y="1983744"/>
            <a:ext cx="5540375" cy="403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19C4A15-EFE0-854A-885A-1E7B30D15A57}"/>
              </a:ext>
            </a:extLst>
          </p:cNvPr>
          <p:cNvSpPr>
            <a:spLocks noGrp="1"/>
          </p:cNvSpPr>
          <p:nvPr>
            <p:ph type="title"/>
          </p:nvPr>
        </p:nvSpPr>
        <p:spPr/>
        <p:txBody>
          <a:bodyPr/>
          <a:lstStyle/>
          <a:p>
            <a:r>
              <a:rPr lang="en-US"/>
              <a:t>Click to edit Master title style</a:t>
            </a:r>
          </a:p>
        </p:txBody>
      </p:sp>
      <p:sp>
        <p:nvSpPr>
          <p:cNvPr id="9" name="Content Placeholder 2">
            <a:extLst>
              <a:ext uri="{FF2B5EF4-FFF2-40B4-BE49-F238E27FC236}">
                <a16:creationId xmlns:a16="http://schemas.microsoft.com/office/drawing/2014/main" id="{ACD0A95B-5A9F-4930-8F47-B8D2B0C85067}"/>
              </a:ext>
            </a:extLst>
          </p:cNvPr>
          <p:cNvSpPr>
            <a:spLocks noGrp="1"/>
          </p:cNvSpPr>
          <p:nvPr>
            <p:ph idx="12" hasCustomPrompt="1"/>
          </p:nvPr>
        </p:nvSpPr>
        <p:spPr>
          <a:xfrm>
            <a:off x="464591" y="6036097"/>
            <a:ext cx="10228076" cy="588681"/>
          </a:xfrm>
        </p:spPr>
        <p:txBody>
          <a:bodyPr anchor="b"/>
          <a:lstStyle>
            <a:lvl1pPr marL="0" indent="0">
              <a:buNone/>
              <a:defRPr sz="1000"/>
            </a:lvl1pPr>
            <a:lvl2pPr marL="239712" indent="0">
              <a:buNone/>
              <a:defRPr sz="1000"/>
            </a:lvl2pPr>
            <a:lvl3pPr marL="534988" indent="0">
              <a:buNone/>
              <a:defRPr sz="1000"/>
            </a:lvl3pPr>
            <a:lvl4pPr marL="757238" indent="0">
              <a:buNone/>
              <a:defRPr sz="1000"/>
            </a:lvl4pPr>
            <a:lvl5pPr marL="938212" indent="0">
              <a:buNone/>
              <a:defRPr sz="10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Footer added to the slide master, space is used for statistical notes, abbreviations and references on each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Please keep in mind that slide footers in scientific presentations can span at least 3 lines of text, if not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The minimum font size recommended is 10 point, bottom aligned text.</a:t>
            </a:r>
          </a:p>
        </p:txBody>
      </p:sp>
    </p:spTree>
    <p:custDataLst>
      <p:tags r:id="rId1"/>
    </p:custDataLst>
    <p:extLst>
      <p:ext uri="{BB962C8B-B14F-4D97-AF65-F5344CB8AC3E}">
        <p14:creationId xmlns:p14="http://schemas.microsoft.com/office/powerpoint/2010/main" val="23816500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Content and Char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55403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3AE6EC93-8C41-442E-90C3-39B46764F54F}"/>
              </a:ext>
            </a:extLst>
          </p:cNvPr>
          <p:cNvSpPr>
            <a:spLocks noGrp="1"/>
          </p:cNvSpPr>
          <p:nvPr>
            <p:ph type="chart" sz="quarter" idx="13"/>
          </p:nvPr>
        </p:nvSpPr>
        <p:spPr>
          <a:xfrm>
            <a:off x="6167438" y="1219200"/>
            <a:ext cx="5545137" cy="4800600"/>
          </a:xfrm>
        </p:spPr>
        <p:txBody>
          <a:bodyPr/>
          <a:lstStyle>
            <a:lvl1pPr marL="0" indent="0">
              <a:buNone/>
              <a:defRPr/>
            </a:lvl1pPr>
          </a:lstStyle>
          <a:p>
            <a:endParaRPr lang="en-US" dirty="0"/>
          </a:p>
        </p:txBody>
      </p:sp>
      <p:sp>
        <p:nvSpPr>
          <p:cNvPr id="7" name="Content Placeholder 2">
            <a:extLst>
              <a:ext uri="{FF2B5EF4-FFF2-40B4-BE49-F238E27FC236}">
                <a16:creationId xmlns:a16="http://schemas.microsoft.com/office/drawing/2014/main" id="{1BE160C0-AA04-4834-B5BF-FE68203E9147}"/>
              </a:ext>
            </a:extLst>
          </p:cNvPr>
          <p:cNvSpPr>
            <a:spLocks noGrp="1"/>
          </p:cNvSpPr>
          <p:nvPr>
            <p:ph idx="12" hasCustomPrompt="1"/>
          </p:nvPr>
        </p:nvSpPr>
        <p:spPr>
          <a:xfrm>
            <a:off x="464591" y="6036097"/>
            <a:ext cx="10228076" cy="588681"/>
          </a:xfrm>
        </p:spPr>
        <p:txBody>
          <a:bodyPr anchor="b"/>
          <a:lstStyle>
            <a:lvl1pPr marL="0" indent="0">
              <a:buNone/>
              <a:defRPr sz="1000"/>
            </a:lvl1pPr>
            <a:lvl2pPr marL="239712" indent="0">
              <a:buNone/>
              <a:defRPr sz="1000"/>
            </a:lvl2pPr>
            <a:lvl3pPr marL="534988" indent="0">
              <a:buNone/>
              <a:defRPr sz="1000"/>
            </a:lvl3pPr>
            <a:lvl4pPr marL="757238" indent="0">
              <a:buNone/>
              <a:defRPr sz="1000"/>
            </a:lvl4pPr>
            <a:lvl5pPr marL="938212" indent="0">
              <a:buNone/>
              <a:defRPr sz="10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Footer added to the slide master, space is used for statistical notes, abbreviations and references on each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Please keep in mind that slide footers in scientific presentations can span at least 3 lines of text, if not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The minimum font size recommended is 10 point, bottom aligned text.</a:t>
            </a:r>
          </a:p>
        </p:txBody>
      </p:sp>
    </p:spTree>
    <p:custDataLst>
      <p:tags r:id="rId1"/>
    </p:custDataLst>
    <p:extLst>
      <p:ext uri="{BB962C8B-B14F-4D97-AF65-F5344CB8AC3E}">
        <p14:creationId xmlns:p14="http://schemas.microsoft.com/office/powerpoint/2010/main" val="1809383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Content and Ta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55403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BC3FC1AA-2DA8-4F57-ADBC-55850AB8554B}"/>
              </a:ext>
            </a:extLst>
          </p:cNvPr>
          <p:cNvSpPr>
            <a:spLocks noGrp="1"/>
          </p:cNvSpPr>
          <p:nvPr>
            <p:ph type="tbl" sz="quarter" idx="13"/>
          </p:nvPr>
        </p:nvSpPr>
        <p:spPr>
          <a:xfrm>
            <a:off x="6167438" y="1219200"/>
            <a:ext cx="5545137" cy="4800600"/>
          </a:xfrm>
        </p:spPr>
        <p:txBody>
          <a:bodyPr/>
          <a:lstStyle>
            <a:lvl1pPr marL="0" indent="0">
              <a:buNone/>
              <a:defRPr/>
            </a:lvl1pPr>
          </a:lstStyle>
          <a:p>
            <a:endParaRPr lang="en-US" dirty="0"/>
          </a:p>
        </p:txBody>
      </p:sp>
      <p:sp>
        <p:nvSpPr>
          <p:cNvPr id="7" name="Content Placeholder 2">
            <a:extLst>
              <a:ext uri="{FF2B5EF4-FFF2-40B4-BE49-F238E27FC236}">
                <a16:creationId xmlns:a16="http://schemas.microsoft.com/office/drawing/2014/main" id="{FD2EFB36-A8A9-41A8-BFBB-D4CF5C25C089}"/>
              </a:ext>
            </a:extLst>
          </p:cNvPr>
          <p:cNvSpPr>
            <a:spLocks noGrp="1"/>
          </p:cNvSpPr>
          <p:nvPr>
            <p:ph idx="12" hasCustomPrompt="1"/>
          </p:nvPr>
        </p:nvSpPr>
        <p:spPr>
          <a:xfrm>
            <a:off x="464591" y="6036097"/>
            <a:ext cx="10228076" cy="588681"/>
          </a:xfrm>
        </p:spPr>
        <p:txBody>
          <a:bodyPr anchor="b"/>
          <a:lstStyle>
            <a:lvl1pPr marL="0" indent="0">
              <a:buNone/>
              <a:defRPr sz="1000"/>
            </a:lvl1pPr>
            <a:lvl2pPr marL="239712" indent="0">
              <a:buNone/>
              <a:defRPr sz="1000"/>
            </a:lvl2pPr>
            <a:lvl3pPr marL="534988" indent="0">
              <a:buNone/>
              <a:defRPr sz="1000"/>
            </a:lvl3pPr>
            <a:lvl4pPr marL="757238" indent="0">
              <a:buNone/>
              <a:defRPr sz="1000"/>
            </a:lvl4pPr>
            <a:lvl5pPr marL="938212" indent="0">
              <a:buNone/>
              <a:defRPr sz="10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Footer added to the slide master, space is used for statistical notes, abbreviations and references on each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Please keep in mind that slide footers in scientific presentations can span at least 3 lines of text, if not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The minimum font size recommended is 10 point, bottom aligned text.</a:t>
            </a:r>
          </a:p>
        </p:txBody>
      </p:sp>
    </p:spTree>
    <p:custDataLst>
      <p:tags r:id="rId1"/>
    </p:custDataLst>
    <p:extLst>
      <p:ext uri="{BB962C8B-B14F-4D97-AF65-F5344CB8AC3E}">
        <p14:creationId xmlns:p14="http://schemas.microsoft.com/office/powerpoint/2010/main" val="21378269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Conten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479425" y="1219200"/>
            <a:ext cx="55403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826EA71B-A23B-45F1-931B-429BAC31D5F0}"/>
              </a:ext>
            </a:extLst>
          </p:cNvPr>
          <p:cNvSpPr>
            <a:spLocks noGrp="1"/>
          </p:cNvSpPr>
          <p:nvPr>
            <p:ph type="pic" sz="quarter" idx="13"/>
          </p:nvPr>
        </p:nvSpPr>
        <p:spPr>
          <a:xfrm>
            <a:off x="6167438" y="1219200"/>
            <a:ext cx="5545137" cy="4800600"/>
          </a:xfrm>
        </p:spPr>
        <p:txBody>
          <a:bodyPr/>
          <a:lstStyle>
            <a:lvl1pPr marL="0" indent="0">
              <a:buNone/>
              <a:defRPr/>
            </a:lvl1pPr>
          </a:lstStyle>
          <a:p>
            <a:endParaRPr lang="en-US" dirty="0"/>
          </a:p>
        </p:txBody>
      </p:sp>
      <p:sp>
        <p:nvSpPr>
          <p:cNvPr id="7" name="Content Placeholder 2">
            <a:extLst>
              <a:ext uri="{FF2B5EF4-FFF2-40B4-BE49-F238E27FC236}">
                <a16:creationId xmlns:a16="http://schemas.microsoft.com/office/drawing/2014/main" id="{7111C091-276B-4F14-90C3-4201BC770F17}"/>
              </a:ext>
            </a:extLst>
          </p:cNvPr>
          <p:cNvSpPr>
            <a:spLocks noGrp="1"/>
          </p:cNvSpPr>
          <p:nvPr>
            <p:ph idx="12" hasCustomPrompt="1"/>
          </p:nvPr>
        </p:nvSpPr>
        <p:spPr>
          <a:xfrm>
            <a:off x="464591" y="6036097"/>
            <a:ext cx="10228076" cy="588681"/>
          </a:xfrm>
        </p:spPr>
        <p:txBody>
          <a:bodyPr anchor="b"/>
          <a:lstStyle>
            <a:lvl1pPr marL="0" indent="0">
              <a:buNone/>
              <a:defRPr sz="1000"/>
            </a:lvl1pPr>
            <a:lvl2pPr marL="239712" indent="0">
              <a:buNone/>
              <a:defRPr sz="1000"/>
            </a:lvl2pPr>
            <a:lvl3pPr marL="534988" indent="0">
              <a:buNone/>
              <a:defRPr sz="1000"/>
            </a:lvl3pPr>
            <a:lvl4pPr marL="757238" indent="0">
              <a:buNone/>
              <a:defRPr sz="1000"/>
            </a:lvl4pPr>
            <a:lvl5pPr marL="938212" indent="0">
              <a:buNone/>
              <a:defRPr sz="10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Footer added to the slide master, space is used for statistical notes, abbreviations and references on each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Please keep in mind that slide footers in scientific presentations can span at least 3 lines of text, if not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The minimum font size recommended is 10 point, bottom aligned text.</a:t>
            </a:r>
          </a:p>
        </p:txBody>
      </p:sp>
    </p:spTree>
    <p:custDataLst>
      <p:tags r:id="rId1"/>
    </p:custDataLst>
    <p:extLst>
      <p:ext uri="{BB962C8B-B14F-4D97-AF65-F5344CB8AC3E}">
        <p14:creationId xmlns:p14="http://schemas.microsoft.com/office/powerpoint/2010/main" val="22905831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nten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D8D65-2CD8-334A-841D-02ADEADBAF18}"/>
              </a:ext>
            </a:extLst>
          </p:cNvPr>
          <p:cNvSpPr>
            <a:spLocks noGrp="1"/>
          </p:cNvSpPr>
          <p:nvPr>
            <p:ph sz="half" idx="1"/>
          </p:nvPr>
        </p:nvSpPr>
        <p:spPr>
          <a:xfrm>
            <a:off x="6172200" y="1219200"/>
            <a:ext cx="5540375"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2C0DBFFD-05E1-9443-B6E8-5463B3ADB019}"/>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826EA71B-A23B-45F1-931B-429BAC31D5F0}"/>
              </a:ext>
            </a:extLst>
          </p:cNvPr>
          <p:cNvSpPr>
            <a:spLocks noGrp="1"/>
          </p:cNvSpPr>
          <p:nvPr>
            <p:ph type="pic" sz="quarter" idx="13"/>
          </p:nvPr>
        </p:nvSpPr>
        <p:spPr>
          <a:xfrm>
            <a:off x="471488" y="1219200"/>
            <a:ext cx="5545137" cy="4800600"/>
          </a:xfrm>
        </p:spPr>
        <p:txBody>
          <a:bodyPr/>
          <a:lstStyle>
            <a:lvl1pPr marL="0" indent="0">
              <a:buNone/>
              <a:defRPr/>
            </a:lvl1pPr>
          </a:lstStyle>
          <a:p>
            <a:endParaRPr lang="en-US" dirty="0"/>
          </a:p>
        </p:txBody>
      </p:sp>
      <p:sp>
        <p:nvSpPr>
          <p:cNvPr id="7" name="Content Placeholder 2">
            <a:extLst>
              <a:ext uri="{FF2B5EF4-FFF2-40B4-BE49-F238E27FC236}">
                <a16:creationId xmlns:a16="http://schemas.microsoft.com/office/drawing/2014/main" id="{B6990704-9BF7-4D95-9665-DB6464A7B09E}"/>
              </a:ext>
            </a:extLst>
          </p:cNvPr>
          <p:cNvSpPr>
            <a:spLocks noGrp="1"/>
          </p:cNvSpPr>
          <p:nvPr>
            <p:ph idx="12" hasCustomPrompt="1"/>
          </p:nvPr>
        </p:nvSpPr>
        <p:spPr>
          <a:xfrm>
            <a:off x="464591" y="6036097"/>
            <a:ext cx="10228076" cy="588681"/>
          </a:xfrm>
        </p:spPr>
        <p:txBody>
          <a:bodyPr anchor="b"/>
          <a:lstStyle>
            <a:lvl1pPr marL="0" indent="0">
              <a:buNone/>
              <a:defRPr sz="1000"/>
            </a:lvl1pPr>
            <a:lvl2pPr marL="239712" indent="0">
              <a:buNone/>
              <a:defRPr sz="1000"/>
            </a:lvl2pPr>
            <a:lvl3pPr marL="534988" indent="0">
              <a:buNone/>
              <a:defRPr sz="1000"/>
            </a:lvl3pPr>
            <a:lvl4pPr marL="757238" indent="0">
              <a:buNone/>
              <a:defRPr sz="1000"/>
            </a:lvl4pPr>
            <a:lvl5pPr marL="938212" indent="0">
              <a:buNone/>
              <a:defRPr sz="10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Footer added to the slide master, space is used for statistical notes, abbreviations and references on each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Please keep in mind that slide footers in scientific presentations can span at least 3 lines of text, if not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The minimum font size recommended is 10 point, bottom aligned text.</a:t>
            </a:r>
          </a:p>
        </p:txBody>
      </p:sp>
    </p:spTree>
    <p:custDataLst>
      <p:tags r:id="rId1"/>
    </p:custDataLst>
    <p:extLst>
      <p:ext uri="{BB962C8B-B14F-4D97-AF65-F5344CB8AC3E}">
        <p14:creationId xmlns:p14="http://schemas.microsoft.com/office/powerpoint/2010/main" val="195135615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5"/>
          <p:cNvSpPr>
            <a:spLocks noGrp="1"/>
          </p:cNvSpPr>
          <p:nvPr>
            <p:ph type="body" sz="quarter" idx="15" hasCustomPrompt="1"/>
          </p:nvPr>
        </p:nvSpPr>
        <p:spPr>
          <a:xfrm>
            <a:off x="535519" y="5943599"/>
            <a:ext cx="10816000" cy="649224"/>
          </a:xfrm>
        </p:spPr>
        <p:txBody>
          <a:bodyPr anchor="b" anchorCtr="0">
            <a:noAutofit/>
          </a:bodyPr>
          <a:lstStyle>
            <a:lvl1pPr marL="0" indent="0">
              <a:spcBef>
                <a:spcPts val="0"/>
              </a:spcBef>
              <a:spcAft>
                <a:spcPts val="0"/>
              </a:spcAft>
              <a:buNone/>
              <a:defRPr sz="1000"/>
            </a:lvl1pPr>
          </a:lstStyle>
          <a:p>
            <a:pPr lvl="0"/>
            <a:r>
              <a:rPr lang="en-US" dirty="0"/>
              <a:t>[References]</a:t>
            </a:r>
          </a:p>
        </p:txBody>
      </p:sp>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9"/>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47215-16D5-4E72-BB5C-B690CA30D2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504B6A-749B-4B75-8FBD-254CC0FA3A73}"/>
              </a:ext>
            </a:extLst>
          </p:cNvPr>
          <p:cNvSpPr/>
          <p:nvPr userDrawn="1"/>
        </p:nvSpPr>
        <p:spPr>
          <a:xfrm>
            <a:off x="0" y="408373"/>
            <a:ext cx="1660124" cy="452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663122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Chromabar -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61C1D4-8ADB-8F4D-8934-834C2E810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74106" y="187203"/>
            <a:ext cx="2003711" cy="3457833"/>
          </a:xfrm>
          <a:prstGeom prst="rect">
            <a:avLst/>
          </a:prstGeom>
        </p:spPr>
      </p:pic>
      <p:sp>
        <p:nvSpPr>
          <p:cNvPr id="2" name="Title 1">
            <a:extLst>
              <a:ext uri="{FF2B5EF4-FFF2-40B4-BE49-F238E27FC236}">
                <a16:creationId xmlns:a16="http://schemas.microsoft.com/office/drawing/2014/main" id="{BB6D87EC-C401-AC47-B125-2124B5F4E54D}"/>
              </a:ext>
            </a:extLst>
          </p:cNvPr>
          <p:cNvSpPr>
            <a:spLocks noGrp="1"/>
          </p:cNvSpPr>
          <p:nvPr>
            <p:ph type="title" hasCustomPrompt="1"/>
          </p:nvPr>
        </p:nvSpPr>
        <p:spPr>
          <a:xfrm>
            <a:off x="609600" y="620367"/>
            <a:ext cx="9149697" cy="459869"/>
          </a:xfrm>
        </p:spPr>
        <p:txBody>
          <a:bodyPr/>
          <a:lstStyle>
            <a:lvl1pPr>
              <a:defRPr cap="all" baseline="0"/>
            </a:lvl1pPr>
          </a:lstStyle>
          <a:p>
            <a:r>
              <a:rPr lang="en-US" dirty="0" err="1"/>
              <a:t>Suspendisse</a:t>
            </a:r>
            <a:r>
              <a:rPr lang="en-US" dirty="0"/>
              <a:t> </a:t>
            </a:r>
            <a:r>
              <a:rPr lang="en-US" dirty="0" err="1"/>
              <a:t>porttitor</a:t>
            </a:r>
            <a:r>
              <a:rPr lang="en-US" dirty="0"/>
              <a:t> </a:t>
            </a:r>
            <a:r>
              <a:rPr lang="en-US" dirty="0" err="1"/>
              <a:t>quis</a:t>
            </a:r>
            <a:r>
              <a:rPr lang="en-US" dirty="0"/>
              <a:t> </a:t>
            </a:r>
            <a:r>
              <a:rPr lang="en-US" dirty="0" err="1"/>
              <a:t>eros</a:t>
            </a:r>
            <a:r>
              <a:rPr lang="en-US" dirty="0"/>
              <a:t> </a:t>
            </a:r>
            <a:r>
              <a:rPr lang="en-US" dirty="0" err="1"/>
              <a:t>vel</a:t>
            </a:r>
            <a:r>
              <a:rPr lang="en-US" dirty="0"/>
              <a:t> com</a:t>
            </a:r>
          </a:p>
        </p:txBody>
      </p:sp>
      <p:sp>
        <p:nvSpPr>
          <p:cNvPr id="10" name="Footer Placeholder 9">
            <a:extLst>
              <a:ext uri="{FF2B5EF4-FFF2-40B4-BE49-F238E27FC236}">
                <a16:creationId xmlns:a16="http://schemas.microsoft.com/office/drawing/2014/main" id="{9C0DFA45-94D6-A04C-BC41-D8638C36BDDA}"/>
              </a:ext>
            </a:extLst>
          </p:cNvPr>
          <p:cNvSpPr>
            <a:spLocks noGrp="1"/>
          </p:cNvSpPr>
          <p:nvPr>
            <p:ph type="ftr" sz="quarter" idx="10"/>
          </p:nvPr>
        </p:nvSpPr>
        <p:spPr/>
        <p:txBody>
          <a:bodyPr/>
          <a:lstStyle/>
          <a:p>
            <a:endParaRPr lang="en-US" dirty="0"/>
          </a:p>
        </p:txBody>
      </p:sp>
      <p:sp>
        <p:nvSpPr>
          <p:cNvPr id="11" name="Slide Number Placeholder 10">
            <a:extLst>
              <a:ext uri="{FF2B5EF4-FFF2-40B4-BE49-F238E27FC236}">
                <a16:creationId xmlns:a16="http://schemas.microsoft.com/office/drawing/2014/main" id="{2E127E15-212D-2A4D-8C5A-B6ABED2A730E}"/>
              </a:ext>
            </a:extLst>
          </p:cNvPr>
          <p:cNvSpPr>
            <a:spLocks noGrp="1"/>
          </p:cNvSpPr>
          <p:nvPr>
            <p:ph type="sldNum" sz="quarter" idx="11"/>
          </p:nvPr>
        </p:nvSpPr>
        <p:spPr/>
        <p:txBody>
          <a:bodyPr/>
          <a:lstStyle/>
          <a:p>
            <a:fld id="{55C9619B-2AE5-564D-AF08-FA5945562B09}" type="slidenum">
              <a:rPr lang="en-US" smtClean="0"/>
              <a:t>‹#›</a:t>
            </a:fld>
            <a:endParaRPr lang="en-US" dirty="0"/>
          </a:p>
        </p:txBody>
      </p:sp>
      <p:sp>
        <p:nvSpPr>
          <p:cNvPr id="9" name="Text Placeholder 19">
            <a:extLst>
              <a:ext uri="{FF2B5EF4-FFF2-40B4-BE49-F238E27FC236}">
                <a16:creationId xmlns:a16="http://schemas.microsoft.com/office/drawing/2014/main" id="{C096A39E-234D-B944-B9A8-9EFAE88CFF7B}"/>
              </a:ext>
            </a:extLst>
          </p:cNvPr>
          <p:cNvSpPr>
            <a:spLocks noGrp="1"/>
          </p:cNvSpPr>
          <p:nvPr>
            <p:ph type="body" sz="quarter" idx="17" hasCustomPrompt="1"/>
          </p:nvPr>
        </p:nvSpPr>
        <p:spPr>
          <a:xfrm>
            <a:off x="609600" y="1203325"/>
            <a:ext cx="9149697" cy="576263"/>
          </a:xfrm>
          <a:prstGeom prst="rect">
            <a:avLst/>
          </a:prstGeom>
        </p:spPr>
        <p:txBody>
          <a:bodyPr lIns="0" tIns="0" rIns="0" bIns="0">
            <a:normAutofit/>
          </a:bodyPr>
          <a:lstStyle>
            <a:lvl1pPr marL="0" indent="0">
              <a:buNone/>
              <a:defRPr sz="1800" cap="all" baseline="0"/>
            </a:lvl1pPr>
          </a:lstStyle>
          <a:p>
            <a:pPr lvl="0"/>
            <a:r>
              <a:rPr lang="en-US" dirty="0"/>
              <a:t>Vestibulum </a:t>
            </a:r>
            <a:r>
              <a:rPr lang="en-US" dirty="0" err="1"/>
              <a:t>eu</a:t>
            </a:r>
            <a:r>
              <a:rPr lang="en-US" dirty="0"/>
              <a:t> </a:t>
            </a:r>
            <a:r>
              <a:rPr lang="en-US" dirty="0" err="1"/>
              <a:t>faucibus</a:t>
            </a:r>
            <a:r>
              <a:rPr lang="en-US" dirty="0"/>
              <a:t> </a:t>
            </a:r>
            <a:r>
              <a:rPr lang="en-US" dirty="0" err="1"/>
              <a:t>quam</a:t>
            </a:r>
            <a:r>
              <a:rPr lang="en-US" dirty="0"/>
              <a:t> </a:t>
            </a:r>
            <a:r>
              <a:rPr lang="en-US" dirty="0" err="1"/>
              <a:t>volupta</a:t>
            </a:r>
            <a:r>
              <a:rPr lang="en-US" dirty="0"/>
              <a:t> </a:t>
            </a:r>
            <a:r>
              <a:rPr lang="en-US" dirty="0" err="1"/>
              <a:t>quam</a:t>
            </a:r>
            <a:r>
              <a:rPr lang="en-US" dirty="0"/>
              <a:t> lat. </a:t>
            </a:r>
            <a:r>
              <a:rPr lang="en-US" dirty="0" err="1"/>
              <a:t>Undaessimus</a:t>
            </a:r>
            <a:r>
              <a:rPr lang="en-US" dirty="0"/>
              <a:t> rerum </a:t>
            </a:r>
            <a:r>
              <a:rPr lang="en-US" dirty="0" err="1"/>
              <a:t>verferumquas</a:t>
            </a:r>
            <a:r>
              <a:rPr lang="en-US" dirty="0"/>
              <a:t> </a:t>
            </a:r>
            <a:r>
              <a:rPr lang="en-US" dirty="0" err="1"/>
              <a:t>nulliquas</a:t>
            </a:r>
            <a:r>
              <a:rPr lang="en-US" dirty="0"/>
              <a:t> </a:t>
            </a:r>
            <a:r>
              <a:rPr lang="en-US" dirty="0" err="1"/>
              <a:t>estis</a:t>
            </a:r>
            <a:r>
              <a:rPr lang="en-US" dirty="0"/>
              <a:t> </a:t>
            </a:r>
            <a:r>
              <a:rPr lang="en-US" dirty="0" err="1"/>
              <a:t>explani</a:t>
            </a:r>
            <a:r>
              <a:rPr lang="en-US" dirty="0"/>
              <a:t> </a:t>
            </a:r>
            <a:r>
              <a:rPr lang="en-US" dirty="0" err="1"/>
              <a:t>hicimpe</a:t>
            </a:r>
            <a:r>
              <a:rPr lang="en-US" dirty="0"/>
              <a:t> </a:t>
            </a:r>
            <a:r>
              <a:rPr lang="en-US" dirty="0" err="1"/>
              <a:t>dicaborro</a:t>
            </a:r>
            <a:endParaRPr lang="en-US" dirty="0"/>
          </a:p>
        </p:txBody>
      </p:sp>
    </p:spTree>
    <p:extLst>
      <p:ext uri="{BB962C8B-B14F-4D97-AF65-F5344CB8AC3E}">
        <p14:creationId xmlns:p14="http://schemas.microsoft.com/office/powerpoint/2010/main" val="28009060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ext Placeholder 5"/>
          <p:cNvSpPr>
            <a:spLocks noGrp="1"/>
          </p:cNvSpPr>
          <p:nvPr>
            <p:ph type="body" sz="quarter" idx="15" hasCustomPrompt="1"/>
          </p:nvPr>
        </p:nvSpPr>
        <p:spPr>
          <a:xfrm>
            <a:off x="535519" y="5943599"/>
            <a:ext cx="10816000" cy="649224"/>
          </a:xfrm>
        </p:spPr>
        <p:txBody>
          <a:bodyPr anchor="b" anchorCtr="0">
            <a:noAutofit/>
          </a:bodyPr>
          <a:lstStyle>
            <a:lvl1pPr marL="0" indent="0">
              <a:spcBef>
                <a:spcPts val="0"/>
              </a:spcBef>
              <a:spcAft>
                <a:spcPts val="0"/>
              </a:spcAft>
              <a:buNone/>
              <a:defRPr sz="1000"/>
            </a:lvl1pPr>
          </a:lstStyle>
          <a:p>
            <a:pPr lvl="0"/>
            <a:r>
              <a:rPr lang="en-US" dirty="0"/>
              <a:t>[References]</a:t>
            </a:r>
          </a:p>
        </p:txBody>
      </p:sp>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9"/>
          <p:cNvSpPr>
            <a:spLocks noGrp="1"/>
          </p:cNvSpPr>
          <p:nvPr>
            <p:ph type="sldNum" sz="quarter" idx="17"/>
          </p:nvPr>
        </p:nvSpPr>
        <p:spPr/>
        <p:txBody>
          <a:bodyPr/>
          <a:lstStyle/>
          <a:p>
            <a:fld id="{45B47215-16D5-4E72-BB5C-B690CA30D202}" type="slidenum">
              <a:rPr lang="en-US" smtClean="0"/>
              <a:pPr/>
              <a:t>‹#›</a:t>
            </a:fld>
            <a:endParaRPr lang="en-US" dirty="0"/>
          </a:p>
        </p:txBody>
      </p:sp>
    </p:spTree>
    <p:extLst>
      <p:ext uri="{BB962C8B-B14F-4D97-AF65-F5344CB8AC3E}">
        <p14:creationId xmlns:p14="http://schemas.microsoft.com/office/powerpoint/2010/main" val="187909386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6448" y="1154877"/>
            <a:ext cx="5386917" cy="639763"/>
          </a:xfrm>
        </p:spPr>
        <p:txBody>
          <a:bodyPr lIns="0" rIns="0" anchor="b">
            <a:normAutofit/>
          </a:bodyPr>
          <a:lstStyle>
            <a:lvl1pPr marL="0" indent="0">
              <a:buNone/>
              <a:defRPr sz="18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448" y="1794642"/>
            <a:ext cx="5386917" cy="4019551"/>
          </a:xfrm>
        </p:spPr>
        <p:txBody>
          <a:bodyPr>
            <a:normAutofit/>
          </a:bodyPr>
          <a:lstStyle>
            <a:lvl1pPr>
              <a:defRPr sz="1800"/>
            </a:lvl1pPr>
            <a:lvl2pPr>
              <a:defRPr sz="1600"/>
            </a:lvl2pPr>
            <a:lvl3pPr>
              <a:defRPr sz="1600"/>
            </a:lvl3pPr>
            <a:lvl4pPr>
              <a:defRPr sz="14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096000" y="1154877"/>
            <a:ext cx="5388864" cy="639763"/>
          </a:xfrm>
        </p:spPr>
        <p:txBody>
          <a:bodyPr lIns="0" rIns="0" anchor="b">
            <a:normAutofit/>
          </a:bodyPr>
          <a:lstStyle>
            <a:lvl1pPr marL="0" indent="0">
              <a:buNone/>
              <a:defRPr sz="18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96000" y="1794642"/>
            <a:ext cx="5388864" cy="4019551"/>
          </a:xfrm>
        </p:spPr>
        <p:txBody>
          <a:bodyPr>
            <a:normAutofit/>
          </a:bodyPr>
          <a:lstStyle>
            <a:lvl1pPr>
              <a:defRPr sz="1800"/>
            </a:lvl1pPr>
            <a:lvl2pPr>
              <a:defRPr sz="1600"/>
            </a:lvl2pPr>
            <a:lvl3pPr>
              <a:defRPr sz="1600"/>
            </a:lvl3pPr>
            <a:lvl4pPr>
              <a:defRPr sz="14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Slide Number Placeholder 11"/>
          <p:cNvSpPr>
            <a:spLocks noGrp="1"/>
          </p:cNvSpPr>
          <p:nvPr>
            <p:ph type="sldNum" sz="quarter" idx="12"/>
          </p:nvPr>
        </p:nvSpPr>
        <p:spPr/>
        <p:txBody>
          <a:bodyPr/>
          <a:lstStyle/>
          <a:p>
            <a:fld id="{45B47215-16D5-4E72-BB5C-B690CA30D202}" type="slidenum">
              <a:rPr lang="en-US" smtClean="0"/>
              <a:pPr/>
              <a:t>‹#›</a:t>
            </a:fld>
            <a:endParaRPr lang="en-US" dirty="0"/>
          </a:p>
        </p:txBody>
      </p:sp>
      <p:sp>
        <p:nvSpPr>
          <p:cNvPr id="7" name="Title 6"/>
          <p:cNvSpPr>
            <a:spLocks noGrp="1"/>
          </p:cNvSpPr>
          <p:nvPr>
            <p:ph type="title"/>
          </p:nvPr>
        </p:nvSpPr>
        <p:spPr/>
        <p:txBody>
          <a:bodyPr>
            <a:normAutofit/>
          </a:bodyPr>
          <a:lstStyle>
            <a:lvl1pPr>
              <a:defRPr sz="2400"/>
            </a:lvl1pPr>
          </a:lstStyle>
          <a:p>
            <a:r>
              <a:rPr lang="en-US"/>
              <a:t>Click to edit Master title style</a:t>
            </a:r>
          </a:p>
        </p:txBody>
      </p:sp>
      <p:sp>
        <p:nvSpPr>
          <p:cNvPr id="11" name="Text Placeholder 5"/>
          <p:cNvSpPr>
            <a:spLocks noGrp="1"/>
          </p:cNvSpPr>
          <p:nvPr>
            <p:ph type="body" sz="quarter" idx="15" hasCustomPrompt="1"/>
          </p:nvPr>
        </p:nvSpPr>
        <p:spPr>
          <a:xfrm>
            <a:off x="535519" y="5943225"/>
            <a:ext cx="10816000" cy="649224"/>
          </a:xfrm>
        </p:spPr>
        <p:txBody>
          <a:bodyPr anchor="b" anchorCtr="0">
            <a:noAutofit/>
          </a:bodyPr>
          <a:lstStyle>
            <a:lvl1pPr marL="0" indent="0">
              <a:spcBef>
                <a:spcPts val="0"/>
              </a:spcBef>
              <a:spcAft>
                <a:spcPts val="0"/>
              </a:spcAft>
              <a:buNone/>
              <a:defRPr sz="1000"/>
            </a:lvl1pPr>
          </a:lstStyle>
          <a:p>
            <a:pPr lvl="0"/>
            <a:r>
              <a:rPr lang="en-US" dirty="0"/>
              <a:t>[References]</a:t>
            </a:r>
          </a:p>
        </p:txBody>
      </p:sp>
    </p:spTree>
    <p:extLst>
      <p:ext uri="{BB962C8B-B14F-4D97-AF65-F5344CB8AC3E}">
        <p14:creationId xmlns:p14="http://schemas.microsoft.com/office/powerpoint/2010/main" val="177920656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45B47215-16D5-4E72-BB5C-B690CA30D202}" type="slidenum">
              <a:rPr lang="en-US" smtClean="0"/>
              <a:pPr/>
              <a:t>‹#›</a:t>
            </a:fld>
            <a:endParaRPr lang="en-US" dirty="0"/>
          </a:p>
        </p:txBody>
      </p:sp>
      <p:sp>
        <p:nvSpPr>
          <p:cNvPr id="9" name="Content Placeholder 8"/>
          <p:cNvSpPr>
            <a:spLocks noGrp="1"/>
          </p:cNvSpPr>
          <p:nvPr>
            <p:ph sz="quarter" idx="12" hasCustomPrompt="1"/>
          </p:nvPr>
        </p:nvSpPr>
        <p:spPr>
          <a:xfrm>
            <a:off x="536448" y="1331384"/>
            <a:ext cx="10988803" cy="46545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69669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Headline Subheadline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87EC-C401-AC47-B125-2124B5F4E54D}"/>
              </a:ext>
            </a:extLst>
          </p:cNvPr>
          <p:cNvSpPr>
            <a:spLocks noGrp="1"/>
          </p:cNvSpPr>
          <p:nvPr>
            <p:ph type="title" hasCustomPrompt="1"/>
          </p:nvPr>
        </p:nvSpPr>
        <p:spPr/>
        <p:txBody>
          <a:bodyPr/>
          <a:lstStyle>
            <a:lvl1pPr>
              <a:defRPr cap="all" baseline="0"/>
            </a:lvl1pPr>
          </a:lstStyle>
          <a:p>
            <a:r>
              <a:rPr lang="en-US" dirty="0" err="1"/>
              <a:t>Suspendisse</a:t>
            </a:r>
            <a:r>
              <a:rPr lang="en-US" dirty="0"/>
              <a:t> </a:t>
            </a:r>
            <a:r>
              <a:rPr lang="en-US" dirty="0" err="1"/>
              <a:t>porttitor</a:t>
            </a:r>
            <a:r>
              <a:rPr lang="en-US" dirty="0"/>
              <a:t> </a:t>
            </a:r>
            <a:r>
              <a:rPr lang="en-US" dirty="0" err="1"/>
              <a:t>quis</a:t>
            </a:r>
            <a:r>
              <a:rPr lang="en-US" dirty="0"/>
              <a:t> </a:t>
            </a:r>
            <a:r>
              <a:rPr lang="en-US" dirty="0" err="1"/>
              <a:t>eros</a:t>
            </a:r>
            <a:r>
              <a:rPr lang="en-US" dirty="0"/>
              <a:t> </a:t>
            </a:r>
            <a:r>
              <a:rPr lang="en-US" dirty="0" err="1"/>
              <a:t>vel</a:t>
            </a:r>
            <a:r>
              <a:rPr lang="en-US" dirty="0"/>
              <a:t> </a:t>
            </a:r>
            <a:r>
              <a:rPr lang="en-US" dirty="0" err="1"/>
              <a:t>consectetur</a:t>
            </a:r>
            <a:endParaRPr lang="en-US" dirty="0"/>
          </a:p>
        </p:txBody>
      </p:sp>
      <p:sp>
        <p:nvSpPr>
          <p:cNvPr id="10" name="Footer Placeholder 9">
            <a:extLst>
              <a:ext uri="{FF2B5EF4-FFF2-40B4-BE49-F238E27FC236}">
                <a16:creationId xmlns:a16="http://schemas.microsoft.com/office/drawing/2014/main" id="{9C0DFA45-94D6-A04C-BC41-D8638C36BDDA}"/>
              </a:ext>
            </a:extLst>
          </p:cNvPr>
          <p:cNvSpPr>
            <a:spLocks noGrp="1"/>
          </p:cNvSpPr>
          <p:nvPr>
            <p:ph type="ftr" sz="quarter" idx="10"/>
          </p:nvPr>
        </p:nvSpPr>
        <p:spPr>
          <a:xfrm>
            <a:off x="2577947" y="6417881"/>
            <a:ext cx="7861453" cy="134717"/>
          </a:xfrm>
        </p:spPr>
        <p:txBody>
          <a:bodyPr/>
          <a:lstStyle/>
          <a:p>
            <a:endParaRPr lang="en-US" dirty="0"/>
          </a:p>
        </p:txBody>
      </p:sp>
      <p:sp>
        <p:nvSpPr>
          <p:cNvPr id="11" name="Slide Number Placeholder 10">
            <a:extLst>
              <a:ext uri="{FF2B5EF4-FFF2-40B4-BE49-F238E27FC236}">
                <a16:creationId xmlns:a16="http://schemas.microsoft.com/office/drawing/2014/main" id="{2E127E15-212D-2A4D-8C5A-B6ABED2A730E}"/>
              </a:ext>
            </a:extLst>
          </p:cNvPr>
          <p:cNvSpPr>
            <a:spLocks noGrp="1"/>
          </p:cNvSpPr>
          <p:nvPr>
            <p:ph type="sldNum" sz="quarter" idx="11"/>
          </p:nvPr>
        </p:nvSpPr>
        <p:spPr/>
        <p:txBody>
          <a:bodyPr/>
          <a:lstStyle/>
          <a:p>
            <a:fld id="{55C9619B-2AE5-564D-AF08-FA5945562B09}" type="slidenum">
              <a:rPr lang="en-US" smtClean="0"/>
              <a:t>‹#›</a:t>
            </a:fld>
            <a:endParaRPr lang="en-US" dirty="0"/>
          </a:p>
        </p:txBody>
      </p:sp>
      <p:sp>
        <p:nvSpPr>
          <p:cNvPr id="15" name="Text Placeholder 19">
            <a:extLst>
              <a:ext uri="{FF2B5EF4-FFF2-40B4-BE49-F238E27FC236}">
                <a16:creationId xmlns:a16="http://schemas.microsoft.com/office/drawing/2014/main" id="{2E11ECE7-7AC7-DD4E-97DC-BD4FEBDE93D0}"/>
              </a:ext>
            </a:extLst>
          </p:cNvPr>
          <p:cNvSpPr>
            <a:spLocks noGrp="1"/>
          </p:cNvSpPr>
          <p:nvPr>
            <p:ph type="body" sz="quarter" idx="17" hasCustomPrompt="1"/>
          </p:nvPr>
        </p:nvSpPr>
        <p:spPr>
          <a:xfrm>
            <a:off x="609600" y="1203325"/>
            <a:ext cx="10972800" cy="576263"/>
          </a:xfrm>
          <a:prstGeom prst="rect">
            <a:avLst/>
          </a:prstGeom>
        </p:spPr>
        <p:txBody>
          <a:bodyPr lIns="0" tIns="0" rIns="0" bIns="0">
            <a:normAutofit/>
          </a:bodyPr>
          <a:lstStyle>
            <a:lvl1pPr marL="0" indent="0">
              <a:buNone/>
              <a:defRPr sz="1800" cap="all" baseline="0"/>
            </a:lvl1pPr>
          </a:lstStyle>
          <a:p>
            <a:pPr lvl="0"/>
            <a:r>
              <a:rPr lang="en-US" dirty="0"/>
              <a:t>Vestibulum </a:t>
            </a:r>
            <a:r>
              <a:rPr lang="en-US" dirty="0" err="1"/>
              <a:t>eu</a:t>
            </a:r>
            <a:r>
              <a:rPr lang="en-US" dirty="0"/>
              <a:t> </a:t>
            </a:r>
            <a:r>
              <a:rPr lang="en-US" dirty="0" err="1"/>
              <a:t>faucibus</a:t>
            </a:r>
            <a:r>
              <a:rPr lang="en-US" dirty="0"/>
              <a:t> </a:t>
            </a:r>
            <a:r>
              <a:rPr lang="en-US" dirty="0" err="1"/>
              <a:t>quam</a:t>
            </a:r>
            <a:r>
              <a:rPr lang="en-US" dirty="0"/>
              <a:t> </a:t>
            </a:r>
            <a:r>
              <a:rPr lang="en-US" dirty="0" err="1"/>
              <a:t>volupta</a:t>
            </a:r>
            <a:r>
              <a:rPr lang="en-US" dirty="0"/>
              <a:t> </a:t>
            </a:r>
            <a:r>
              <a:rPr lang="en-US" dirty="0" err="1"/>
              <a:t>quam</a:t>
            </a:r>
            <a:r>
              <a:rPr lang="en-US" dirty="0"/>
              <a:t> lat. </a:t>
            </a:r>
            <a:r>
              <a:rPr lang="en-US" dirty="0" err="1"/>
              <a:t>Undaessimus</a:t>
            </a:r>
            <a:r>
              <a:rPr lang="en-US" dirty="0"/>
              <a:t> rerum </a:t>
            </a:r>
            <a:r>
              <a:rPr lang="en-US" dirty="0" err="1"/>
              <a:t>verferumquas</a:t>
            </a:r>
            <a:r>
              <a:rPr lang="en-US" dirty="0"/>
              <a:t> </a:t>
            </a:r>
            <a:r>
              <a:rPr lang="en-US" dirty="0" err="1"/>
              <a:t>nulliquas</a:t>
            </a:r>
            <a:r>
              <a:rPr lang="en-US" dirty="0"/>
              <a:t> </a:t>
            </a:r>
            <a:r>
              <a:rPr lang="en-US" dirty="0" err="1"/>
              <a:t>estis</a:t>
            </a:r>
            <a:r>
              <a:rPr lang="en-US" dirty="0"/>
              <a:t> </a:t>
            </a:r>
            <a:r>
              <a:rPr lang="en-US" dirty="0" err="1"/>
              <a:t>explani</a:t>
            </a:r>
            <a:r>
              <a:rPr lang="en-US" dirty="0"/>
              <a:t> </a:t>
            </a:r>
            <a:r>
              <a:rPr lang="en-US" dirty="0" err="1"/>
              <a:t>hicimpe</a:t>
            </a:r>
            <a:r>
              <a:rPr lang="en-US" dirty="0"/>
              <a:t> </a:t>
            </a:r>
            <a:r>
              <a:rPr lang="en-US" dirty="0" err="1"/>
              <a:t>dicaborro</a:t>
            </a:r>
            <a:r>
              <a:rPr lang="en-US" dirty="0"/>
              <a:t> </a:t>
            </a:r>
            <a:r>
              <a:rPr lang="en-US" dirty="0" err="1"/>
              <a:t>officid</a:t>
            </a:r>
            <a:r>
              <a:rPr lang="en-US" dirty="0"/>
              <a:t> </a:t>
            </a:r>
            <a:r>
              <a:rPr lang="en-US" dirty="0" err="1"/>
              <a:t>unt</a:t>
            </a:r>
            <a:r>
              <a:rPr lang="en-US" dirty="0"/>
              <a:t> mil </a:t>
            </a:r>
            <a:r>
              <a:rPr lang="en-US" dirty="0" err="1"/>
              <a:t>eum</a:t>
            </a:r>
            <a:endParaRPr lang="en-US" dirty="0"/>
          </a:p>
        </p:txBody>
      </p:sp>
      <p:sp>
        <p:nvSpPr>
          <p:cNvPr id="6" name="Content Placeholder 3">
            <a:extLst>
              <a:ext uri="{FF2B5EF4-FFF2-40B4-BE49-F238E27FC236}">
                <a16:creationId xmlns:a16="http://schemas.microsoft.com/office/drawing/2014/main" id="{39242684-BDC5-9D46-981C-B7FE714D6278}"/>
              </a:ext>
            </a:extLst>
          </p:cNvPr>
          <p:cNvSpPr>
            <a:spLocks noGrp="1"/>
          </p:cNvSpPr>
          <p:nvPr>
            <p:ph sz="quarter" idx="18"/>
          </p:nvPr>
        </p:nvSpPr>
        <p:spPr>
          <a:xfrm>
            <a:off x="609600" y="2071688"/>
            <a:ext cx="10972800" cy="3576637"/>
          </a:xfrm>
        </p:spPr>
        <p:txBody>
          <a:bodyPr/>
          <a:lstStyle>
            <a:lvl4pPr>
              <a:defRPr cap="none" baseline="0"/>
            </a:lvl4pPr>
            <a:lvl6pPr marL="2514600" indent="-228600">
              <a:buClr>
                <a:schemeClr val="accent4"/>
              </a:buClr>
              <a:buFont typeface="Wingdings" pitchFamily="2" charset="2"/>
              <a:buChar char="§"/>
              <a:defRPr sz="1000"/>
            </a:lvl6pPr>
            <a:lvl7pPr marL="2971800" indent="-228600">
              <a:buClr>
                <a:schemeClr val="accent5"/>
              </a:buClr>
              <a:buFont typeface="Wingdings" pitchFamily="2" charset="2"/>
              <a:buChar char="§"/>
              <a:defRPr sz="900"/>
            </a:lvl7pPr>
            <a:lvl8pPr marL="3429000" indent="-228600">
              <a:buClr>
                <a:schemeClr val="accent2"/>
              </a:buClr>
              <a:buFont typeface="Wingdings" pitchFamily="2" charset="2"/>
              <a:buChar char="§"/>
              <a:defRPr sz="800"/>
            </a:lvl8pPr>
            <a:lvl9pPr marL="3886200" indent="-228600">
              <a:buClr>
                <a:schemeClr val="accent6"/>
              </a:buClr>
              <a:buFont typeface="Wingdings" pitchFamily="2" charset="2"/>
              <a:buChar char="§"/>
              <a:defRPr sz="7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36392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5B47215-16D5-4E72-BB5C-B690CA30D20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535518" y="5942837"/>
            <a:ext cx="10698480" cy="649224"/>
          </a:xfrm>
        </p:spPr>
        <p:txBody>
          <a:bodyPr anchor="b" anchorCtr="0">
            <a:noAutofit/>
          </a:bodyPr>
          <a:lstStyle>
            <a:lvl1pPr marL="0" indent="0">
              <a:spcBef>
                <a:spcPts val="0"/>
              </a:spcBef>
              <a:buNone/>
              <a:defRPr sz="1000"/>
            </a:lvl1pPr>
          </a:lstStyle>
          <a:p>
            <a:pPr lvl="0"/>
            <a:r>
              <a:rPr lang="en-US" dirty="0"/>
              <a:t>[References]</a:t>
            </a:r>
          </a:p>
        </p:txBody>
      </p:sp>
    </p:spTree>
    <p:extLst>
      <p:ext uri="{BB962C8B-B14F-4D97-AF65-F5344CB8AC3E}">
        <p14:creationId xmlns:p14="http://schemas.microsoft.com/office/powerpoint/2010/main" val="2744144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Headline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87EC-C401-AC47-B125-2124B5F4E54D}"/>
              </a:ext>
            </a:extLst>
          </p:cNvPr>
          <p:cNvSpPr>
            <a:spLocks noGrp="1"/>
          </p:cNvSpPr>
          <p:nvPr>
            <p:ph type="title" hasCustomPrompt="1"/>
          </p:nvPr>
        </p:nvSpPr>
        <p:spPr/>
        <p:txBody>
          <a:bodyPr/>
          <a:lstStyle>
            <a:lvl1pPr>
              <a:defRPr cap="all" baseline="0"/>
            </a:lvl1pPr>
          </a:lstStyle>
          <a:p>
            <a:r>
              <a:rPr lang="en-US" dirty="0" err="1"/>
              <a:t>Suspendisse</a:t>
            </a:r>
            <a:r>
              <a:rPr lang="en-US" dirty="0"/>
              <a:t> </a:t>
            </a:r>
            <a:r>
              <a:rPr lang="en-US" dirty="0" err="1"/>
              <a:t>porttitor</a:t>
            </a:r>
            <a:r>
              <a:rPr lang="en-US" dirty="0"/>
              <a:t> </a:t>
            </a:r>
            <a:r>
              <a:rPr lang="en-US" dirty="0" err="1"/>
              <a:t>quis</a:t>
            </a:r>
            <a:r>
              <a:rPr lang="en-US" dirty="0"/>
              <a:t> </a:t>
            </a:r>
            <a:r>
              <a:rPr lang="en-US" dirty="0" err="1"/>
              <a:t>eros</a:t>
            </a:r>
            <a:r>
              <a:rPr lang="en-US" dirty="0"/>
              <a:t> </a:t>
            </a:r>
            <a:r>
              <a:rPr lang="en-US" dirty="0" err="1"/>
              <a:t>vel</a:t>
            </a:r>
            <a:r>
              <a:rPr lang="en-US" dirty="0"/>
              <a:t> </a:t>
            </a:r>
            <a:r>
              <a:rPr lang="en-US" dirty="0" err="1"/>
              <a:t>consectetur</a:t>
            </a:r>
            <a:endParaRPr lang="en-US" dirty="0"/>
          </a:p>
        </p:txBody>
      </p:sp>
      <p:sp>
        <p:nvSpPr>
          <p:cNvPr id="10" name="Footer Placeholder 9">
            <a:extLst>
              <a:ext uri="{FF2B5EF4-FFF2-40B4-BE49-F238E27FC236}">
                <a16:creationId xmlns:a16="http://schemas.microsoft.com/office/drawing/2014/main" id="{9C0DFA45-94D6-A04C-BC41-D8638C36BDDA}"/>
              </a:ext>
            </a:extLst>
          </p:cNvPr>
          <p:cNvSpPr>
            <a:spLocks noGrp="1"/>
          </p:cNvSpPr>
          <p:nvPr>
            <p:ph type="ftr" sz="quarter" idx="10"/>
          </p:nvPr>
        </p:nvSpPr>
        <p:spPr/>
        <p:txBody>
          <a:bodyPr/>
          <a:lstStyle/>
          <a:p>
            <a:endParaRPr lang="en-US" dirty="0"/>
          </a:p>
        </p:txBody>
      </p:sp>
      <p:sp>
        <p:nvSpPr>
          <p:cNvPr id="11" name="Slide Number Placeholder 10">
            <a:extLst>
              <a:ext uri="{FF2B5EF4-FFF2-40B4-BE49-F238E27FC236}">
                <a16:creationId xmlns:a16="http://schemas.microsoft.com/office/drawing/2014/main" id="{2E127E15-212D-2A4D-8C5A-B6ABED2A730E}"/>
              </a:ext>
            </a:extLst>
          </p:cNvPr>
          <p:cNvSpPr>
            <a:spLocks noGrp="1"/>
          </p:cNvSpPr>
          <p:nvPr>
            <p:ph type="sldNum" sz="quarter" idx="11"/>
          </p:nvPr>
        </p:nvSpPr>
        <p:spPr/>
        <p:txBody>
          <a:bodyPr/>
          <a:lstStyle/>
          <a:p>
            <a:fld id="{55C9619B-2AE5-564D-AF08-FA5945562B09}" type="slidenum">
              <a:rPr lang="en-US" smtClean="0"/>
              <a:t>‹#›</a:t>
            </a:fld>
            <a:endParaRPr lang="en-US" dirty="0"/>
          </a:p>
        </p:txBody>
      </p:sp>
      <p:sp>
        <p:nvSpPr>
          <p:cNvPr id="6" name="Content Placeholder 3">
            <a:extLst>
              <a:ext uri="{FF2B5EF4-FFF2-40B4-BE49-F238E27FC236}">
                <a16:creationId xmlns:a16="http://schemas.microsoft.com/office/drawing/2014/main" id="{39242684-BDC5-9D46-981C-B7FE714D6278}"/>
              </a:ext>
            </a:extLst>
          </p:cNvPr>
          <p:cNvSpPr>
            <a:spLocks noGrp="1"/>
          </p:cNvSpPr>
          <p:nvPr>
            <p:ph sz="quarter" idx="18"/>
          </p:nvPr>
        </p:nvSpPr>
        <p:spPr>
          <a:xfrm>
            <a:off x="609600" y="1506597"/>
            <a:ext cx="10972800" cy="3576637"/>
          </a:xfrm>
        </p:spPr>
        <p:txBody>
          <a:bodyPr/>
          <a:lstStyle>
            <a:lvl4pPr>
              <a:defRPr cap="none" baseline="0"/>
            </a:lvl4pPr>
            <a:lvl6pPr marL="2514600" indent="-228600">
              <a:buClr>
                <a:schemeClr val="accent4"/>
              </a:buClr>
              <a:buFont typeface="Wingdings" pitchFamily="2" charset="2"/>
              <a:buChar char="§"/>
              <a:defRPr sz="1000"/>
            </a:lvl6pPr>
            <a:lvl7pPr marL="2971800" indent="-228600">
              <a:buClr>
                <a:schemeClr val="accent5"/>
              </a:buClr>
              <a:buFont typeface="Wingdings" pitchFamily="2" charset="2"/>
              <a:buChar char="§"/>
              <a:defRPr sz="900"/>
            </a:lvl7pPr>
            <a:lvl8pPr marL="3429000" indent="-228600">
              <a:buClr>
                <a:schemeClr val="accent2"/>
              </a:buClr>
              <a:buFont typeface="Wingdings" pitchFamily="2" charset="2"/>
              <a:buChar char="§"/>
              <a:defRPr sz="800"/>
            </a:lvl8pPr>
            <a:lvl9pPr marL="3886200" indent="-228600">
              <a:buClr>
                <a:schemeClr val="accent6"/>
              </a:buClr>
              <a:buFont typeface="Wingdings" pitchFamily="2" charset="2"/>
              <a:buChar char="§"/>
              <a:defRPr sz="7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20157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Background Slide">
    <p:spTree>
      <p:nvGrpSpPr>
        <p:cNvPr id="1" name=""/>
        <p:cNvGrpSpPr/>
        <p:nvPr/>
      </p:nvGrpSpPr>
      <p:grpSpPr>
        <a:xfrm>
          <a:off x="0" y="0"/>
          <a:ext cx="0" cy="0"/>
          <a:chOff x="0" y="0"/>
          <a:chExt cx="0" cy="0"/>
        </a:xfrm>
      </p:grpSpPr>
      <p:sp>
        <p:nvSpPr>
          <p:cNvPr id="12" name="Content Placeholder 2"/>
          <p:cNvSpPr>
            <a:spLocks noGrp="1"/>
          </p:cNvSpPr>
          <p:nvPr>
            <p:ph idx="1"/>
          </p:nvPr>
        </p:nvSpPr>
        <p:spPr>
          <a:xfrm>
            <a:off x="838200" y="292231"/>
            <a:ext cx="10515600" cy="5884732"/>
          </a:xfrm>
        </p:spPr>
        <p:txBody>
          <a:bodyPr>
            <a:normAutofit/>
          </a:bodyPr>
          <a:lstStyle>
            <a:lvl1pPr marL="0" indent="0">
              <a:buNone/>
              <a:defRPr sz="2400" b="1">
                <a:solidFill>
                  <a:srgbClr val="071D49"/>
                </a:solidFill>
                <a:latin typeface="Arial" panose="020B0604020202020204" pitchFamily="34" charset="0"/>
                <a:cs typeface="Arial" panose="020B0604020202020204" pitchFamily="34" charset="0"/>
              </a:defRPr>
            </a:lvl1pPr>
            <a:lvl2pPr marL="168275" indent="-168275">
              <a:buClr>
                <a:srgbClr val="071D49"/>
              </a:buClr>
              <a:defRPr sz="2000">
                <a:latin typeface="Arial" panose="020B0604020202020204" pitchFamily="34" charset="0"/>
                <a:cs typeface="Arial" panose="020B0604020202020204" pitchFamily="34" charset="0"/>
              </a:defRPr>
            </a:lvl2pPr>
            <a:lvl3pPr marL="514350" indent="-168275">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3pPr>
            <a:lvl4pPr marL="860425" indent="-177800">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4pPr>
            <a:lvl5pPr marL="1144588" indent="-176213">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165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6AE3-7904-AE45-AB40-690FA188A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FBFEDB-12D1-8C40-9ADC-1846E596605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0DF0DB-6853-074C-9366-26768DB3CADA}"/>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5" name="Footer Placeholder 4">
            <a:extLst>
              <a:ext uri="{FF2B5EF4-FFF2-40B4-BE49-F238E27FC236}">
                <a16:creationId xmlns:a16="http://schemas.microsoft.com/office/drawing/2014/main" id="{28CFC01D-B365-CB49-B4CD-82FA1F4EF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BF463-4E9E-7047-BDD8-86953332C9A9}"/>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92562129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339F-C543-7A4A-A957-76DE7AD01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06D70-35F6-7940-83BE-F1BEA7B8F6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B03C2-49CD-A443-ABAF-66B03AB552AF}"/>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5" name="Footer Placeholder 4">
            <a:extLst>
              <a:ext uri="{FF2B5EF4-FFF2-40B4-BE49-F238E27FC236}">
                <a16:creationId xmlns:a16="http://schemas.microsoft.com/office/drawing/2014/main" id="{4436FF5D-C247-5A46-A482-AA827C56A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61582-4D35-F449-A5B4-3BD93BBFEE89}"/>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31381144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791A-61AB-6B46-85C9-461457CAF9C4}"/>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E3713-7048-D648-A741-53ADBD1F318D}"/>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BF98E2-2B23-0749-AA77-DA73E7E217F1}"/>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5" name="Footer Placeholder 4">
            <a:extLst>
              <a:ext uri="{FF2B5EF4-FFF2-40B4-BE49-F238E27FC236}">
                <a16:creationId xmlns:a16="http://schemas.microsoft.com/office/drawing/2014/main" id="{1147F01B-3B45-474C-A072-3DF9EF6E4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A2CBC-4FD3-DB4E-9890-1AFF6ABAD499}"/>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19941087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697C-B5A9-AB46-96A8-5B8BD20BA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19233-1089-D54E-8A12-08E973A5DF4F}"/>
              </a:ext>
            </a:extLst>
          </p:cNvPr>
          <p:cNvSpPr>
            <a:spLocks noGrp="1"/>
          </p:cNvSpPr>
          <p:nvPr>
            <p:ph sz="half" idx="1"/>
          </p:nvPr>
        </p:nvSpPr>
        <p:spPr>
          <a:xfrm>
            <a:off x="838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B0E7BA-2C80-9746-96A0-73440247F5F5}"/>
              </a:ext>
            </a:extLst>
          </p:cNvPr>
          <p:cNvSpPr>
            <a:spLocks noGrp="1"/>
          </p:cNvSpPr>
          <p:nvPr>
            <p:ph sz="half" idx="2"/>
          </p:nvPr>
        </p:nvSpPr>
        <p:spPr>
          <a:xfrm>
            <a:off x="6172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36F955-402D-4342-9347-296708255410}"/>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6" name="Footer Placeholder 5">
            <a:extLst>
              <a:ext uri="{FF2B5EF4-FFF2-40B4-BE49-F238E27FC236}">
                <a16:creationId xmlns:a16="http://schemas.microsoft.com/office/drawing/2014/main" id="{C9BAD4A1-02C9-4345-869A-F7B7943033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C082F-B29C-C24B-8369-D781C693EB9A}"/>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41968606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42DE1-59A0-2344-99E7-753A8F5449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246057-1124-A946-8344-DAD16A13F27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358D78-848F-B141-926B-F55EF9474A1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5D8A9-F396-BE48-BB3D-74C4F08CF5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04D729-36AB-4B4C-BC06-463FB7B1653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BE588F-5D02-4349-988B-9F770464D693}"/>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8" name="Footer Placeholder 7">
            <a:extLst>
              <a:ext uri="{FF2B5EF4-FFF2-40B4-BE49-F238E27FC236}">
                <a16:creationId xmlns:a16="http://schemas.microsoft.com/office/drawing/2014/main" id="{B44687AF-DF3D-1947-BD3E-B4341B5924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9D2F7-95ED-E44E-A824-00AEBBB0B36B}"/>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6959765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1406-A663-384E-870C-E0EBB1C052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FDDBED-DB1F-5F4E-9F08-0F4B541333E4}"/>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4" name="Footer Placeholder 3">
            <a:extLst>
              <a:ext uri="{FF2B5EF4-FFF2-40B4-BE49-F238E27FC236}">
                <a16:creationId xmlns:a16="http://schemas.microsoft.com/office/drawing/2014/main" id="{C26F4DF6-2DDE-9F4C-ADA4-D21485AF4C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861FDD-1E67-9A45-87A2-988C7F5C88C3}"/>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177912587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3E5FF-0984-264C-B11B-71D801BCDCCE}"/>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3" name="Footer Placeholder 2">
            <a:extLst>
              <a:ext uri="{FF2B5EF4-FFF2-40B4-BE49-F238E27FC236}">
                <a16:creationId xmlns:a16="http://schemas.microsoft.com/office/drawing/2014/main" id="{78A7B87B-2AEF-C84C-8F3B-4157FC5A51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B430DA-DE19-574B-AB88-44346161F938}"/>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42390422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003-EB9E-A947-88B6-47B030E5E7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6BC97C-D331-BB4D-B805-20043C52C01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CDEDBC-780F-2F41-9397-E6D78B4287A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84A8A9-30FF-1A42-9C3B-681BE89AF860}"/>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6" name="Footer Placeholder 5">
            <a:extLst>
              <a:ext uri="{FF2B5EF4-FFF2-40B4-BE49-F238E27FC236}">
                <a16:creationId xmlns:a16="http://schemas.microsoft.com/office/drawing/2014/main" id="{F0FAB88B-F609-8B49-918A-5CF7E698C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6C78F3-2831-DA4B-B6F3-33F353350604}"/>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590063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67C4-A76C-B745-A520-22DFDFB40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719339-C458-B243-BF02-8560C6B3CB9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9691E26-02AC-5D4A-B983-2F208737045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631A99-4CC7-8C4B-B987-AA23793B2689}"/>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6" name="Footer Placeholder 5">
            <a:extLst>
              <a:ext uri="{FF2B5EF4-FFF2-40B4-BE49-F238E27FC236}">
                <a16:creationId xmlns:a16="http://schemas.microsoft.com/office/drawing/2014/main" id="{5A2CF832-0606-2E4D-9DCF-FC161B8E8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0E247-A608-184F-8E8F-F9D95E7BC6DF}"/>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407548313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90D2-DF5B-DF49-A283-A063326C01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9E964D-E779-774B-AD18-233B3A5E28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A3D9B-FF5C-8247-B392-9F391EC05199}"/>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5" name="Footer Placeholder 4">
            <a:extLst>
              <a:ext uri="{FF2B5EF4-FFF2-40B4-BE49-F238E27FC236}">
                <a16:creationId xmlns:a16="http://schemas.microsoft.com/office/drawing/2014/main" id="{033F01FA-F576-4548-B426-4A39DC3AB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3BD2D-34E2-A844-9ECA-CA53639D0C19}"/>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378342230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65A98-490F-B845-A36D-85E92A3B9559}"/>
              </a:ext>
            </a:extLst>
          </p:cNvPr>
          <p:cNvSpPr>
            <a:spLocks noGrp="1"/>
          </p:cNvSpPr>
          <p:nvPr>
            <p:ph type="title" orient="vert"/>
          </p:nvPr>
        </p:nvSpPr>
        <p:spPr>
          <a:xfrm>
            <a:off x="8724901" y="36512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A1BB57-66D6-774A-8CEF-C694DF957659}"/>
              </a:ext>
            </a:extLst>
          </p:cNvPr>
          <p:cNvSpPr>
            <a:spLocks noGrp="1"/>
          </p:cNvSpPr>
          <p:nvPr>
            <p:ph type="body" orient="vert" idx="1"/>
          </p:nvPr>
        </p:nvSpPr>
        <p:spPr>
          <a:xfrm>
            <a:off x="838201" y="365125"/>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D4AAB-6249-1E45-B23A-A7F10ECCF810}"/>
              </a:ext>
            </a:extLst>
          </p:cNvPr>
          <p:cNvSpPr>
            <a:spLocks noGrp="1"/>
          </p:cNvSpPr>
          <p:nvPr>
            <p:ph type="dt" sz="half" idx="10"/>
          </p:nvPr>
        </p:nvSpPr>
        <p:spPr/>
        <p:txBody>
          <a:bodyPr/>
          <a:lstStyle/>
          <a:p>
            <a:fld id="{DDC07C74-52A3-F94B-807E-EE2C41AAE029}" type="datetimeFigureOut">
              <a:rPr lang="en-US" smtClean="0"/>
              <a:t>12/4/25</a:t>
            </a:fld>
            <a:endParaRPr lang="en-US"/>
          </a:p>
        </p:txBody>
      </p:sp>
      <p:sp>
        <p:nvSpPr>
          <p:cNvPr id="5" name="Footer Placeholder 4">
            <a:extLst>
              <a:ext uri="{FF2B5EF4-FFF2-40B4-BE49-F238E27FC236}">
                <a16:creationId xmlns:a16="http://schemas.microsoft.com/office/drawing/2014/main" id="{C290A7F9-904E-D840-B485-3863CE5A3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6BEC5-CBAE-884C-BEA3-F14211C4840D}"/>
              </a:ext>
            </a:extLst>
          </p:cNvPr>
          <p:cNvSpPr>
            <a:spLocks noGrp="1"/>
          </p:cNvSpPr>
          <p:nvPr>
            <p:ph type="sldNum" sz="quarter" idx="12"/>
          </p:nvPr>
        </p:nvSpPr>
        <p:spPr/>
        <p:txBody>
          <a:bodyPr/>
          <a:lstStyle/>
          <a:p>
            <a:fld id="{DC137E40-A1EA-464B-AFB3-EE9923C72B4F}" type="slidenum">
              <a:rPr lang="en-US" smtClean="0"/>
              <a:t>‹#›</a:t>
            </a:fld>
            <a:endParaRPr lang="en-US"/>
          </a:p>
        </p:txBody>
      </p:sp>
    </p:spTree>
    <p:extLst>
      <p:ext uri="{BB962C8B-B14F-4D97-AF65-F5344CB8AC3E}">
        <p14:creationId xmlns:p14="http://schemas.microsoft.com/office/powerpoint/2010/main" val="281316137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F115BC-E3B7-4CEB-9DE9-AAC4F19EFA2F}"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3487634368"/>
      </p:ext>
    </p:extLst>
  </p:cSld>
  <p:clrMapOvr>
    <a:masterClrMapping/>
  </p:clrMapOvr>
  <p:transition spd="slow">
    <p:wipe dir="d"/>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F115BC-E3B7-4CEB-9DE9-AAC4F19EFA2F}"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879219424"/>
      </p:ext>
    </p:extLst>
  </p:cSld>
  <p:clrMapOvr>
    <a:masterClrMapping/>
  </p:clrMapOvr>
  <p:transition spd="slow">
    <p:wipe dir="d"/>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F115BC-E3B7-4CEB-9DE9-AAC4F19EFA2F}"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1328128401"/>
      </p:ext>
    </p:extLst>
  </p:cSld>
  <p:clrMapOvr>
    <a:masterClrMapping/>
  </p:clrMapOvr>
  <p:transition spd="slow">
    <p:wipe dir="d"/>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F115BC-E3B7-4CEB-9DE9-AAC4F19EFA2F}" type="datetimeFigureOut">
              <a:rPr lang="en-US" smtClean="0"/>
              <a:t>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3526549104"/>
      </p:ext>
    </p:extLst>
  </p:cSld>
  <p:clrMapOvr>
    <a:masterClrMapping/>
  </p:clrMapOvr>
  <p:transition spd="slow">
    <p:wipe dir="d"/>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F115BC-E3B7-4CEB-9DE9-AAC4F19EFA2F}" type="datetimeFigureOut">
              <a:rPr lang="en-US" smtClean="0"/>
              <a:t>12/4/25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2576893250"/>
      </p:ext>
    </p:extLst>
  </p:cSld>
  <p:clrMapOvr>
    <a:masterClrMapping/>
  </p:clrMapOvr>
  <p:transition spd="slow">
    <p:wipe dir="d"/>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F115BC-E3B7-4CEB-9DE9-AAC4F19EFA2F}" type="datetimeFigureOut">
              <a:rPr lang="en-US" smtClean="0"/>
              <a:t>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3021207311"/>
      </p:ext>
    </p:extLst>
  </p:cSld>
  <p:clrMapOvr>
    <a:masterClrMapping/>
  </p:clrMapOvr>
  <p:transition spd="slow">
    <p:wipe dir="d"/>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F115BC-E3B7-4CEB-9DE9-AAC4F19EFA2F}" type="datetimeFigureOut">
              <a:rPr lang="en-US" smtClean="0"/>
              <a:t>12/4/25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1557780873"/>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F115BC-E3B7-4CEB-9DE9-AAC4F19EFA2F}" type="datetimeFigureOut">
              <a:rPr lang="en-US" smtClean="0"/>
              <a:t>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3612121399"/>
      </p:ext>
    </p:extLst>
  </p:cSld>
  <p:clrMapOvr>
    <a:masterClrMapping/>
  </p:clrMapOvr>
  <p:transition spd="slow">
    <p:wipe dir="d"/>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F115BC-E3B7-4CEB-9DE9-AAC4F19EFA2F}" type="datetimeFigureOut">
              <a:rPr lang="en-US" smtClean="0"/>
              <a:t>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3316257346"/>
      </p:ext>
    </p:extLst>
  </p:cSld>
  <p:clrMapOvr>
    <a:masterClrMapping/>
  </p:clrMapOvr>
  <p:transition spd="slow">
    <p:wipe dir="d"/>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F115BC-E3B7-4CEB-9DE9-AAC4F19EFA2F}"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330697417"/>
      </p:ext>
    </p:extLst>
  </p:cSld>
  <p:clrMapOvr>
    <a:masterClrMapping/>
  </p:clrMapOvr>
  <p:transition spd="slow">
    <p:wipe dir="d"/>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F115BC-E3B7-4CEB-9DE9-AAC4F19EFA2F}"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67DF2-CFFC-4F1D-A9F5-2D4FB182A2E7}" type="slidenum">
              <a:rPr lang="en-US" smtClean="0"/>
              <a:t>‹#›</a:t>
            </a:fld>
            <a:endParaRPr lang="en-US"/>
          </a:p>
        </p:txBody>
      </p:sp>
    </p:spTree>
    <p:extLst>
      <p:ext uri="{BB962C8B-B14F-4D97-AF65-F5344CB8AC3E}">
        <p14:creationId xmlns:p14="http://schemas.microsoft.com/office/powerpoint/2010/main" val="1618535752"/>
      </p:ext>
    </p:extLst>
  </p:cSld>
  <p:clrMapOvr>
    <a:masterClrMapping/>
  </p:clrMapOvr>
  <p:transition spd="slow">
    <p:wipe dir="d"/>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userDrawn="1">
  <p:cSld name="1_Clear_teleprompter">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20" name="Text Placeholder 19">
            <a:extLst>
              <a:ext uri="{FF2B5EF4-FFF2-40B4-BE49-F238E27FC236}">
                <a16:creationId xmlns:a16="http://schemas.microsoft.com/office/drawing/2014/main" id="{058A3D8B-3076-45AD-9079-905E453E4D7D}"/>
              </a:ext>
            </a:extLst>
          </p:cNvPr>
          <p:cNvSpPr>
            <a:spLocks noGrp="1"/>
          </p:cNvSpPr>
          <p:nvPr>
            <p:ph type="body" sz="quarter" idx="16" hasCustomPrompt="1"/>
          </p:nvPr>
        </p:nvSpPr>
        <p:spPr>
          <a:xfrm>
            <a:off x="511174" y="4904378"/>
            <a:ext cx="11164452" cy="723275"/>
          </a:xfrm>
        </p:spPr>
        <p:txBody>
          <a:bodyPr wrap="square" anchor="b" anchorCtr="0">
            <a:spAutoFit/>
          </a:bodyPr>
          <a:lstStyle>
            <a:lvl1pPr>
              <a:lnSpc>
                <a:spcPct val="80000"/>
              </a:lnSpc>
              <a:spcAft>
                <a:spcPts val="0"/>
              </a:spcAft>
              <a:defRPr sz="5000" b="0" baseline="0">
                <a:solidFill>
                  <a:schemeClr val="tx1"/>
                </a:solidFill>
                <a:latin typeface="+mj-lt"/>
              </a:defRPr>
            </a:lvl1pPr>
            <a:lvl2pPr>
              <a:defRPr sz="2400">
                <a:solidFill>
                  <a:schemeClr val="accent1"/>
                </a:solidFill>
                <a:latin typeface="+mj-lt"/>
              </a:defRPr>
            </a:lvl2pPr>
            <a:lvl3pPr>
              <a:defRPr sz="2400">
                <a:solidFill>
                  <a:schemeClr val="accent1"/>
                </a:solidFill>
                <a:latin typeface="+mj-lt"/>
              </a:defRPr>
            </a:lvl3pPr>
            <a:lvl4pPr>
              <a:defRPr sz="2400">
                <a:solidFill>
                  <a:schemeClr val="accent1"/>
                </a:solidFill>
                <a:latin typeface="+mj-lt"/>
              </a:defRPr>
            </a:lvl4pPr>
            <a:lvl5pPr>
              <a:defRPr sz="2400">
                <a:solidFill>
                  <a:schemeClr val="accent1"/>
                </a:solidFill>
                <a:latin typeface="+mj-lt"/>
              </a:defRPr>
            </a:lvl5pPr>
          </a:lstStyle>
          <a:p>
            <a:pPr lvl="0"/>
            <a:r>
              <a:rPr lang="en-US" dirty="0"/>
              <a:t>Welcome to this program titled "____"</a:t>
            </a:r>
          </a:p>
        </p:txBody>
      </p:sp>
      <p:sp>
        <p:nvSpPr>
          <p:cNvPr id="46" name="Text Placeholder 21">
            <a:extLst>
              <a:ext uri="{FF2B5EF4-FFF2-40B4-BE49-F238E27FC236}">
                <a16:creationId xmlns:a16="http://schemas.microsoft.com/office/drawing/2014/main" id="{D1DCB186-271F-46F4-9908-6D06F08DE040}"/>
              </a:ext>
            </a:extLst>
          </p:cNvPr>
          <p:cNvSpPr>
            <a:spLocks noGrp="1"/>
          </p:cNvSpPr>
          <p:nvPr>
            <p:ph type="body" sz="quarter" idx="20"/>
          </p:nvPr>
        </p:nvSpPr>
        <p:spPr>
          <a:xfrm>
            <a:off x="508863" y="1575313"/>
            <a:ext cx="11164452" cy="774571"/>
          </a:xfrm>
        </p:spPr>
        <p:txBody>
          <a:bodyPr wrap="square">
            <a:spAutoFit/>
          </a:bodyPr>
          <a:lstStyle>
            <a:lvl1pPr>
              <a:lnSpc>
                <a:spcPct val="100000"/>
              </a:lnSpc>
              <a:spcAft>
                <a:spcPts val="0"/>
              </a:spcAft>
              <a:defRPr sz="1800" b="0" cap="none" baseline="0">
                <a:solidFill>
                  <a:schemeClr val="tx1"/>
                </a:solidFill>
                <a:latin typeface="+mn-lt"/>
              </a:defRPr>
            </a:lvl1pPr>
          </a:lstStyle>
          <a:p>
            <a:pPr lvl="0"/>
            <a:endParaRPr lang="en-US" dirty="0"/>
          </a:p>
          <a:p>
            <a:pPr lvl="0"/>
            <a:endParaRPr lang="en-US" dirty="0"/>
          </a:p>
        </p:txBody>
      </p:sp>
    </p:spTree>
    <p:extLst>
      <p:ext uri="{BB962C8B-B14F-4D97-AF65-F5344CB8AC3E}">
        <p14:creationId xmlns:p14="http://schemas.microsoft.com/office/powerpoint/2010/main" val="3183756198"/>
      </p:ext>
    </p:extLst>
  </p:cSld>
  <p:clrMapOvr>
    <a:masterClrMapping/>
  </p:clrMapOvr>
  <p:transition spd="slow">
    <p:wipe dir="d"/>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2400"/>
            </a:lvl1pPr>
          </a:lstStyle>
          <a:p>
            <a:r>
              <a:rPr lang="en-US"/>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6"/>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38622421"/>
      </p:ext>
    </p:extLst>
  </p:cSld>
  <p:clrMapOvr>
    <a:masterClrMapping/>
  </p:clrMapOvr>
  <p:transition spd="slow">
    <p:wipe dir="d"/>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603250" y="539750"/>
            <a:ext cx="10985500" cy="716582"/>
          </a:xfrm>
          <a:prstGeom prst="rect">
            <a:avLst/>
          </a:prstGeom>
        </p:spPr>
        <p:txBody>
          <a:bodyPr/>
          <a:lstStyle/>
          <a:p>
            <a:r>
              <a:t>Slide Title</a:t>
            </a:r>
          </a:p>
        </p:txBody>
      </p:sp>
      <p:sp>
        <p:nvSpPr>
          <p:cNvPr id="33" name="Body Level One…"/>
          <p:cNvSpPr txBox="1">
            <a:spLocks noGrp="1"/>
          </p:cNvSpPr>
          <p:nvPr>
            <p:ph type="body" sz="quarter" idx="1" hasCustomPrompt="1"/>
          </p:nvPr>
        </p:nvSpPr>
        <p:spPr>
          <a:xfrm>
            <a:off x="603250" y="1186480"/>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Slide Subtitle</a:t>
            </a:r>
          </a:p>
          <a:p>
            <a:pPr lvl="1"/>
            <a:endParaRPr/>
          </a:p>
          <a:p>
            <a:pPr lvl="2"/>
            <a:endParaRPr/>
          </a:p>
          <a:p>
            <a:pPr lvl="3"/>
            <a:endParaRPr/>
          </a:p>
          <a:p>
            <a:pPr lvl="4"/>
            <a:endParaRPr/>
          </a:p>
        </p:txBody>
      </p:sp>
      <p:sp>
        <p:nvSpPr>
          <p:cNvPr id="34" name="Body Level One…"/>
          <p:cNvSpPr txBox="1">
            <a:spLocks noGrp="1"/>
          </p:cNvSpPr>
          <p:nvPr>
            <p:ph type="body" idx="21" hasCustomPrompt="1"/>
          </p:nvPr>
        </p:nvSpPr>
        <p:spPr>
          <a:prstGeom prst="rect">
            <a:avLst/>
          </a:prstGeom>
        </p:spPr>
        <p:txBody>
          <a:bodyPr numCol="1" spcCol="38100"/>
          <a:lstStyle/>
          <a:p>
            <a:r>
              <a:t>Slide bullet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7270408"/>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40BFC4-9312-456D-B441-9107CD5A79E6}"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146163515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40BFC4-9312-456D-B441-9107CD5A79E6}"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137770908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40BFC4-9312-456D-B441-9107CD5A79E6}"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2040768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40BFC4-9312-456D-B441-9107CD5A79E6}" type="datetimeFigureOut">
              <a:rPr lang="en-US" smtClean="0"/>
              <a:t>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240924024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40BFC4-9312-456D-B441-9107CD5A79E6}" type="datetimeFigureOut">
              <a:rPr lang="en-US" smtClean="0"/>
              <a:t>12/4/25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427336786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40BFC4-9312-456D-B441-9107CD5A79E6}" type="datetimeFigureOut">
              <a:rPr lang="en-US" smtClean="0"/>
              <a:t>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98172571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0BFC4-9312-456D-B441-9107CD5A79E6}" type="datetimeFigureOut">
              <a:rPr lang="en-US" smtClean="0"/>
              <a:t>12/4/25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26743324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40BFC4-9312-456D-B441-9107CD5A79E6}" type="datetimeFigureOut">
              <a:rPr lang="en-US" smtClean="0"/>
              <a:t>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21006016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40BFC4-9312-456D-B441-9107CD5A79E6}" type="datetimeFigureOut">
              <a:rPr lang="en-US" smtClean="0"/>
              <a:t>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168807969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40BFC4-9312-456D-B441-9107CD5A79E6}"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408844712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40BFC4-9312-456D-B441-9107CD5A79E6}"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4A940-C485-45CB-B383-BF9CC16882FB}" type="slidenum">
              <a:rPr lang="en-US" smtClean="0"/>
              <a:t>‹#›</a:t>
            </a:fld>
            <a:endParaRPr lang="en-US"/>
          </a:p>
        </p:txBody>
      </p:sp>
    </p:spTree>
    <p:extLst>
      <p:ext uri="{BB962C8B-B14F-4D97-AF65-F5344CB8AC3E}">
        <p14:creationId xmlns:p14="http://schemas.microsoft.com/office/powerpoint/2010/main" val="263980264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752538" y="1297858"/>
            <a:ext cx="10686926" cy="4879105"/>
          </a:xfrm>
        </p:spPr>
        <p:txBody>
          <a:bodyPr>
            <a:noAutofit/>
          </a:bodyPr>
          <a:lstStyle>
            <a:lvl1pPr>
              <a:defRPr b="0" i="0">
                <a:latin typeface="Poppins Medium" pitchFamily="2" charset="77"/>
                <a:cs typeface="Poppins Medium" pitchFamily="2" charset="77"/>
              </a:defRPr>
            </a:lvl1pPr>
            <a:lvl4pPr marL="341313" indent="-341313">
              <a:buSzPct val="150000"/>
              <a:buFontTx/>
              <a:buBlip>
                <a:blip r:embed="rId2"/>
              </a:buBlip>
              <a:defRPr/>
            </a:lvl4pPr>
            <a:lvl5pPr marL="62865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p:txBody>
          <a:bodyPr/>
          <a:lstStyle>
            <a:lvl1pPr>
              <a:defRPr b="0" i="0">
                <a:latin typeface="Poppins Medium" pitchFamily="2" charset="77"/>
                <a:cs typeface="Poppins Medium" pitchFamily="2" charset="77"/>
              </a:defRPr>
            </a:lvl1pPr>
          </a:lstStyle>
          <a:p>
            <a:r>
              <a:rPr lang="en-US"/>
              <a:t>Click to edit Master title style</a:t>
            </a:r>
          </a:p>
        </p:txBody>
      </p:sp>
      <p:sp>
        <p:nvSpPr>
          <p:cNvPr id="3" name="Footer Placeholder 8">
            <a:extLst>
              <a:ext uri="{FF2B5EF4-FFF2-40B4-BE49-F238E27FC236}">
                <a16:creationId xmlns:a16="http://schemas.microsoft.com/office/drawing/2014/main" id="{24578E82-3E0C-8347-6EED-0E9C569B4293}"/>
              </a:ext>
            </a:extLst>
          </p:cNvPr>
          <p:cNvSpPr>
            <a:spLocks noGrp="1"/>
          </p:cNvSpPr>
          <p:nvPr>
            <p:ph type="ftr" sz="quarter" idx="3"/>
          </p:nvPr>
        </p:nvSpPr>
        <p:spPr>
          <a:xfrm>
            <a:off x="752537" y="6472362"/>
            <a:ext cx="9922090" cy="365125"/>
          </a:xfrm>
          <a:prstGeom prst="rect">
            <a:avLst/>
          </a:prstGeom>
        </p:spPr>
        <p:txBody>
          <a:bodyPr vert="horz" lIns="91440" tIns="45720" rIns="91440" bIns="45720" rtlCol="0" anchor="ctr"/>
          <a:lstStyle>
            <a:lvl1pPr algn="ctr">
              <a:defRPr sz="900" b="0">
                <a:solidFill>
                  <a:schemeClr val="accent6">
                    <a:lumMod val="50000"/>
                  </a:schemeClr>
                </a:solidFill>
                <a:latin typeface="+mn-lt"/>
              </a:defRPr>
            </a:lvl1pPr>
          </a:lstStyle>
          <a:p>
            <a:endParaRPr lang="en-US"/>
          </a:p>
        </p:txBody>
      </p:sp>
    </p:spTree>
    <p:extLst>
      <p:ext uri="{BB962C8B-B14F-4D97-AF65-F5344CB8AC3E}">
        <p14:creationId xmlns:p14="http://schemas.microsoft.com/office/powerpoint/2010/main" val="544183351"/>
      </p:ext>
    </p:extLst>
  </p:cSld>
  <p:clrMapOvr>
    <a:masterClrMapping/>
  </p:clrMapOvr>
  <p:hf sldNum="0" hdr="0" ftr="0" dt="0"/>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3116" y="2377734"/>
            <a:ext cx="11425767" cy="1620837"/>
          </a:xfrm>
        </p:spPr>
        <p:txBody>
          <a:bodyPr/>
          <a:lstStyle/>
          <a:p>
            <a:r>
              <a:rPr lang="en-US"/>
              <a:t>Click to edit Master title style</a:t>
            </a:r>
          </a:p>
        </p:txBody>
      </p:sp>
      <p:sp>
        <p:nvSpPr>
          <p:cNvPr id="3" name="Subtitle 2"/>
          <p:cNvSpPr>
            <a:spLocks noGrp="1"/>
          </p:cNvSpPr>
          <p:nvPr>
            <p:ph type="subTitle" idx="1"/>
          </p:nvPr>
        </p:nvSpPr>
        <p:spPr>
          <a:xfrm>
            <a:off x="1391707" y="4293017"/>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43043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6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2912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196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631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2831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57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48962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08536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267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166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36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656074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544157064"/>
      </p:ext>
    </p:extLst>
  </p:cSld>
  <p:clrMapOvr>
    <a:masterClrMapping/>
  </p:clrMapOvr>
  <p:transition spd="slow" advClick="0"/>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465396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69508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19350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12/4/25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12/4/25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0.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1.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210.xml"/><Relationship Id="rId21" Type="http://schemas.openxmlformats.org/officeDocument/2006/relationships/slideLayout" Target="../slideLayouts/slideLayout205.xml"/><Relationship Id="rId42" Type="http://schemas.openxmlformats.org/officeDocument/2006/relationships/slideLayout" Target="../slideLayouts/slideLayout226.xml"/><Relationship Id="rId47" Type="http://schemas.openxmlformats.org/officeDocument/2006/relationships/slideLayout" Target="../slideLayouts/slideLayout231.xml"/><Relationship Id="rId63" Type="http://schemas.openxmlformats.org/officeDocument/2006/relationships/slideLayout" Target="../slideLayouts/slideLayout247.xml"/><Relationship Id="rId68" Type="http://schemas.openxmlformats.org/officeDocument/2006/relationships/slideLayout" Target="../slideLayouts/slideLayout252.xml"/><Relationship Id="rId16" Type="http://schemas.openxmlformats.org/officeDocument/2006/relationships/slideLayout" Target="../slideLayouts/slideLayout200.xml"/><Relationship Id="rId11" Type="http://schemas.openxmlformats.org/officeDocument/2006/relationships/slideLayout" Target="../slideLayouts/slideLayout195.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53" Type="http://schemas.openxmlformats.org/officeDocument/2006/relationships/slideLayout" Target="../slideLayouts/slideLayout237.xml"/><Relationship Id="rId58" Type="http://schemas.openxmlformats.org/officeDocument/2006/relationships/slideLayout" Target="../slideLayouts/slideLayout242.xml"/><Relationship Id="rId74" Type="http://schemas.openxmlformats.org/officeDocument/2006/relationships/slideLayout" Target="../slideLayouts/slideLayout258.xml"/><Relationship Id="rId79" Type="http://schemas.openxmlformats.org/officeDocument/2006/relationships/slideLayout" Target="../slideLayouts/slideLayout263.xml"/><Relationship Id="rId5" Type="http://schemas.openxmlformats.org/officeDocument/2006/relationships/slideLayout" Target="../slideLayouts/slideLayout189.xml"/><Relationship Id="rId61" Type="http://schemas.openxmlformats.org/officeDocument/2006/relationships/slideLayout" Target="../slideLayouts/slideLayout245.xml"/><Relationship Id="rId82" Type="http://schemas.openxmlformats.org/officeDocument/2006/relationships/theme" Target="../theme/theme12.xml"/><Relationship Id="rId19" Type="http://schemas.openxmlformats.org/officeDocument/2006/relationships/slideLayout" Target="../slideLayouts/slideLayout20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48" Type="http://schemas.openxmlformats.org/officeDocument/2006/relationships/slideLayout" Target="../slideLayouts/slideLayout232.xml"/><Relationship Id="rId56" Type="http://schemas.openxmlformats.org/officeDocument/2006/relationships/slideLayout" Target="../slideLayouts/slideLayout240.xml"/><Relationship Id="rId64" Type="http://schemas.openxmlformats.org/officeDocument/2006/relationships/slideLayout" Target="../slideLayouts/slideLayout248.xml"/><Relationship Id="rId69" Type="http://schemas.openxmlformats.org/officeDocument/2006/relationships/slideLayout" Target="../slideLayouts/slideLayout253.xml"/><Relationship Id="rId77" Type="http://schemas.openxmlformats.org/officeDocument/2006/relationships/slideLayout" Target="../slideLayouts/slideLayout261.xml"/><Relationship Id="rId8" Type="http://schemas.openxmlformats.org/officeDocument/2006/relationships/slideLayout" Target="../slideLayouts/slideLayout192.xml"/><Relationship Id="rId51" Type="http://schemas.openxmlformats.org/officeDocument/2006/relationships/slideLayout" Target="../slideLayouts/slideLayout235.xml"/><Relationship Id="rId72" Type="http://schemas.openxmlformats.org/officeDocument/2006/relationships/slideLayout" Target="../slideLayouts/slideLayout256.xml"/><Relationship Id="rId80" Type="http://schemas.openxmlformats.org/officeDocument/2006/relationships/slideLayout" Target="../slideLayouts/slideLayout264.xml"/><Relationship Id="rId3" Type="http://schemas.openxmlformats.org/officeDocument/2006/relationships/slideLayout" Target="../slideLayouts/slideLayout187.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59" Type="http://schemas.openxmlformats.org/officeDocument/2006/relationships/slideLayout" Target="../slideLayouts/slideLayout243.xml"/><Relationship Id="rId67" Type="http://schemas.openxmlformats.org/officeDocument/2006/relationships/slideLayout" Target="../slideLayouts/slideLayout251.xml"/><Relationship Id="rId20" Type="http://schemas.openxmlformats.org/officeDocument/2006/relationships/slideLayout" Target="../slideLayouts/slideLayout204.xml"/><Relationship Id="rId41" Type="http://schemas.openxmlformats.org/officeDocument/2006/relationships/slideLayout" Target="../slideLayouts/slideLayout225.xml"/><Relationship Id="rId54" Type="http://schemas.openxmlformats.org/officeDocument/2006/relationships/slideLayout" Target="../slideLayouts/slideLayout238.xml"/><Relationship Id="rId62" Type="http://schemas.openxmlformats.org/officeDocument/2006/relationships/slideLayout" Target="../slideLayouts/slideLayout246.xml"/><Relationship Id="rId70" Type="http://schemas.openxmlformats.org/officeDocument/2006/relationships/slideLayout" Target="../slideLayouts/slideLayout254.xml"/><Relationship Id="rId75" Type="http://schemas.openxmlformats.org/officeDocument/2006/relationships/slideLayout" Target="../slideLayouts/slideLayout259.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49" Type="http://schemas.openxmlformats.org/officeDocument/2006/relationships/slideLayout" Target="../slideLayouts/slideLayout233.xml"/><Relationship Id="rId57" Type="http://schemas.openxmlformats.org/officeDocument/2006/relationships/slideLayout" Target="../slideLayouts/slideLayout241.xml"/><Relationship Id="rId10" Type="http://schemas.openxmlformats.org/officeDocument/2006/relationships/slideLayout" Target="../slideLayouts/slideLayout194.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52" Type="http://schemas.openxmlformats.org/officeDocument/2006/relationships/slideLayout" Target="../slideLayouts/slideLayout236.xml"/><Relationship Id="rId60" Type="http://schemas.openxmlformats.org/officeDocument/2006/relationships/slideLayout" Target="../slideLayouts/slideLayout244.xml"/><Relationship Id="rId65" Type="http://schemas.openxmlformats.org/officeDocument/2006/relationships/slideLayout" Target="../slideLayouts/slideLayout249.xml"/><Relationship Id="rId73" Type="http://schemas.openxmlformats.org/officeDocument/2006/relationships/slideLayout" Target="../slideLayouts/slideLayout257.xml"/><Relationship Id="rId78" Type="http://schemas.openxmlformats.org/officeDocument/2006/relationships/slideLayout" Target="../slideLayouts/slideLayout262.xml"/><Relationship Id="rId81" Type="http://schemas.openxmlformats.org/officeDocument/2006/relationships/slideLayout" Target="../slideLayouts/slideLayout265.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9" Type="http://schemas.openxmlformats.org/officeDocument/2006/relationships/slideLayout" Target="../slideLayouts/slideLayout223.xml"/><Relationship Id="rId34" Type="http://schemas.openxmlformats.org/officeDocument/2006/relationships/slideLayout" Target="../slideLayouts/slideLayout218.xml"/><Relationship Id="rId50" Type="http://schemas.openxmlformats.org/officeDocument/2006/relationships/slideLayout" Target="../slideLayouts/slideLayout234.xml"/><Relationship Id="rId55" Type="http://schemas.openxmlformats.org/officeDocument/2006/relationships/slideLayout" Target="../slideLayouts/slideLayout239.xml"/><Relationship Id="rId76" Type="http://schemas.openxmlformats.org/officeDocument/2006/relationships/slideLayout" Target="../slideLayouts/slideLayout260.xml"/><Relationship Id="rId7" Type="http://schemas.openxmlformats.org/officeDocument/2006/relationships/slideLayout" Target="../slideLayouts/slideLayout191.xml"/><Relationship Id="rId71" Type="http://schemas.openxmlformats.org/officeDocument/2006/relationships/slideLayout" Target="../slideLayouts/slideLayout255.xml"/><Relationship Id="rId2" Type="http://schemas.openxmlformats.org/officeDocument/2006/relationships/slideLayout" Target="../slideLayouts/slideLayout186.xml"/><Relationship Id="rId29" Type="http://schemas.openxmlformats.org/officeDocument/2006/relationships/slideLayout" Target="../slideLayouts/slideLayout213.xml"/><Relationship Id="rId24" Type="http://schemas.openxmlformats.org/officeDocument/2006/relationships/slideLayout" Target="../slideLayouts/slideLayout208.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66" Type="http://schemas.openxmlformats.org/officeDocument/2006/relationships/slideLayout" Target="../slideLayouts/slideLayout2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3.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4.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3" Type="http://schemas.openxmlformats.org/officeDocument/2006/relationships/slideLayout" Target="../slideLayouts/slideLayout290.xml"/><Relationship Id="rId21" Type="http://schemas.openxmlformats.org/officeDocument/2006/relationships/slideLayout" Target="../slideLayouts/slideLayout308.xml"/><Relationship Id="rId34" Type="http://schemas.openxmlformats.org/officeDocument/2006/relationships/slideLayout" Target="../slideLayouts/slideLayout321.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33" Type="http://schemas.openxmlformats.org/officeDocument/2006/relationships/slideLayout" Target="../slideLayouts/slideLayout320.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29" Type="http://schemas.openxmlformats.org/officeDocument/2006/relationships/slideLayout" Target="../slideLayouts/slideLayout316.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32" Type="http://schemas.openxmlformats.org/officeDocument/2006/relationships/slideLayout" Target="../slideLayouts/slideLayout319.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slideLayout" Target="../slideLayouts/slideLayout315.xml"/><Relationship Id="rId36" Type="http://schemas.openxmlformats.org/officeDocument/2006/relationships/image" Target="../media/image43.jpeg"/><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31" Type="http://schemas.openxmlformats.org/officeDocument/2006/relationships/slideLayout" Target="../slideLayouts/slideLayout318.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slideLayout" Target="../slideLayouts/slideLayout314.xml"/><Relationship Id="rId30" Type="http://schemas.openxmlformats.org/officeDocument/2006/relationships/slideLayout" Target="../slideLayouts/slideLayout317.xml"/><Relationship Id="rId35" Type="http://schemas.openxmlformats.org/officeDocument/2006/relationships/theme" Target="../theme/theme15.xml"/><Relationship Id="rId8" Type="http://schemas.openxmlformats.org/officeDocument/2006/relationships/slideLayout" Target="../slideLayouts/slideLayout29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16.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5" Type="http://schemas.openxmlformats.org/officeDocument/2006/relationships/theme" Target="../theme/theme1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18.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18" Type="http://schemas.openxmlformats.org/officeDocument/2006/relationships/theme" Target="../theme/theme19.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 Type="http://schemas.openxmlformats.org/officeDocument/2006/relationships/slideLayout" Target="../slideLayouts/slideLayout360.xml"/><Relationship Id="rId16" Type="http://schemas.openxmlformats.org/officeDocument/2006/relationships/slideLayout" Target="../slideLayouts/slideLayout374.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10" Type="http://schemas.openxmlformats.org/officeDocument/2006/relationships/slideLayout" Target="../slideLayouts/slideLayout368.xml"/><Relationship Id="rId19" Type="http://schemas.openxmlformats.org/officeDocument/2006/relationships/image" Target="../media/image1.png"/><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29.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6.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theme" Target="../theme/theme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theme" Target="../theme/theme9.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 id="2147484850"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851759-69F0-4746-B582-F201BF87C1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AAB9C8-68AB-A840-B728-BF3F0F0EA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2EA79-639C-3049-A11A-AB06D5E9C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B3C2B-CFAD-CD4F-9A71-226A6E97BD90}" type="datetimeFigureOut">
              <a:rPr lang="en-US" smtClean="0"/>
              <a:t>12/4/25</a:t>
            </a:fld>
            <a:endParaRPr lang="en-US"/>
          </a:p>
        </p:txBody>
      </p:sp>
      <p:sp>
        <p:nvSpPr>
          <p:cNvPr id="5" name="Footer Placeholder 4">
            <a:extLst>
              <a:ext uri="{FF2B5EF4-FFF2-40B4-BE49-F238E27FC236}">
                <a16:creationId xmlns:a16="http://schemas.microsoft.com/office/drawing/2014/main" id="{CD932337-D4E6-CF4C-9EFE-DA80E0D2F3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C7797A-0738-9A4D-9780-397F3F0BB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6C44A-7920-8C4A-B668-733CD1F7CF1D}" type="slidenum">
              <a:rPr lang="en-US" smtClean="0"/>
              <a:t>‹#›</a:t>
            </a:fld>
            <a:endParaRPr lang="en-US"/>
          </a:p>
        </p:txBody>
      </p:sp>
    </p:spTree>
    <p:extLst>
      <p:ext uri="{BB962C8B-B14F-4D97-AF65-F5344CB8AC3E}">
        <p14:creationId xmlns:p14="http://schemas.microsoft.com/office/powerpoint/2010/main" val="3947226188"/>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E249B41-FA2B-4F4E-9554-C6E2AE47ED19}"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796701206"/>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4629697"/>
      </p:ext>
    </p:extLst>
  </p:cSld>
  <p:clrMap bg1="lt1" tx1="dk1" bg2="lt2" tx2="dk2" accent1="accent1" accent2="accent2" accent3="accent3" accent4="accent4" accent5="accent5" accent6="accent6" hlink="hlink" folHlink="folHlink"/>
  <p:sldLayoutIdLst>
    <p:sldLayoutId id="2147484928" r:id="rId1"/>
    <p:sldLayoutId id="2147484929" r:id="rId2"/>
    <p:sldLayoutId id="2147484930" r:id="rId3"/>
    <p:sldLayoutId id="2147484931" r:id="rId4"/>
    <p:sldLayoutId id="2147484932" r:id="rId5"/>
    <p:sldLayoutId id="2147484933" r:id="rId6"/>
    <p:sldLayoutId id="2147484934" r:id="rId7"/>
    <p:sldLayoutId id="2147484935" r:id="rId8"/>
    <p:sldLayoutId id="2147484936" r:id="rId9"/>
    <p:sldLayoutId id="2147484937" r:id="rId10"/>
    <p:sldLayoutId id="2147484938" r:id="rId11"/>
    <p:sldLayoutId id="2147484939" r:id="rId12"/>
    <p:sldLayoutId id="2147484940" r:id="rId13"/>
    <p:sldLayoutId id="2147484941" r:id="rId14"/>
    <p:sldLayoutId id="2147484942" r:id="rId15"/>
    <p:sldLayoutId id="2147484943" r:id="rId16"/>
    <p:sldLayoutId id="2147484944" r:id="rId17"/>
    <p:sldLayoutId id="2147484945" r:id="rId18"/>
    <p:sldLayoutId id="2147484946" r:id="rId19"/>
    <p:sldLayoutId id="2147484947" r:id="rId20"/>
    <p:sldLayoutId id="2147484948" r:id="rId21"/>
    <p:sldLayoutId id="2147484949" r:id="rId22"/>
    <p:sldLayoutId id="2147484950" r:id="rId23"/>
    <p:sldLayoutId id="2147484951" r:id="rId24"/>
    <p:sldLayoutId id="2147484952" r:id="rId25"/>
    <p:sldLayoutId id="2147484953" r:id="rId26"/>
    <p:sldLayoutId id="2147484954" r:id="rId27"/>
    <p:sldLayoutId id="2147484955" r:id="rId28"/>
    <p:sldLayoutId id="2147484956" r:id="rId29"/>
    <p:sldLayoutId id="2147484957" r:id="rId30"/>
    <p:sldLayoutId id="2147484958" r:id="rId31"/>
    <p:sldLayoutId id="2147484959" r:id="rId32"/>
    <p:sldLayoutId id="2147484960" r:id="rId33"/>
    <p:sldLayoutId id="2147484961" r:id="rId34"/>
    <p:sldLayoutId id="2147484962" r:id="rId35"/>
    <p:sldLayoutId id="2147484963" r:id="rId36"/>
    <p:sldLayoutId id="2147484964" r:id="rId37"/>
    <p:sldLayoutId id="2147484965" r:id="rId38"/>
    <p:sldLayoutId id="2147484966" r:id="rId39"/>
    <p:sldLayoutId id="2147484967" r:id="rId40"/>
    <p:sldLayoutId id="2147484968" r:id="rId41"/>
    <p:sldLayoutId id="2147484969" r:id="rId42"/>
    <p:sldLayoutId id="2147484970" r:id="rId43"/>
    <p:sldLayoutId id="2147484971" r:id="rId44"/>
    <p:sldLayoutId id="2147484972" r:id="rId45"/>
    <p:sldLayoutId id="2147484973" r:id="rId46"/>
    <p:sldLayoutId id="2147484974" r:id="rId47"/>
    <p:sldLayoutId id="2147484975" r:id="rId48"/>
    <p:sldLayoutId id="2147484976" r:id="rId49"/>
    <p:sldLayoutId id="2147484977" r:id="rId50"/>
    <p:sldLayoutId id="2147484978" r:id="rId51"/>
    <p:sldLayoutId id="2147484979" r:id="rId52"/>
    <p:sldLayoutId id="2147484980" r:id="rId53"/>
    <p:sldLayoutId id="2147484981" r:id="rId54"/>
    <p:sldLayoutId id="2147484982" r:id="rId55"/>
    <p:sldLayoutId id="2147484983" r:id="rId56"/>
    <p:sldLayoutId id="2147484984" r:id="rId57"/>
    <p:sldLayoutId id="2147484985" r:id="rId58"/>
    <p:sldLayoutId id="2147484986" r:id="rId59"/>
    <p:sldLayoutId id="2147484987" r:id="rId60"/>
    <p:sldLayoutId id="2147484988" r:id="rId61"/>
    <p:sldLayoutId id="2147484989" r:id="rId62"/>
    <p:sldLayoutId id="2147484990" r:id="rId63"/>
    <p:sldLayoutId id="2147484991" r:id="rId64"/>
    <p:sldLayoutId id="2147484992" r:id="rId65"/>
    <p:sldLayoutId id="2147484993" r:id="rId66"/>
    <p:sldLayoutId id="2147484994" r:id="rId67"/>
    <p:sldLayoutId id="2147484995" r:id="rId68"/>
    <p:sldLayoutId id="2147484996" r:id="rId69"/>
    <p:sldLayoutId id="2147484997" r:id="rId70"/>
    <p:sldLayoutId id="2147484998" r:id="rId71"/>
    <p:sldLayoutId id="2147484999" r:id="rId72"/>
    <p:sldLayoutId id="2147485000" r:id="rId73"/>
    <p:sldLayoutId id="2147485001" r:id="rId74"/>
    <p:sldLayoutId id="2147485002" r:id="rId75"/>
    <p:sldLayoutId id="2147485003" r:id="rId76"/>
    <p:sldLayoutId id="2147485004" r:id="rId77"/>
    <p:sldLayoutId id="2147485005" r:id="rId78"/>
    <p:sldLayoutId id="2147485006" r:id="rId79"/>
    <p:sldLayoutId id="2147485007" r:id="rId80"/>
    <p:sldLayoutId id="2147485008" r:id="rId81"/>
  </p:sldLayoutIdLst>
  <p:hf hd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4645C-11F4-D5BA-4006-5273BF3295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B1A2282-1199-10FD-5854-5E9865A734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B7D5311-F211-3EEB-F88C-27968740E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C6E042-4D7D-46D5-AFA9-5526520FBDA2}" type="datetimeFigureOut">
              <a:rPr lang="en-GB" smtClean="0"/>
              <a:t>04/12/2025</a:t>
            </a:fld>
            <a:endParaRPr lang="en-GB"/>
          </a:p>
        </p:txBody>
      </p:sp>
      <p:sp>
        <p:nvSpPr>
          <p:cNvPr id="5" name="Footer Placeholder 4">
            <a:extLst>
              <a:ext uri="{FF2B5EF4-FFF2-40B4-BE49-F238E27FC236}">
                <a16:creationId xmlns:a16="http://schemas.microsoft.com/office/drawing/2014/main" id="{2CB323C2-436A-2FD9-1E08-86D1CD58CD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0B809C0-90A8-EA85-5FDF-9E78EDF9DD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1052C7-947F-4CB6-B023-076E53A5AE12}" type="slidenum">
              <a:rPr lang="en-GB" smtClean="0"/>
              <a:t>‹#›</a:t>
            </a:fld>
            <a:endParaRPr lang="en-GB"/>
          </a:p>
        </p:txBody>
      </p:sp>
    </p:spTree>
    <p:extLst>
      <p:ext uri="{BB962C8B-B14F-4D97-AF65-F5344CB8AC3E}">
        <p14:creationId xmlns:p14="http://schemas.microsoft.com/office/powerpoint/2010/main" val="1104121895"/>
      </p:ext>
    </p:extLst>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DA931-9EE1-EC4E-98CF-CA5DD18F23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D8918D-CF31-2210-47B3-9B1550F623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B6C649-F210-65BD-0E82-1792F3CB5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E8BB58-C208-ED4B-97AF-29AC87DF73C4}" type="datetimeFigureOut">
              <a:rPr lang="en-US" smtClean="0"/>
              <a:t>12/4/25</a:t>
            </a:fld>
            <a:endParaRPr lang="en-US"/>
          </a:p>
        </p:txBody>
      </p:sp>
      <p:sp>
        <p:nvSpPr>
          <p:cNvPr id="5" name="Footer Placeholder 4">
            <a:extLst>
              <a:ext uri="{FF2B5EF4-FFF2-40B4-BE49-F238E27FC236}">
                <a16:creationId xmlns:a16="http://schemas.microsoft.com/office/drawing/2014/main" id="{94AB6382-5438-0A76-89D2-CFA5E90BA1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E3FF956-1737-D1AE-9A61-8ED12D4C5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E4D403-0EB7-254E-8485-E82ECBCF2216}" type="slidenum">
              <a:rPr lang="en-US" smtClean="0"/>
              <a:t>‹#›</a:t>
            </a:fld>
            <a:endParaRPr lang="en-US"/>
          </a:p>
        </p:txBody>
      </p:sp>
    </p:spTree>
    <p:extLst>
      <p:ext uri="{BB962C8B-B14F-4D97-AF65-F5344CB8AC3E}">
        <p14:creationId xmlns:p14="http://schemas.microsoft.com/office/powerpoint/2010/main" val="427605007"/>
      </p:ext>
    </p:extLst>
  </p:cSld>
  <p:clrMap bg1="lt1" tx1="dk1" bg2="lt2" tx2="dk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 id="2147485030" r:id="rId9"/>
    <p:sldLayoutId id="2147485031" r:id="rId10"/>
    <p:sldLayoutId id="21474850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3EE432-EC41-BB40-9897-C55D298914A0}"/>
              </a:ext>
            </a:extLst>
          </p:cNvPr>
          <p:cNvSpPr>
            <a:spLocks noGrp="1"/>
          </p:cNvSpPr>
          <p:nvPr>
            <p:ph type="title"/>
          </p:nvPr>
        </p:nvSpPr>
        <p:spPr>
          <a:xfrm>
            <a:off x="479425" y="333375"/>
            <a:ext cx="11233149" cy="74226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56DAC442-2DBF-BF42-8355-EB58FFC479F6}"/>
              </a:ext>
            </a:extLst>
          </p:cNvPr>
          <p:cNvSpPr>
            <a:spLocks noGrp="1"/>
          </p:cNvSpPr>
          <p:nvPr>
            <p:ph type="body" idx="1"/>
          </p:nvPr>
        </p:nvSpPr>
        <p:spPr>
          <a:xfrm>
            <a:off x="479425" y="1219200"/>
            <a:ext cx="11233149" cy="480059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BEF52B2-1F58-0A41-B651-18F65E48223A}"/>
              </a:ext>
            </a:extLst>
          </p:cNvPr>
          <p:cNvSpPr>
            <a:spLocks noGrp="1"/>
          </p:cNvSpPr>
          <p:nvPr>
            <p:ph type="ftr" sz="quarter" idx="3"/>
          </p:nvPr>
        </p:nvSpPr>
        <p:spPr>
          <a:xfrm>
            <a:off x="479425" y="6162075"/>
            <a:ext cx="10473055" cy="455965"/>
          </a:xfrm>
          <a:prstGeom prst="rect">
            <a:avLst/>
          </a:prstGeom>
        </p:spPr>
        <p:txBody>
          <a:bodyPr vert="horz" lIns="91440" tIns="45720" rIns="91440" bIns="45720" rtlCol="0" anchor="b"/>
          <a:lstStyle>
            <a:lvl1pPr algn="l">
              <a:defRPr sz="1000">
                <a:solidFill>
                  <a:schemeClr val="tx1"/>
                </a:solidFill>
              </a:defRPr>
            </a:lvl1pPr>
          </a:lstStyle>
          <a:p>
            <a:endParaRPr lang="en-US" dirty="0"/>
          </a:p>
        </p:txBody>
      </p:sp>
      <p:sp>
        <p:nvSpPr>
          <p:cNvPr id="4" name="TextBox 3">
            <a:extLst>
              <a:ext uri="{FF2B5EF4-FFF2-40B4-BE49-F238E27FC236}">
                <a16:creationId xmlns:a16="http://schemas.microsoft.com/office/drawing/2014/main" id="{C1AF2E3A-3156-45E4-9CA5-D7F65AE9E2D0}"/>
              </a:ext>
            </a:extLst>
          </p:cNvPr>
          <p:cNvSpPr txBox="1"/>
          <p:nvPr userDrawn="1"/>
        </p:nvSpPr>
        <p:spPr>
          <a:xfrm>
            <a:off x="1187451" y="6642336"/>
            <a:ext cx="9817098" cy="215444"/>
          </a:xfrm>
          <a:prstGeom prst="rect">
            <a:avLst/>
          </a:prstGeom>
          <a:noFill/>
        </p:spPr>
        <p:txBody>
          <a:bodyPr wrap="square" rtlCol="0" anchor="b">
            <a:spAutoFit/>
          </a:bodyPr>
          <a:lstStyle/>
          <a:p>
            <a:pPr algn="ctr"/>
            <a:r>
              <a:rPr lang="en-US" sz="800" dirty="0">
                <a:solidFill>
                  <a:srgbClr val="000000"/>
                </a:solidFill>
              </a:rPr>
              <a:t>INCYTE CONFIDENTIAL. FOR ADVISORY BOARD PURPOSES ONLY. DO NOT COPY, DISTRIBUTE, OR OTHERWISE REPRODUCE.</a:t>
            </a:r>
          </a:p>
        </p:txBody>
      </p:sp>
      <p:sp>
        <p:nvSpPr>
          <p:cNvPr id="8" name="TextBox 7">
            <a:extLst>
              <a:ext uri="{FF2B5EF4-FFF2-40B4-BE49-F238E27FC236}">
                <a16:creationId xmlns:a16="http://schemas.microsoft.com/office/drawing/2014/main" id="{6F980405-95C5-4CF5-9249-E79B5CF273CE}"/>
              </a:ext>
            </a:extLst>
          </p:cNvPr>
          <p:cNvSpPr txBox="1"/>
          <p:nvPr userDrawn="1"/>
        </p:nvSpPr>
        <p:spPr>
          <a:xfrm>
            <a:off x="0" y="6474694"/>
            <a:ext cx="475488" cy="246221"/>
          </a:xfrm>
          <a:prstGeom prst="rect">
            <a:avLst/>
          </a:prstGeom>
          <a:solidFill>
            <a:schemeClr val="accent4"/>
          </a:solidFill>
        </p:spPr>
        <p:txBody>
          <a:bodyPr wrap="none" rtlCol="0">
            <a:spAutoFit/>
          </a:bodyPr>
          <a:lstStyle/>
          <a:p>
            <a:pPr algn="r"/>
            <a:fld id="{65314E90-A4A8-430C-8349-570952B9D1C4}" type="slidenum">
              <a:rPr lang="it-IT" sz="1000" smtClean="0">
                <a:solidFill>
                  <a:schemeClr val="bg1"/>
                </a:solidFill>
              </a:rPr>
              <a:pPr algn="r"/>
              <a:t>‹#›</a:t>
            </a:fld>
            <a:endParaRPr lang="it-IT" sz="1000" dirty="0">
              <a:solidFill>
                <a:schemeClr val="bg1"/>
              </a:solidFill>
            </a:endParaRPr>
          </a:p>
        </p:txBody>
      </p:sp>
      <p:pic>
        <p:nvPicPr>
          <p:cNvPr id="6" name="Picture 5">
            <a:extLst>
              <a:ext uri="{FF2B5EF4-FFF2-40B4-BE49-F238E27FC236}">
                <a16:creationId xmlns:a16="http://schemas.microsoft.com/office/drawing/2014/main" id="{E5678039-47B5-798A-EC35-CCFBED1E9B2F}"/>
              </a:ext>
            </a:extLst>
          </p:cNvPr>
          <p:cNvPicPr>
            <a:picLocks noChangeAspect="1"/>
          </p:cNvPicPr>
          <p:nvPr userDrawn="1"/>
        </p:nvPicPr>
        <p:blipFill rotWithShape="1">
          <a:blip r:embed="rId36" cstate="print">
            <a:extLst>
              <a:ext uri="{28A0092B-C50C-407E-A947-70E740481C1C}">
                <a14:useLocalDpi xmlns:a14="http://schemas.microsoft.com/office/drawing/2010/main"/>
              </a:ext>
            </a:extLst>
          </a:blip>
          <a:srcRect/>
          <a:stretch/>
        </p:blipFill>
        <p:spPr>
          <a:xfrm>
            <a:off x="11004549" y="6177315"/>
            <a:ext cx="701615" cy="466373"/>
          </a:xfrm>
          <a:prstGeom prst="rect">
            <a:avLst/>
          </a:prstGeom>
        </p:spPr>
      </p:pic>
    </p:spTree>
    <p:extLst>
      <p:ext uri="{BB962C8B-B14F-4D97-AF65-F5344CB8AC3E}">
        <p14:creationId xmlns:p14="http://schemas.microsoft.com/office/powerpoint/2010/main" val="1413286494"/>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 id="2147485045" r:id="rId12"/>
    <p:sldLayoutId id="2147485046" r:id="rId13"/>
    <p:sldLayoutId id="2147485047" r:id="rId14"/>
    <p:sldLayoutId id="2147485048" r:id="rId15"/>
    <p:sldLayoutId id="2147485049" r:id="rId16"/>
    <p:sldLayoutId id="2147485050" r:id="rId17"/>
    <p:sldLayoutId id="2147485051" r:id="rId18"/>
    <p:sldLayoutId id="2147485052" r:id="rId19"/>
    <p:sldLayoutId id="2147485053" r:id="rId20"/>
    <p:sldLayoutId id="2147485054" r:id="rId21"/>
    <p:sldLayoutId id="2147485055" r:id="rId22"/>
    <p:sldLayoutId id="2147485056" r:id="rId23"/>
    <p:sldLayoutId id="2147485057" r:id="rId24"/>
    <p:sldLayoutId id="2147485058" r:id="rId25"/>
    <p:sldLayoutId id="2147485059" r:id="rId26"/>
    <p:sldLayoutId id="2147485060" r:id="rId27"/>
    <p:sldLayoutId id="2147485061" r:id="rId28"/>
    <p:sldLayoutId id="2147485062" r:id="rId29"/>
    <p:sldLayoutId id="2147485063" r:id="rId30"/>
    <p:sldLayoutId id="2147485064" r:id="rId31"/>
    <p:sldLayoutId id="2147485065" r:id="rId32"/>
    <p:sldLayoutId id="2147485066" r:id="rId33"/>
    <p:sldLayoutId id="2147485067" r:id="rId34"/>
  </p:sldLayoutIdLst>
  <p:hf hd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1pPr>
      <a:lvl2pPr marL="444500" indent="-204788" algn="l" defTabSz="914400" rtl="0" eaLnBrk="1" latinLnBrk="0" hangingPunct="1">
        <a:lnSpc>
          <a:spcPct val="100000"/>
        </a:lnSpc>
        <a:spcBef>
          <a:spcPts val="0"/>
        </a:spcBef>
        <a:buClr>
          <a:schemeClr val="accent4"/>
        </a:buClr>
        <a:buFont typeface="Trebuchet MS" panose="020B0603020202020204" pitchFamily="34" charset="0"/>
        <a:buChar char="―"/>
        <a:tabLst/>
        <a:defRPr sz="1600" kern="1200">
          <a:solidFill>
            <a:schemeClr val="tx1"/>
          </a:solidFill>
          <a:latin typeface="+mn-lt"/>
          <a:ea typeface="+mn-ea"/>
          <a:cs typeface="+mn-cs"/>
        </a:defRPr>
      </a:lvl2pPr>
      <a:lvl3pPr marL="715963" indent="-180975" algn="l" defTabSz="914400" rtl="0" eaLnBrk="1" latinLnBrk="0" hangingPunct="1">
        <a:lnSpc>
          <a:spcPct val="100000"/>
        </a:lnSpc>
        <a:spcBef>
          <a:spcPts val="0"/>
        </a:spcBef>
        <a:buClr>
          <a:schemeClr val="accent4"/>
        </a:buClr>
        <a:buFont typeface="Courier New" panose="02070309020205020404" pitchFamily="49" charset="0"/>
        <a:buChar char="o"/>
        <a:tabLst/>
        <a:defRPr sz="1400" kern="1200">
          <a:solidFill>
            <a:schemeClr val="tx1"/>
          </a:solidFill>
          <a:latin typeface="+mn-lt"/>
          <a:ea typeface="+mn-ea"/>
          <a:cs typeface="+mn-cs"/>
        </a:defRPr>
      </a:lvl3pPr>
      <a:lvl4pPr marL="938213" indent="-180975" algn="l" defTabSz="914400" rtl="0" eaLnBrk="1" latinLnBrk="0" hangingPunct="1">
        <a:lnSpc>
          <a:spcPct val="100000"/>
        </a:lnSpc>
        <a:spcBef>
          <a:spcPts val="0"/>
        </a:spcBef>
        <a:buClr>
          <a:schemeClr val="accent4"/>
        </a:buClr>
        <a:buFont typeface="Wingdings" panose="05000000000000000000" pitchFamily="2" charset="2"/>
        <a:buChar char="§"/>
        <a:tabLst/>
        <a:defRPr sz="1200" kern="1200">
          <a:solidFill>
            <a:schemeClr val="tx1"/>
          </a:solidFill>
          <a:latin typeface="+mn-lt"/>
          <a:ea typeface="+mn-ea"/>
          <a:cs typeface="+mn-cs"/>
        </a:defRPr>
      </a:lvl4pPr>
      <a:lvl5pPr marL="1069975" indent="-131763" algn="l" defTabSz="914400" rtl="0" eaLnBrk="1" latinLnBrk="0" hangingPunct="1">
        <a:lnSpc>
          <a:spcPct val="100000"/>
        </a:lnSpc>
        <a:spcBef>
          <a:spcPts val="0"/>
        </a:spcBef>
        <a:buClr>
          <a:schemeClr val="accent4"/>
        </a:buClr>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ED216-F70E-744B-BD33-07D46DE71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2C5FF3-1E1F-5648-B769-A4A7E2F9B101}"/>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DE2B4-5B0C-634B-94F6-F78FE81A78C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07C74-52A3-F94B-807E-EE2C41AAE029}" type="datetimeFigureOut">
              <a:rPr lang="en-US" smtClean="0"/>
              <a:t>12/4/25</a:t>
            </a:fld>
            <a:endParaRPr lang="en-US"/>
          </a:p>
        </p:txBody>
      </p:sp>
      <p:sp>
        <p:nvSpPr>
          <p:cNvPr id="5" name="Footer Placeholder 4">
            <a:extLst>
              <a:ext uri="{FF2B5EF4-FFF2-40B4-BE49-F238E27FC236}">
                <a16:creationId xmlns:a16="http://schemas.microsoft.com/office/drawing/2014/main" id="{6FD4A4FA-1F1A-684B-A83C-A1B0F756728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3216A2-64DE-BF4C-9010-202A8668699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37E40-A1EA-464B-AFB3-EE9923C72B4F}" type="slidenum">
              <a:rPr lang="en-US" smtClean="0"/>
              <a:t>‹#›</a:t>
            </a:fld>
            <a:endParaRPr lang="en-US"/>
          </a:p>
        </p:txBody>
      </p:sp>
    </p:spTree>
    <p:extLst>
      <p:ext uri="{BB962C8B-B14F-4D97-AF65-F5344CB8AC3E}">
        <p14:creationId xmlns:p14="http://schemas.microsoft.com/office/powerpoint/2010/main" val="1228174649"/>
      </p:ext>
    </p:extLst>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115BC-E3B7-4CEB-9DE9-AAC4F19EFA2F}" type="datetimeFigureOut">
              <a:rPr lang="en-US" smtClean="0"/>
              <a:t>12/4/25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67DF2-CFFC-4F1D-A9F5-2D4FB182A2E7}" type="slidenum">
              <a:rPr lang="en-US" smtClean="0"/>
              <a:t>‹#›</a:t>
            </a:fld>
            <a:endParaRPr lang="en-US"/>
          </a:p>
        </p:txBody>
      </p:sp>
    </p:spTree>
    <p:extLst>
      <p:ext uri="{BB962C8B-B14F-4D97-AF65-F5344CB8AC3E}">
        <p14:creationId xmlns:p14="http://schemas.microsoft.com/office/powerpoint/2010/main" val="1089695236"/>
      </p:ext>
    </p:extLst>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 id="2147485092" r:id="rId12"/>
    <p:sldLayoutId id="2147485093" r:id="rId13"/>
    <p:sldLayoutId id="2147485094" r:id="rId14"/>
  </p:sldLayoutIdLst>
  <p:transition spd="slow">
    <p:wipe dir="d"/>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0BFC4-9312-456D-B441-9107CD5A79E6}" type="datetimeFigureOut">
              <a:rPr lang="en-US" smtClean="0"/>
              <a:t>12/4/25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4A940-C485-45CB-B383-BF9CC16882FB}" type="slidenum">
              <a:rPr lang="en-US" smtClean="0"/>
              <a:t>‹#›</a:t>
            </a:fld>
            <a:endParaRPr lang="en-US"/>
          </a:p>
        </p:txBody>
      </p:sp>
    </p:spTree>
    <p:extLst>
      <p:ext uri="{BB962C8B-B14F-4D97-AF65-F5344CB8AC3E}">
        <p14:creationId xmlns:p14="http://schemas.microsoft.com/office/powerpoint/2010/main" val="844486692"/>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 id="21474851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54909674"/>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 id="2147485120" r:id="rId12"/>
    <p:sldLayoutId id="2147485121" r:id="rId13"/>
    <p:sldLayoutId id="2147485122" r:id="rId14"/>
    <p:sldLayoutId id="2147485123" r:id="rId15"/>
    <p:sldLayoutId id="2147485124" r:id="rId16"/>
    <p:sldLayoutId id="214748512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99574933"/>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 id="2147484865" r:id="rId14"/>
    <p:sldLayoutId id="2147484866" r:id="rId15"/>
    <p:sldLayoutId id="2147484867" r:id="rId16"/>
    <p:sldLayoutId id="2147484868" r:id="rId17"/>
    <p:sldLayoutId id="2147484869" r:id="rId18"/>
    <p:sldLayoutId id="2147484870" r:id="rId19"/>
    <p:sldLayoutId id="2147484871" r:id="rId20"/>
    <p:sldLayoutId id="2147484872" r:id="rId21"/>
    <p:sldLayoutId id="2147484873" r:id="rId22"/>
    <p:sldLayoutId id="2147484874" r:id="rId23"/>
    <p:sldLayoutId id="2147484875" r:id="rId24"/>
    <p:sldLayoutId id="2147484876"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a:extLst>
              <a:ext uri="{FF2B5EF4-FFF2-40B4-BE49-F238E27FC236}">
                <a16:creationId xmlns:a16="http://schemas.microsoft.com/office/drawing/2014/main" id="{60BB157D-C244-9B14-F81B-85AE0835F058}"/>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b="98432"/>
          <a:stretch/>
        </p:blipFill>
        <p:spPr>
          <a:xfrm>
            <a:off x="0" y="0"/>
            <a:ext cx="12192000" cy="2047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47942778"/>
      </p:ext>
    </p:extLst>
  </p:cSld>
  <p:clrMap bg1="dk2" tx1="lt1" bg2="dk1" tx2="lt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 id="2147484890" r:id="rId13"/>
    <p:sldLayoutId id="2147484891" r:id="rId14"/>
    <p:sldLayoutId id="2147484892" r:id="rId15"/>
    <p:sldLayoutId id="2147484893" r:id="rId16"/>
    <p:sldLayoutId id="2147484894" r:id="rId17"/>
    <p:sldLayoutId id="2147484895" r:id="rId18"/>
    <p:sldLayoutId id="2147484896" r:id="rId19"/>
    <p:sldLayoutId id="2147484897" r:id="rId20"/>
    <p:sldLayoutId id="2147484898" r:id="rId21"/>
    <p:sldLayoutId id="2147484899" r:id="rId22"/>
    <p:sldLayoutId id="2147484900" r:id="rId23"/>
    <p:sldLayoutId id="2147484901" r:id="rId24"/>
    <p:sldLayoutId id="2147484902" r:id="rId25"/>
  </p:sldLayoutIdLst>
  <p:txStyles>
    <p:titleStyle>
      <a:lvl1pPr algn="l" rtl="0" eaLnBrk="1" fontAlgn="base" hangingPunct="1">
        <a:spcBef>
          <a:spcPct val="0"/>
        </a:spcBef>
        <a:spcAft>
          <a:spcPct val="0"/>
        </a:spcAft>
        <a:defRPr sz="3600" b="1">
          <a:solidFill>
            <a:srgbClr val="326C87"/>
          </a:solidFill>
          <a:latin typeface="+mn-lt"/>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Arial" panose="020B0604020202020204" pitchFamily="34" charset="0"/>
        <a:buChar char="•"/>
        <a:defRPr sz="2800">
          <a:solidFill>
            <a:schemeClr val="bg1"/>
          </a:solidFill>
          <a:latin typeface="+mn-lt"/>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mn-lt"/>
        </a:defRPr>
      </a:lvl2pPr>
      <a:lvl3pPr marL="1143000" indent="-228600" algn="l" rtl="0" eaLnBrk="1" fontAlgn="base" hangingPunct="1">
        <a:lnSpc>
          <a:spcPct val="90000"/>
        </a:lnSpc>
        <a:spcBef>
          <a:spcPts val="1000"/>
        </a:spcBef>
        <a:spcAft>
          <a:spcPts val="700"/>
        </a:spcAft>
        <a:buClr>
          <a:schemeClr val="bg1"/>
        </a:buClr>
        <a:buFont typeface="Wingdings" panose="05000000000000000000" pitchFamily="2" charset="2"/>
        <a:buChar char="§"/>
        <a:defRPr sz="2400">
          <a:solidFill>
            <a:schemeClr val="bg1"/>
          </a:solidFill>
          <a:latin typeface="+mn-lt"/>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mn-lt"/>
        </a:defRPr>
      </a:lvl4pPr>
      <a:lvl5pPr marL="2057400" indent="-228600" algn="l" rtl="0" eaLnBrk="1" fontAlgn="base" hangingPunct="1">
        <a:lnSpc>
          <a:spcPct val="90000"/>
        </a:lnSpc>
        <a:spcBef>
          <a:spcPts val="1000"/>
        </a:spcBef>
        <a:spcAft>
          <a:spcPts val="700"/>
        </a:spcAft>
        <a:buClr>
          <a:schemeClr val="bg1"/>
        </a:buClr>
        <a:buFont typeface="Courier New" panose="02070309020205020404" pitchFamily="49" charset="0"/>
        <a:buChar char="o"/>
        <a:defRPr sz="2000">
          <a:solidFill>
            <a:schemeClr val="bg1"/>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8.xml"/></Relationships>
</file>

<file path=ppt/slides/_rels/slide10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3.xml"/><Relationship Id="rId1" Type="http://schemas.openxmlformats.org/officeDocument/2006/relationships/slideLayout" Target="../slideLayouts/slideLayout263.xml"/><Relationship Id="rId4" Type="http://schemas.microsoft.com/office/2007/relationships/hdphoto" Target="../media/hdphoto27.wdp"/></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4.xml"/></Relationships>
</file>

<file path=ppt/slides/_rels/slide10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6.xml"/><Relationship Id="rId1" Type="http://schemas.openxmlformats.org/officeDocument/2006/relationships/slideLayout" Target="../slideLayouts/slideLayout264.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0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7.xml"/><Relationship Id="rId1" Type="http://schemas.openxmlformats.org/officeDocument/2006/relationships/slideLayout" Target="../slideLayouts/slideLayout264.xml"/><Relationship Id="rId5" Type="http://schemas.openxmlformats.org/officeDocument/2006/relationships/chart" Target="../charts/chart11.xml"/><Relationship Id="rId4" Type="http://schemas.openxmlformats.org/officeDocument/2006/relationships/chart" Target="../charts/chart10.xml"/></Relationships>
</file>

<file path=ppt/slides/_rels/slide10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8.xml"/><Relationship Id="rId1" Type="http://schemas.openxmlformats.org/officeDocument/2006/relationships/slideLayout" Target="../slideLayouts/slideLayout264.xml"/></Relationships>
</file>

<file path=ppt/slides/_rels/slide10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9.xml"/><Relationship Id="rId1" Type="http://schemas.openxmlformats.org/officeDocument/2006/relationships/slideLayout" Target="../slideLayouts/slideLayout265.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0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94.png"/><Relationship Id="rId1" Type="http://schemas.openxmlformats.org/officeDocument/2006/relationships/slideLayout" Target="../slideLayouts/slideLayout265.xml"/><Relationship Id="rId5" Type="http://schemas.microsoft.com/office/2007/relationships/hdphoto" Target="../media/hdphoto29.wdp"/><Relationship Id="rId4" Type="http://schemas.openxmlformats.org/officeDocument/2006/relationships/image" Target="../media/image19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4.xml"/></Relationships>
</file>

<file path=ppt/slides/_rels/slide1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2.xml"/><Relationship Id="rId1" Type="http://schemas.openxmlformats.org/officeDocument/2006/relationships/slideLayout" Target="../slideLayouts/slideLayout264.xml"/><Relationship Id="rId5" Type="http://schemas.openxmlformats.org/officeDocument/2006/relationships/image" Target="../media/image197.PNG"/><Relationship Id="rId4" Type="http://schemas.openxmlformats.org/officeDocument/2006/relationships/image" Target="../media/image196.png"/></Relationships>
</file>

<file path=ppt/slides/_rels/slide11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3.xml"/><Relationship Id="rId1" Type="http://schemas.openxmlformats.org/officeDocument/2006/relationships/slideLayout" Target="../slideLayouts/slideLayout264.xml"/><Relationship Id="rId6" Type="http://schemas.openxmlformats.org/officeDocument/2006/relationships/image" Target="../media/image197.PNG"/><Relationship Id="rId5" Type="http://schemas.microsoft.com/office/2007/relationships/hdphoto" Target="../media/hdphoto30.wdp"/><Relationship Id="rId4" Type="http://schemas.openxmlformats.org/officeDocument/2006/relationships/image" Target="../media/image198.png"/></Relationships>
</file>

<file path=ppt/slides/_rels/slide1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4.xml"/><Relationship Id="rId1" Type="http://schemas.openxmlformats.org/officeDocument/2006/relationships/slideLayout" Target="../slideLayouts/slideLayout264.xml"/><Relationship Id="rId6" Type="http://schemas.microsoft.com/office/2007/relationships/hdphoto" Target="../media/hdphoto31.wdp"/><Relationship Id="rId5" Type="http://schemas.openxmlformats.org/officeDocument/2006/relationships/image" Target="../media/image200.png"/><Relationship Id="rId4" Type="http://schemas.openxmlformats.org/officeDocument/2006/relationships/image" Target="../media/image199.png"/></Relationships>
</file>

<file path=ppt/slides/_rels/slide11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5.xml"/><Relationship Id="rId1" Type="http://schemas.openxmlformats.org/officeDocument/2006/relationships/slideLayout" Target="../slideLayouts/slideLayout264.xml"/></Relationships>
</file>

<file path=ppt/slides/_rels/slide11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58.xml"/><Relationship Id="rId6" Type="http://schemas.microsoft.com/office/2007/relationships/hdphoto" Target="../media/hdphoto33.wdp"/><Relationship Id="rId5" Type="http://schemas.openxmlformats.org/officeDocument/2006/relationships/image" Target="../media/image203.png"/><Relationship Id="rId4" Type="http://schemas.microsoft.com/office/2007/relationships/hdphoto" Target="../media/hdphoto32.wdp"/></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204.png"/><Relationship Id="rId1" Type="http://schemas.openxmlformats.org/officeDocument/2006/relationships/slideLayout" Target="../slideLayouts/slideLayout267.xml"/><Relationship Id="rId5" Type="http://schemas.microsoft.com/office/2007/relationships/hdphoto" Target="../media/hdphoto35.wdp"/><Relationship Id="rId4" Type="http://schemas.openxmlformats.org/officeDocument/2006/relationships/image" Target="../media/image205.png"/></Relationships>
</file>

<file path=ppt/slides/_rels/slide125.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206.png"/><Relationship Id="rId1" Type="http://schemas.openxmlformats.org/officeDocument/2006/relationships/slideLayout" Target="../slideLayouts/slideLayout267.xml"/></Relationships>
</file>

<file path=ppt/slides/_rels/slide126.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207.png"/><Relationship Id="rId1" Type="http://schemas.openxmlformats.org/officeDocument/2006/relationships/slideLayout" Target="../slideLayouts/slideLayout267.xml"/><Relationship Id="rId6" Type="http://schemas.openxmlformats.org/officeDocument/2006/relationships/image" Target="../media/image209.jpeg"/><Relationship Id="rId5" Type="http://schemas.microsoft.com/office/2007/relationships/hdphoto" Target="../media/hdphoto38.wdp"/><Relationship Id="rId4" Type="http://schemas.openxmlformats.org/officeDocument/2006/relationships/image" Target="../media/image208.png"/></Relationships>
</file>

<file path=ppt/slides/_rels/slide12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67.xml"/></Relationships>
</file>

<file path=ppt/slides/_rels/slide12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67.xml"/><Relationship Id="rId4" Type="http://schemas.microsoft.com/office/2007/relationships/hdphoto" Target="../media/hdphoto39.wdp"/></Relationships>
</file>

<file path=ppt/slides/_rels/slide129.xml.rels><?xml version="1.0" encoding="UTF-8" standalone="yes"?>
<Relationships xmlns="http://schemas.openxmlformats.org/package/2006/relationships"><Relationship Id="rId2" Type="http://schemas.openxmlformats.org/officeDocument/2006/relationships/hyperlink" Target="https://clinicaltrials.gov/study/NCT06517875?term=NCT06517875&amp;rank=1" TargetMode="External"/><Relationship Id="rId1" Type="http://schemas.openxmlformats.org/officeDocument/2006/relationships/slideLayout" Target="../slideLayouts/slideLayout26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3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79.xml"/><Relationship Id="rId1" Type="http://schemas.openxmlformats.org/officeDocument/2006/relationships/slideLayout" Target="../slideLayouts/slideLayout278.xml"/></Relationships>
</file>

<file path=ppt/slides/_rels/slide132.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214.png"/><Relationship Id="rId1" Type="http://schemas.openxmlformats.org/officeDocument/2006/relationships/slideLayout" Target="../slideLayouts/slideLayout271.xml"/></Relationships>
</file>

<file path=ppt/slides/_rels/slide13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78.xml"/></Relationships>
</file>

<file path=ppt/slides/_rels/slide134.xml.rels><?xml version="1.0" encoding="UTF-8" standalone="yes"?>
<Relationships xmlns="http://schemas.openxmlformats.org/package/2006/relationships"><Relationship Id="rId8" Type="http://schemas.openxmlformats.org/officeDocument/2006/relationships/image" Target="../media/image219.png"/><Relationship Id="rId3" Type="http://schemas.microsoft.com/office/2007/relationships/hdphoto" Target="../media/hdphoto41.wdp"/><Relationship Id="rId7" Type="http://schemas.microsoft.com/office/2007/relationships/hdphoto" Target="../media/hdphoto43.wdp"/><Relationship Id="rId2" Type="http://schemas.openxmlformats.org/officeDocument/2006/relationships/image" Target="../media/image216.png"/><Relationship Id="rId1" Type="http://schemas.openxmlformats.org/officeDocument/2006/relationships/slideLayout" Target="../slideLayouts/slideLayout278.xml"/><Relationship Id="rId6" Type="http://schemas.openxmlformats.org/officeDocument/2006/relationships/image" Target="../media/image218.png"/><Relationship Id="rId11" Type="http://schemas.microsoft.com/office/2007/relationships/hdphoto" Target="../media/hdphoto45.wdp"/><Relationship Id="rId5" Type="http://schemas.microsoft.com/office/2007/relationships/hdphoto" Target="../media/hdphoto42.wdp"/><Relationship Id="rId10" Type="http://schemas.openxmlformats.org/officeDocument/2006/relationships/image" Target="../media/image220.png"/><Relationship Id="rId4" Type="http://schemas.openxmlformats.org/officeDocument/2006/relationships/image" Target="../media/image217.png"/><Relationship Id="rId9" Type="http://schemas.microsoft.com/office/2007/relationships/hdphoto" Target="../media/hdphoto44.wdp"/></Relationships>
</file>

<file path=ppt/slides/_rels/slide135.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221.png"/><Relationship Id="rId1" Type="http://schemas.openxmlformats.org/officeDocument/2006/relationships/slideLayout" Target="../slideLayouts/slideLayout289.xml"/></Relationships>
</file>

<file path=ppt/slides/_rels/slide136.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222.png"/><Relationship Id="rId1" Type="http://schemas.openxmlformats.org/officeDocument/2006/relationships/slideLayout" Target="../slideLayouts/slideLayout278.xml"/></Relationships>
</file>

<file path=ppt/slides/_rels/slide137.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232.tiff"/><Relationship Id="rId3" Type="http://schemas.openxmlformats.org/officeDocument/2006/relationships/image" Target="../media/image223.emf"/><Relationship Id="rId7" Type="http://schemas.openxmlformats.org/officeDocument/2006/relationships/image" Target="../media/image226.png"/><Relationship Id="rId12" Type="http://schemas.openxmlformats.org/officeDocument/2006/relationships/image" Target="../media/image231.tiff"/><Relationship Id="rId2" Type="http://schemas.openxmlformats.org/officeDocument/2006/relationships/notesSlide" Target="../notesSlides/notesSlide80.xml"/><Relationship Id="rId16" Type="http://schemas.openxmlformats.org/officeDocument/2006/relationships/image" Target="../media/image235.tiff"/><Relationship Id="rId1" Type="http://schemas.openxmlformats.org/officeDocument/2006/relationships/slideLayout" Target="../slideLayouts/slideLayout282.xml"/><Relationship Id="rId6" Type="http://schemas.microsoft.com/office/2007/relationships/hdphoto" Target="../media/hdphoto48.wdp"/><Relationship Id="rId11" Type="http://schemas.openxmlformats.org/officeDocument/2006/relationships/image" Target="../media/image230.tiff"/><Relationship Id="rId5" Type="http://schemas.openxmlformats.org/officeDocument/2006/relationships/image" Target="../media/image225.png"/><Relationship Id="rId15" Type="http://schemas.openxmlformats.org/officeDocument/2006/relationships/image" Target="../media/image234.tiff"/><Relationship Id="rId10" Type="http://schemas.openxmlformats.org/officeDocument/2006/relationships/image" Target="../media/image229.tiff"/><Relationship Id="rId4" Type="http://schemas.openxmlformats.org/officeDocument/2006/relationships/image" Target="../media/image224.emf"/><Relationship Id="rId9" Type="http://schemas.openxmlformats.org/officeDocument/2006/relationships/image" Target="../media/image228.png"/><Relationship Id="rId14" Type="http://schemas.openxmlformats.org/officeDocument/2006/relationships/image" Target="../media/image233.tiff"/></Relationships>
</file>

<file path=ppt/slides/_rels/slide138.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236.png"/><Relationship Id="rId1" Type="http://schemas.openxmlformats.org/officeDocument/2006/relationships/slideLayout" Target="../slideLayouts/slideLayout267.xml"/></Relationships>
</file>

<file path=ppt/slides/_rels/slide139.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237.png"/><Relationship Id="rId1" Type="http://schemas.openxmlformats.org/officeDocument/2006/relationships/slideLayout" Target="../slideLayouts/slideLayout26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140.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238.png"/><Relationship Id="rId1" Type="http://schemas.openxmlformats.org/officeDocument/2006/relationships/slideLayout" Target="../slideLayouts/slideLayout267.xml"/></Relationships>
</file>

<file path=ppt/slides/_rels/slide14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67.xml"/></Relationships>
</file>

<file path=ppt/slides/_rels/slide142.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241.png"/><Relationship Id="rId1" Type="http://schemas.openxmlformats.org/officeDocument/2006/relationships/slideLayout" Target="../slideLayouts/slideLayout267.xml"/></Relationships>
</file>

<file path=ppt/slides/_rels/slide14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67.xml"/></Relationships>
</file>

<file path=ppt/slides/_rels/slide14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323.xml"/></Relationships>
</file>

<file path=ppt/slides/_rels/slide145.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245.png"/><Relationship Id="rId1" Type="http://schemas.openxmlformats.org/officeDocument/2006/relationships/slideLayout" Target="../slideLayouts/slideLayout338.xml"/></Relationships>
</file>

<file path=ppt/slides/_rels/slide146.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246.png"/><Relationship Id="rId1" Type="http://schemas.openxmlformats.org/officeDocument/2006/relationships/slideLayout" Target="../slideLayouts/slideLayout338.xml"/></Relationships>
</file>

<file path=ppt/slides/_rels/slide147.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247.png"/><Relationship Id="rId1" Type="http://schemas.openxmlformats.org/officeDocument/2006/relationships/slideLayout" Target="../slideLayouts/slideLayout338.xml"/></Relationships>
</file>

<file path=ppt/slides/_rels/slide148.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338.xml"/></Relationships>
</file>

<file path=ppt/slides/_rels/slide14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33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150.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250.png"/><Relationship Id="rId1" Type="http://schemas.openxmlformats.org/officeDocument/2006/relationships/slideLayout" Target="../slideLayouts/slideLayout338.xml"/></Relationships>
</file>

<file path=ppt/slides/_rels/slide151.xml.rels><?xml version="1.0" encoding="UTF-8" standalone="yes"?>
<Relationships xmlns="http://schemas.openxmlformats.org/package/2006/relationships"><Relationship Id="rId3" Type="http://schemas.openxmlformats.org/officeDocument/2006/relationships/hyperlink" Target="https://clinicaltrials.gov/study/NCT06343805" TargetMode="External"/><Relationship Id="rId2" Type="http://schemas.openxmlformats.org/officeDocument/2006/relationships/hyperlink" Target="https://clinicaltrials.gov/study/NCT06313593" TargetMode="External"/><Relationship Id="rId1" Type="http://schemas.openxmlformats.org/officeDocument/2006/relationships/slideLayout" Target="../slideLayouts/slideLayout289.xml"/><Relationship Id="rId4" Type="http://schemas.openxmlformats.org/officeDocument/2006/relationships/image" Target="../media/image251.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15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82.xml"/><Relationship Id="rId1" Type="http://schemas.openxmlformats.org/officeDocument/2006/relationships/slideLayout" Target="../slideLayouts/slideLayout35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160.xml.rels><?xml version="1.0" encoding="UTF-8" standalone="yes"?>
<Relationships xmlns="http://schemas.openxmlformats.org/package/2006/relationships"><Relationship Id="rId8" Type="http://schemas.openxmlformats.org/officeDocument/2006/relationships/image" Target="../media/image257.png"/><Relationship Id="rId13" Type="http://schemas.openxmlformats.org/officeDocument/2006/relationships/image" Target="../media/image262.svg"/><Relationship Id="rId3" Type="http://schemas.openxmlformats.org/officeDocument/2006/relationships/image" Target="../media/image252.png"/><Relationship Id="rId7" Type="http://schemas.openxmlformats.org/officeDocument/2006/relationships/image" Target="../media/image256.svg"/><Relationship Id="rId12" Type="http://schemas.openxmlformats.org/officeDocument/2006/relationships/image" Target="../media/image261.png"/><Relationship Id="rId2" Type="http://schemas.openxmlformats.org/officeDocument/2006/relationships/notesSlide" Target="../notesSlides/notesSlide83.xml"/><Relationship Id="rId1" Type="http://schemas.openxmlformats.org/officeDocument/2006/relationships/slideLayout" Target="../slideLayouts/slideLayout358.xml"/><Relationship Id="rId6" Type="http://schemas.openxmlformats.org/officeDocument/2006/relationships/image" Target="../media/image255.png"/><Relationship Id="rId11" Type="http://schemas.openxmlformats.org/officeDocument/2006/relationships/image" Target="../media/image260.svg"/><Relationship Id="rId5" Type="http://schemas.openxmlformats.org/officeDocument/2006/relationships/image" Target="../media/image254.png"/><Relationship Id="rId15" Type="http://schemas.openxmlformats.org/officeDocument/2006/relationships/image" Target="../media/image264.svg"/><Relationship Id="rId10" Type="http://schemas.openxmlformats.org/officeDocument/2006/relationships/image" Target="../media/image259.png"/><Relationship Id="rId4" Type="http://schemas.openxmlformats.org/officeDocument/2006/relationships/image" Target="../media/image253.png"/><Relationship Id="rId9" Type="http://schemas.openxmlformats.org/officeDocument/2006/relationships/image" Target="../media/image258.svg"/><Relationship Id="rId14" Type="http://schemas.openxmlformats.org/officeDocument/2006/relationships/image" Target="../media/image263.png"/></Relationships>
</file>

<file path=ppt/slides/_rels/slide161.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265.png"/><Relationship Id="rId1" Type="http://schemas.openxmlformats.org/officeDocument/2006/relationships/slideLayout" Target="../slideLayouts/slideLayout358.xml"/></Relationships>
</file>

<file path=ppt/slides/_rels/slide162.xml.rels><?xml version="1.0" encoding="UTF-8" standalone="yes"?>
<Relationships xmlns="http://schemas.openxmlformats.org/package/2006/relationships"><Relationship Id="rId3" Type="http://schemas.microsoft.com/office/2007/relationships/hdphoto" Target="../media/hdphoto58.wdp"/><Relationship Id="rId7" Type="http://schemas.microsoft.com/office/2007/relationships/hdphoto" Target="../media/hdphoto60.wdp"/><Relationship Id="rId2" Type="http://schemas.openxmlformats.org/officeDocument/2006/relationships/image" Target="../media/image266.png"/><Relationship Id="rId1" Type="http://schemas.openxmlformats.org/officeDocument/2006/relationships/slideLayout" Target="../slideLayouts/slideLayout358.xml"/><Relationship Id="rId6" Type="http://schemas.openxmlformats.org/officeDocument/2006/relationships/image" Target="../media/image268.png"/><Relationship Id="rId5" Type="http://schemas.microsoft.com/office/2007/relationships/hdphoto" Target="../media/hdphoto59.wdp"/><Relationship Id="rId4" Type="http://schemas.openxmlformats.org/officeDocument/2006/relationships/image" Target="../media/image267.png"/></Relationships>
</file>

<file path=ppt/slides/_rels/slide163.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269.png"/><Relationship Id="rId1" Type="http://schemas.openxmlformats.org/officeDocument/2006/relationships/slideLayout" Target="../slideLayouts/slideLayout358.xml"/><Relationship Id="rId5" Type="http://schemas.microsoft.com/office/2007/relationships/hdphoto" Target="../media/hdphoto62.wdp"/><Relationship Id="rId4" Type="http://schemas.openxmlformats.org/officeDocument/2006/relationships/image" Target="../media/image270.png"/></Relationships>
</file>

<file path=ppt/slides/_rels/slide164.xml.rels><?xml version="1.0" encoding="UTF-8" standalone="yes"?>
<Relationships xmlns="http://schemas.openxmlformats.org/package/2006/relationships"><Relationship Id="rId8" Type="http://schemas.openxmlformats.org/officeDocument/2006/relationships/image" Target="../media/image276.png"/><Relationship Id="rId13" Type="http://schemas.openxmlformats.org/officeDocument/2006/relationships/image" Target="../media/image281.png"/><Relationship Id="rId3" Type="http://schemas.openxmlformats.org/officeDocument/2006/relationships/image" Target="../media/image271.png"/><Relationship Id="rId7" Type="http://schemas.openxmlformats.org/officeDocument/2006/relationships/image" Target="../media/image275.png"/><Relationship Id="rId12" Type="http://schemas.openxmlformats.org/officeDocument/2006/relationships/image" Target="../media/image280.png"/><Relationship Id="rId2" Type="http://schemas.openxmlformats.org/officeDocument/2006/relationships/notesSlide" Target="../notesSlides/notesSlide84.xml"/><Relationship Id="rId1" Type="http://schemas.openxmlformats.org/officeDocument/2006/relationships/slideLayout" Target="../slideLayouts/slideLayout358.xml"/><Relationship Id="rId6" Type="http://schemas.openxmlformats.org/officeDocument/2006/relationships/image" Target="../media/image274.png"/><Relationship Id="rId11" Type="http://schemas.openxmlformats.org/officeDocument/2006/relationships/image" Target="../media/image279.png"/><Relationship Id="rId5" Type="http://schemas.openxmlformats.org/officeDocument/2006/relationships/image" Target="../media/image273.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png"/></Relationships>
</file>

<file path=ppt/slides/_rels/slide165.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282.png"/><Relationship Id="rId1" Type="http://schemas.openxmlformats.org/officeDocument/2006/relationships/slideLayout" Target="../slideLayouts/slideLayout358.xml"/><Relationship Id="rId4" Type="http://schemas.openxmlformats.org/officeDocument/2006/relationships/image" Target="../media/image283.png"/></Relationships>
</file>

<file path=ppt/slides/_rels/slide16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35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16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52.xml"/></Relationships>
</file>

<file path=ppt/slides/_rels/slide16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35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17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35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172.xml.rels><?xml version="1.0" encoding="UTF-8" standalone="yes"?>
<Relationships xmlns="http://schemas.openxmlformats.org/package/2006/relationships"><Relationship Id="rId3" Type="http://schemas.openxmlformats.org/officeDocument/2006/relationships/image" Target="../media/image287.svg"/><Relationship Id="rId2" Type="http://schemas.openxmlformats.org/officeDocument/2006/relationships/image" Target="../media/image286.png"/><Relationship Id="rId1" Type="http://schemas.openxmlformats.org/officeDocument/2006/relationships/slideLayout" Target="../slideLayouts/slideLayout352.xml"/></Relationships>
</file>

<file path=ppt/slides/_rels/slide173.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288.png"/><Relationship Id="rId1" Type="http://schemas.openxmlformats.org/officeDocument/2006/relationships/slideLayout" Target="../slideLayouts/slideLayout352.xml"/></Relationships>
</file>

<file path=ppt/slides/_rels/slide174.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348.xml"/></Relationships>
</file>

<file path=ppt/slides/_rels/slide175.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590.png"/><Relationship Id="rId1" Type="http://schemas.openxmlformats.org/officeDocument/2006/relationships/slideLayout" Target="../slideLayouts/slideLayout358.xml"/></Relationships>
</file>

<file path=ppt/slides/_rels/slide176.xml.rels><?xml version="1.0" encoding="UTF-8" standalone="yes"?>
<Relationships xmlns="http://schemas.openxmlformats.org/package/2006/relationships"><Relationship Id="rId3" Type="http://schemas.openxmlformats.org/officeDocument/2006/relationships/chart" Target="../charts/chart23.xml"/><Relationship Id="rId7" Type="http://schemas.openxmlformats.org/officeDocument/2006/relationships/chart" Target="../charts/chart27.xml"/><Relationship Id="rId2" Type="http://schemas.openxmlformats.org/officeDocument/2006/relationships/notesSlide" Target="../notesSlides/notesSlide85.xml"/><Relationship Id="rId1" Type="http://schemas.openxmlformats.org/officeDocument/2006/relationships/slideLayout" Target="../slideLayouts/slideLayout358.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17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358.xml"/></Relationships>
</file>

<file path=ppt/slides/_rels/slide178.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34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180.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292.png"/><Relationship Id="rId1" Type="http://schemas.openxmlformats.org/officeDocument/2006/relationships/slideLayout" Target="../slideLayouts/slideLayout358.xml"/></Relationships>
</file>

<file path=ppt/slides/_rels/slide181.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293.png"/><Relationship Id="rId1" Type="http://schemas.openxmlformats.org/officeDocument/2006/relationships/slideLayout" Target="../slideLayouts/slideLayout35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18.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99.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png"/></Relationships>
</file>

<file path=ppt/slides/_rels/slide27.xml.rels><?xml version="1.0" encoding="UTF-8" standalone="yes"?>
<Relationships xmlns="http://schemas.openxmlformats.org/package/2006/relationships"><Relationship Id="rId13" Type="http://schemas.openxmlformats.org/officeDocument/2006/relationships/image" Target="../media/image111.png"/><Relationship Id="rId18" Type="http://schemas.openxmlformats.org/officeDocument/2006/relationships/image" Target="../media/image55.png"/><Relationship Id="rId26" Type="http://schemas.openxmlformats.org/officeDocument/2006/relationships/image" Target="../media/image119.png"/><Relationship Id="rId39" Type="http://schemas.openxmlformats.org/officeDocument/2006/relationships/image" Target="../media/image132.png"/><Relationship Id="rId21" Type="http://schemas.openxmlformats.org/officeDocument/2006/relationships/image" Target="../media/image114.png"/><Relationship Id="rId34" Type="http://schemas.openxmlformats.org/officeDocument/2006/relationships/image" Target="../media/image127.png"/><Relationship Id="rId42" Type="http://schemas.openxmlformats.org/officeDocument/2006/relationships/image" Target="../media/image80.png"/><Relationship Id="rId7" Type="http://schemas.openxmlformats.org/officeDocument/2006/relationships/image" Target="../media/image105.png"/><Relationship Id="rId2" Type="http://schemas.openxmlformats.org/officeDocument/2006/relationships/image" Target="../media/image100.png"/><Relationship Id="rId16" Type="http://schemas.openxmlformats.org/officeDocument/2006/relationships/image" Target="../media/image53.png"/><Relationship Id="rId20" Type="http://schemas.openxmlformats.org/officeDocument/2006/relationships/image" Target="../media/image113.png"/><Relationship Id="rId29" Type="http://schemas.openxmlformats.org/officeDocument/2006/relationships/image" Target="../media/image122.png"/><Relationship Id="rId41" Type="http://schemas.openxmlformats.org/officeDocument/2006/relationships/image" Target="../media/image134.png"/><Relationship Id="rId1" Type="http://schemas.openxmlformats.org/officeDocument/2006/relationships/slideLayout" Target="../slideLayouts/slideLayout6.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17.png"/><Relationship Id="rId32" Type="http://schemas.openxmlformats.org/officeDocument/2006/relationships/image" Target="../media/image125.png"/><Relationship Id="rId37" Type="http://schemas.openxmlformats.org/officeDocument/2006/relationships/image" Target="../media/image130.png"/><Relationship Id="rId40" Type="http://schemas.openxmlformats.org/officeDocument/2006/relationships/image" Target="../media/image133.png"/><Relationship Id="rId5" Type="http://schemas.openxmlformats.org/officeDocument/2006/relationships/image" Target="../media/image103.png"/><Relationship Id="rId15" Type="http://schemas.openxmlformats.org/officeDocument/2006/relationships/image" Target="../media/image51.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png"/><Relationship Id="rId10" Type="http://schemas.openxmlformats.org/officeDocument/2006/relationships/image" Target="../media/image108.png"/><Relationship Id="rId19" Type="http://schemas.openxmlformats.org/officeDocument/2006/relationships/image" Target="../media/image112.png"/><Relationship Id="rId31" Type="http://schemas.openxmlformats.org/officeDocument/2006/relationships/image" Target="../media/image124.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50.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35" Type="http://schemas.openxmlformats.org/officeDocument/2006/relationships/image" Target="../media/image128.png"/><Relationship Id="rId8" Type="http://schemas.openxmlformats.org/officeDocument/2006/relationships/image" Target="../media/image106.png"/><Relationship Id="rId3" Type="http://schemas.openxmlformats.org/officeDocument/2006/relationships/image" Target="../media/image101.png"/><Relationship Id="rId12" Type="http://schemas.openxmlformats.org/officeDocument/2006/relationships/image" Target="../media/image110.png"/><Relationship Id="rId17" Type="http://schemas.openxmlformats.org/officeDocument/2006/relationships/image" Target="../media/image54.pn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3" Type="http://schemas.openxmlformats.org/officeDocument/2006/relationships/hyperlink" Target="https://www.nature.com/leu" TargetMode="External"/><Relationship Id="rId2" Type="http://schemas.openxmlformats.org/officeDocument/2006/relationships/image" Target="../media/image138.jpg"/><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9.png"/><Relationship Id="rId1" Type="http://schemas.openxmlformats.org/officeDocument/2006/relationships/slideLayout" Target="../slideLayouts/slideLayout142.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0.png"/><Relationship Id="rId1" Type="http://schemas.openxmlformats.org/officeDocument/2006/relationships/slideLayout" Target="../slideLayouts/slideLayout140.xml"/><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0.xml"/><Relationship Id="rId1" Type="http://schemas.openxmlformats.org/officeDocument/2006/relationships/slideLayout" Target="../slideLayouts/slideLayout143.xml"/><Relationship Id="rId4" Type="http://schemas.openxmlformats.org/officeDocument/2006/relationships/image" Target="../media/image143.jpeg"/></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3.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4.png"/><Relationship Id="rId1" Type="http://schemas.openxmlformats.org/officeDocument/2006/relationships/slideLayout" Target="../slideLayouts/slideLayout142.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5.png"/><Relationship Id="rId1" Type="http://schemas.openxmlformats.org/officeDocument/2006/relationships/slideLayout" Target="../slideLayouts/slideLayout142.xml"/></Relationships>
</file>

<file path=ppt/slides/_rels/slide43.xml.rels><?xml version="1.0" encoding="UTF-8" standalone="yes"?>
<Relationships xmlns="http://schemas.openxmlformats.org/package/2006/relationships"><Relationship Id="rId3" Type="http://schemas.openxmlformats.org/officeDocument/2006/relationships/hyperlink" Target="https://www.nature.com/leu" TargetMode="External"/><Relationship Id="rId2" Type="http://schemas.openxmlformats.org/officeDocument/2006/relationships/image" Target="../media/image146.png"/><Relationship Id="rId1" Type="http://schemas.openxmlformats.org/officeDocument/2006/relationships/slideLayout" Target="../slideLayouts/slideLayout142.xml"/></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7.png"/><Relationship Id="rId1" Type="http://schemas.openxmlformats.org/officeDocument/2006/relationships/slideLayout" Target="../slideLayouts/slideLayout142.xml"/><Relationship Id="rId6" Type="http://schemas.microsoft.com/office/2007/relationships/hdphoto" Target="../media/hdphoto7.wdp"/><Relationship Id="rId5" Type="http://schemas.openxmlformats.org/officeDocument/2006/relationships/image" Target="../media/image148.png"/><Relationship Id="rId4" Type="http://schemas.openxmlformats.org/officeDocument/2006/relationships/hyperlink" Target="https://www.nature.com/leu" TargetMode="External"/></Relationships>
</file>

<file path=ppt/slides/_rels/slide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9.png"/><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3.xml"/></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5.xml"/><Relationship Id="rId1" Type="http://schemas.openxmlformats.org/officeDocument/2006/relationships/slideLayout" Target="../slideLayouts/slideLayout148.xml"/><Relationship Id="rId6" Type="http://schemas.microsoft.com/office/2007/relationships/hdphoto" Target="../media/hdphoto10.wdp"/><Relationship Id="rId5" Type="http://schemas.openxmlformats.org/officeDocument/2006/relationships/image" Target="../media/image151.png"/><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5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7.xml"/><Relationship Id="rId1" Type="http://schemas.openxmlformats.org/officeDocument/2006/relationships/slideLayout" Target="../slideLayouts/slideLayout142.xml"/><Relationship Id="rId5" Type="http://schemas.microsoft.com/office/2007/relationships/hdphoto" Target="../media/hdphoto11.wdp"/><Relationship Id="rId4" Type="http://schemas.openxmlformats.org/officeDocument/2006/relationships/image" Target="../media/image15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9.xml"/><Relationship Id="rId1" Type="http://schemas.openxmlformats.org/officeDocument/2006/relationships/tags" Target="../tags/tag35.xml"/><Relationship Id="rId4" Type="http://schemas.openxmlformats.org/officeDocument/2006/relationships/chart" Target="../charts/char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9.xml"/><Relationship Id="rId1" Type="http://schemas.openxmlformats.org/officeDocument/2006/relationships/tags" Target="../tags/tag36.xml"/><Relationship Id="rId5" Type="http://schemas.microsoft.com/office/2007/relationships/hdphoto" Target="../media/hdphoto12.wdp"/><Relationship Id="rId4" Type="http://schemas.openxmlformats.org/officeDocument/2006/relationships/image" Target="../media/image1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5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2.xml"/><Relationship Id="rId1" Type="http://schemas.openxmlformats.org/officeDocument/2006/relationships/slideLayout" Target="../slideLayouts/slideLayout163.xml"/><Relationship Id="rId4" Type="http://schemas.openxmlformats.org/officeDocument/2006/relationships/image" Target="../media/image156.png"/></Relationships>
</file>

<file path=ppt/slides/_rels/slide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3.xml"/><Relationship Id="rId1" Type="http://schemas.openxmlformats.org/officeDocument/2006/relationships/slideLayout" Target="../slideLayouts/slideLayout175.xml"/><Relationship Id="rId5" Type="http://schemas.microsoft.com/office/2007/relationships/hdphoto" Target="../media/hdphoto14.wdp"/><Relationship Id="rId4" Type="http://schemas.microsoft.com/office/2007/relationships/hdphoto" Target="../media/hdphoto13.wdp"/></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175.xml"/><Relationship Id="rId4" Type="http://schemas.microsoft.com/office/2007/relationships/hdphoto" Target="../media/hdphoto15.wdp"/></Relationships>
</file>

<file path=ppt/slides/_rels/slide6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5.xml"/><Relationship Id="rId1" Type="http://schemas.openxmlformats.org/officeDocument/2006/relationships/slideLayout" Target="../slideLayouts/slideLayout175.xml"/><Relationship Id="rId4" Type="http://schemas.microsoft.com/office/2007/relationships/hdphoto" Target="../media/hdphoto16.wdp"/></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6.xml"/><Relationship Id="rId1" Type="http://schemas.openxmlformats.org/officeDocument/2006/relationships/slideLayout" Target="../slideLayouts/slideLayout175.xml"/><Relationship Id="rId5" Type="http://schemas.openxmlformats.org/officeDocument/2006/relationships/image" Target="../media/image161.png"/><Relationship Id="rId4" Type="http://schemas.microsoft.com/office/2007/relationships/hdphoto" Target="../media/hdphoto17.wdp"/></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7.xml"/><Relationship Id="rId1" Type="http://schemas.openxmlformats.org/officeDocument/2006/relationships/slideLayout" Target="../slideLayouts/slideLayout175.xml"/><Relationship Id="rId4" Type="http://schemas.microsoft.com/office/2007/relationships/hdphoto" Target="../media/hdphoto18.wdp"/></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8.xml"/><Relationship Id="rId1" Type="http://schemas.openxmlformats.org/officeDocument/2006/relationships/slideLayout" Target="../slideLayouts/slideLayout175.xml"/></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9.xml"/><Relationship Id="rId1" Type="http://schemas.openxmlformats.org/officeDocument/2006/relationships/slideLayout" Target="../slideLayouts/slideLayout175.xml"/><Relationship Id="rId4" Type="http://schemas.microsoft.com/office/2007/relationships/hdphoto" Target="../media/hdphoto19.wdp"/></Relationships>
</file>

<file path=ppt/slides/_rels/slide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0.xml"/><Relationship Id="rId1" Type="http://schemas.openxmlformats.org/officeDocument/2006/relationships/slideLayout" Target="../slideLayouts/slideLayout175.xml"/><Relationship Id="rId4" Type="http://schemas.microsoft.com/office/2007/relationships/hdphoto" Target="../media/hdphoto20.wdp"/></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1.xml"/><Relationship Id="rId1" Type="http://schemas.openxmlformats.org/officeDocument/2006/relationships/slideLayout" Target="../slideLayouts/slideLayout175.xml"/><Relationship Id="rId4" Type="http://schemas.microsoft.com/office/2007/relationships/hdphoto" Target="../media/hdphoto21.wdp"/></Relationships>
</file>

<file path=ppt/slides/_rels/slide7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2.xml"/><Relationship Id="rId1" Type="http://schemas.openxmlformats.org/officeDocument/2006/relationships/slideLayout" Target="../slideLayouts/slideLayout175.xml"/><Relationship Id="rId4" Type="http://schemas.openxmlformats.org/officeDocument/2006/relationships/image" Target="../media/image168.png"/></Relationships>
</file>

<file path=ppt/slides/_rels/slide7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3.xml"/><Relationship Id="rId1" Type="http://schemas.openxmlformats.org/officeDocument/2006/relationships/slideLayout" Target="../slideLayouts/slideLayout175.xml"/></Relationships>
</file>

<file path=ppt/slides/_rels/slide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4.xml"/><Relationship Id="rId1" Type="http://schemas.openxmlformats.org/officeDocument/2006/relationships/slideLayout" Target="../slideLayouts/slideLayout175.xml"/><Relationship Id="rId6" Type="http://schemas.microsoft.com/office/2007/relationships/hdphoto" Target="../media/hdphoto23.wdp"/><Relationship Id="rId5" Type="http://schemas.openxmlformats.org/officeDocument/2006/relationships/image" Target="../media/image171.png"/><Relationship Id="rId4" Type="http://schemas.microsoft.com/office/2007/relationships/hdphoto" Target="../media/hdphoto22.wdp"/></Relationships>
</file>

<file path=ppt/slides/_rels/slide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5.xml"/><Relationship Id="rId1" Type="http://schemas.openxmlformats.org/officeDocument/2006/relationships/slideLayout" Target="../slideLayouts/slideLayout175.xml"/></Relationships>
</file>

<file path=ppt/slides/_rels/slide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6.xml"/><Relationship Id="rId1" Type="http://schemas.openxmlformats.org/officeDocument/2006/relationships/slideLayout" Target="../slideLayouts/slideLayout17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7.xml"/><Relationship Id="rId1" Type="http://schemas.openxmlformats.org/officeDocument/2006/relationships/slideLayout" Target="../slideLayouts/slideLayout175.xml"/></Relationships>
</file>

<file path=ppt/slides/_rels/slide8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8.xml"/><Relationship Id="rId1" Type="http://schemas.openxmlformats.org/officeDocument/2006/relationships/slideLayout" Target="../slideLayouts/slideLayout175.xml"/><Relationship Id="rId4" Type="http://schemas.openxmlformats.org/officeDocument/2006/relationships/image" Target="../media/image176.png"/></Relationships>
</file>

<file path=ppt/slides/_rels/slide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9.xml"/><Relationship Id="rId1" Type="http://schemas.openxmlformats.org/officeDocument/2006/relationships/slideLayout" Target="../slideLayouts/slideLayout175.xml"/><Relationship Id="rId5" Type="http://schemas.openxmlformats.org/officeDocument/2006/relationships/image" Target="../media/image179.png"/><Relationship Id="rId4" Type="http://schemas.openxmlformats.org/officeDocument/2006/relationships/image" Target="../media/image178.png"/></Relationships>
</file>

<file path=ppt/slides/_rels/slide8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0.xml"/><Relationship Id="rId1" Type="http://schemas.openxmlformats.org/officeDocument/2006/relationships/slideLayout" Target="../slideLayouts/slideLayout175.xml"/></Relationships>
</file>

<file path=ppt/slides/_rels/slide8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1.xml"/><Relationship Id="rId1" Type="http://schemas.openxmlformats.org/officeDocument/2006/relationships/slideLayout" Target="../slideLayouts/slideLayout175.xml"/></Relationships>
</file>

<file path=ppt/slides/_rels/slide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2.xml"/><Relationship Id="rId1" Type="http://schemas.openxmlformats.org/officeDocument/2006/relationships/slideLayout" Target="../slideLayouts/slideLayout175.xml"/><Relationship Id="rId4" Type="http://schemas.microsoft.com/office/2007/relationships/hdphoto" Target="../media/hdphoto24.wdp"/></Relationships>
</file>

<file path=ppt/slides/_rels/slide8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3.xml"/><Relationship Id="rId1" Type="http://schemas.openxmlformats.org/officeDocument/2006/relationships/slideLayout" Target="../slideLayouts/slideLayout175.xml"/><Relationship Id="rId4" Type="http://schemas.microsoft.com/office/2007/relationships/hdphoto" Target="../media/hdphoto25.wdp"/></Relationships>
</file>

<file path=ppt/slides/_rels/slide87.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notesSlide" Target="../notesSlides/notesSlide54.xml"/><Relationship Id="rId1" Type="http://schemas.openxmlformats.org/officeDocument/2006/relationships/slideLayout" Target="../slideLayouts/slideLayout175.xml"/></Relationships>
</file>

<file path=ppt/slides/_rels/slide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36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187.xml"/><Relationship Id="rId4" Type="http://schemas.openxmlformats.org/officeDocument/2006/relationships/image" Target="../media/image37.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1.xml"/></Relationships>
</file>

<file path=ppt/slides/_rels/slide9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8.xml"/><Relationship Id="rId1" Type="http://schemas.openxmlformats.org/officeDocument/2006/relationships/slideLayout" Target="../slideLayouts/slideLayout262.xml"/><Relationship Id="rId4" Type="http://schemas.openxmlformats.org/officeDocument/2006/relationships/chart" Target="../charts/chart4.xml"/></Relationships>
</file>

<file path=ppt/slides/_rels/slide9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9.xml"/><Relationship Id="rId1" Type="http://schemas.openxmlformats.org/officeDocument/2006/relationships/slideLayout" Target="../slideLayouts/slideLayout263.xml"/><Relationship Id="rId4" Type="http://schemas.microsoft.com/office/2007/relationships/hdphoto" Target="../media/hdphoto26.wdp"/></Relationships>
</file>

<file path=ppt/slides/_rels/slide9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0.xml"/><Relationship Id="rId1" Type="http://schemas.openxmlformats.org/officeDocument/2006/relationships/slideLayout" Target="../slideLayouts/slideLayout2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332D3-6D5E-BD11-70C3-99C9DE5A197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522468F-196A-4E1C-BAD8-B717739BF875}"/>
              </a:ext>
            </a:extLst>
          </p:cNvPr>
          <p:cNvSpPr>
            <a:spLocks noGrp="1" noChangeArrowheads="1"/>
          </p:cNvSpPr>
          <p:nvPr>
            <p:ph type="title"/>
          </p:nvPr>
        </p:nvSpPr>
        <p:spPr>
          <a:xfrm>
            <a:off x="-13312" y="197412"/>
            <a:ext cx="12192000" cy="1719420"/>
          </a:xfrm>
        </p:spPr>
        <p:txBody>
          <a:bodyPr wrap="square" anchor="b">
            <a:noAutofit/>
          </a:bodyPr>
          <a:lstStyle/>
          <a:p>
            <a:pPr>
              <a:lnSpc>
                <a:spcPct val="85000"/>
              </a:lnSpc>
            </a:pPr>
            <a:r>
              <a:rPr lang="en-US" sz="3800" dirty="0"/>
              <a:t>Expert Second Opinion</a:t>
            </a:r>
            <a:br>
              <a:rPr lang="en-US" sz="3800" dirty="0"/>
            </a:br>
            <a:r>
              <a:rPr lang="en-US" sz="3800" dirty="0"/>
              <a:t>Investigators Discuss the Optimal Management </a:t>
            </a:r>
            <a:br>
              <a:rPr lang="en-US" sz="3800" dirty="0"/>
            </a:br>
            <a:r>
              <a:rPr lang="en-US" sz="3800" dirty="0"/>
              <a:t>of Myelofibrosis and Systemic Mastocytosis</a:t>
            </a:r>
          </a:p>
        </p:txBody>
      </p:sp>
      <p:sp>
        <p:nvSpPr>
          <p:cNvPr id="12" name="Text Box 3">
            <a:extLst>
              <a:ext uri="{FF2B5EF4-FFF2-40B4-BE49-F238E27FC236}">
                <a16:creationId xmlns:a16="http://schemas.microsoft.com/office/drawing/2014/main" id="{D9FB465B-9EB9-1E7E-81A0-A840B4091259}"/>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84445A3-833C-C301-168B-CB99D0064BF3}"/>
              </a:ext>
            </a:extLst>
          </p:cNvPr>
          <p:cNvSpPr txBox="1">
            <a:spLocks noChangeArrowheads="1"/>
          </p:cNvSpPr>
          <p:nvPr/>
        </p:nvSpPr>
        <p:spPr bwMode="auto">
          <a:xfrm>
            <a:off x="2920388" y="3629649"/>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AB4AB8DA-9E03-845D-BCD7-6A16B4C10B1D}"/>
              </a:ext>
            </a:extLst>
          </p:cNvPr>
          <p:cNvSpPr txBox="1">
            <a:spLocks noChangeArrowheads="1"/>
          </p:cNvSpPr>
          <p:nvPr/>
        </p:nvSpPr>
        <p:spPr bwMode="auto">
          <a:xfrm>
            <a:off x="-13312" y="256490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lvl="0" algn="ctr" defTabSz="914400" eaLnBrk="0" hangingPunct="0">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3:15 PM – 5:15 </a:t>
            </a:r>
            <a:r>
              <a:rPr lang="en-US" sz="3200" dirty="0">
                <a:solidFill>
                  <a:srgbClr val="002060"/>
                </a:solidFill>
                <a:latin typeface="Calibri" panose="020F0502020204030204" pitchFamily="34" charset="0"/>
                <a:cs typeface="Calibri" panose="020F0502020204030204" pitchFamily="34" charset="0"/>
              </a:rPr>
              <a:t>PM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5224F07-C4B3-A923-780E-F0F4215109CC}"/>
              </a:ext>
            </a:extLst>
          </p:cNvPr>
          <p:cNvSpPr txBox="1">
            <a:spLocks noChangeArrowheads="1"/>
          </p:cNvSpPr>
          <p:nvPr/>
        </p:nvSpPr>
        <p:spPr bwMode="auto">
          <a:xfrm>
            <a:off x="-13312" y="1890138"/>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C9FF8845-C0EE-5A1C-6913-6316D451DFD0}"/>
              </a:ext>
            </a:extLst>
          </p:cNvPr>
          <p:cNvSpPr txBox="1">
            <a:spLocks noChangeArrowheads="1"/>
          </p:cNvSpPr>
          <p:nvPr/>
        </p:nvSpPr>
        <p:spPr bwMode="auto">
          <a:xfrm>
            <a:off x="983432" y="4214424"/>
            <a:ext cx="10081119" cy="13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Claire Harrison</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Andrew T Kuykendall,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T Oh,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Jeanne Palmer,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Raajit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K Rampal, MD, PhD</a:t>
            </a:r>
          </a:p>
        </p:txBody>
      </p:sp>
    </p:spTree>
    <p:custDataLst>
      <p:tags r:id="rId1"/>
    </p:custDataLst>
    <p:extLst>
      <p:ext uri="{BB962C8B-B14F-4D97-AF65-F5344CB8AC3E}">
        <p14:creationId xmlns:p14="http://schemas.microsoft.com/office/powerpoint/2010/main" val="616215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719668" y="132515"/>
            <a:ext cx="10752667" cy="828675"/>
          </a:xfrm>
        </p:spPr>
        <p:txBody>
          <a:bodyPr/>
          <a:lstStyle/>
          <a:p>
            <a:pPr algn="ctr"/>
            <a:r>
              <a:rPr lang="en-US" b="1" dirty="0">
                <a:solidFill>
                  <a:srgbClr val="C00000"/>
                </a:solidFill>
                <a:latin typeface="+mj-lt"/>
              </a:rPr>
              <a:t>Thrombocytopenia and Anemia Often Co-Occur</a:t>
            </a:r>
          </a:p>
        </p:txBody>
      </p:sp>
      <p:sp>
        <p:nvSpPr>
          <p:cNvPr id="2" name="Text Placeholder 1">
            <a:extLst>
              <a:ext uri="{FF2B5EF4-FFF2-40B4-BE49-F238E27FC236}">
                <a16:creationId xmlns:a16="http://schemas.microsoft.com/office/drawing/2014/main" id="{EF87DE23-ECCE-4574-9C50-EC131BD241E1}"/>
              </a:ext>
            </a:extLst>
          </p:cNvPr>
          <p:cNvSpPr>
            <a:spLocks noGrp="1"/>
          </p:cNvSpPr>
          <p:nvPr>
            <p:ph type="body" sz="quarter" idx="14"/>
          </p:nvPr>
        </p:nvSpPr>
        <p:spPr>
          <a:xfrm>
            <a:off x="0" y="6231523"/>
            <a:ext cx="12191999" cy="447609"/>
          </a:xfrm>
        </p:spPr>
        <p:txBody>
          <a:bodyPr/>
          <a:lstStyle/>
          <a:p>
            <a:r>
              <a:rPr lang="en-US" noProof="0" dirty="0"/>
              <a:t>WBC, white blood cell</a:t>
            </a:r>
            <a:br>
              <a:rPr lang="en-US" noProof="0" dirty="0"/>
            </a:br>
            <a:r>
              <a:rPr lang="en-US" noProof="0" dirty="0"/>
              <a:t>Modified from Hernandez-Boluda JC, et al. Brit J Haem. 2018;181:397-400.</a:t>
            </a:r>
          </a:p>
        </p:txBody>
      </p:sp>
      <p:graphicFrame>
        <p:nvGraphicFramePr>
          <p:cNvPr id="7" name="Table 4">
            <a:extLst>
              <a:ext uri="{FF2B5EF4-FFF2-40B4-BE49-F238E27FC236}">
                <a16:creationId xmlns:a16="http://schemas.microsoft.com/office/drawing/2014/main" id="{85DB232A-9CDC-42CD-8F15-79F8CA6E4297}"/>
              </a:ext>
            </a:extLst>
          </p:cNvPr>
          <p:cNvGraphicFramePr>
            <a:graphicFrameLocks/>
          </p:cNvGraphicFramePr>
          <p:nvPr/>
        </p:nvGraphicFramePr>
        <p:xfrm>
          <a:off x="761047" y="1200541"/>
          <a:ext cx="10669907" cy="4894978"/>
        </p:xfrm>
        <a:graphic>
          <a:graphicData uri="http://schemas.openxmlformats.org/drawingml/2006/table">
            <a:tbl>
              <a:tblPr firstRow="1" bandRow="1"/>
              <a:tblGrid>
                <a:gridCol w="2847278">
                  <a:extLst>
                    <a:ext uri="{9D8B030D-6E8A-4147-A177-3AD203B41FA5}">
                      <a16:colId xmlns:a16="http://schemas.microsoft.com/office/drawing/2014/main" val="2910915228"/>
                    </a:ext>
                  </a:extLst>
                </a:gridCol>
                <a:gridCol w="2607543">
                  <a:extLst>
                    <a:ext uri="{9D8B030D-6E8A-4147-A177-3AD203B41FA5}">
                      <a16:colId xmlns:a16="http://schemas.microsoft.com/office/drawing/2014/main" val="887502282"/>
                    </a:ext>
                  </a:extLst>
                </a:gridCol>
                <a:gridCol w="2607543">
                  <a:extLst>
                    <a:ext uri="{9D8B030D-6E8A-4147-A177-3AD203B41FA5}">
                      <a16:colId xmlns:a16="http://schemas.microsoft.com/office/drawing/2014/main" val="76605956"/>
                    </a:ext>
                  </a:extLst>
                </a:gridCol>
                <a:gridCol w="2607543">
                  <a:extLst>
                    <a:ext uri="{9D8B030D-6E8A-4147-A177-3AD203B41FA5}">
                      <a16:colId xmlns:a16="http://schemas.microsoft.com/office/drawing/2014/main" val="1442502168"/>
                    </a:ext>
                  </a:extLst>
                </a:gridCol>
              </a:tblGrid>
              <a:tr h="27370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l" fontAlgn="t"/>
                      <a:r>
                        <a:rPr lang="en-US" sz="1800" b="0" dirty="0">
                          <a:solidFill>
                            <a:schemeClr val="bg1"/>
                          </a:solidFill>
                          <a:effectLst/>
                          <a:latin typeface="+mn-lt"/>
                        </a:rPr>
                        <a:t>Variable</a:t>
                      </a:r>
                      <a:endParaRPr lang="en-US" sz="1800" b="0" dirty="0">
                        <a:solidFill>
                          <a:schemeClr val="bg1"/>
                        </a:solidFill>
                        <a:effectLst/>
                        <a:latin typeface="+mn-lt"/>
                        <a:cs typeface="Arial" panose="020B0604020202020204" pitchFamily="34" charset="0"/>
                      </a:endParaRPr>
                    </a:p>
                  </a:txBody>
                  <a:tcPr marL="18288" marR="18288" marT="91440" marB="9144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800" b="0" dirty="0">
                          <a:solidFill>
                            <a:schemeClr val="bg1"/>
                          </a:solidFill>
                          <a:effectLst/>
                          <a:latin typeface="+mn-lt"/>
                        </a:rPr>
                        <a:t>PLT &lt; 50 </a:t>
                      </a:r>
                      <a:r>
                        <a:rPr lang="en-US" sz="1800" b="0" spc="10" dirty="0">
                          <a:solidFill>
                            <a:schemeClr val="bg1"/>
                          </a:solidFill>
                          <a:latin typeface="+mn-lt"/>
                          <a:cs typeface="Arial"/>
                        </a:rPr>
                        <a:t>× 10</a:t>
                      </a:r>
                      <a:r>
                        <a:rPr lang="en-US" sz="1800" b="0" spc="10" baseline="30000" dirty="0">
                          <a:solidFill>
                            <a:schemeClr val="bg1"/>
                          </a:solidFill>
                          <a:latin typeface="+mn-lt"/>
                          <a:cs typeface="Arial"/>
                        </a:rPr>
                        <a:t>9</a:t>
                      </a:r>
                      <a:r>
                        <a:rPr lang="en-US" sz="1800" b="0" dirty="0">
                          <a:solidFill>
                            <a:schemeClr val="bg1"/>
                          </a:solidFill>
                          <a:effectLst/>
                          <a:latin typeface="+mn-lt"/>
                        </a:rPr>
                        <a:t>/L, % </a:t>
                      </a:r>
                    </a:p>
                    <a:p>
                      <a:pPr marL="0" marR="0" lvl="0" indent="0" algn="ctr" defTabSz="457200" rtl="0" eaLnBrk="1" fontAlgn="t" latinLnBrk="0" hangingPunct="1">
                        <a:lnSpc>
                          <a:spcPct val="100000"/>
                        </a:lnSpc>
                        <a:spcBef>
                          <a:spcPts val="0"/>
                        </a:spcBef>
                        <a:spcAft>
                          <a:spcPts val="0"/>
                        </a:spcAft>
                        <a:buClrTx/>
                        <a:buSzTx/>
                        <a:buFontTx/>
                        <a:buNone/>
                        <a:tabLst/>
                        <a:defRPr/>
                      </a:pPr>
                      <a:r>
                        <a:rPr lang="en-US" sz="1800" b="0" dirty="0">
                          <a:solidFill>
                            <a:schemeClr val="bg1"/>
                          </a:solidFill>
                          <a:effectLst/>
                          <a:latin typeface="+mn-lt"/>
                        </a:rPr>
                        <a:t>(n = 57)</a:t>
                      </a:r>
                      <a:endParaRPr lang="pl-PL" sz="1800" b="0" i="0" dirty="0">
                        <a:solidFill>
                          <a:schemeClr val="bg1"/>
                        </a:solidFill>
                        <a:effectLst/>
                        <a:latin typeface="+mn-lt"/>
                        <a:cs typeface="Arial" panose="020B0604020202020204" pitchFamily="34" charset="0"/>
                      </a:endParaRPr>
                    </a:p>
                  </a:txBody>
                  <a:tcPr marL="18288" marR="18288"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t"/>
                      <a:r>
                        <a:rPr lang="en-US" sz="1800" b="0" dirty="0">
                          <a:solidFill>
                            <a:schemeClr val="bg1"/>
                          </a:solidFill>
                          <a:effectLst/>
                          <a:latin typeface="+mn-lt"/>
                        </a:rPr>
                        <a:t>PLT &gt; </a:t>
                      </a:r>
                      <a:r>
                        <a:rPr lang="en-US" sz="1800" b="0" kern="1200" dirty="0">
                          <a:solidFill>
                            <a:schemeClr val="bg1"/>
                          </a:solidFill>
                          <a:effectLst/>
                          <a:latin typeface="+mn-lt"/>
                          <a:ea typeface="+mn-ea"/>
                          <a:cs typeface="+mn-cs"/>
                        </a:rPr>
                        <a:t>50 </a:t>
                      </a:r>
                      <a:r>
                        <a:rPr lang="en-US" sz="1800" b="0" kern="1200" spc="10" dirty="0">
                          <a:solidFill>
                            <a:schemeClr val="bg1"/>
                          </a:solidFill>
                          <a:latin typeface="+mn-lt"/>
                          <a:ea typeface="+mn-ea"/>
                          <a:cs typeface="Arial"/>
                        </a:rPr>
                        <a:t>× 10</a:t>
                      </a:r>
                      <a:r>
                        <a:rPr lang="en-US" sz="1800" b="0" kern="1200" spc="10" baseline="30000" dirty="0">
                          <a:solidFill>
                            <a:schemeClr val="bg1"/>
                          </a:solidFill>
                          <a:latin typeface="+mn-lt"/>
                          <a:ea typeface="+mn-ea"/>
                          <a:cs typeface="Arial"/>
                        </a:rPr>
                        <a:t>9</a:t>
                      </a:r>
                      <a:r>
                        <a:rPr lang="en-US" sz="1800" b="0" kern="1200" dirty="0">
                          <a:solidFill>
                            <a:schemeClr val="bg1"/>
                          </a:solidFill>
                          <a:effectLst/>
                          <a:latin typeface="+mn-lt"/>
                          <a:ea typeface="+mn-ea"/>
                          <a:cs typeface="+mn-cs"/>
                        </a:rPr>
                        <a:t>/L, % </a:t>
                      </a:r>
                    </a:p>
                    <a:p>
                      <a:pPr algn="ctr" fontAlgn="t"/>
                      <a:r>
                        <a:rPr lang="en-US" sz="1800" b="0" dirty="0">
                          <a:solidFill>
                            <a:schemeClr val="bg1"/>
                          </a:solidFill>
                          <a:effectLst/>
                          <a:latin typeface="+mn-lt"/>
                        </a:rPr>
                        <a:t>(n = 834)</a:t>
                      </a:r>
                      <a:endParaRPr lang="en-US" sz="1800" b="0" i="0" dirty="0">
                        <a:solidFill>
                          <a:schemeClr val="bg1"/>
                        </a:solidFill>
                        <a:effectLst/>
                        <a:latin typeface="+mn-lt"/>
                        <a:cs typeface="Arial" panose="020B0604020202020204" pitchFamily="34" charset="0"/>
                      </a:endParaRPr>
                    </a:p>
                  </a:txBody>
                  <a:tcPr marL="18288" marR="18288"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t"/>
                      <a:r>
                        <a:rPr lang="en-US" sz="1800" b="0" i="1" dirty="0">
                          <a:solidFill>
                            <a:schemeClr val="bg1"/>
                          </a:solidFill>
                          <a:effectLst/>
                          <a:latin typeface="+mn-lt"/>
                        </a:rPr>
                        <a:t>P </a:t>
                      </a:r>
                      <a:r>
                        <a:rPr lang="en-US" sz="1800" b="0" i="0" dirty="0">
                          <a:solidFill>
                            <a:schemeClr val="bg1"/>
                          </a:solidFill>
                          <a:effectLst/>
                          <a:latin typeface="+mn-lt"/>
                        </a:rPr>
                        <a:t>Value</a:t>
                      </a:r>
                      <a:endParaRPr lang="en-US" sz="1800" b="0" i="0" dirty="0">
                        <a:solidFill>
                          <a:schemeClr val="bg1"/>
                        </a:solidFill>
                        <a:effectLst/>
                        <a:latin typeface="+mn-lt"/>
                        <a:cs typeface="Arial" panose="020B0604020202020204" pitchFamily="34" charset="0"/>
                      </a:endParaRPr>
                    </a:p>
                  </a:txBody>
                  <a:tcPr marL="18288" marR="18288" marT="91440" marB="9144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4903380"/>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Age &gt; 65 y</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75</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60</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.019</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12609034"/>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Bleeding manifestations</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19</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6</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&lt; .001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0239661"/>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Constitutional symptoms</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40</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34</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.31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75108195"/>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Hgb &lt; 80 g/L</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35</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8</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&lt; .001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702268284"/>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WBC count &lt; 4 × 10</a:t>
                      </a:r>
                      <a:r>
                        <a:rPr lang="en-US" sz="1600" b="0" baseline="8000" dirty="0">
                          <a:solidFill>
                            <a:schemeClr val="tx1"/>
                          </a:solidFill>
                          <a:effectLst/>
                          <a:latin typeface="+mn-lt"/>
                        </a:rPr>
                        <a:t>9</a:t>
                      </a:r>
                      <a:r>
                        <a:rPr lang="en-US" sz="1600" b="0" baseline="0" dirty="0">
                          <a:solidFill>
                            <a:schemeClr val="tx1"/>
                          </a:solidFill>
                          <a:effectLst/>
                          <a:latin typeface="+mn-lt"/>
                        </a:rPr>
                        <a:t>/L</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26</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10</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&lt; .001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7418161"/>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600" b="0" dirty="0">
                          <a:solidFill>
                            <a:schemeClr val="tx1"/>
                          </a:solidFill>
                          <a:effectLst/>
                          <a:latin typeface="+mn-lt"/>
                        </a:rPr>
                        <a:t>WBC count &gt; 25 × 10</a:t>
                      </a:r>
                      <a:r>
                        <a:rPr lang="en-US" sz="1600" b="0" baseline="8000" dirty="0">
                          <a:solidFill>
                            <a:schemeClr val="tx1"/>
                          </a:solidFill>
                          <a:effectLst/>
                          <a:latin typeface="+mn-lt"/>
                        </a:rPr>
                        <a:t>9</a:t>
                      </a:r>
                      <a:r>
                        <a:rPr lang="en-US" sz="1600" b="0" baseline="0" dirty="0">
                          <a:solidFill>
                            <a:schemeClr val="tx1"/>
                          </a:solidFill>
                          <a:effectLst/>
                          <a:latin typeface="+mn-lt"/>
                        </a:rPr>
                        <a:t>/L</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14</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11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.47</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08953867"/>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Blasts ≥ 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57</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45</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.069</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5704442"/>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Blasts ≥ 3%</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21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11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.022</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845009"/>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Grade 3 BMF</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24</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11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.008</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23309753"/>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Unfavorable cytogenetics</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17</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11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.35</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2570648"/>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i="1" dirty="0">
                          <a:solidFill>
                            <a:schemeClr val="tx1"/>
                          </a:solidFill>
                          <a:effectLst/>
                          <a:latin typeface="+mn-lt"/>
                        </a:rPr>
                        <a:t>JAK2</a:t>
                      </a:r>
                      <a:r>
                        <a:rPr lang="en-US" sz="1600" b="0" dirty="0">
                          <a:solidFill>
                            <a:schemeClr val="tx1"/>
                          </a:solidFill>
                          <a:effectLst/>
                          <a:latin typeface="+mn-lt"/>
                        </a:rPr>
                        <a:t> mutated</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50</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64</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.057</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53564791"/>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Int-2/high-risk IPSS</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86</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60</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&lt; .001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74899065"/>
                  </a:ext>
                </a:extLst>
              </a:tr>
              <a:tr h="32026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t"/>
                      <a:r>
                        <a:rPr lang="en-US" sz="1600" b="0" dirty="0">
                          <a:solidFill>
                            <a:schemeClr val="tx1"/>
                          </a:solidFill>
                          <a:effectLst/>
                          <a:latin typeface="+mn-lt"/>
                        </a:rPr>
                        <a:t>Int-2/high-risk DIPSS+</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100</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59</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t"/>
                      <a:r>
                        <a:rPr lang="en-US" sz="1600" b="0" dirty="0">
                          <a:solidFill>
                            <a:schemeClr val="tx1"/>
                          </a:solidFill>
                          <a:effectLst/>
                          <a:latin typeface="+mn-lt"/>
                        </a:rPr>
                        <a:t>&lt; .001</a:t>
                      </a:r>
                      <a:endParaRPr lang="en-US" sz="1600" b="0" dirty="0">
                        <a:solidFill>
                          <a:schemeClr val="tx1"/>
                        </a:solidFill>
                        <a:effectLst/>
                        <a:latin typeface="+mn-lt"/>
                        <a:cs typeface="Arial" panose="020B0604020202020204" pitchFamily="34" charset="0"/>
                      </a:endParaRP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6598183"/>
                  </a:ext>
                </a:extLst>
              </a:tr>
            </a:tbl>
          </a:graphicData>
        </a:graphic>
      </p:graphicFrame>
    </p:spTree>
    <p:extLst>
      <p:ext uri="{BB962C8B-B14F-4D97-AF65-F5344CB8AC3E}">
        <p14:creationId xmlns:p14="http://schemas.microsoft.com/office/powerpoint/2010/main" val="28434261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2469-B382-5A64-BE23-1017343E9808}"/>
              </a:ext>
            </a:extLst>
          </p:cNvPr>
          <p:cNvSpPr>
            <a:spLocks noGrp="1"/>
          </p:cNvSpPr>
          <p:nvPr>
            <p:ph type="title"/>
          </p:nvPr>
        </p:nvSpPr>
        <p:spPr/>
        <p:txBody>
          <a:bodyPr/>
          <a:lstStyle/>
          <a:p>
            <a:pPr algn="ctr"/>
            <a:r>
              <a:rPr lang="en-US" dirty="0"/>
              <a:t>Current JAK Inhibitor Landscape</a:t>
            </a:r>
          </a:p>
        </p:txBody>
      </p:sp>
      <p:graphicFrame>
        <p:nvGraphicFramePr>
          <p:cNvPr id="4" name="Table 6">
            <a:extLst>
              <a:ext uri="{FF2B5EF4-FFF2-40B4-BE49-F238E27FC236}">
                <a16:creationId xmlns:a16="http://schemas.microsoft.com/office/drawing/2014/main" id="{9ED458EB-E0A5-7E7E-55A5-05D8783891A8}"/>
              </a:ext>
            </a:extLst>
          </p:cNvPr>
          <p:cNvGraphicFramePr>
            <a:graphicFrameLocks noGrp="1"/>
          </p:cNvGraphicFramePr>
          <p:nvPr/>
        </p:nvGraphicFramePr>
        <p:xfrm>
          <a:off x="246146" y="1268589"/>
          <a:ext cx="11658767" cy="4320822"/>
        </p:xfrm>
        <a:graphic>
          <a:graphicData uri="http://schemas.openxmlformats.org/drawingml/2006/table">
            <a:tbl>
              <a:tblPr firstRow="1" bandRow="1">
                <a:tableStyleId>{00A15C55-8517-42AA-B614-E9B94910E393}</a:tableStyleId>
              </a:tblPr>
              <a:tblGrid>
                <a:gridCol w="1376708">
                  <a:extLst>
                    <a:ext uri="{9D8B030D-6E8A-4147-A177-3AD203B41FA5}">
                      <a16:colId xmlns:a16="http://schemas.microsoft.com/office/drawing/2014/main" val="3101926672"/>
                    </a:ext>
                  </a:extLst>
                </a:gridCol>
                <a:gridCol w="2496147">
                  <a:extLst>
                    <a:ext uri="{9D8B030D-6E8A-4147-A177-3AD203B41FA5}">
                      <a16:colId xmlns:a16="http://schemas.microsoft.com/office/drawing/2014/main" val="252142031"/>
                    </a:ext>
                  </a:extLst>
                </a:gridCol>
                <a:gridCol w="2595304">
                  <a:extLst>
                    <a:ext uri="{9D8B030D-6E8A-4147-A177-3AD203B41FA5}">
                      <a16:colId xmlns:a16="http://schemas.microsoft.com/office/drawing/2014/main" val="3722718555"/>
                    </a:ext>
                  </a:extLst>
                </a:gridCol>
                <a:gridCol w="2595304">
                  <a:extLst>
                    <a:ext uri="{9D8B030D-6E8A-4147-A177-3AD203B41FA5}">
                      <a16:colId xmlns:a16="http://schemas.microsoft.com/office/drawing/2014/main" val="3970380293"/>
                    </a:ext>
                  </a:extLst>
                </a:gridCol>
                <a:gridCol w="2595304">
                  <a:extLst>
                    <a:ext uri="{9D8B030D-6E8A-4147-A177-3AD203B41FA5}">
                      <a16:colId xmlns:a16="http://schemas.microsoft.com/office/drawing/2014/main" val="353338034"/>
                    </a:ext>
                  </a:extLst>
                </a:gridCol>
              </a:tblGrid>
              <a:tr h="937542">
                <a:tc>
                  <a:txBody>
                    <a:bodyPr/>
                    <a:lstStyle/>
                    <a:p>
                      <a:pPr algn="ctr"/>
                      <a:r>
                        <a:rPr lang="en-US" sz="2800" dirty="0" err="1"/>
                        <a:t>JAKi</a:t>
                      </a:r>
                      <a:endParaRPr lang="en-US" sz="2800" dirty="0"/>
                    </a:p>
                  </a:txBody>
                  <a:tcPr marL="121920" marR="121920" marT="60960" marB="60960" anchor="ctr"/>
                </a:tc>
                <a:tc>
                  <a:txBody>
                    <a:bodyPr/>
                    <a:lstStyle/>
                    <a:p>
                      <a:pPr algn="ctr"/>
                      <a:r>
                        <a:rPr lang="en-US" sz="2800" dirty="0"/>
                        <a:t>Ruxolitinib</a:t>
                      </a:r>
                    </a:p>
                  </a:txBody>
                  <a:tcPr marL="121920" marR="121920" marT="60960" marB="60960" anchor="ctr"/>
                </a:tc>
                <a:tc>
                  <a:txBody>
                    <a:bodyPr/>
                    <a:lstStyle/>
                    <a:p>
                      <a:pPr algn="ctr"/>
                      <a:r>
                        <a:rPr lang="en-US" sz="2800" dirty="0"/>
                        <a:t>Fedratinib</a:t>
                      </a:r>
                    </a:p>
                  </a:txBody>
                  <a:tcPr marL="121920" marR="121920" marT="60960" marB="60960" anchor="ctr"/>
                </a:tc>
                <a:tc>
                  <a:txBody>
                    <a:bodyPr/>
                    <a:lstStyle/>
                    <a:p>
                      <a:pPr algn="ctr"/>
                      <a:r>
                        <a:rPr lang="en-US" sz="2800" dirty="0"/>
                        <a:t>Pacritinib</a:t>
                      </a:r>
                    </a:p>
                  </a:txBody>
                  <a:tcPr marL="121920" marR="121920" marT="60960" marB="60960" anchor="ctr"/>
                </a:tc>
                <a:tc>
                  <a:txBody>
                    <a:bodyPr/>
                    <a:lstStyle/>
                    <a:p>
                      <a:pPr algn="ctr"/>
                      <a:r>
                        <a:rPr lang="en-US" sz="2800" dirty="0">
                          <a:solidFill>
                            <a:schemeClr val="bg1"/>
                          </a:solidFill>
                        </a:rPr>
                        <a:t>Momelotinib</a:t>
                      </a:r>
                    </a:p>
                  </a:txBody>
                  <a:tcPr marL="121920" marR="121920" marT="60960" marB="60960" anchor="ctr"/>
                </a:tc>
                <a:extLst>
                  <a:ext uri="{0D108BD9-81ED-4DB2-BD59-A6C34878D82A}">
                    <a16:rowId xmlns:a16="http://schemas.microsoft.com/office/drawing/2014/main" val="685450997"/>
                  </a:ext>
                </a:extLst>
              </a:tr>
              <a:tr h="807328">
                <a:tc>
                  <a:txBody>
                    <a:bodyPr/>
                    <a:lstStyle/>
                    <a:p>
                      <a:pPr algn="ctr"/>
                      <a:r>
                        <a:rPr lang="en-US" sz="1800" b="1" dirty="0">
                          <a:solidFill>
                            <a:srgbClr val="272524"/>
                          </a:solidFill>
                        </a:rPr>
                        <a:t>Targets</a:t>
                      </a:r>
                    </a:p>
                  </a:txBody>
                  <a:tcPr marL="121920" marR="121920" marT="60960" marB="60960" anchor="ctr"/>
                </a:tc>
                <a:tc>
                  <a:txBody>
                    <a:bodyPr/>
                    <a:lstStyle/>
                    <a:p>
                      <a:r>
                        <a:rPr lang="en-US" sz="1800" dirty="0">
                          <a:solidFill>
                            <a:srgbClr val="272524"/>
                          </a:solidFill>
                        </a:rPr>
                        <a:t>JAK1, JAK2</a:t>
                      </a:r>
                    </a:p>
                  </a:txBody>
                  <a:tcPr marL="121920" marR="121920" marT="60960" marB="60960" anchor="ctr"/>
                </a:tc>
                <a:tc>
                  <a:txBody>
                    <a:bodyPr/>
                    <a:lstStyle/>
                    <a:p>
                      <a:r>
                        <a:rPr lang="en-US" sz="1800" dirty="0">
                          <a:solidFill>
                            <a:srgbClr val="272524"/>
                          </a:solidFill>
                        </a:rPr>
                        <a:t>JAK2, JAK1 (less), FLT3, TYK2, many others</a:t>
                      </a:r>
                    </a:p>
                  </a:txBody>
                  <a:tcPr marL="121920" marR="121920" marT="60960" marB="60960" anchor="ctr"/>
                </a:tc>
                <a:tc>
                  <a:txBody>
                    <a:bodyPr/>
                    <a:lstStyle/>
                    <a:p>
                      <a:r>
                        <a:rPr lang="en-US" sz="1800" dirty="0">
                          <a:solidFill>
                            <a:srgbClr val="272524"/>
                          </a:solidFill>
                        </a:rPr>
                        <a:t>JAK2, IRAK1, FLT3, ACVR1</a:t>
                      </a:r>
                    </a:p>
                  </a:txBody>
                  <a:tcPr marL="121920" marR="121920" marT="60960" marB="60960" anchor="ctr"/>
                </a:tc>
                <a:tc>
                  <a:txBody>
                    <a:bodyPr/>
                    <a:lstStyle/>
                    <a:p>
                      <a:r>
                        <a:rPr lang="en-US" sz="1800" dirty="0">
                          <a:solidFill>
                            <a:srgbClr val="272524"/>
                          </a:solidFill>
                        </a:rPr>
                        <a:t>JAK1, JAK2, ACVR1</a:t>
                      </a:r>
                    </a:p>
                  </a:txBody>
                  <a:tcPr marL="121920" marR="121920" marT="60960" marB="60960" anchor="ctr"/>
                </a:tc>
                <a:extLst>
                  <a:ext uri="{0D108BD9-81ED-4DB2-BD59-A6C34878D82A}">
                    <a16:rowId xmlns:a16="http://schemas.microsoft.com/office/drawing/2014/main" val="3404189546"/>
                  </a:ext>
                </a:extLst>
              </a:tr>
              <a:tr h="807328">
                <a:tc>
                  <a:txBody>
                    <a:bodyPr/>
                    <a:lstStyle/>
                    <a:p>
                      <a:pPr algn="ctr"/>
                      <a:r>
                        <a:rPr lang="en-US" sz="1800" b="1" dirty="0">
                          <a:solidFill>
                            <a:srgbClr val="272524"/>
                          </a:solidFill>
                        </a:rPr>
                        <a:t>Indication</a:t>
                      </a:r>
                    </a:p>
                  </a:txBody>
                  <a:tcPr marL="121920" marR="121920" marT="60960" marB="60960" anchor="ctr"/>
                </a:tc>
                <a:tc>
                  <a:txBody>
                    <a:bodyPr/>
                    <a:lstStyle/>
                    <a:p>
                      <a:r>
                        <a:rPr lang="en-US" sz="1800" dirty="0" err="1">
                          <a:solidFill>
                            <a:srgbClr val="272524"/>
                          </a:solidFill>
                        </a:rPr>
                        <a:t>Intermed</a:t>
                      </a:r>
                      <a:r>
                        <a:rPr lang="en-US" sz="1800" dirty="0">
                          <a:solidFill>
                            <a:srgbClr val="272524"/>
                          </a:solidFill>
                        </a:rPr>
                        <a:t> or high-risk MF with platelets ≥50k</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72524"/>
                          </a:solidFill>
                        </a:rPr>
                        <a:t>Intermed-2 or high-risk MF with platelets ≥50k</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272524"/>
                          </a:solidFill>
                        </a:rPr>
                        <a:t>Intermed</a:t>
                      </a:r>
                      <a:r>
                        <a:rPr lang="en-US" sz="1800" dirty="0">
                          <a:solidFill>
                            <a:srgbClr val="272524"/>
                          </a:solidFill>
                        </a:rPr>
                        <a:t> or high-risk MF with </a:t>
                      </a:r>
                      <a:r>
                        <a:rPr lang="en-US" sz="1800" b="1" dirty="0">
                          <a:solidFill>
                            <a:srgbClr val="C00000"/>
                          </a:solidFill>
                        </a:rPr>
                        <a:t>platelets &lt;50k</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272524"/>
                          </a:solidFill>
                        </a:rPr>
                        <a:t>Approved for MF patients with Anemia</a:t>
                      </a:r>
                    </a:p>
                  </a:txBody>
                  <a:tcPr marL="121920" marR="121920" marT="60960" marB="60960" anchor="ctr"/>
                </a:tc>
                <a:extLst>
                  <a:ext uri="{0D108BD9-81ED-4DB2-BD59-A6C34878D82A}">
                    <a16:rowId xmlns:a16="http://schemas.microsoft.com/office/drawing/2014/main" val="933614947"/>
                  </a:ext>
                </a:extLst>
              </a:tr>
              <a:tr h="1076437">
                <a:tc>
                  <a:txBody>
                    <a:bodyPr/>
                    <a:lstStyle/>
                    <a:p>
                      <a:pPr algn="ctr"/>
                      <a:r>
                        <a:rPr lang="en-US" sz="1800" b="1" dirty="0">
                          <a:solidFill>
                            <a:srgbClr val="272524"/>
                          </a:solidFill>
                        </a:rPr>
                        <a:t>Clinical practice points</a:t>
                      </a:r>
                    </a:p>
                  </a:txBody>
                  <a:tcPr marL="121920" marR="121920" marT="60960" marB="60960" anchor="ctr"/>
                </a:tc>
                <a:tc>
                  <a:txBody>
                    <a:bodyPr/>
                    <a:lstStyle/>
                    <a:p>
                      <a:r>
                        <a:rPr lang="en-US" sz="1800" dirty="0">
                          <a:solidFill>
                            <a:srgbClr val="272524"/>
                          </a:solidFill>
                        </a:rPr>
                        <a:t>Hematologic toxicities</a:t>
                      </a:r>
                    </a:p>
                  </a:txBody>
                  <a:tcPr marL="121920" marR="121920" marT="60960" marB="60960" anchor="ctr"/>
                </a:tc>
                <a:tc>
                  <a:txBody>
                    <a:bodyPr/>
                    <a:lstStyle/>
                    <a:p>
                      <a:r>
                        <a:rPr lang="en-US" sz="1800" dirty="0">
                          <a:solidFill>
                            <a:srgbClr val="272524"/>
                          </a:solidFill>
                        </a:rPr>
                        <a:t>Hematologic toxicities</a:t>
                      </a:r>
                    </a:p>
                    <a:p>
                      <a:r>
                        <a:rPr lang="en-US" sz="1800" dirty="0">
                          <a:solidFill>
                            <a:srgbClr val="272524"/>
                          </a:solidFill>
                        </a:rPr>
                        <a:t>GI toxicities</a:t>
                      </a:r>
                    </a:p>
                    <a:p>
                      <a:r>
                        <a:rPr lang="en-US" sz="1800" dirty="0">
                          <a:solidFill>
                            <a:srgbClr val="272524"/>
                          </a:solidFill>
                        </a:rPr>
                        <a:t>Monitor thiamine</a:t>
                      </a:r>
                    </a:p>
                  </a:txBody>
                  <a:tcPr marL="121920" marR="121920" marT="60960" marB="60960" anchor="ctr"/>
                </a:tc>
                <a:tc>
                  <a:txBody>
                    <a:bodyPr/>
                    <a:lstStyle/>
                    <a:p>
                      <a:r>
                        <a:rPr lang="en-US" sz="1800" dirty="0">
                          <a:solidFill>
                            <a:srgbClr val="272524"/>
                          </a:solidFill>
                        </a:rPr>
                        <a:t>Less cytopenia-inducing</a:t>
                      </a:r>
                    </a:p>
                    <a:p>
                      <a:r>
                        <a:rPr lang="en-US" sz="1800" dirty="0">
                          <a:solidFill>
                            <a:srgbClr val="272524"/>
                          </a:solidFill>
                        </a:rPr>
                        <a:t>GI toxicities</a:t>
                      </a:r>
                    </a:p>
                    <a:p>
                      <a:r>
                        <a:rPr lang="en-US" sz="1800" dirty="0">
                          <a:solidFill>
                            <a:srgbClr val="272524"/>
                          </a:solidFill>
                        </a:rPr>
                        <a:t>Monitor QTc</a:t>
                      </a:r>
                    </a:p>
                    <a:p>
                      <a:r>
                        <a:rPr lang="en-US" sz="1800" dirty="0">
                          <a:solidFill>
                            <a:srgbClr val="272524"/>
                          </a:solidFill>
                        </a:rPr>
                        <a:t>Monitor for bleeding</a:t>
                      </a:r>
                    </a:p>
                  </a:txBody>
                  <a:tcPr marL="121920" marR="121920" marT="60960" marB="60960" anchor="ctr"/>
                </a:tc>
                <a:tc>
                  <a:txBody>
                    <a:bodyPr/>
                    <a:lstStyle/>
                    <a:p>
                      <a:r>
                        <a:rPr lang="en-US" sz="1800" dirty="0">
                          <a:solidFill>
                            <a:srgbClr val="272524"/>
                          </a:solidFill>
                        </a:rPr>
                        <a:t>Less cytopenia-inducing</a:t>
                      </a:r>
                    </a:p>
                    <a:p>
                      <a:r>
                        <a:rPr lang="en-US" sz="1800" dirty="0">
                          <a:solidFill>
                            <a:srgbClr val="272524"/>
                          </a:solidFill>
                        </a:rPr>
                        <a:t>Rare peripheral </a:t>
                      </a:r>
                    </a:p>
                    <a:p>
                      <a:r>
                        <a:rPr lang="en-US" sz="1800" dirty="0">
                          <a:solidFill>
                            <a:srgbClr val="272524"/>
                          </a:solidFill>
                        </a:rPr>
                        <a:t>neuropathy</a:t>
                      </a:r>
                    </a:p>
                  </a:txBody>
                  <a:tcPr marL="121920" marR="121920" marT="60960" marB="60960" anchor="ctr"/>
                </a:tc>
                <a:extLst>
                  <a:ext uri="{0D108BD9-81ED-4DB2-BD59-A6C34878D82A}">
                    <a16:rowId xmlns:a16="http://schemas.microsoft.com/office/drawing/2014/main" val="875023079"/>
                  </a:ext>
                </a:extLst>
              </a:tr>
            </a:tbl>
          </a:graphicData>
        </a:graphic>
      </p:graphicFrame>
      <p:sp>
        <p:nvSpPr>
          <p:cNvPr id="5" name="テキスト ボックス 4">
            <a:extLst>
              <a:ext uri="{FF2B5EF4-FFF2-40B4-BE49-F238E27FC236}">
                <a16:creationId xmlns:a16="http://schemas.microsoft.com/office/drawing/2014/main" id="{05D20FAE-60A7-40F4-87B0-15EFB81DE9D3}"/>
              </a:ext>
            </a:extLst>
          </p:cNvPr>
          <p:cNvSpPr txBox="1"/>
          <p:nvPr/>
        </p:nvSpPr>
        <p:spPr>
          <a:xfrm>
            <a:off x="4353635" y="6137473"/>
            <a:ext cx="77428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err="1">
                <a:ln>
                  <a:noFill/>
                </a:ln>
                <a:solidFill>
                  <a:srgbClr val="272524"/>
                </a:solidFill>
                <a:effectLst/>
                <a:uLnTx/>
                <a:uFillTx/>
                <a:latin typeface="Arial" panose="020B0604020202020204"/>
                <a:ea typeface="ＭＳ Ｐゴシック" panose="020B0600070205080204" pitchFamily="34" charset="-128"/>
                <a:cs typeface="+mn-cs"/>
              </a:rPr>
              <a:t>Verstovsek</a:t>
            </a:r>
            <a:r>
              <a:rPr kumimoji="1" lang="en-US" altLang="ja-JP" sz="1100" b="0" i="0" u="none" strike="noStrike" kern="1200" cap="none" spc="0" normalizeH="0" baseline="0" noProof="0" dirty="0">
                <a:ln>
                  <a:noFill/>
                </a:ln>
                <a:solidFill>
                  <a:srgbClr val="272524"/>
                </a:solidFill>
                <a:effectLst/>
                <a:uLnTx/>
                <a:uFillTx/>
                <a:latin typeface="Arial" panose="020B0604020202020204"/>
                <a:ea typeface="ＭＳ Ｐゴシック" panose="020B0600070205080204" pitchFamily="34" charset="-128"/>
                <a:cs typeface="+mn-cs"/>
              </a:rPr>
              <a:t> et al NEJM 2012, </a:t>
            </a:r>
            <a:r>
              <a:rPr kumimoji="1" lang="en-US" altLang="ja-JP" sz="1100" b="0" i="0" u="none" strike="noStrike" kern="1200" cap="none" spc="0" normalizeH="0" baseline="0" noProof="0" dirty="0" err="1">
                <a:ln>
                  <a:noFill/>
                </a:ln>
                <a:solidFill>
                  <a:srgbClr val="272524"/>
                </a:solidFill>
                <a:effectLst/>
                <a:uLnTx/>
                <a:uFillTx/>
                <a:latin typeface="Arial" panose="020B0604020202020204"/>
                <a:ea typeface="ＭＳ Ｐゴシック" panose="020B0600070205080204" pitchFamily="34" charset="-128"/>
                <a:cs typeface="+mn-cs"/>
              </a:rPr>
              <a:t>Pardanani</a:t>
            </a:r>
            <a:r>
              <a:rPr kumimoji="1" lang="en-US" altLang="ja-JP" sz="1100" b="0" i="0" u="none" strike="noStrike" kern="1200" cap="none" spc="0" normalizeH="0" baseline="0" noProof="0" dirty="0">
                <a:ln>
                  <a:noFill/>
                </a:ln>
                <a:solidFill>
                  <a:srgbClr val="272524"/>
                </a:solidFill>
                <a:effectLst/>
                <a:uLnTx/>
                <a:uFillTx/>
                <a:latin typeface="Arial" panose="020B0604020202020204"/>
                <a:ea typeface="ＭＳ Ｐゴシック" panose="020B0600070205080204" pitchFamily="34" charset="-128"/>
                <a:cs typeface="+mn-cs"/>
              </a:rPr>
              <a:t> et al. JAMA Oncology 2015, Mascarenhas et al. JAMA Oncology 2018, </a:t>
            </a:r>
            <a:r>
              <a:rPr kumimoji="1" lang="en-US" altLang="ja-JP" sz="1100" b="0" i="0" u="none" strike="noStrike" kern="1200" cap="none" spc="0" normalizeH="0" baseline="0" noProof="0" dirty="0" err="1">
                <a:ln>
                  <a:noFill/>
                </a:ln>
                <a:solidFill>
                  <a:srgbClr val="272524"/>
                </a:solidFill>
                <a:effectLst/>
                <a:uLnTx/>
                <a:uFillTx/>
                <a:latin typeface="Arial" panose="020B0604020202020204"/>
                <a:ea typeface="ＭＳ Ｐゴシック" panose="020B0600070205080204" pitchFamily="34" charset="-128"/>
                <a:cs typeface="+mn-cs"/>
              </a:rPr>
              <a:t>Verstovsek</a:t>
            </a:r>
            <a:r>
              <a:rPr kumimoji="1" lang="en-US" altLang="ja-JP" sz="1100" b="0" i="0" u="none" strike="noStrike" kern="1200" cap="none" spc="0" normalizeH="0" baseline="0" noProof="0" dirty="0">
                <a:ln>
                  <a:noFill/>
                </a:ln>
                <a:solidFill>
                  <a:srgbClr val="272524"/>
                </a:solidFill>
                <a:effectLst/>
                <a:uLnTx/>
                <a:uFillTx/>
                <a:latin typeface="Arial" panose="020B0604020202020204"/>
                <a:ea typeface="ＭＳ Ｐゴシック" panose="020B0600070205080204" pitchFamily="34" charset="-128"/>
                <a:cs typeface="+mn-cs"/>
              </a:rPr>
              <a:t> et al Lancet 2023</a:t>
            </a:r>
            <a:endParaRPr kumimoji="1" lang="ja-JP" altLang="en-US" sz="1100" b="0" i="0" u="none" strike="noStrike" kern="1200" cap="none" spc="0" normalizeH="0" baseline="0" noProof="0" dirty="0">
              <a:ln>
                <a:noFill/>
              </a:ln>
              <a:solidFill>
                <a:srgbClr val="272524"/>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41862460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19668" y="132515"/>
            <a:ext cx="10752667" cy="828675"/>
          </a:xfrm>
        </p:spPr>
        <p:txBody>
          <a:bodyPr>
            <a:normAutofit/>
          </a:bodyPr>
          <a:lstStyle/>
          <a:p>
            <a:pPr algn="ctr"/>
            <a:r>
              <a:rPr lang="en-US" b="1" dirty="0">
                <a:solidFill>
                  <a:srgbClr val="C00000"/>
                </a:solidFill>
                <a:latin typeface="+mj-lt"/>
              </a:rPr>
              <a:t>Pacritinib</a:t>
            </a:r>
          </a:p>
        </p:txBody>
      </p:sp>
      <p:sp>
        <p:nvSpPr>
          <p:cNvPr id="3" name="Text Placeholder 2">
            <a:extLst>
              <a:ext uri="{FF2B5EF4-FFF2-40B4-BE49-F238E27FC236}">
                <a16:creationId xmlns:a16="http://schemas.microsoft.com/office/drawing/2014/main" id="{0603EC8A-29F8-4151-93A6-FA5718BD859A}"/>
              </a:ext>
            </a:extLst>
          </p:cNvPr>
          <p:cNvSpPr>
            <a:spLocks noGrp="1"/>
          </p:cNvSpPr>
          <p:nvPr>
            <p:ph type="body" sz="quarter" idx="14"/>
          </p:nvPr>
        </p:nvSpPr>
        <p:spPr>
          <a:xfrm>
            <a:off x="0" y="6231523"/>
            <a:ext cx="12191999" cy="447609"/>
          </a:xfrm>
        </p:spPr>
        <p:txBody>
          <a:bodyPr/>
          <a:lstStyle/>
          <a:p>
            <a:r>
              <a:rPr lang="en-US" dirty="0"/>
              <a:t>1. Pacritinib [PI]. Approved 2022. Revised August 2023; 2. Mesa RA, et al. Lancet Haematol. 2017;4:e225-e236; 3. Mascarenhas J, et al. JAMA Oncol. 2018;4:652-659; 4. Singer JW, et al. J Exp Pharmacol. 2016;8:11-19.</a:t>
            </a:r>
          </a:p>
        </p:txBody>
      </p:sp>
      <p:sp>
        <p:nvSpPr>
          <p:cNvPr id="2" name="Content Placeholder 1">
            <a:extLst>
              <a:ext uri="{FF2B5EF4-FFF2-40B4-BE49-F238E27FC236}">
                <a16:creationId xmlns:a16="http://schemas.microsoft.com/office/drawing/2014/main" id="{AA1DFE1D-22B9-7FBB-6F1F-31236B36FA5A}"/>
              </a:ext>
            </a:extLst>
          </p:cNvPr>
          <p:cNvSpPr>
            <a:spLocks noGrp="1"/>
          </p:cNvSpPr>
          <p:nvPr>
            <p:ph sz="quarter" idx="11"/>
          </p:nvPr>
        </p:nvSpPr>
        <p:spPr>
          <a:xfrm>
            <a:off x="4136571" y="1180493"/>
            <a:ext cx="7336292" cy="5049837"/>
          </a:xfrm>
          <a:noFill/>
        </p:spPr>
        <p:txBody>
          <a:bodyPr vert="horz" lIns="0" tIns="0" rIns="0" bIns="0" rtlCol="0" anchor="t">
            <a:normAutofit/>
          </a:bodyPr>
          <a:lstStyle/>
          <a:p>
            <a:pPr lvl="1"/>
            <a:r>
              <a:rPr lang="en-US" sz="2400" noProof="0" dirty="0"/>
              <a:t>Pacritinib is an oral kinase inhibitor approved in 2022 for intermediate-risk or high-risk PMF or secondary MF with PLT &lt; 50 × 10</a:t>
            </a:r>
            <a:r>
              <a:rPr lang="en-US" sz="2400" baseline="30000" noProof="0" dirty="0"/>
              <a:t>9</a:t>
            </a:r>
            <a:r>
              <a:rPr lang="en-US" sz="2400" noProof="0" dirty="0"/>
              <a:t>/L</a:t>
            </a:r>
            <a:endParaRPr lang="en-US" sz="2400" baseline="30000" dirty="0"/>
          </a:p>
          <a:p>
            <a:pPr lvl="1"/>
            <a:r>
              <a:rPr lang="en-US" sz="2400" noProof="0" dirty="0"/>
              <a:t>Pacritinib does not inhibit JAK1 and has higher inhibitory activity for JAK2 than JAK3/TYK2, which minimizes exacerbation of thrombocytopenia</a:t>
            </a:r>
            <a:endParaRPr lang="en-US" sz="2400" baseline="30000" noProof="0" dirty="0"/>
          </a:p>
          <a:p>
            <a:pPr lvl="1"/>
            <a:r>
              <a:rPr lang="en-US" sz="2400" noProof="0" dirty="0"/>
              <a:t>Most frequent nonhematologic AEs: diarrhea, nausea, and peripheral edema</a:t>
            </a:r>
            <a:endParaRPr lang="en-US" sz="2400" baseline="30000" noProof="0" dirty="0"/>
          </a:p>
        </p:txBody>
      </p:sp>
      <p:pic>
        <p:nvPicPr>
          <p:cNvPr id="158" name="Picture 157">
            <a:extLst>
              <a:ext uri="{FF2B5EF4-FFF2-40B4-BE49-F238E27FC236}">
                <a16:creationId xmlns:a16="http://schemas.microsoft.com/office/drawing/2014/main" id="{C89A5714-0D27-8B9E-FC41-02EB9DC2F98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41241"/>
          <a:stretch/>
        </p:blipFill>
        <p:spPr>
          <a:xfrm>
            <a:off x="582627" y="1643851"/>
            <a:ext cx="3310947" cy="2532393"/>
          </a:xfrm>
          <a:prstGeom prst="rect">
            <a:avLst/>
          </a:prstGeom>
        </p:spPr>
      </p:pic>
      <p:sp>
        <p:nvSpPr>
          <p:cNvPr id="162" name="TextBox 161">
            <a:extLst>
              <a:ext uri="{FF2B5EF4-FFF2-40B4-BE49-F238E27FC236}">
                <a16:creationId xmlns:a16="http://schemas.microsoft.com/office/drawing/2014/main" id="{7A1015B6-7355-02D5-AF4B-7F574FC98569}"/>
              </a:ext>
            </a:extLst>
          </p:cNvPr>
          <p:cNvSpPr txBox="1"/>
          <p:nvPr/>
        </p:nvSpPr>
        <p:spPr>
          <a:xfrm>
            <a:off x="1008043" y="4532580"/>
            <a:ext cx="1945957"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D8831"/>
                </a:solidFill>
                <a:effectLst/>
                <a:uLnTx/>
                <a:uFillTx/>
                <a:latin typeface="Arial" panose="020B0604020202020204" pitchFamily="34" charset="0"/>
                <a:ea typeface="+mn-ea"/>
                <a:cs typeface="Arial" panose="020B0604020202020204" pitchFamily="34" charset="0"/>
              </a:rPr>
              <a:t>Pacritinib</a:t>
            </a:r>
            <a:endParaRPr kumimoji="0" lang="en-US" sz="1800" b="1" i="0" u="none" strike="noStrike" kern="1200" cap="none" spc="0" normalizeH="0" baseline="0" noProof="0" dirty="0">
              <a:ln>
                <a:noFill/>
              </a:ln>
              <a:solidFill>
                <a:srgbClr val="FD883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43009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D2A82C-E84E-B749-A4DF-DDB1B57B8715}"/>
              </a:ext>
            </a:extLst>
          </p:cNvPr>
          <p:cNvSpPr>
            <a:spLocks noGrp="1"/>
          </p:cNvSpPr>
          <p:nvPr>
            <p:ph type="title"/>
          </p:nvPr>
        </p:nvSpPr>
        <p:spPr/>
        <p:txBody>
          <a:bodyPr/>
          <a:lstStyle/>
          <a:p>
            <a:pPr algn="ctr"/>
            <a:r>
              <a:rPr lang="en-US" sz="2800" dirty="0">
                <a:solidFill>
                  <a:srgbClr val="C00000"/>
                </a:solidFill>
                <a:latin typeface="Arial" charset="0"/>
                <a:ea typeface="Arial" charset="0"/>
                <a:cs typeface="Arial" charset="0"/>
              </a:rPr>
              <a:t>Pacritinib: Phase 3 Trial PERSIST-2</a:t>
            </a:r>
            <a:br>
              <a:rPr lang="en-US" sz="2800" dirty="0">
                <a:solidFill>
                  <a:srgbClr val="C00000"/>
                </a:solidFill>
                <a:latin typeface="Arial" charset="0"/>
                <a:ea typeface="Arial" charset="0"/>
                <a:cs typeface="Arial" charset="0"/>
              </a:rPr>
            </a:br>
            <a:r>
              <a:rPr lang="en-US" sz="2000" dirty="0">
                <a:solidFill>
                  <a:srgbClr val="C00000"/>
                </a:solidFill>
                <a:latin typeface="Arial" charset="0"/>
                <a:ea typeface="Arial" charset="0"/>
                <a:cs typeface="Arial" charset="0"/>
              </a:rPr>
              <a:t>Pacritinib 400 mg QD or 200 mg BID vs BAT (Including JAK1/2 Inhibitors) in MF</a:t>
            </a:r>
            <a:r>
              <a:rPr lang="en-US" sz="2000" baseline="30000" dirty="0">
                <a:solidFill>
                  <a:srgbClr val="C00000"/>
                </a:solidFill>
                <a:latin typeface="Arial" charset="0"/>
                <a:ea typeface="Arial" charset="0"/>
                <a:cs typeface="Arial" charset="0"/>
              </a:rPr>
              <a:t>1</a:t>
            </a:r>
            <a:endParaRPr lang="en-US" sz="2000" dirty="0">
              <a:solidFill>
                <a:srgbClr val="C00000"/>
              </a:solidFill>
              <a:latin typeface="Arial" charset="0"/>
              <a:ea typeface="Arial" charset="0"/>
              <a:cs typeface="Arial" charset="0"/>
            </a:endParaRPr>
          </a:p>
        </p:txBody>
      </p:sp>
      <p:sp>
        <p:nvSpPr>
          <p:cNvPr id="8" name="Text Placeholder 7">
            <a:extLst>
              <a:ext uri="{FF2B5EF4-FFF2-40B4-BE49-F238E27FC236}">
                <a16:creationId xmlns:a16="http://schemas.microsoft.com/office/drawing/2014/main" id="{A584A199-EAA9-9543-ACF1-94501B9CF880}"/>
              </a:ext>
            </a:extLst>
          </p:cNvPr>
          <p:cNvSpPr>
            <a:spLocks noGrp="1"/>
          </p:cNvSpPr>
          <p:nvPr>
            <p:ph type="body" sz="quarter" idx="10"/>
          </p:nvPr>
        </p:nvSpPr>
        <p:spPr>
          <a:xfrm>
            <a:off x="1810861" y="5892696"/>
            <a:ext cx="7460301" cy="867004"/>
          </a:xfrm>
        </p:spPr>
        <p:txBody>
          <a:bodyPr anchor="b"/>
          <a:lstStyle/>
          <a:p>
            <a:r>
              <a:rPr lang="en-US" sz="1000" dirty="0"/>
              <a:t>1. </a:t>
            </a:r>
            <a:r>
              <a:rPr lang="en-US" sz="1000" dirty="0" err="1"/>
              <a:t>Mascarenhas</a:t>
            </a:r>
            <a:r>
              <a:rPr lang="en-US" sz="1000" dirty="0"/>
              <a:t> J, et al. </a:t>
            </a:r>
            <a:r>
              <a:rPr lang="en-US" sz="1000" i="1" dirty="0"/>
              <a:t>JAMA Oncol</a:t>
            </a:r>
            <a:r>
              <a:rPr lang="en-US" sz="1000" dirty="0"/>
              <a:t>. 2018;4:652-659. 2. Al-</a:t>
            </a:r>
            <a:r>
              <a:rPr lang="en-US" sz="1000" dirty="0" err="1"/>
              <a:t>Fayoumi</a:t>
            </a:r>
            <a:r>
              <a:rPr lang="en-US" sz="1000" dirty="0"/>
              <a:t> S, et al. </a:t>
            </a:r>
            <a:r>
              <a:rPr lang="en-US" sz="1000" i="1" dirty="0"/>
              <a:t>Blood</a:t>
            </a:r>
            <a:r>
              <a:rPr lang="en-US" sz="1000" dirty="0"/>
              <a:t>. 2013;122;4080.</a:t>
            </a:r>
          </a:p>
        </p:txBody>
      </p:sp>
      <p:sp>
        <p:nvSpPr>
          <p:cNvPr id="17" name="Rectangle 16">
            <a:extLst>
              <a:ext uri="{FF2B5EF4-FFF2-40B4-BE49-F238E27FC236}">
                <a16:creationId xmlns:a16="http://schemas.microsoft.com/office/drawing/2014/main" id="{2F081F6A-6A80-BD43-950D-C9F09497C67E}"/>
              </a:ext>
            </a:extLst>
          </p:cNvPr>
          <p:cNvSpPr/>
          <p:nvPr/>
        </p:nvSpPr>
        <p:spPr>
          <a:xfrm>
            <a:off x="2102902" y="2827532"/>
            <a:ext cx="2107275" cy="190318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panose="020B0604020202020204"/>
                <a:ea typeface="+mn-ea"/>
                <a:cs typeface="+mn-cs"/>
              </a:rPr>
              <a:t>Key Eligibility Criteria</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err="1">
                <a:ln>
                  <a:noFill/>
                </a:ln>
                <a:solidFill>
                  <a:srgbClr val="FFFFFF"/>
                </a:solidFill>
                <a:effectLst/>
                <a:uLnTx/>
                <a:uFillTx/>
                <a:latin typeface="Arial" panose="020B0604020202020204"/>
                <a:ea typeface="+mn-ea"/>
                <a:cs typeface="+mn-cs"/>
              </a:rPr>
              <a:t>PMF</a:t>
            </a: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 PET-MF, PPV-MF </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Intermediate- or high-risk disease</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Moderate-to-severe thrombocytopenia at baseline (≤100x10</a:t>
            </a:r>
            <a:r>
              <a:rPr kumimoji="0" lang="en-US" sz="1050" b="0" i="0" u="none" strike="noStrike" kern="1200" cap="none" spc="0" normalizeH="0" baseline="30000" noProof="0" dirty="0">
                <a:ln>
                  <a:noFill/>
                </a:ln>
                <a:solidFill>
                  <a:srgbClr val="FFFFFF"/>
                </a:solidFill>
                <a:effectLst/>
                <a:uLnTx/>
                <a:uFillTx/>
                <a:latin typeface="Arial" panose="020B0604020202020204"/>
                <a:ea typeface="+mn-ea"/>
                <a:cs typeface="+mn-cs"/>
              </a:rPr>
              <a:t>9</a:t>
            </a: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/L)</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No exclusion for Hgb levels or    RBC-TD</a:t>
            </a:r>
          </a:p>
          <a:p>
            <a:pPr marL="133313" marR="0" lvl="0" indent="-133313" algn="l" defTabSz="914400" rtl="0" eaLnBrk="1" fontAlgn="auto" latinLnBrk="0" hangingPunct="1">
              <a:lnSpc>
                <a:spcPct val="100000"/>
              </a:lnSpc>
              <a:spcBef>
                <a:spcPts val="0"/>
              </a:spcBef>
              <a:spcAft>
                <a:spcPts val="0"/>
              </a:spcAft>
              <a:buClrTx/>
              <a:buSzPct val="85000"/>
              <a:buFont typeface="Wingdings" pitchFamily="2" charset="2"/>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Prior </a:t>
            </a:r>
            <a:r>
              <a:rPr kumimoji="0" lang="en-US" sz="1050" b="0" i="0" u="none" strike="noStrike" kern="1200" cap="none" spc="0" normalizeH="0" baseline="0" noProof="0" dirty="0" err="1">
                <a:ln>
                  <a:noFill/>
                </a:ln>
                <a:solidFill>
                  <a:srgbClr val="FFFFFF"/>
                </a:solidFill>
                <a:effectLst/>
                <a:uLnTx/>
                <a:uFillTx/>
                <a:latin typeface="Arial" panose="020B0604020202020204"/>
                <a:ea typeface="+mn-ea"/>
                <a:cs typeface="+mn-cs"/>
              </a:rPr>
              <a:t>JAK1</a:t>
            </a: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/2 inhibitors allowed</a:t>
            </a:r>
          </a:p>
        </p:txBody>
      </p:sp>
      <p:sp>
        <p:nvSpPr>
          <p:cNvPr id="23" name="Rectangle 22">
            <a:extLst>
              <a:ext uri="{FF2B5EF4-FFF2-40B4-BE49-F238E27FC236}">
                <a16:creationId xmlns:a16="http://schemas.microsoft.com/office/drawing/2014/main" id="{47430E3F-120B-F14A-AB9D-E50E83957B95}"/>
              </a:ext>
            </a:extLst>
          </p:cNvPr>
          <p:cNvSpPr/>
          <p:nvPr/>
        </p:nvSpPr>
        <p:spPr>
          <a:xfrm>
            <a:off x="4454141" y="2839074"/>
            <a:ext cx="1737487" cy="1880103"/>
          </a:xfrm>
          <a:prstGeom prst="rect">
            <a:avLst/>
          </a:prstGeom>
          <a:solidFill>
            <a:schemeClr val="bg1">
              <a:lumMod val="95000"/>
            </a:schemeClr>
          </a:solid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t>1:1:1 </a:t>
            </a:r>
            <a:b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br>
            <a: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t>Randomization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t>N=311</a:t>
            </a:r>
            <a:endParaRPr kumimoji="0" lang="en-US" sz="1050" b="1" i="0" u="none" strike="noStrike" kern="1200" cap="none" spc="0" normalizeH="0" baseline="0" noProof="0" dirty="0">
              <a:ln>
                <a:noFill/>
              </a:ln>
              <a:solidFill>
                <a:srgbClr val="0073E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569"/>
                </a:solidFill>
                <a:effectLst/>
                <a:uLnTx/>
                <a:uFillTx/>
                <a:latin typeface="Arial" panose="020B0604020202020204"/>
                <a:ea typeface="+mn-ea"/>
                <a:cs typeface="+mn-cs"/>
              </a:rPr>
              <a:t>Stratification at randomization</a:t>
            </a:r>
          </a:p>
          <a:p>
            <a:pPr marL="131153" marR="0" lvl="0" indent="-131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Rebound platelet </a:t>
            </a:r>
            <a:r>
              <a:rPr kumimoji="0" lang="en-US" sz="1050" b="0" i="0" u="none" strike="noStrike" kern="1200" cap="none" spc="0" normalizeH="0" baseline="0" noProof="0" dirty="0" err="1">
                <a:ln>
                  <a:noFill/>
                </a:ln>
                <a:solidFill>
                  <a:srgbClr val="002569"/>
                </a:solidFill>
                <a:effectLst/>
                <a:uLnTx/>
                <a:uFillTx/>
                <a:latin typeface="Arial" panose="020B0604020202020204"/>
                <a:ea typeface="+mn-ea"/>
                <a:cs typeface="+mn-cs"/>
              </a:rPr>
              <a:t>count</a:t>
            </a:r>
            <a:r>
              <a:rPr kumimoji="0" lang="en-US" sz="1050" b="0" i="0" u="none" strike="noStrike" kern="1200" cap="none" spc="0" normalizeH="0" baseline="30000" noProof="0" dirty="0" err="1">
                <a:ln>
                  <a:noFill/>
                </a:ln>
                <a:solidFill>
                  <a:srgbClr val="002569"/>
                </a:solidFill>
                <a:effectLst/>
                <a:uLnTx/>
                <a:uFillTx/>
                <a:latin typeface="Arial" panose="020B0604020202020204"/>
                <a:ea typeface="+mn-ea"/>
                <a:cs typeface="+mn-cs"/>
              </a:rPr>
              <a:t>a</a:t>
            </a:r>
            <a:endPar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131153" marR="0" lvl="0" indent="-131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DIPSS risk category</a:t>
            </a:r>
          </a:p>
          <a:p>
            <a:pPr marL="131153" marR="0" lvl="0" indent="-131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Geographic region</a:t>
            </a:r>
          </a:p>
        </p:txBody>
      </p:sp>
      <p:sp>
        <p:nvSpPr>
          <p:cNvPr id="18" name="Rectangle 17">
            <a:extLst>
              <a:ext uri="{FF2B5EF4-FFF2-40B4-BE49-F238E27FC236}">
                <a16:creationId xmlns:a16="http://schemas.microsoft.com/office/drawing/2014/main" id="{19BC8D9C-50C8-7944-A42E-8EF0ABE5168A}"/>
              </a:ext>
            </a:extLst>
          </p:cNvPr>
          <p:cNvSpPr/>
          <p:nvPr/>
        </p:nvSpPr>
        <p:spPr>
          <a:xfrm>
            <a:off x="6435590" y="2847624"/>
            <a:ext cx="1549462" cy="369332"/>
          </a:xfrm>
          <a:prstGeom prst="rect">
            <a:avLst/>
          </a:prstGeom>
          <a:solidFill>
            <a:srgbClr val="24285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Pacritinib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400 mg QD</a:t>
            </a:r>
          </a:p>
        </p:txBody>
      </p:sp>
      <p:sp>
        <p:nvSpPr>
          <p:cNvPr id="27" name="Rectangle 26">
            <a:extLst>
              <a:ext uri="{FF2B5EF4-FFF2-40B4-BE49-F238E27FC236}">
                <a16:creationId xmlns:a16="http://schemas.microsoft.com/office/drawing/2014/main" id="{3E405EC5-E757-DD46-8A1C-AC77A1034D52}"/>
              </a:ext>
            </a:extLst>
          </p:cNvPr>
          <p:cNvSpPr/>
          <p:nvPr/>
        </p:nvSpPr>
        <p:spPr>
          <a:xfrm>
            <a:off x="8238619" y="3141607"/>
            <a:ext cx="2239721" cy="1279939"/>
          </a:xfrm>
          <a:prstGeom prst="rect">
            <a:avLst/>
          </a:prstGeom>
          <a:solidFill>
            <a:schemeClr val="bg1">
              <a:lumMod val="95000"/>
            </a:schemeClr>
          </a:solid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3E0"/>
                </a:solidFill>
                <a:effectLst/>
                <a:uLnTx/>
                <a:uFillTx/>
                <a:latin typeface="Arial" panose="020B0604020202020204"/>
                <a:ea typeface="+mn-ea"/>
                <a:cs typeface="+mn-cs"/>
              </a:rPr>
              <a:t>Coprimary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Pooled pacritinib arms vs BAT</a:t>
            </a:r>
            <a:endParaRPr kumimoji="0" lang="en-US" sz="1200" b="1" i="0" u="none" strike="noStrike" kern="1200" cap="none" spc="0" normalizeH="0" baseline="0" noProof="0" dirty="0">
              <a:ln>
                <a:noFill/>
              </a:ln>
              <a:solidFill>
                <a:srgbClr val="002569"/>
              </a:solidFill>
              <a:effectLst/>
              <a:uLnTx/>
              <a:uFillTx/>
              <a:latin typeface="Arial" panose="020B0604020202020204"/>
              <a:ea typeface="+mn-ea"/>
              <a:cs typeface="+mn-cs"/>
            </a:endParaRPr>
          </a:p>
          <a:p>
            <a:pPr marL="77153" marR="0" lvl="0" indent="-77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SVR ≥35% by MRI/CT</a:t>
            </a:r>
          </a:p>
          <a:p>
            <a:pPr marL="77153" marR="0" lvl="0" indent="-7715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≥50% reduction in </a:t>
            </a:r>
            <a:r>
              <a:rPr kumimoji="0" lang="en-US" sz="1050" b="0" i="0" u="none" strike="noStrike" kern="1200" cap="none" spc="0" normalizeH="0" baseline="0" noProof="0" dirty="0" err="1">
                <a:ln>
                  <a:noFill/>
                </a:ln>
                <a:solidFill>
                  <a:srgbClr val="002569"/>
                </a:solidFill>
                <a:effectLst/>
                <a:uLnTx/>
                <a:uFillTx/>
                <a:latin typeface="Arial" panose="020B0604020202020204"/>
                <a:ea typeface="+mn-ea"/>
                <a:cs typeface="+mn-cs"/>
              </a:rPr>
              <a:t>TSS</a:t>
            </a:r>
            <a:r>
              <a:rPr kumimoji="0" lang="en-US" sz="1050" b="0" i="0" u="none" strike="noStrike" kern="1200" cap="none" spc="0" normalizeH="0" baseline="30000" noProof="0" dirty="0" err="1">
                <a:ln>
                  <a:noFill/>
                </a:ln>
                <a:solidFill>
                  <a:srgbClr val="002569"/>
                </a:solidFill>
                <a:effectLst/>
                <a:uLnTx/>
                <a:uFillTx/>
                <a:latin typeface="Arial" panose="020B0604020202020204"/>
                <a:ea typeface="+mn-ea"/>
                <a:cs typeface="+mn-cs"/>
              </a:rPr>
              <a:t>c</a:t>
            </a:r>
            <a:b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b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ITT-efficacy </a:t>
            </a:r>
            <a:r>
              <a:rPr kumimoji="0" lang="en-US" sz="1050" b="0" i="0" u="none" strike="noStrike" kern="1200" cap="none" spc="0" normalizeH="0" baseline="0" noProof="0" dirty="0" err="1">
                <a:ln>
                  <a:noFill/>
                </a:ln>
                <a:solidFill>
                  <a:srgbClr val="002569"/>
                </a:solidFill>
                <a:effectLst/>
                <a:uLnTx/>
                <a:uFillTx/>
                <a:latin typeface="Arial" panose="020B0604020202020204"/>
                <a:ea typeface="+mn-ea"/>
                <a:cs typeface="+mn-cs"/>
              </a:rPr>
              <a:t>population,</a:t>
            </a:r>
            <a:r>
              <a:rPr kumimoji="0" lang="en-US" sz="1050" b="0" i="0" u="none" strike="noStrike" kern="1200" cap="none" spc="0" normalizeH="0" baseline="30000" noProof="0" dirty="0" err="1">
                <a:ln>
                  <a:noFill/>
                </a:ln>
                <a:solidFill>
                  <a:srgbClr val="002569"/>
                </a:solidFill>
                <a:effectLst/>
                <a:uLnTx/>
                <a:uFillTx/>
                <a:latin typeface="Arial" panose="020B0604020202020204"/>
                <a:ea typeface="+mn-ea"/>
                <a:cs typeface="+mn-cs"/>
              </a:rPr>
              <a:t>d</a:t>
            </a: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 baseline </a:t>
            </a:r>
            <a:b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b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to week 24 </a:t>
            </a:r>
          </a:p>
        </p:txBody>
      </p:sp>
      <p:sp>
        <p:nvSpPr>
          <p:cNvPr id="29" name="Rectangle 28">
            <a:extLst>
              <a:ext uri="{FF2B5EF4-FFF2-40B4-BE49-F238E27FC236}">
                <a16:creationId xmlns:a16="http://schemas.microsoft.com/office/drawing/2014/main" id="{FC4936CD-1888-DC46-A90B-2822756808F8}"/>
              </a:ext>
            </a:extLst>
          </p:cNvPr>
          <p:cNvSpPr/>
          <p:nvPr/>
        </p:nvSpPr>
        <p:spPr>
          <a:xfrm>
            <a:off x="6435587" y="4341291"/>
            <a:ext cx="1549466" cy="369332"/>
          </a:xfrm>
          <a:prstGeom prst="rect">
            <a:avLst/>
          </a:prstGeom>
          <a:solidFill>
            <a:schemeClr val="tx1">
              <a:lumMod val="50000"/>
              <a:lumOff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BAT</a:t>
            </a:r>
            <a:r>
              <a:rPr kumimoji="0" lang="en-US" sz="1200" b="1" i="0" u="none" strike="noStrike" kern="1200" cap="none" spc="0" normalizeH="0" baseline="30000" noProof="0">
                <a:ln>
                  <a:noFill/>
                </a:ln>
                <a:solidFill>
                  <a:srgbClr val="FFFFFF"/>
                </a:solidFill>
                <a:effectLst/>
                <a:uLnTx/>
                <a:uFillTx/>
                <a:latin typeface="Arial" panose="020B0604020202020204"/>
                <a:ea typeface="+mn-ea"/>
                <a:cs typeface="+mn-cs"/>
              </a:rPr>
              <a:t>b</a:t>
            </a: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 including      JAK1/2 inhibitors</a:t>
            </a:r>
            <a:endParaRPr kumimoji="0" lang="en-US" sz="1200" b="1" i="0" u="none" strike="noStrike" kern="1200" cap="none" spc="0" normalizeH="0" baseline="3000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C4C8062A-CE3E-2F48-938E-B3BC7122471D}"/>
              </a:ext>
            </a:extLst>
          </p:cNvPr>
          <p:cNvSpPr/>
          <p:nvPr/>
        </p:nvSpPr>
        <p:spPr>
          <a:xfrm>
            <a:off x="6435587" y="3594458"/>
            <a:ext cx="1549466" cy="369332"/>
          </a:xfrm>
          <a:prstGeom prst="rect">
            <a:avLst/>
          </a:prstGeom>
          <a:solidFill>
            <a:srgbClr val="0099B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Pacritinib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200 mg BID</a:t>
            </a:r>
          </a:p>
        </p:txBody>
      </p:sp>
      <p:sp>
        <p:nvSpPr>
          <p:cNvPr id="3" name="Rectangle 2">
            <a:extLst>
              <a:ext uri="{FF2B5EF4-FFF2-40B4-BE49-F238E27FC236}">
                <a16:creationId xmlns:a16="http://schemas.microsoft.com/office/drawing/2014/main" id="{66E4AF7B-BAE7-C644-B9EC-8EBE4B37432A}"/>
              </a:ext>
            </a:extLst>
          </p:cNvPr>
          <p:cNvSpPr/>
          <p:nvPr/>
        </p:nvSpPr>
        <p:spPr>
          <a:xfrm>
            <a:off x="2102902" y="1292767"/>
            <a:ext cx="8421410" cy="923330"/>
          </a:xfrm>
          <a:prstGeom prst="rect">
            <a:avLst/>
          </a:prstGeom>
        </p:spPr>
        <p:txBody>
          <a:bodyPr wrap="square">
            <a:spAutoFit/>
          </a:bodyPr>
          <a:lstStyle/>
          <a:p>
            <a:pPr marL="214313" marR="0" lvl="0" indent="-214313" algn="l" defTabSz="914400" rtl="0" eaLnBrk="1" fontAlgn="auto" latinLnBrk="0" hangingPunct="1">
              <a:lnSpc>
                <a:spcPct val="100000"/>
              </a:lnSpc>
              <a:spcBef>
                <a:spcPts val="0"/>
              </a:spcBef>
              <a:spcAft>
                <a:spcPts val="0"/>
              </a:spcAft>
              <a:buClr>
                <a:srgbClr val="78E2DA"/>
              </a:buClr>
              <a:buSzPct val="85000"/>
              <a:buFont typeface="Wingdings" pitchFamily="2" charset="2"/>
              <a:buChar char="§"/>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In this phase 3 trial, 200 mg BID was also tested for potentially improved tolerability, given PK modeling data demonstrating increased daily systemic exposure with lower maximum concentration vs 400 mg QD</a:t>
            </a:r>
            <a:r>
              <a:rPr kumimoji="0" lang="en-US" sz="1800" b="0" i="0" u="none" strike="noStrike" kern="1200" cap="none" spc="0" normalizeH="0" baseline="30000" noProof="0" dirty="0">
                <a:ln>
                  <a:noFill/>
                </a:ln>
                <a:solidFill>
                  <a:srgbClr val="002569"/>
                </a:solidFill>
                <a:effectLst/>
                <a:uLnTx/>
                <a:uFillTx/>
                <a:latin typeface="Arial" panose="020B0604020202020204"/>
                <a:ea typeface="+mn-ea"/>
                <a:cs typeface="+mn-cs"/>
              </a:rPr>
              <a:t>2</a:t>
            </a: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cxnSp>
        <p:nvCxnSpPr>
          <p:cNvPr id="4" name="Elbow Connector 3">
            <a:extLst>
              <a:ext uri="{FF2B5EF4-FFF2-40B4-BE49-F238E27FC236}">
                <a16:creationId xmlns:a16="http://schemas.microsoft.com/office/drawing/2014/main" id="{C79FB526-47A9-A143-A2CD-220DBC90CCD9}"/>
              </a:ext>
            </a:extLst>
          </p:cNvPr>
          <p:cNvCxnSpPr>
            <a:stCxn id="23" idx="3"/>
            <a:endCxn id="18" idx="1"/>
          </p:cNvCxnSpPr>
          <p:nvPr/>
        </p:nvCxnSpPr>
        <p:spPr>
          <a:xfrm flipV="1">
            <a:off x="6191628" y="3032291"/>
            <a:ext cx="243963" cy="746835"/>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3CBE9930-1E6C-4946-ACB5-14C5BAFD65AD}"/>
              </a:ext>
            </a:extLst>
          </p:cNvPr>
          <p:cNvCxnSpPr>
            <a:stCxn id="23" idx="3"/>
            <a:endCxn id="29" idx="1"/>
          </p:cNvCxnSpPr>
          <p:nvPr/>
        </p:nvCxnSpPr>
        <p:spPr>
          <a:xfrm>
            <a:off x="6191627" y="3779125"/>
            <a:ext cx="243960" cy="746832"/>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2E85EEF-A285-0342-8F2C-81805FB7249E}"/>
              </a:ext>
            </a:extLst>
          </p:cNvPr>
          <p:cNvCxnSpPr>
            <a:cxnSpLocks/>
            <a:stCxn id="17" idx="3"/>
            <a:endCxn id="23" idx="1"/>
          </p:cNvCxnSpPr>
          <p:nvPr/>
        </p:nvCxnSpPr>
        <p:spPr>
          <a:xfrm>
            <a:off x="4210177" y="3779125"/>
            <a:ext cx="243964"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066348-B5DE-6046-B153-E196921CFDD6}"/>
              </a:ext>
            </a:extLst>
          </p:cNvPr>
          <p:cNvCxnSpPr>
            <a:stCxn id="23" idx="3"/>
            <a:endCxn id="30" idx="1"/>
          </p:cNvCxnSpPr>
          <p:nvPr/>
        </p:nvCxnSpPr>
        <p:spPr>
          <a:xfrm flipV="1">
            <a:off x="6191627" y="3779125"/>
            <a:ext cx="243960" cy="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44678" y="5216616"/>
            <a:ext cx="44209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~40% of patients had baseline PLT &lt; 50K</a:t>
            </a:r>
          </a:p>
        </p:txBody>
      </p:sp>
    </p:spTree>
    <p:extLst>
      <p:ext uri="{BB962C8B-B14F-4D97-AF65-F5344CB8AC3E}">
        <p14:creationId xmlns:p14="http://schemas.microsoft.com/office/powerpoint/2010/main" val="8439517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D2A82C-E84E-B749-A4DF-DDB1B57B8715}"/>
              </a:ext>
            </a:extLst>
          </p:cNvPr>
          <p:cNvSpPr>
            <a:spLocks noGrp="1"/>
          </p:cNvSpPr>
          <p:nvPr>
            <p:ph type="title"/>
          </p:nvPr>
        </p:nvSpPr>
        <p:spPr>
          <a:xfrm>
            <a:off x="365760" y="228600"/>
            <a:ext cx="10792178" cy="920998"/>
          </a:xfrm>
        </p:spPr>
        <p:txBody>
          <a:bodyPr/>
          <a:lstStyle/>
          <a:p>
            <a:r>
              <a:rPr lang="en-US" noProof="0" dirty="0">
                <a:solidFill>
                  <a:srgbClr val="C00000"/>
                </a:solidFill>
                <a:latin typeface="+mj-lt"/>
                <a:ea typeface="Roboto Cn" panose="02000000000000000000" pitchFamily="2" charset="0"/>
              </a:rPr>
              <a:t>PERSIST-2: Baseline Characteristics and BAT Received</a:t>
            </a:r>
          </a:p>
        </p:txBody>
      </p:sp>
      <p:sp>
        <p:nvSpPr>
          <p:cNvPr id="2" name="Text Placeholder 1">
            <a:extLst>
              <a:ext uri="{FF2B5EF4-FFF2-40B4-BE49-F238E27FC236}">
                <a16:creationId xmlns:a16="http://schemas.microsoft.com/office/drawing/2014/main" id="{DC557D48-622E-4A16-AD4E-168F0C52645F}"/>
              </a:ext>
            </a:extLst>
          </p:cNvPr>
          <p:cNvSpPr>
            <a:spLocks noGrp="1"/>
          </p:cNvSpPr>
          <p:nvPr>
            <p:ph type="body" sz="quarter" idx="10"/>
          </p:nvPr>
        </p:nvSpPr>
        <p:spPr>
          <a:xfrm>
            <a:off x="1" y="6275633"/>
            <a:ext cx="11157938" cy="578623"/>
          </a:xfrm>
        </p:spPr>
        <p:txBody>
          <a:bodyPr lIns="91440" bIns="45720"/>
          <a:lstStyle/>
          <a:p>
            <a:pPr>
              <a:lnSpc>
                <a:spcPct val="100000"/>
              </a:lnSpc>
              <a:spcBef>
                <a:spcPts val="0"/>
              </a:spcBef>
            </a:pPr>
            <a:r>
              <a:rPr lang="en-US" sz="1200" baseline="30000" noProof="0" dirty="0">
                <a:solidFill>
                  <a:srgbClr val="515259"/>
                </a:solidFill>
                <a:latin typeface="Proxima Nova Rg"/>
              </a:rPr>
              <a:t> a</a:t>
            </a:r>
            <a:r>
              <a:rPr lang="en-US" sz="1200" noProof="0" dirty="0">
                <a:solidFill>
                  <a:srgbClr val="515259"/>
                </a:solidFill>
                <a:latin typeface="Proxima Nova Rg"/>
              </a:rPr>
              <a:t>By physician examination. </a:t>
            </a:r>
            <a:r>
              <a:rPr lang="en-US" sz="1200" baseline="30000" noProof="0" dirty="0">
                <a:solidFill>
                  <a:srgbClr val="515259"/>
                </a:solidFill>
                <a:latin typeface="Proxima Nova Rg"/>
              </a:rPr>
              <a:t>b</a:t>
            </a:r>
            <a:r>
              <a:rPr lang="en-US" sz="1200" noProof="0" dirty="0">
                <a:solidFill>
                  <a:srgbClr val="515259"/>
                </a:solidFill>
                <a:latin typeface="Proxima Nova Rg"/>
              </a:rPr>
              <a:t>Defined according to Gale criteria; missing for 1 PAC patient. </a:t>
            </a:r>
            <a:r>
              <a:rPr lang="en-US" sz="1200" baseline="30000" noProof="0" dirty="0">
                <a:solidFill>
                  <a:srgbClr val="515259"/>
                </a:solidFill>
                <a:latin typeface="Proxima Nova Rg"/>
              </a:rPr>
              <a:t>c</a:t>
            </a:r>
            <a:r>
              <a:rPr lang="en-US" sz="1200" noProof="0" dirty="0">
                <a:solidFill>
                  <a:srgbClr val="515259"/>
                </a:solidFill>
                <a:latin typeface="Proxima Nova Rg"/>
              </a:rPr>
              <a:t>Seventeen</a:t>
            </a:r>
            <a:r>
              <a:rPr lang="en-US" sz="1200" noProof="0" dirty="0">
                <a:solidFill>
                  <a:srgbClr val="515259"/>
                </a:solidFill>
                <a:latin typeface="Proxima Nova Rg"/>
                <a:ea typeface="Calibri" panose="020F0502020204030204" pitchFamily="34" charset="0"/>
              </a:rPr>
              <a:t> (39%) had baseline platelet counts &lt;50 </a:t>
            </a:r>
            <a:r>
              <a:rPr lang="en-US" sz="1200" noProof="0" dirty="0">
                <a:solidFill>
                  <a:srgbClr val="515259"/>
                </a:solidFill>
                <a:latin typeface="Proxima Nova Rg"/>
                <a:ea typeface="Calibri" panose="020F0502020204030204" pitchFamily="34" charset="0"/>
                <a:sym typeface="Symbol" pitchFamily="2" charset="2"/>
              </a:rPr>
              <a:t> </a:t>
            </a:r>
            <a:r>
              <a:rPr lang="en-US" sz="1200" noProof="0" dirty="0">
                <a:solidFill>
                  <a:srgbClr val="515259"/>
                </a:solidFill>
                <a:latin typeface="Proxima Nova Rg"/>
                <a:ea typeface="Calibri" panose="020F0502020204030204" pitchFamily="34" charset="0"/>
              </a:rPr>
              <a:t>10</a:t>
            </a:r>
            <a:r>
              <a:rPr lang="en-US" sz="1200" baseline="30000" noProof="0" dirty="0">
                <a:solidFill>
                  <a:srgbClr val="515259"/>
                </a:solidFill>
                <a:latin typeface="Proxima Nova Rg"/>
                <a:ea typeface="Calibri" panose="020F0502020204030204" pitchFamily="34" charset="0"/>
              </a:rPr>
              <a:t>9</a:t>
            </a:r>
            <a:r>
              <a:rPr lang="en-US" sz="1200" noProof="0" dirty="0">
                <a:solidFill>
                  <a:srgbClr val="515259"/>
                </a:solidFill>
                <a:latin typeface="Proxima Nova Rg"/>
                <a:ea typeface="Calibri" panose="020F0502020204030204" pitchFamily="34" charset="0"/>
              </a:rPr>
              <a:t>/L and would not have been candidates for ruxolitinib by approved indication (or PERSIST-2 study protocol). </a:t>
            </a:r>
            <a:br>
              <a:rPr lang="en-US" sz="1200" noProof="0" dirty="0">
                <a:solidFill>
                  <a:srgbClr val="515259"/>
                </a:solidFill>
                <a:latin typeface="Proxima Nova Rg"/>
                <a:ea typeface="Calibri" panose="020F0502020204030204" pitchFamily="34" charset="0"/>
              </a:rPr>
            </a:br>
            <a:r>
              <a:rPr lang="en-US" sz="1200" noProof="0" dirty="0">
                <a:solidFill>
                  <a:srgbClr val="515259"/>
                </a:solidFill>
                <a:latin typeface="Proxima Nova Rg"/>
              </a:rPr>
              <a:t>BAT, best available therapy; BID, twice daily; DIPSS, Dynamic International Prognostic Scoring System; Int, intermediate; ITT, intention-to-treat; JAK, Janus kinase; MF, myelofibrosis; PAC, pacritinib; PET-MF, postessential thrombocythemia MF; PMF, primary MF; PPV-MF, postpolycythemia vera MF; RBC, red blood cell.</a:t>
            </a:r>
            <a:br>
              <a:rPr lang="en-US" sz="1200" noProof="0" dirty="0">
                <a:solidFill>
                  <a:srgbClr val="515259"/>
                </a:solidFill>
                <a:latin typeface="Proxima Nova Rg"/>
              </a:rPr>
            </a:br>
            <a:r>
              <a:rPr lang="en-US" sz="1200" noProof="0" dirty="0">
                <a:solidFill>
                  <a:srgbClr val="515259"/>
                </a:solidFill>
                <a:latin typeface="Proxima Nova Rg"/>
              </a:rPr>
              <a:t>1. Mascarenhas J, et al. </a:t>
            </a:r>
            <a:r>
              <a:rPr lang="en-US" sz="1200" i="1" noProof="0" dirty="0">
                <a:solidFill>
                  <a:srgbClr val="515259"/>
                </a:solidFill>
                <a:latin typeface="Proxima Nova Rg"/>
              </a:rPr>
              <a:t>JAMA Oncol</a:t>
            </a:r>
            <a:r>
              <a:rPr lang="en-US" sz="1200" noProof="0" dirty="0">
                <a:solidFill>
                  <a:srgbClr val="515259"/>
                </a:solidFill>
                <a:latin typeface="Proxima Nova Rg"/>
              </a:rPr>
              <a:t>. 2018;4:652-659; 2. Data on File. CTI Biopharma Corp. PERSIST-2 CSR; 3. Harrison C, et al. EHA 2017. Abstract P701.</a:t>
            </a:r>
          </a:p>
        </p:txBody>
      </p:sp>
      <p:graphicFrame>
        <p:nvGraphicFramePr>
          <p:cNvPr id="18" name="Table 16">
            <a:extLst>
              <a:ext uri="{FF2B5EF4-FFF2-40B4-BE49-F238E27FC236}">
                <a16:creationId xmlns:a16="http://schemas.microsoft.com/office/drawing/2014/main" id="{2C6FAE93-9714-2547-B35D-DAD117E71DB1}"/>
              </a:ext>
            </a:extLst>
          </p:cNvPr>
          <p:cNvGraphicFramePr>
            <a:graphicFrameLocks noGrp="1"/>
          </p:cNvGraphicFramePr>
          <p:nvPr>
            <p:ph sz="quarter" idx="4294967295"/>
          </p:nvPr>
        </p:nvGraphicFramePr>
        <p:xfrm>
          <a:off x="275016" y="928097"/>
          <a:ext cx="6591605" cy="4567083"/>
        </p:xfrm>
        <a:graphic>
          <a:graphicData uri="http://schemas.openxmlformats.org/drawingml/2006/table">
            <a:tbl>
              <a:tblPr firstRow="1" bandRow="1">
                <a:tableStyleId>{7DF18680-E054-41AD-8BC1-D1AEF772440D}</a:tableStyleId>
              </a:tblPr>
              <a:tblGrid>
                <a:gridCol w="3712193">
                  <a:extLst>
                    <a:ext uri="{9D8B030D-6E8A-4147-A177-3AD203B41FA5}">
                      <a16:colId xmlns:a16="http://schemas.microsoft.com/office/drawing/2014/main" val="4127906672"/>
                    </a:ext>
                  </a:extLst>
                </a:gridCol>
                <a:gridCol w="1414131">
                  <a:extLst>
                    <a:ext uri="{9D8B030D-6E8A-4147-A177-3AD203B41FA5}">
                      <a16:colId xmlns:a16="http://schemas.microsoft.com/office/drawing/2014/main" val="3065394098"/>
                    </a:ext>
                  </a:extLst>
                </a:gridCol>
                <a:gridCol w="1465281">
                  <a:extLst>
                    <a:ext uri="{9D8B030D-6E8A-4147-A177-3AD203B41FA5}">
                      <a16:colId xmlns:a16="http://schemas.microsoft.com/office/drawing/2014/main" val="716364596"/>
                    </a:ext>
                  </a:extLst>
                </a:gridCol>
              </a:tblGrid>
              <a:tr h="548803">
                <a:tc>
                  <a:txBody>
                    <a:bodyPr/>
                    <a:lstStyle/>
                    <a:p>
                      <a:pPr marL="0" marR="0" algn="l">
                        <a:lnSpc>
                          <a:spcPct val="100000"/>
                        </a:lnSpc>
                        <a:spcBef>
                          <a:spcPts val="50"/>
                        </a:spcBef>
                        <a:spcAft>
                          <a:spcPts val="50"/>
                        </a:spcAft>
                      </a:pPr>
                      <a:r>
                        <a:rPr lang="en-US" sz="1400" kern="1200" dirty="0">
                          <a:effectLst/>
                        </a:rPr>
                        <a:t>Key Baseline Characteristics in </a:t>
                      </a:r>
                      <a:br>
                        <a:rPr lang="en-US" sz="1400" kern="1200" dirty="0">
                          <a:effectLst/>
                        </a:rPr>
                      </a:br>
                      <a:r>
                        <a:rPr lang="en-US" sz="1400" kern="1200" dirty="0">
                          <a:effectLst/>
                        </a:rPr>
                        <a:t>ITT-Efficacy Population</a:t>
                      </a:r>
                      <a:r>
                        <a:rPr lang="en-US" sz="1400" kern="1200" baseline="30000" dirty="0">
                          <a:effectLst/>
                        </a:rPr>
                        <a:t>1,2</a:t>
                      </a:r>
                      <a:endParaRPr lang="en-US" sz="1400" b="1" kern="1200" dirty="0">
                        <a:solidFill>
                          <a:schemeClr val="bg1"/>
                        </a:solidFill>
                        <a:effectLst/>
                        <a:latin typeface="+mn-lt"/>
                        <a:ea typeface="+mn-ea"/>
                        <a:cs typeface="Arial" panose="020B0604020202020204" pitchFamily="34" charset="0"/>
                      </a:endParaRPr>
                    </a:p>
                  </a:txBody>
                  <a:tcPr anchor="ctr">
                    <a:solidFill>
                      <a:srgbClr val="0099B0"/>
                    </a:solidFill>
                  </a:tcPr>
                </a:tc>
                <a:tc>
                  <a:txBody>
                    <a:bodyPr/>
                    <a:lstStyle/>
                    <a:p>
                      <a:pPr marL="0" marR="0" algn="ctr">
                        <a:lnSpc>
                          <a:spcPct val="100000"/>
                        </a:lnSpc>
                        <a:spcBef>
                          <a:spcPts val="50"/>
                        </a:spcBef>
                        <a:spcAft>
                          <a:spcPts val="50"/>
                        </a:spcAft>
                      </a:pPr>
                      <a:r>
                        <a:rPr lang="en-US" sz="1400" dirty="0">
                          <a:effectLst/>
                        </a:rPr>
                        <a:t>PAC 200 mg BID (n = 74)</a:t>
                      </a:r>
                      <a:endParaRPr lang="en-US" sz="1400" b="0" kern="1200" dirty="0">
                        <a:solidFill>
                          <a:schemeClr val="bg1"/>
                        </a:solidFill>
                        <a:effectLst/>
                        <a:latin typeface="+mn-lt"/>
                        <a:ea typeface="+mn-ea"/>
                        <a:cs typeface="Arial" panose="020B0604020202020204" pitchFamily="34" charset="0"/>
                      </a:endParaRPr>
                    </a:p>
                  </a:txBody>
                  <a:tcPr anchor="ctr">
                    <a:solidFill>
                      <a:srgbClr val="0099B0"/>
                    </a:solidFill>
                  </a:tcPr>
                </a:tc>
                <a:tc>
                  <a:txBody>
                    <a:bodyPr/>
                    <a:lstStyle/>
                    <a:p>
                      <a:pPr marL="0" marR="0" algn="ctr">
                        <a:lnSpc>
                          <a:spcPct val="100000"/>
                        </a:lnSpc>
                        <a:spcBef>
                          <a:spcPts val="50"/>
                        </a:spcBef>
                        <a:spcAft>
                          <a:spcPts val="50"/>
                        </a:spcAft>
                      </a:pPr>
                      <a:r>
                        <a:rPr lang="en-US" sz="1400" dirty="0">
                          <a:effectLst/>
                        </a:rPr>
                        <a:t>BAT</a:t>
                      </a:r>
                      <a:br>
                        <a:rPr lang="en-US" sz="1400" dirty="0">
                          <a:effectLst/>
                        </a:rPr>
                      </a:br>
                      <a:r>
                        <a:rPr lang="en-US" sz="1400" dirty="0">
                          <a:effectLst/>
                        </a:rPr>
                        <a:t>(n </a:t>
                      </a:r>
                      <a:r>
                        <a:rPr lang="en-US" sz="1400" baseline="0" dirty="0">
                          <a:effectLst/>
                        </a:rPr>
                        <a:t>= 72</a:t>
                      </a:r>
                      <a:r>
                        <a:rPr lang="en-US" sz="1400" dirty="0">
                          <a:effectLst/>
                        </a:rPr>
                        <a:t>)</a:t>
                      </a:r>
                      <a:endParaRPr lang="en-US" sz="1400" b="0" dirty="0">
                        <a:solidFill>
                          <a:schemeClr val="bg1"/>
                        </a:solidFill>
                        <a:effectLst/>
                        <a:latin typeface="+mn-lt"/>
                        <a:ea typeface="Arial"/>
                        <a:cs typeface="Arial" panose="020B0604020202020204" pitchFamily="34" charset="0"/>
                      </a:endParaRPr>
                    </a:p>
                  </a:txBody>
                  <a:tcPr anchor="ctr">
                    <a:solidFill>
                      <a:srgbClr val="0099B0"/>
                    </a:solidFill>
                  </a:tcPr>
                </a:tc>
                <a:extLst>
                  <a:ext uri="{0D108BD9-81ED-4DB2-BD59-A6C34878D82A}">
                    <a16:rowId xmlns:a16="http://schemas.microsoft.com/office/drawing/2014/main" val="2060162873"/>
                  </a:ext>
                </a:extLst>
              </a:tr>
              <a:tr h="139249">
                <a:tc>
                  <a:txBody>
                    <a:bodyPr/>
                    <a:lstStyle/>
                    <a:p>
                      <a:pPr marL="0" marR="0" algn="l">
                        <a:lnSpc>
                          <a:spcPct val="100000"/>
                        </a:lnSpc>
                        <a:spcBef>
                          <a:spcPts val="50"/>
                        </a:spcBef>
                        <a:spcAft>
                          <a:spcPts val="50"/>
                        </a:spcAft>
                      </a:pPr>
                      <a:r>
                        <a:rPr lang="en-US" sz="1400" kern="1200" dirty="0">
                          <a:effectLst/>
                        </a:rPr>
                        <a:t> Median age, years</a:t>
                      </a:r>
                    </a:p>
                    <a:p>
                      <a:pPr marL="0" marR="0" algn="l">
                        <a:lnSpc>
                          <a:spcPct val="100000"/>
                        </a:lnSpc>
                        <a:spcBef>
                          <a:spcPts val="50"/>
                        </a:spcBef>
                        <a:spcAft>
                          <a:spcPts val="50"/>
                        </a:spcAft>
                      </a:pPr>
                      <a:r>
                        <a:rPr lang="en-US" sz="1400" kern="1200" dirty="0">
                          <a:effectLst/>
                        </a:rPr>
                        <a:t> ≥65 years, %</a:t>
                      </a:r>
                      <a:endParaRPr lang="en-US" sz="1400" b="0" i="0" kern="1200" dirty="0">
                        <a:solidFill>
                          <a:schemeClr val="bg1"/>
                        </a:solidFill>
                        <a:effectLst/>
                        <a:latin typeface="+mn-lt"/>
                        <a:ea typeface="Calibri"/>
                        <a:cs typeface="Arial" panose="020B0604020202020204" pitchFamily="34" charset="0"/>
                      </a:endParaRPr>
                    </a:p>
                  </a:txBody>
                  <a:tcPr anchor="ctr">
                    <a:solidFill>
                      <a:srgbClr val="E6E6E6"/>
                    </a:solidFill>
                  </a:tcPr>
                </a:tc>
                <a:tc>
                  <a:txBody>
                    <a:bodyPr/>
                    <a:lstStyle/>
                    <a:p>
                      <a:pPr marL="0" marR="0" algn="ctr">
                        <a:spcBef>
                          <a:spcPts val="0"/>
                        </a:spcBef>
                        <a:spcAft>
                          <a:spcPts val="0"/>
                        </a:spcAft>
                      </a:pPr>
                      <a:r>
                        <a:rPr lang="en-US" sz="1400" dirty="0">
                          <a:effectLst/>
                        </a:rPr>
                        <a:t>67</a:t>
                      </a:r>
                    </a:p>
                    <a:p>
                      <a:pPr marL="0" marR="0" algn="ctr">
                        <a:spcBef>
                          <a:spcPts val="0"/>
                        </a:spcBef>
                        <a:spcAft>
                          <a:spcPts val="0"/>
                        </a:spcAft>
                      </a:pPr>
                      <a:r>
                        <a:rPr lang="en-US" sz="1400" dirty="0">
                          <a:effectLst/>
                        </a:rPr>
                        <a:t>62</a:t>
                      </a:r>
                      <a:endParaRPr lang="en-US" sz="1400" b="0" i="0" dirty="0">
                        <a:effectLst/>
                        <a:latin typeface="+mn-lt"/>
                        <a:ea typeface="Calibri" panose="020F0502020204030204" pitchFamily="34" charset="0"/>
                        <a:cs typeface="Arial" panose="020B0604020202020204" pitchFamily="34" charset="0"/>
                      </a:endParaRPr>
                    </a:p>
                  </a:txBody>
                  <a:tcPr anchor="ctr">
                    <a:solidFill>
                      <a:srgbClr val="7FCCD7"/>
                    </a:solidFill>
                  </a:tcPr>
                </a:tc>
                <a:tc>
                  <a:txBody>
                    <a:bodyPr/>
                    <a:lstStyle/>
                    <a:p>
                      <a:pPr marL="0" marR="0" algn="ctr">
                        <a:spcBef>
                          <a:spcPts val="0"/>
                        </a:spcBef>
                        <a:spcAft>
                          <a:spcPts val="0"/>
                        </a:spcAft>
                      </a:pPr>
                      <a:r>
                        <a:rPr lang="en-US" sz="1400" dirty="0">
                          <a:effectLst/>
                        </a:rPr>
                        <a:t>69</a:t>
                      </a:r>
                    </a:p>
                    <a:p>
                      <a:pPr marL="0" marR="0" algn="ctr">
                        <a:spcBef>
                          <a:spcPts val="0"/>
                        </a:spcBef>
                        <a:spcAft>
                          <a:spcPts val="0"/>
                        </a:spcAft>
                      </a:pPr>
                      <a:r>
                        <a:rPr lang="en-US" sz="1400" dirty="0">
                          <a:effectLst/>
                        </a:rPr>
                        <a:t>71</a:t>
                      </a:r>
                      <a:endParaRPr lang="en-US" sz="1400" b="0" i="0" dirty="0">
                        <a:effectLst/>
                        <a:latin typeface="+mn-lt"/>
                        <a:ea typeface="Calibri" panose="020F0502020204030204" pitchFamily="34" charset="0"/>
                        <a:cs typeface="Arial" panose="020B0604020202020204" pitchFamily="34" charset="0"/>
                      </a:endParaRPr>
                    </a:p>
                  </a:txBody>
                  <a:tcPr anchor="ctr">
                    <a:solidFill>
                      <a:srgbClr val="BFBFBF"/>
                    </a:solidFill>
                  </a:tcPr>
                </a:tc>
                <a:extLst>
                  <a:ext uri="{0D108BD9-81ED-4DB2-BD59-A6C34878D82A}">
                    <a16:rowId xmlns:a16="http://schemas.microsoft.com/office/drawing/2014/main" val="758419095"/>
                  </a:ext>
                </a:extLst>
              </a:tr>
              <a:tr h="0">
                <a:tc>
                  <a:txBody>
                    <a:bodyPr/>
                    <a:lstStyle/>
                    <a:p>
                      <a:pPr marL="0" marR="0" algn="l">
                        <a:lnSpc>
                          <a:spcPct val="100000"/>
                        </a:lnSpc>
                        <a:spcBef>
                          <a:spcPts val="50"/>
                        </a:spcBef>
                        <a:spcAft>
                          <a:spcPts val="50"/>
                        </a:spcAft>
                      </a:pPr>
                      <a:r>
                        <a:rPr lang="en-US" sz="1400" kern="1200" dirty="0">
                          <a:effectLst/>
                        </a:rPr>
                        <a:t>Male, %</a:t>
                      </a:r>
                      <a:endParaRPr lang="en-US" sz="1400" b="0" i="0" kern="1200" dirty="0">
                        <a:solidFill>
                          <a:schemeClr val="bg1"/>
                        </a:solidFill>
                        <a:effectLst/>
                        <a:latin typeface="+mn-lt"/>
                        <a:ea typeface="Calibri"/>
                        <a:cs typeface="Arial" panose="020B0604020202020204" pitchFamily="34" charset="0"/>
                      </a:endParaRPr>
                    </a:p>
                  </a:txBody>
                  <a:tcPr anchor="ctr">
                    <a:solidFill>
                      <a:srgbClr val="FFFFFF"/>
                    </a:solidFill>
                  </a:tcPr>
                </a:tc>
                <a:tc>
                  <a:txBody>
                    <a:bodyPr/>
                    <a:lstStyle/>
                    <a:p>
                      <a:pPr marL="0" marR="0" algn="ctr">
                        <a:spcBef>
                          <a:spcPts val="0"/>
                        </a:spcBef>
                        <a:spcAft>
                          <a:spcPts val="0"/>
                        </a:spcAft>
                      </a:pPr>
                      <a:r>
                        <a:rPr lang="en-US" sz="1400" dirty="0">
                          <a:effectLst/>
                        </a:rPr>
                        <a:t>65</a:t>
                      </a:r>
                      <a:endParaRPr lang="en-US" sz="1400" b="0" i="0" dirty="0">
                        <a:effectLst/>
                        <a:latin typeface="+mn-lt"/>
                        <a:ea typeface="Calibri" panose="020F0502020204030204" pitchFamily="34" charset="0"/>
                        <a:cs typeface="Arial" panose="020B0604020202020204" pitchFamily="34" charset="0"/>
                      </a:endParaRPr>
                    </a:p>
                  </a:txBody>
                  <a:tcPr anchor="ctr">
                    <a:solidFill>
                      <a:srgbClr val="CCEBEF"/>
                    </a:solidFill>
                  </a:tcPr>
                </a:tc>
                <a:tc>
                  <a:txBody>
                    <a:bodyPr/>
                    <a:lstStyle/>
                    <a:p>
                      <a:pPr marL="0" marR="0" algn="ctr">
                        <a:spcBef>
                          <a:spcPts val="0"/>
                        </a:spcBef>
                        <a:spcAft>
                          <a:spcPts val="0"/>
                        </a:spcAft>
                      </a:pPr>
                      <a:r>
                        <a:rPr lang="en-US" sz="1400" dirty="0">
                          <a:effectLst/>
                        </a:rPr>
                        <a:t>54</a:t>
                      </a:r>
                      <a:endParaRPr lang="en-US" sz="1400" b="0" i="0" dirty="0">
                        <a:effectLst/>
                        <a:latin typeface="+mn-lt"/>
                        <a:ea typeface="Calibri" panose="020F0502020204030204" pitchFamily="34" charset="0"/>
                        <a:cs typeface="Arial" panose="020B0604020202020204" pitchFamily="34" charset="0"/>
                      </a:endParaRPr>
                    </a:p>
                  </a:txBody>
                  <a:tcPr anchor="ctr">
                    <a:solidFill>
                      <a:srgbClr val="D9D9D9"/>
                    </a:solidFill>
                  </a:tcPr>
                </a:tc>
                <a:extLst>
                  <a:ext uri="{0D108BD9-81ED-4DB2-BD59-A6C34878D82A}">
                    <a16:rowId xmlns:a16="http://schemas.microsoft.com/office/drawing/2014/main" val="1776139802"/>
                  </a:ext>
                </a:extLst>
              </a:tr>
              <a:tr h="0">
                <a:tc>
                  <a:txBody>
                    <a:bodyPr/>
                    <a:lstStyle/>
                    <a:p>
                      <a:pPr marL="0" marR="0" algn="l">
                        <a:lnSpc>
                          <a:spcPct val="100000"/>
                        </a:lnSpc>
                        <a:spcBef>
                          <a:spcPts val="50"/>
                        </a:spcBef>
                        <a:spcAft>
                          <a:spcPts val="50"/>
                        </a:spcAft>
                      </a:pPr>
                      <a:r>
                        <a:rPr lang="en-US" sz="1400" kern="1200" dirty="0">
                          <a:effectLst/>
                        </a:rPr>
                        <a:t>MF diagnosis</a:t>
                      </a:r>
                      <a:r>
                        <a:rPr lang="en-US" sz="1400" kern="1200" baseline="0" dirty="0">
                          <a:effectLst/>
                        </a:rPr>
                        <a:t>: </a:t>
                      </a:r>
                      <a:r>
                        <a:rPr lang="en-US" sz="1400" kern="1200" dirty="0">
                          <a:effectLst/>
                        </a:rPr>
                        <a:t>PMF, PPV-MF, PET-MF, %</a:t>
                      </a:r>
                      <a:endParaRPr lang="en-US" sz="1400" b="0" i="0" kern="1200" dirty="0">
                        <a:solidFill>
                          <a:schemeClr val="bg1"/>
                        </a:solidFill>
                        <a:effectLst/>
                        <a:latin typeface="+mn-lt"/>
                        <a:ea typeface="Calibri"/>
                        <a:cs typeface="Arial" panose="020B0604020202020204" pitchFamily="34" charset="0"/>
                      </a:endParaRPr>
                    </a:p>
                  </a:txBody>
                  <a:tcPr anchor="ctr">
                    <a:solidFill>
                      <a:srgbClr val="E6E6E6"/>
                    </a:solidFill>
                  </a:tcPr>
                </a:tc>
                <a:tc>
                  <a:txBody>
                    <a:bodyPr/>
                    <a:lstStyle/>
                    <a:p>
                      <a:pPr marL="0" marR="0" algn="ctr">
                        <a:spcBef>
                          <a:spcPts val="0"/>
                        </a:spcBef>
                        <a:spcAft>
                          <a:spcPts val="0"/>
                        </a:spcAft>
                      </a:pPr>
                      <a:r>
                        <a:rPr lang="en-US" sz="1400" dirty="0">
                          <a:effectLst/>
                        </a:rPr>
                        <a:t> 74, 19, 7</a:t>
                      </a:r>
                      <a:endParaRPr lang="en-US" sz="1400" b="0" i="0" dirty="0">
                        <a:effectLst/>
                        <a:latin typeface="+mn-lt"/>
                        <a:ea typeface="Calibri" panose="020F0502020204030204" pitchFamily="34" charset="0"/>
                        <a:cs typeface="Arial" panose="020B0604020202020204" pitchFamily="34" charset="0"/>
                      </a:endParaRPr>
                    </a:p>
                  </a:txBody>
                  <a:tcPr anchor="ctr">
                    <a:solidFill>
                      <a:srgbClr val="0099B0">
                        <a:alpha val="50196"/>
                      </a:srgbClr>
                    </a:solidFill>
                  </a:tcPr>
                </a:tc>
                <a:tc>
                  <a:txBody>
                    <a:bodyPr/>
                    <a:lstStyle/>
                    <a:p>
                      <a:pPr marL="0" marR="0" algn="ctr">
                        <a:spcBef>
                          <a:spcPts val="0"/>
                        </a:spcBef>
                        <a:spcAft>
                          <a:spcPts val="0"/>
                        </a:spcAft>
                      </a:pPr>
                      <a:r>
                        <a:rPr lang="en-US" sz="1400" dirty="0">
                          <a:effectLst/>
                        </a:rPr>
                        <a:t> 60, 22, 18</a:t>
                      </a:r>
                      <a:endParaRPr lang="en-US" sz="1400" b="0" i="0" dirty="0">
                        <a:effectLst/>
                        <a:latin typeface="+mn-lt"/>
                        <a:ea typeface="Calibri" panose="020F0502020204030204" pitchFamily="34" charset="0"/>
                        <a:cs typeface="Arial" panose="020B0604020202020204" pitchFamily="34" charset="0"/>
                      </a:endParaRPr>
                    </a:p>
                  </a:txBody>
                  <a:tcPr anchor="ctr">
                    <a:solidFill>
                      <a:srgbClr val="BFBFBF"/>
                    </a:solidFill>
                  </a:tcPr>
                </a:tc>
                <a:extLst>
                  <a:ext uri="{0D108BD9-81ED-4DB2-BD59-A6C34878D82A}">
                    <a16:rowId xmlns:a16="http://schemas.microsoft.com/office/drawing/2014/main" val="2947829908"/>
                  </a:ext>
                </a:extLst>
              </a:tr>
              <a:tr h="0">
                <a:tc>
                  <a:txBody>
                    <a:bodyPr/>
                    <a:lstStyle/>
                    <a:p>
                      <a:pPr marL="0" marR="0" algn="l">
                        <a:lnSpc>
                          <a:spcPct val="100000"/>
                        </a:lnSpc>
                        <a:spcBef>
                          <a:spcPts val="50"/>
                        </a:spcBef>
                        <a:spcAft>
                          <a:spcPts val="50"/>
                        </a:spcAft>
                      </a:pPr>
                      <a:r>
                        <a:rPr lang="en-US" sz="1400" kern="1200" dirty="0">
                          <a:effectLst/>
                        </a:rPr>
                        <a:t>DIPSS score</a:t>
                      </a:r>
                      <a:r>
                        <a:rPr lang="en-US" sz="1400" kern="1200" baseline="30000" dirty="0">
                          <a:effectLst/>
                        </a:rPr>
                        <a:t>a</a:t>
                      </a:r>
                      <a:r>
                        <a:rPr lang="en-US" sz="1400" kern="1200" baseline="0" dirty="0">
                          <a:effectLst/>
                        </a:rPr>
                        <a:t>: </a:t>
                      </a:r>
                      <a:r>
                        <a:rPr lang="en-US" sz="1400" kern="1200" dirty="0">
                          <a:effectLst/>
                        </a:rPr>
                        <a:t>Int-1, Int-2, High, %</a:t>
                      </a:r>
                      <a:endParaRPr lang="en-US" sz="1400" b="0" i="0" kern="1200" dirty="0">
                        <a:solidFill>
                          <a:schemeClr val="bg1"/>
                        </a:solidFill>
                        <a:effectLst/>
                        <a:latin typeface="+mn-lt"/>
                        <a:ea typeface="Calibri"/>
                        <a:cs typeface="Arial" panose="020B0604020202020204" pitchFamily="34" charset="0"/>
                      </a:endParaRPr>
                    </a:p>
                  </a:txBody>
                  <a:tcPr anchor="ctr">
                    <a:solidFill>
                      <a:srgbClr val="FFFFFF"/>
                    </a:solidFill>
                  </a:tcPr>
                </a:tc>
                <a:tc>
                  <a:txBody>
                    <a:bodyPr/>
                    <a:lstStyle/>
                    <a:p>
                      <a:pPr marL="0" marR="0" algn="ctr">
                        <a:spcBef>
                          <a:spcPts val="0"/>
                        </a:spcBef>
                        <a:spcAft>
                          <a:spcPts val="0"/>
                        </a:spcAft>
                      </a:pPr>
                      <a:r>
                        <a:rPr lang="en-US" sz="1400" dirty="0">
                          <a:effectLst/>
                        </a:rPr>
                        <a:t> 19, 51, 30</a:t>
                      </a:r>
                      <a:endParaRPr lang="en-US" sz="1400" b="0" i="0" dirty="0">
                        <a:effectLst/>
                        <a:latin typeface="+mn-lt"/>
                        <a:ea typeface="Calibri" panose="020F0502020204030204" pitchFamily="34" charset="0"/>
                        <a:cs typeface="Arial" panose="020B0604020202020204" pitchFamily="34" charset="0"/>
                      </a:endParaRPr>
                    </a:p>
                  </a:txBody>
                  <a:tcPr anchor="ctr">
                    <a:solidFill>
                      <a:srgbClr val="CCEBEF"/>
                    </a:solidFill>
                  </a:tcPr>
                </a:tc>
                <a:tc>
                  <a:txBody>
                    <a:bodyPr/>
                    <a:lstStyle/>
                    <a:p>
                      <a:pPr marL="0" marR="0" algn="ctr">
                        <a:spcBef>
                          <a:spcPts val="0"/>
                        </a:spcBef>
                        <a:spcAft>
                          <a:spcPts val="0"/>
                        </a:spcAft>
                      </a:pPr>
                      <a:r>
                        <a:rPr lang="en-US" sz="1400" dirty="0">
                          <a:effectLst/>
                        </a:rPr>
                        <a:t> 18, 51, 31</a:t>
                      </a:r>
                      <a:endParaRPr lang="en-US" sz="1400" b="0" i="0" dirty="0">
                        <a:effectLst/>
                        <a:latin typeface="+mn-lt"/>
                        <a:ea typeface="Calibri" panose="020F0502020204030204" pitchFamily="34" charset="0"/>
                        <a:cs typeface="Arial" panose="020B0604020202020204" pitchFamily="34" charset="0"/>
                      </a:endParaRPr>
                    </a:p>
                  </a:txBody>
                  <a:tcPr anchor="ctr">
                    <a:solidFill>
                      <a:srgbClr val="D9D9D9"/>
                    </a:solidFill>
                  </a:tcPr>
                </a:tc>
                <a:extLst>
                  <a:ext uri="{0D108BD9-81ED-4DB2-BD59-A6C34878D82A}">
                    <a16:rowId xmlns:a16="http://schemas.microsoft.com/office/drawing/2014/main" val="2174544305"/>
                  </a:ext>
                </a:extLst>
              </a:tr>
              <a:tr h="0">
                <a:tc>
                  <a:txBody>
                    <a:bodyPr/>
                    <a:lstStyle/>
                    <a:p>
                      <a:pPr marL="0" marR="0" algn="l">
                        <a:lnSpc>
                          <a:spcPct val="100000"/>
                        </a:lnSpc>
                        <a:spcBef>
                          <a:spcPts val="50"/>
                        </a:spcBef>
                        <a:spcAft>
                          <a:spcPts val="50"/>
                        </a:spcAft>
                      </a:pPr>
                      <a:r>
                        <a:rPr lang="en-US" sz="1400" kern="1200" dirty="0">
                          <a:effectLst/>
                        </a:rPr>
                        <a:t>Median spleen length, cm</a:t>
                      </a:r>
                      <a:r>
                        <a:rPr lang="en-US" sz="1400" kern="1200" baseline="30000" dirty="0">
                          <a:effectLst/>
                        </a:rPr>
                        <a:t>a</a:t>
                      </a:r>
                      <a:endParaRPr lang="en-US" sz="1400" b="0" i="0" kern="1200" dirty="0">
                        <a:solidFill>
                          <a:schemeClr val="bg1"/>
                        </a:solidFill>
                        <a:effectLst/>
                        <a:latin typeface="+mn-lt"/>
                        <a:ea typeface="Calibri"/>
                        <a:cs typeface="Arial" panose="020B0604020202020204" pitchFamily="34" charset="0"/>
                      </a:endParaRPr>
                    </a:p>
                  </a:txBody>
                  <a:tcPr anchor="ctr">
                    <a:solidFill>
                      <a:srgbClr val="E6E6E6"/>
                    </a:solidFill>
                  </a:tcPr>
                </a:tc>
                <a:tc>
                  <a:txBody>
                    <a:bodyPr/>
                    <a:lstStyle/>
                    <a:p>
                      <a:pPr marL="0" marR="0" algn="ctr">
                        <a:spcBef>
                          <a:spcPts val="0"/>
                        </a:spcBef>
                        <a:spcAft>
                          <a:spcPts val="0"/>
                        </a:spcAft>
                      </a:pPr>
                      <a:r>
                        <a:rPr lang="en-US" sz="1400" dirty="0">
                          <a:effectLst/>
                        </a:rPr>
                        <a:t>15</a:t>
                      </a:r>
                      <a:endParaRPr lang="en-US" sz="1400" b="0" i="0" dirty="0">
                        <a:effectLst/>
                        <a:latin typeface="+mn-lt"/>
                        <a:ea typeface="Calibri" panose="020F0502020204030204" pitchFamily="34" charset="0"/>
                        <a:cs typeface="Arial" panose="020B0604020202020204" pitchFamily="34" charset="0"/>
                      </a:endParaRPr>
                    </a:p>
                  </a:txBody>
                  <a:tcPr anchor="ctr">
                    <a:solidFill>
                      <a:srgbClr val="0099B0">
                        <a:alpha val="50196"/>
                      </a:srgbClr>
                    </a:solidFill>
                  </a:tcPr>
                </a:tc>
                <a:tc>
                  <a:txBody>
                    <a:bodyPr/>
                    <a:lstStyle/>
                    <a:p>
                      <a:pPr marL="0" marR="0" algn="ctr">
                        <a:spcBef>
                          <a:spcPts val="0"/>
                        </a:spcBef>
                        <a:spcAft>
                          <a:spcPts val="0"/>
                        </a:spcAft>
                      </a:pPr>
                      <a:r>
                        <a:rPr lang="en-US" sz="1400" dirty="0">
                          <a:effectLst/>
                        </a:rPr>
                        <a:t>13</a:t>
                      </a:r>
                      <a:endParaRPr lang="en-US" sz="1400" b="0" i="0" dirty="0">
                        <a:effectLst/>
                        <a:latin typeface="+mn-lt"/>
                        <a:ea typeface="Calibri" panose="020F0502020204030204" pitchFamily="34" charset="0"/>
                        <a:cs typeface="Arial" panose="020B0604020202020204" pitchFamily="34" charset="0"/>
                      </a:endParaRPr>
                    </a:p>
                  </a:txBody>
                  <a:tcPr anchor="ctr">
                    <a:solidFill>
                      <a:srgbClr val="BFBFBF"/>
                    </a:solidFill>
                  </a:tcPr>
                </a:tc>
                <a:extLst>
                  <a:ext uri="{0D108BD9-81ED-4DB2-BD59-A6C34878D82A}">
                    <a16:rowId xmlns:a16="http://schemas.microsoft.com/office/drawing/2014/main" val="1381815060"/>
                  </a:ext>
                </a:extLst>
              </a:tr>
              <a:tr h="0">
                <a:tc>
                  <a:txBody>
                    <a:bodyPr/>
                    <a:lstStyle/>
                    <a:p>
                      <a:pPr marL="0" marR="0" algn="l">
                        <a:lnSpc>
                          <a:spcPct val="100000"/>
                        </a:lnSpc>
                        <a:spcBef>
                          <a:spcPts val="50"/>
                        </a:spcBef>
                        <a:spcAft>
                          <a:spcPts val="50"/>
                        </a:spcAft>
                      </a:pPr>
                      <a:r>
                        <a:rPr lang="en-US" sz="1400" i="1" kern="1200" dirty="0">
                          <a:effectLst/>
                        </a:rPr>
                        <a:t>JAK2</a:t>
                      </a:r>
                      <a:r>
                        <a:rPr lang="en-US" sz="1400" i="1" kern="1200" baseline="30000" dirty="0">
                          <a:effectLst/>
                        </a:rPr>
                        <a:t>V617F</a:t>
                      </a:r>
                      <a:r>
                        <a:rPr lang="en-US" sz="1400" kern="1200" dirty="0">
                          <a:effectLst/>
                        </a:rPr>
                        <a:t> positive, %</a:t>
                      </a:r>
                      <a:endParaRPr lang="en-US" sz="1400" b="0" i="0" kern="1200" dirty="0">
                        <a:solidFill>
                          <a:schemeClr val="bg1"/>
                        </a:solidFill>
                        <a:effectLst/>
                        <a:latin typeface="+mn-lt"/>
                        <a:ea typeface="Calibri"/>
                        <a:cs typeface="Arial" panose="020B0604020202020204" pitchFamily="34" charset="0"/>
                      </a:endParaRPr>
                    </a:p>
                  </a:txBody>
                  <a:tcPr anchor="ctr">
                    <a:solidFill>
                      <a:srgbClr val="FFFFFF"/>
                    </a:solidFill>
                  </a:tcPr>
                </a:tc>
                <a:tc>
                  <a:txBody>
                    <a:bodyPr/>
                    <a:lstStyle/>
                    <a:p>
                      <a:pPr marL="0" marR="0" algn="ctr">
                        <a:spcBef>
                          <a:spcPts val="0"/>
                        </a:spcBef>
                        <a:spcAft>
                          <a:spcPts val="0"/>
                        </a:spcAft>
                      </a:pPr>
                      <a:r>
                        <a:rPr lang="en-US" sz="1400" dirty="0">
                          <a:effectLst/>
                        </a:rPr>
                        <a:t>80</a:t>
                      </a:r>
                      <a:endParaRPr lang="en-US" sz="1400" b="0" i="0" dirty="0">
                        <a:effectLst/>
                        <a:latin typeface="+mn-lt"/>
                        <a:ea typeface="Calibri" panose="020F0502020204030204" pitchFamily="34" charset="0"/>
                        <a:cs typeface="Arial" panose="020B0604020202020204" pitchFamily="34" charset="0"/>
                      </a:endParaRPr>
                    </a:p>
                  </a:txBody>
                  <a:tcPr anchor="ctr">
                    <a:solidFill>
                      <a:srgbClr val="CCEBEF"/>
                    </a:solidFill>
                  </a:tcPr>
                </a:tc>
                <a:tc>
                  <a:txBody>
                    <a:bodyPr/>
                    <a:lstStyle/>
                    <a:p>
                      <a:pPr marL="0" marR="0" algn="ctr">
                        <a:spcBef>
                          <a:spcPts val="0"/>
                        </a:spcBef>
                        <a:spcAft>
                          <a:spcPts val="0"/>
                        </a:spcAft>
                      </a:pPr>
                      <a:r>
                        <a:rPr lang="en-US" sz="1400" dirty="0">
                          <a:effectLst/>
                        </a:rPr>
                        <a:t>71</a:t>
                      </a:r>
                      <a:endParaRPr lang="en-US" sz="1400" b="0" i="0" dirty="0">
                        <a:effectLst/>
                        <a:latin typeface="+mn-lt"/>
                        <a:ea typeface="Calibri" panose="020F0502020204030204" pitchFamily="34" charset="0"/>
                        <a:cs typeface="Arial" panose="020B0604020202020204" pitchFamily="34" charset="0"/>
                      </a:endParaRPr>
                    </a:p>
                  </a:txBody>
                  <a:tcPr anchor="ctr">
                    <a:solidFill>
                      <a:srgbClr val="D9D9D9"/>
                    </a:solidFill>
                  </a:tcPr>
                </a:tc>
                <a:extLst>
                  <a:ext uri="{0D108BD9-81ED-4DB2-BD59-A6C34878D82A}">
                    <a16:rowId xmlns:a16="http://schemas.microsoft.com/office/drawing/2014/main" val="2946382023"/>
                  </a:ext>
                </a:extLst>
              </a:tr>
              <a:tr h="274401">
                <a:tc>
                  <a:txBody>
                    <a:bodyPr/>
                    <a:lstStyle/>
                    <a:p>
                      <a:pPr marL="0" marR="0" algn="l">
                        <a:lnSpc>
                          <a:spcPct val="100000"/>
                        </a:lnSpc>
                        <a:spcBef>
                          <a:spcPts val="50"/>
                        </a:spcBef>
                        <a:spcAft>
                          <a:spcPts val="50"/>
                        </a:spcAft>
                      </a:pPr>
                      <a:r>
                        <a:rPr lang="en-US" sz="1400" i="1" kern="1200" dirty="0">
                          <a:effectLst/>
                        </a:rPr>
                        <a:t>JAK2</a:t>
                      </a:r>
                      <a:r>
                        <a:rPr lang="en-US" sz="1400" i="1" kern="1200" baseline="30000" dirty="0">
                          <a:effectLst/>
                        </a:rPr>
                        <a:t>V617F</a:t>
                      </a:r>
                      <a:r>
                        <a:rPr lang="en-US" sz="1400" i="1" kern="1200" dirty="0">
                          <a:effectLst/>
                        </a:rPr>
                        <a:t> </a:t>
                      </a:r>
                      <a:r>
                        <a:rPr lang="en-US" sz="1400" kern="1200" dirty="0">
                          <a:effectLst/>
                        </a:rPr>
                        <a:t>allele burden, median</a:t>
                      </a:r>
                      <a:endParaRPr lang="en-US" sz="1400" b="0" i="0" kern="1200" dirty="0">
                        <a:solidFill>
                          <a:schemeClr val="bg1"/>
                        </a:solidFill>
                        <a:effectLst/>
                        <a:latin typeface="+mn-lt"/>
                        <a:ea typeface="Calibri"/>
                        <a:cs typeface="Arial" panose="020B0604020202020204" pitchFamily="34" charset="0"/>
                      </a:endParaRPr>
                    </a:p>
                  </a:txBody>
                  <a:tcPr anchor="ctr">
                    <a:solidFill>
                      <a:srgbClr val="E6E6E6"/>
                    </a:solidFill>
                  </a:tcPr>
                </a:tc>
                <a:tc>
                  <a:txBody>
                    <a:bodyPr/>
                    <a:lstStyle/>
                    <a:p>
                      <a:pPr marL="0" marR="0" algn="ctr">
                        <a:lnSpc>
                          <a:spcPct val="100000"/>
                        </a:lnSpc>
                        <a:spcBef>
                          <a:spcPts val="50"/>
                        </a:spcBef>
                        <a:spcAft>
                          <a:spcPts val="50"/>
                        </a:spcAft>
                      </a:pPr>
                      <a:r>
                        <a:rPr lang="en-US" sz="1400" kern="1200" dirty="0">
                          <a:effectLst/>
                        </a:rPr>
                        <a:t>30</a:t>
                      </a:r>
                      <a:endParaRPr lang="en-US" sz="1400" b="0" i="0" kern="1200" dirty="0">
                        <a:solidFill>
                          <a:schemeClr val="tx1"/>
                        </a:solidFill>
                        <a:effectLst/>
                        <a:latin typeface="+mn-lt"/>
                        <a:ea typeface="Calibri"/>
                        <a:cs typeface="Arial" panose="020B0604020202020204" pitchFamily="34" charset="0"/>
                      </a:endParaRPr>
                    </a:p>
                  </a:txBody>
                  <a:tcPr anchor="ctr">
                    <a:solidFill>
                      <a:srgbClr val="0099B0">
                        <a:alpha val="50196"/>
                      </a:srgbClr>
                    </a:solidFill>
                  </a:tcPr>
                </a:tc>
                <a:tc>
                  <a:txBody>
                    <a:bodyPr/>
                    <a:lstStyle/>
                    <a:p>
                      <a:pPr marL="0" marR="0" algn="ctr">
                        <a:lnSpc>
                          <a:spcPct val="100000"/>
                        </a:lnSpc>
                        <a:spcBef>
                          <a:spcPts val="50"/>
                        </a:spcBef>
                        <a:spcAft>
                          <a:spcPts val="50"/>
                        </a:spcAft>
                      </a:pPr>
                      <a:r>
                        <a:rPr lang="en-US" sz="1400" dirty="0">
                          <a:effectLst/>
                        </a:rPr>
                        <a:t>25</a:t>
                      </a:r>
                      <a:endParaRPr lang="en-US" sz="1400" dirty="0">
                        <a:solidFill>
                          <a:schemeClr val="tx1"/>
                        </a:solidFill>
                        <a:effectLst/>
                        <a:latin typeface="+mn-lt"/>
                        <a:ea typeface="Arial"/>
                        <a:cs typeface="Arial" panose="020B0604020202020204" pitchFamily="34" charset="0"/>
                      </a:endParaRPr>
                    </a:p>
                  </a:txBody>
                  <a:tcPr anchor="ctr">
                    <a:solidFill>
                      <a:srgbClr val="BFBFBF"/>
                    </a:solidFill>
                  </a:tcPr>
                </a:tc>
                <a:extLst>
                  <a:ext uri="{0D108BD9-81ED-4DB2-BD59-A6C34878D82A}">
                    <a16:rowId xmlns:a16="http://schemas.microsoft.com/office/drawing/2014/main" val="457428449"/>
                  </a:ext>
                </a:extLst>
              </a:tr>
              <a:tr h="0">
                <a:tc>
                  <a:txBody>
                    <a:bodyPr/>
                    <a:lstStyle/>
                    <a:p>
                      <a:pPr marL="0" marR="0">
                        <a:spcBef>
                          <a:spcPts val="0"/>
                        </a:spcBef>
                        <a:spcAft>
                          <a:spcPts val="0"/>
                        </a:spcAft>
                      </a:pPr>
                      <a:r>
                        <a:rPr lang="en-US" sz="1400" dirty="0">
                          <a:effectLst/>
                        </a:rPr>
                        <a:t>Platelet count &lt;50</a:t>
                      </a:r>
                      <a:r>
                        <a:rPr lang="en-US" sz="1400" b="0" i="0" kern="1200" dirty="0">
                          <a:solidFill>
                            <a:schemeClr val="tx1"/>
                          </a:solidFill>
                          <a:effectLst/>
                          <a:latin typeface="+mn-lt"/>
                          <a:ea typeface="Calibri" panose="020F0502020204030204" pitchFamily="34" charset="0"/>
                          <a:cs typeface="Arial" panose="020B0604020202020204" pitchFamily="34" charset="0"/>
                          <a:sym typeface="Symbol" pitchFamily="2" charset="2"/>
                        </a:rPr>
                        <a:t> × </a:t>
                      </a:r>
                      <a:r>
                        <a:rPr lang="en-US" sz="1400" dirty="0">
                          <a:effectLst/>
                        </a:rPr>
                        <a:t>10</a:t>
                      </a:r>
                      <a:r>
                        <a:rPr lang="en-US" sz="1400" baseline="30000" dirty="0">
                          <a:effectLst/>
                        </a:rPr>
                        <a:t>9</a:t>
                      </a:r>
                      <a:r>
                        <a:rPr lang="en-US" sz="1400" dirty="0">
                          <a:effectLst/>
                        </a:rPr>
                        <a:t>/L, %</a:t>
                      </a:r>
                      <a:endParaRPr lang="en-US" sz="1400" b="0" i="0" dirty="0">
                        <a:solidFill>
                          <a:schemeClr val="bg1"/>
                        </a:solidFill>
                        <a:effectLst/>
                        <a:latin typeface="+mn-lt"/>
                        <a:ea typeface="Calibri" panose="020F0502020204030204" pitchFamily="34" charset="0"/>
                        <a:cs typeface="Arial" panose="020B0604020202020204" pitchFamily="34" charset="0"/>
                      </a:endParaRPr>
                    </a:p>
                  </a:txBody>
                  <a:tcPr anchor="ctr">
                    <a:solidFill>
                      <a:srgbClr val="FFFFFF"/>
                    </a:solidFill>
                  </a:tcPr>
                </a:tc>
                <a:tc>
                  <a:txBody>
                    <a:bodyPr/>
                    <a:lstStyle/>
                    <a:p>
                      <a:pPr marL="0" marR="0" algn="ctr">
                        <a:spcBef>
                          <a:spcPts val="0"/>
                        </a:spcBef>
                        <a:spcAft>
                          <a:spcPts val="0"/>
                        </a:spcAft>
                      </a:pPr>
                      <a:r>
                        <a:rPr lang="en-US" sz="1400" dirty="0">
                          <a:effectLst/>
                        </a:rPr>
                        <a:t>42</a:t>
                      </a:r>
                      <a:endParaRPr lang="en-US" sz="1400" b="0" i="0" dirty="0">
                        <a:effectLst/>
                        <a:latin typeface="+mn-lt"/>
                        <a:ea typeface="Calibri" panose="020F0502020204030204" pitchFamily="34" charset="0"/>
                        <a:cs typeface="Arial" panose="020B0604020202020204" pitchFamily="34" charset="0"/>
                      </a:endParaRPr>
                    </a:p>
                  </a:txBody>
                  <a:tcPr anchor="ctr">
                    <a:solidFill>
                      <a:srgbClr val="CCEBEF"/>
                    </a:solidFill>
                  </a:tcPr>
                </a:tc>
                <a:tc>
                  <a:txBody>
                    <a:bodyPr/>
                    <a:lstStyle/>
                    <a:p>
                      <a:pPr marL="0" marR="0" algn="ctr">
                        <a:spcBef>
                          <a:spcPts val="0"/>
                        </a:spcBef>
                        <a:spcAft>
                          <a:spcPts val="0"/>
                        </a:spcAft>
                      </a:pPr>
                      <a:r>
                        <a:rPr lang="en-US" sz="1400" dirty="0">
                          <a:effectLst/>
                        </a:rPr>
                        <a:t>44</a:t>
                      </a:r>
                      <a:endParaRPr lang="en-US" sz="1400" b="0" i="0" dirty="0">
                        <a:effectLst/>
                        <a:latin typeface="+mn-lt"/>
                        <a:ea typeface="Calibri" panose="020F0502020204030204" pitchFamily="34" charset="0"/>
                        <a:cs typeface="Arial" panose="020B0604020202020204" pitchFamily="34" charset="0"/>
                      </a:endParaRPr>
                    </a:p>
                  </a:txBody>
                  <a:tcPr anchor="ctr">
                    <a:solidFill>
                      <a:srgbClr val="D9D9D9"/>
                    </a:solidFill>
                  </a:tcPr>
                </a:tc>
                <a:extLst>
                  <a:ext uri="{0D108BD9-81ED-4DB2-BD59-A6C34878D82A}">
                    <a16:rowId xmlns:a16="http://schemas.microsoft.com/office/drawing/2014/main" val="643409708"/>
                  </a:ext>
                </a:extLst>
              </a:tr>
              <a:tr h="274401">
                <a:tc>
                  <a:txBody>
                    <a:bodyPr/>
                    <a:lstStyle/>
                    <a:p>
                      <a:pPr marL="0" marR="0">
                        <a:spcBef>
                          <a:spcPts val="0"/>
                        </a:spcBef>
                        <a:spcAft>
                          <a:spcPts val="0"/>
                        </a:spcAft>
                      </a:pPr>
                      <a:r>
                        <a:rPr lang="en-US" sz="1400" dirty="0">
                          <a:effectLst/>
                        </a:rPr>
                        <a:t>Hemoglobin &lt;10 g/dL, %</a:t>
                      </a:r>
                      <a:endParaRPr lang="en-US" sz="1400" b="0" i="0" dirty="0">
                        <a:solidFill>
                          <a:schemeClr val="bg1"/>
                        </a:solidFill>
                        <a:effectLst/>
                        <a:latin typeface="+mn-lt"/>
                        <a:ea typeface="Calibri" panose="020F0502020204030204" pitchFamily="34" charset="0"/>
                        <a:cs typeface="Arial" panose="020B0604020202020204" pitchFamily="34" charset="0"/>
                      </a:endParaRPr>
                    </a:p>
                  </a:txBody>
                  <a:tcPr anchor="ctr">
                    <a:solidFill>
                      <a:srgbClr val="E6E6E6"/>
                    </a:solidFill>
                  </a:tcPr>
                </a:tc>
                <a:tc>
                  <a:txBody>
                    <a:bodyPr/>
                    <a:lstStyle/>
                    <a:p>
                      <a:pPr marL="0" marR="0" algn="ctr">
                        <a:spcBef>
                          <a:spcPts val="0"/>
                        </a:spcBef>
                        <a:spcAft>
                          <a:spcPts val="0"/>
                        </a:spcAft>
                      </a:pPr>
                      <a:r>
                        <a:rPr lang="en-US" sz="1400" dirty="0">
                          <a:effectLst/>
                        </a:rPr>
                        <a:t>59</a:t>
                      </a:r>
                      <a:endParaRPr lang="en-US" sz="1400" b="0" i="0" dirty="0">
                        <a:effectLst/>
                        <a:latin typeface="+mn-lt"/>
                        <a:ea typeface="Calibri" panose="020F0502020204030204" pitchFamily="34" charset="0"/>
                        <a:cs typeface="Arial" panose="020B0604020202020204" pitchFamily="34" charset="0"/>
                      </a:endParaRPr>
                    </a:p>
                  </a:txBody>
                  <a:tcPr anchor="ctr">
                    <a:solidFill>
                      <a:srgbClr val="0099B0">
                        <a:alpha val="50196"/>
                      </a:srgbClr>
                    </a:solidFill>
                  </a:tcPr>
                </a:tc>
                <a:tc>
                  <a:txBody>
                    <a:bodyPr/>
                    <a:lstStyle/>
                    <a:p>
                      <a:pPr marL="0" marR="0" algn="ctr">
                        <a:spcBef>
                          <a:spcPts val="0"/>
                        </a:spcBef>
                        <a:spcAft>
                          <a:spcPts val="0"/>
                        </a:spcAft>
                      </a:pPr>
                      <a:r>
                        <a:rPr lang="en-US" sz="1400" dirty="0">
                          <a:effectLst/>
                        </a:rPr>
                        <a:t>57</a:t>
                      </a:r>
                      <a:endParaRPr lang="en-US" sz="1400" b="0" i="0" dirty="0">
                        <a:effectLst/>
                        <a:latin typeface="+mn-lt"/>
                        <a:ea typeface="Calibri" panose="020F0502020204030204" pitchFamily="34" charset="0"/>
                        <a:cs typeface="Arial" panose="020B0604020202020204" pitchFamily="34" charset="0"/>
                      </a:endParaRPr>
                    </a:p>
                  </a:txBody>
                  <a:tcPr anchor="ctr">
                    <a:solidFill>
                      <a:srgbClr val="BFBFBF"/>
                    </a:solidFill>
                  </a:tcPr>
                </a:tc>
                <a:extLst>
                  <a:ext uri="{0D108BD9-81ED-4DB2-BD59-A6C34878D82A}">
                    <a16:rowId xmlns:a16="http://schemas.microsoft.com/office/drawing/2014/main" val="1365711373"/>
                  </a:ext>
                </a:extLst>
              </a:tr>
              <a:tr h="131986">
                <a:tc>
                  <a:txBody>
                    <a:bodyPr/>
                    <a:lstStyle/>
                    <a:p>
                      <a:pPr marL="125413" indent="-125413">
                        <a:tabLst/>
                      </a:pPr>
                      <a:r>
                        <a:rPr lang="en-US" sz="1400" kern="1200" dirty="0">
                          <a:solidFill>
                            <a:schemeClr val="tx1"/>
                          </a:solidFill>
                          <a:effectLst/>
                        </a:rPr>
                        <a:t>RBC transfusion dependence</a:t>
                      </a:r>
                      <a:r>
                        <a:rPr lang="en-US" sz="1400" kern="1200" baseline="30000" dirty="0">
                          <a:solidFill>
                            <a:schemeClr val="tx1"/>
                          </a:solidFill>
                          <a:effectLst/>
                        </a:rPr>
                        <a:t>b</a:t>
                      </a:r>
                      <a:r>
                        <a:rPr lang="en-US" sz="1400" kern="1200" dirty="0">
                          <a:solidFill>
                            <a:schemeClr val="tx1"/>
                          </a:solidFill>
                          <a:effectLst/>
                        </a:rPr>
                        <a:t>: </a:t>
                      </a:r>
                      <a:br>
                        <a:rPr lang="en-US" sz="1400" kern="1200" dirty="0">
                          <a:solidFill>
                            <a:schemeClr val="tx1"/>
                          </a:solidFill>
                          <a:effectLst/>
                        </a:rPr>
                      </a:br>
                      <a:r>
                        <a:rPr lang="en-US" sz="1400" kern="1200" dirty="0">
                          <a:solidFill>
                            <a:schemeClr val="tx1"/>
                          </a:solidFill>
                          <a:effectLst/>
                        </a:rPr>
                        <a:t>dependent, independent, indeterminate, %</a:t>
                      </a:r>
                      <a:r>
                        <a:rPr lang="en-US" sz="1400" dirty="0">
                          <a:solidFill>
                            <a:schemeClr val="tx1"/>
                          </a:solidFill>
                          <a:effectLst/>
                        </a:rPr>
                        <a:t> </a:t>
                      </a:r>
                      <a:endParaRPr lang="en-US" sz="1400" b="0" i="0" kern="1200" dirty="0">
                        <a:solidFill>
                          <a:schemeClr val="tx1"/>
                        </a:solidFill>
                        <a:effectLst/>
                        <a:latin typeface="+mn-lt"/>
                        <a:ea typeface="Calibri"/>
                        <a:cs typeface="Arial" panose="020B0604020202020204" pitchFamily="34" charset="0"/>
                      </a:endParaRPr>
                    </a:p>
                  </a:txBody>
                  <a:tcPr anchor="ctr">
                    <a:solidFill>
                      <a:srgbClr val="FFFFFF"/>
                    </a:solidFill>
                  </a:tcPr>
                </a:tc>
                <a:tc>
                  <a:txBody>
                    <a:bodyPr/>
                    <a:lstStyle/>
                    <a:p>
                      <a:pPr marL="0" marR="0" algn="ctr">
                        <a:spcBef>
                          <a:spcPts val="0"/>
                        </a:spcBef>
                        <a:spcAft>
                          <a:spcPts val="0"/>
                        </a:spcAft>
                      </a:pPr>
                      <a:r>
                        <a:rPr lang="en-US" sz="1400" dirty="0">
                          <a:solidFill>
                            <a:schemeClr val="tx1"/>
                          </a:solidFill>
                          <a:effectLst/>
                        </a:rPr>
                        <a:t> 19, 50, 30</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anchor="ctr">
                    <a:solidFill>
                      <a:srgbClr val="CCEBEF"/>
                    </a:solidFill>
                  </a:tcPr>
                </a:tc>
                <a:tc>
                  <a:txBody>
                    <a:bodyPr/>
                    <a:lstStyle/>
                    <a:p>
                      <a:pPr marL="0" marR="0" algn="ctr">
                        <a:spcBef>
                          <a:spcPts val="0"/>
                        </a:spcBef>
                        <a:spcAft>
                          <a:spcPts val="0"/>
                        </a:spcAft>
                      </a:pPr>
                      <a:r>
                        <a:rPr lang="en-US" sz="1400" dirty="0">
                          <a:solidFill>
                            <a:schemeClr val="tx1"/>
                          </a:solidFill>
                          <a:effectLst/>
                        </a:rPr>
                        <a:t> 19, 51, 29</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anchor="ctr">
                    <a:solidFill>
                      <a:srgbClr val="D9D9D9"/>
                    </a:solidFill>
                  </a:tcPr>
                </a:tc>
                <a:extLst>
                  <a:ext uri="{0D108BD9-81ED-4DB2-BD59-A6C34878D82A}">
                    <a16:rowId xmlns:a16="http://schemas.microsoft.com/office/drawing/2014/main" val="1774613287"/>
                  </a:ext>
                </a:extLst>
              </a:tr>
              <a:tr h="151833">
                <a:tc>
                  <a:txBody>
                    <a:bodyPr/>
                    <a:lstStyle/>
                    <a:p>
                      <a:r>
                        <a:rPr lang="en-US" sz="1400" kern="1200" dirty="0">
                          <a:effectLst/>
                        </a:rPr>
                        <a:t>Prior JAK1/2 inhibitors, %</a:t>
                      </a:r>
                    </a:p>
                    <a:p>
                      <a:r>
                        <a:rPr lang="en-US" sz="1400" kern="1200" dirty="0">
                          <a:effectLst/>
                        </a:rPr>
                        <a:t>   Prior ruxolitinib</a:t>
                      </a:r>
                      <a:r>
                        <a:rPr lang="en-US" sz="1400" dirty="0">
                          <a:effectLst/>
                        </a:rPr>
                        <a:t> </a:t>
                      </a:r>
                      <a:endParaRPr lang="en-US" sz="1400" b="0" i="0" kern="1200" dirty="0">
                        <a:solidFill>
                          <a:schemeClr val="bg1"/>
                        </a:solidFill>
                        <a:effectLst/>
                        <a:latin typeface="+mn-lt"/>
                        <a:ea typeface="Calibri"/>
                        <a:cs typeface="Arial" panose="020B0604020202020204" pitchFamily="34" charset="0"/>
                      </a:endParaRPr>
                    </a:p>
                  </a:txBody>
                  <a:tcPr anchor="ctr">
                    <a:solidFill>
                      <a:srgbClr val="E6E6E6"/>
                    </a:solidFill>
                  </a:tcPr>
                </a:tc>
                <a:tc>
                  <a:txBody>
                    <a:bodyPr/>
                    <a:lstStyle/>
                    <a:p>
                      <a:pPr marL="0" marR="0" algn="ctr">
                        <a:spcBef>
                          <a:spcPts val="0"/>
                        </a:spcBef>
                        <a:spcAft>
                          <a:spcPts val="0"/>
                        </a:spcAft>
                      </a:pPr>
                      <a:r>
                        <a:rPr lang="en-US" sz="1400" dirty="0">
                          <a:effectLst/>
                        </a:rPr>
                        <a:t>45</a:t>
                      </a:r>
                    </a:p>
                    <a:p>
                      <a:pPr marL="0" marR="0" algn="ctr">
                        <a:spcBef>
                          <a:spcPts val="0"/>
                        </a:spcBef>
                        <a:spcAft>
                          <a:spcPts val="0"/>
                        </a:spcAft>
                      </a:pPr>
                      <a:r>
                        <a:rPr lang="en-US" sz="1400" dirty="0">
                          <a:effectLst/>
                        </a:rPr>
                        <a:t>42</a:t>
                      </a:r>
                      <a:endParaRPr lang="en-US" sz="1400" b="0" i="0" dirty="0">
                        <a:effectLst/>
                        <a:latin typeface="+mn-lt"/>
                        <a:ea typeface="Calibri" panose="020F0502020204030204" pitchFamily="34" charset="0"/>
                        <a:cs typeface="Arial" panose="020B0604020202020204" pitchFamily="34" charset="0"/>
                      </a:endParaRPr>
                    </a:p>
                  </a:txBody>
                  <a:tcPr anchor="ctr">
                    <a:solidFill>
                      <a:srgbClr val="0099B0">
                        <a:alpha val="50196"/>
                      </a:srgbClr>
                    </a:solidFill>
                  </a:tcPr>
                </a:tc>
                <a:tc>
                  <a:txBody>
                    <a:bodyPr/>
                    <a:lstStyle/>
                    <a:p>
                      <a:pPr marL="0" marR="0" algn="ctr">
                        <a:spcBef>
                          <a:spcPts val="0"/>
                        </a:spcBef>
                        <a:spcAft>
                          <a:spcPts val="0"/>
                        </a:spcAft>
                      </a:pPr>
                      <a:r>
                        <a:rPr lang="en-US" sz="1400" dirty="0">
                          <a:effectLst/>
                        </a:rPr>
                        <a:t>47</a:t>
                      </a:r>
                    </a:p>
                    <a:p>
                      <a:pPr marL="0" marR="0" algn="ctr">
                        <a:spcBef>
                          <a:spcPts val="0"/>
                        </a:spcBef>
                        <a:spcAft>
                          <a:spcPts val="0"/>
                        </a:spcAft>
                      </a:pPr>
                      <a:r>
                        <a:rPr lang="en-US" sz="1400" dirty="0">
                          <a:effectLst/>
                        </a:rPr>
                        <a:t>46</a:t>
                      </a:r>
                      <a:endParaRPr lang="en-US" sz="1400" b="0" i="0" dirty="0">
                        <a:effectLst/>
                        <a:latin typeface="+mn-lt"/>
                        <a:ea typeface="Calibri" panose="020F0502020204030204" pitchFamily="34" charset="0"/>
                        <a:cs typeface="Arial" panose="020B0604020202020204" pitchFamily="34" charset="0"/>
                      </a:endParaRPr>
                    </a:p>
                  </a:txBody>
                  <a:tcPr anchor="ctr">
                    <a:solidFill>
                      <a:srgbClr val="BFBFBF"/>
                    </a:solidFill>
                  </a:tcPr>
                </a:tc>
                <a:extLst>
                  <a:ext uri="{0D108BD9-81ED-4DB2-BD59-A6C34878D82A}">
                    <a16:rowId xmlns:a16="http://schemas.microsoft.com/office/drawing/2014/main" val="1920777686"/>
                  </a:ext>
                </a:extLst>
              </a:tr>
            </a:tbl>
          </a:graphicData>
        </a:graphic>
      </p:graphicFrame>
      <p:graphicFrame>
        <p:nvGraphicFramePr>
          <p:cNvPr id="5" name="Table 16">
            <a:extLst>
              <a:ext uri="{FF2B5EF4-FFF2-40B4-BE49-F238E27FC236}">
                <a16:creationId xmlns:a16="http://schemas.microsoft.com/office/drawing/2014/main" id="{7CCA7E20-21B7-EA48-9915-65A1108AA632}"/>
              </a:ext>
            </a:extLst>
          </p:cNvPr>
          <p:cNvGraphicFramePr>
            <a:graphicFrameLocks/>
          </p:cNvGraphicFramePr>
          <p:nvPr/>
        </p:nvGraphicFramePr>
        <p:xfrm>
          <a:off x="7538826" y="2527664"/>
          <a:ext cx="4177022" cy="2346960"/>
        </p:xfrm>
        <a:graphic>
          <a:graphicData uri="http://schemas.openxmlformats.org/drawingml/2006/table">
            <a:tbl>
              <a:tblPr firstRow="1" bandRow="1">
                <a:tableStyleId>{7DF18680-E054-41AD-8BC1-D1AEF772440D}</a:tableStyleId>
              </a:tblPr>
              <a:tblGrid>
                <a:gridCol w="3008672">
                  <a:extLst>
                    <a:ext uri="{9D8B030D-6E8A-4147-A177-3AD203B41FA5}">
                      <a16:colId xmlns:a16="http://schemas.microsoft.com/office/drawing/2014/main" val="4127906672"/>
                    </a:ext>
                  </a:extLst>
                </a:gridCol>
                <a:gridCol w="1168350">
                  <a:extLst>
                    <a:ext uri="{9D8B030D-6E8A-4147-A177-3AD203B41FA5}">
                      <a16:colId xmlns:a16="http://schemas.microsoft.com/office/drawing/2014/main" val="716364596"/>
                    </a:ext>
                  </a:extLst>
                </a:gridCol>
              </a:tblGrid>
              <a:tr h="375024">
                <a:tc>
                  <a:txBody>
                    <a:bodyPr/>
                    <a:lstStyle/>
                    <a:p>
                      <a:pPr marL="0" marR="0" algn="l">
                        <a:lnSpc>
                          <a:spcPct val="100000"/>
                        </a:lnSpc>
                        <a:spcBef>
                          <a:spcPts val="50"/>
                        </a:spcBef>
                        <a:spcAft>
                          <a:spcPts val="50"/>
                        </a:spcAft>
                      </a:pPr>
                      <a:r>
                        <a:rPr lang="en-US" sz="1400" kern="1200" dirty="0">
                          <a:effectLst/>
                        </a:rPr>
                        <a:t>BAT Received in &gt;2 Patients, %</a:t>
                      </a:r>
                      <a:r>
                        <a:rPr lang="en-US" sz="1400" kern="1200" baseline="30000" dirty="0">
                          <a:effectLst/>
                        </a:rPr>
                        <a:t>1</a:t>
                      </a:r>
                      <a:endParaRPr lang="en-US" sz="1400" b="1" kern="1200" dirty="0">
                        <a:solidFill>
                          <a:schemeClr val="bg1"/>
                        </a:solidFill>
                        <a:effectLst/>
                        <a:latin typeface="+mn-lt"/>
                        <a:ea typeface="+mn-ea"/>
                        <a:cs typeface="Arial" panose="020B0604020202020204" pitchFamily="34" charset="0"/>
                      </a:endParaRPr>
                    </a:p>
                  </a:txBody>
                  <a:tcPr anchor="ctr">
                    <a:solidFill>
                      <a:srgbClr val="0099B0"/>
                    </a:solidFill>
                  </a:tcPr>
                </a:tc>
                <a:tc>
                  <a:txBody>
                    <a:bodyPr/>
                    <a:lstStyle/>
                    <a:p>
                      <a:pPr marL="0" marR="0" algn="ctr">
                        <a:lnSpc>
                          <a:spcPct val="100000"/>
                        </a:lnSpc>
                        <a:spcBef>
                          <a:spcPts val="50"/>
                        </a:spcBef>
                        <a:spcAft>
                          <a:spcPts val="50"/>
                        </a:spcAft>
                      </a:pPr>
                      <a:r>
                        <a:rPr lang="en-US" sz="1400" dirty="0">
                          <a:effectLst/>
                        </a:rPr>
                        <a:t>BAT</a:t>
                      </a:r>
                      <a:br>
                        <a:rPr lang="en-US" sz="1400" dirty="0">
                          <a:effectLst/>
                        </a:rPr>
                      </a:br>
                      <a:r>
                        <a:rPr lang="en-US" sz="1400" dirty="0">
                          <a:effectLst/>
                        </a:rPr>
                        <a:t>(n </a:t>
                      </a:r>
                      <a:r>
                        <a:rPr lang="en-US" sz="1400" baseline="0" dirty="0">
                          <a:effectLst/>
                        </a:rPr>
                        <a:t>= 98</a:t>
                      </a:r>
                      <a:r>
                        <a:rPr lang="en-US" sz="1400" dirty="0">
                          <a:effectLst/>
                        </a:rPr>
                        <a:t>)</a:t>
                      </a:r>
                      <a:endParaRPr lang="en-US" sz="1400" b="0" dirty="0">
                        <a:solidFill>
                          <a:schemeClr val="bg1"/>
                        </a:solidFill>
                        <a:effectLst/>
                        <a:latin typeface="+mn-lt"/>
                        <a:ea typeface="Arial"/>
                        <a:cs typeface="Arial" panose="020B0604020202020204" pitchFamily="34" charset="0"/>
                      </a:endParaRPr>
                    </a:p>
                  </a:txBody>
                  <a:tcPr anchor="ctr">
                    <a:solidFill>
                      <a:srgbClr val="0099B0"/>
                    </a:solidFill>
                  </a:tcPr>
                </a:tc>
                <a:extLst>
                  <a:ext uri="{0D108BD9-81ED-4DB2-BD59-A6C34878D82A}">
                    <a16:rowId xmlns:a16="http://schemas.microsoft.com/office/drawing/2014/main" val="2060162873"/>
                  </a:ext>
                </a:extLst>
              </a:tr>
              <a:tr h="150160">
                <a:tc>
                  <a:txBody>
                    <a:bodyPr/>
                    <a:lstStyle/>
                    <a:p>
                      <a:pPr marL="0" marR="0" algn="l">
                        <a:lnSpc>
                          <a:spcPct val="100000"/>
                        </a:lnSpc>
                        <a:spcBef>
                          <a:spcPts val="50"/>
                        </a:spcBef>
                        <a:spcAft>
                          <a:spcPts val="50"/>
                        </a:spcAft>
                      </a:pPr>
                      <a:r>
                        <a:rPr lang="en-US" sz="1400" kern="1200" dirty="0">
                          <a:effectLst/>
                        </a:rPr>
                        <a:t>Ruxolitinib</a:t>
                      </a:r>
                      <a:r>
                        <a:rPr lang="en-US" sz="1400" kern="1200" baseline="30000" dirty="0">
                          <a:effectLst/>
                        </a:rPr>
                        <a:t>c</a:t>
                      </a:r>
                      <a:endParaRPr lang="en-US" sz="1400" b="0" i="0" kern="1200" dirty="0">
                        <a:solidFill>
                          <a:schemeClr val="bg1"/>
                        </a:solidFill>
                        <a:effectLst/>
                        <a:latin typeface="+mn-lt"/>
                        <a:ea typeface="Calibri"/>
                        <a:cs typeface="Arial" panose="020B0604020202020204" pitchFamily="34" charset="0"/>
                      </a:endParaRPr>
                    </a:p>
                  </a:txBody>
                  <a:tcPr anchor="ctr">
                    <a:solidFill>
                      <a:srgbClr val="E6E6E6"/>
                    </a:solidFill>
                  </a:tcPr>
                </a:tc>
                <a:tc>
                  <a:txBody>
                    <a:bodyPr/>
                    <a:lstStyle/>
                    <a:p>
                      <a:pPr marL="0" marR="0" algn="ctr">
                        <a:lnSpc>
                          <a:spcPct val="100000"/>
                        </a:lnSpc>
                        <a:spcBef>
                          <a:spcPts val="50"/>
                        </a:spcBef>
                        <a:spcAft>
                          <a:spcPts val="50"/>
                        </a:spcAft>
                      </a:pPr>
                      <a:r>
                        <a:rPr lang="en-US" sz="1400" dirty="0">
                          <a:effectLst/>
                        </a:rPr>
                        <a:t>45</a:t>
                      </a:r>
                      <a:endParaRPr lang="en-US" sz="1400" dirty="0">
                        <a:solidFill>
                          <a:schemeClr val="tx1"/>
                        </a:solidFill>
                        <a:effectLst/>
                        <a:latin typeface="+mn-lt"/>
                        <a:ea typeface="Arial"/>
                        <a:cs typeface="Arial" panose="020B0604020202020204" pitchFamily="34" charset="0"/>
                      </a:endParaRPr>
                    </a:p>
                  </a:txBody>
                  <a:tcPr anchor="ctr">
                    <a:solidFill>
                      <a:srgbClr val="BFBFBF"/>
                    </a:solidFill>
                  </a:tcPr>
                </a:tc>
                <a:extLst>
                  <a:ext uri="{0D108BD9-81ED-4DB2-BD59-A6C34878D82A}">
                    <a16:rowId xmlns:a16="http://schemas.microsoft.com/office/drawing/2014/main" val="758419095"/>
                  </a:ext>
                </a:extLst>
              </a:tr>
              <a:tr h="0">
                <a:tc>
                  <a:txBody>
                    <a:bodyPr/>
                    <a:lstStyle/>
                    <a:p>
                      <a:pPr marL="0" marR="0" algn="l">
                        <a:lnSpc>
                          <a:spcPct val="100000"/>
                        </a:lnSpc>
                        <a:spcBef>
                          <a:spcPts val="50"/>
                        </a:spcBef>
                        <a:spcAft>
                          <a:spcPts val="50"/>
                        </a:spcAft>
                      </a:pPr>
                      <a:r>
                        <a:rPr lang="en-US" sz="1400" dirty="0">
                          <a:effectLst/>
                        </a:rPr>
                        <a:t>Hydroxyurea</a:t>
                      </a:r>
                      <a:endParaRPr lang="en-US" sz="1400" b="0" i="0" dirty="0">
                        <a:solidFill>
                          <a:schemeClr val="bg1"/>
                        </a:solidFill>
                        <a:effectLst/>
                        <a:latin typeface="+mn-lt"/>
                        <a:ea typeface="Times New Roman"/>
                        <a:cs typeface="Arial" panose="020B0604020202020204" pitchFamily="34" charset="0"/>
                      </a:endParaRPr>
                    </a:p>
                  </a:txBody>
                  <a:tcPr anchor="ctr">
                    <a:solidFill>
                      <a:srgbClr val="F2F2F2"/>
                    </a:solidFill>
                  </a:tcPr>
                </a:tc>
                <a:tc>
                  <a:txBody>
                    <a:bodyPr/>
                    <a:lstStyle/>
                    <a:p>
                      <a:pPr marL="0" marR="0" algn="ctr">
                        <a:lnSpc>
                          <a:spcPct val="100000"/>
                        </a:lnSpc>
                        <a:spcBef>
                          <a:spcPts val="50"/>
                        </a:spcBef>
                        <a:spcAft>
                          <a:spcPts val="50"/>
                        </a:spcAft>
                      </a:pPr>
                      <a:r>
                        <a:rPr lang="en-US" sz="1400" dirty="0">
                          <a:effectLst/>
                        </a:rPr>
                        <a:t>19</a:t>
                      </a:r>
                      <a:endParaRPr lang="en-US" sz="1400" b="0" i="0" dirty="0">
                        <a:solidFill>
                          <a:schemeClr val="tx1"/>
                        </a:solidFill>
                        <a:effectLst/>
                        <a:latin typeface="+mn-lt"/>
                        <a:ea typeface="Times New Roman"/>
                        <a:cs typeface="Arial" panose="020B0604020202020204" pitchFamily="34" charset="0"/>
                      </a:endParaRPr>
                    </a:p>
                  </a:txBody>
                  <a:tcPr anchor="ctr">
                    <a:solidFill>
                      <a:srgbClr val="D9D9D9"/>
                    </a:solidFill>
                  </a:tcPr>
                </a:tc>
                <a:extLst>
                  <a:ext uri="{0D108BD9-81ED-4DB2-BD59-A6C34878D82A}">
                    <a16:rowId xmlns:a16="http://schemas.microsoft.com/office/drawing/2014/main" val="2561183470"/>
                  </a:ext>
                </a:extLst>
              </a:tr>
              <a:tr h="300384">
                <a:tc>
                  <a:txBody>
                    <a:bodyPr/>
                    <a:lstStyle/>
                    <a:p>
                      <a:pPr marL="0" marR="0" algn="l">
                        <a:lnSpc>
                          <a:spcPct val="100000"/>
                        </a:lnSpc>
                        <a:spcBef>
                          <a:spcPts val="50"/>
                        </a:spcBef>
                        <a:spcAft>
                          <a:spcPts val="50"/>
                        </a:spcAft>
                      </a:pPr>
                      <a:r>
                        <a:rPr lang="en-US" sz="1400" kern="1200" dirty="0">
                          <a:effectLst/>
                        </a:rPr>
                        <a:t>Watch-and-wait only</a:t>
                      </a:r>
                      <a:endParaRPr lang="en-US" sz="1400" b="0" i="0" kern="1200" dirty="0">
                        <a:solidFill>
                          <a:schemeClr val="bg1"/>
                        </a:solidFill>
                        <a:effectLst/>
                        <a:latin typeface="+mn-lt"/>
                        <a:ea typeface="Calibri"/>
                        <a:cs typeface="Arial" panose="020B0604020202020204" pitchFamily="34" charset="0"/>
                      </a:endParaRPr>
                    </a:p>
                  </a:txBody>
                  <a:tcPr anchor="ctr">
                    <a:solidFill>
                      <a:srgbClr val="E6E6E6"/>
                    </a:solidFill>
                  </a:tcPr>
                </a:tc>
                <a:tc>
                  <a:txBody>
                    <a:bodyPr/>
                    <a:lstStyle/>
                    <a:p>
                      <a:pPr marL="0" marR="0" algn="ctr">
                        <a:lnSpc>
                          <a:spcPct val="100000"/>
                        </a:lnSpc>
                        <a:spcBef>
                          <a:spcPts val="50"/>
                        </a:spcBef>
                        <a:spcAft>
                          <a:spcPts val="50"/>
                        </a:spcAft>
                      </a:pPr>
                      <a:r>
                        <a:rPr lang="en-US" sz="1400" dirty="0">
                          <a:effectLst/>
                        </a:rPr>
                        <a:t>19</a:t>
                      </a:r>
                      <a:endParaRPr lang="en-US" sz="1400" dirty="0">
                        <a:solidFill>
                          <a:schemeClr val="tx1"/>
                        </a:solidFill>
                        <a:effectLst/>
                        <a:latin typeface="+mn-lt"/>
                        <a:ea typeface="Arial"/>
                        <a:cs typeface="Arial" panose="020B0604020202020204" pitchFamily="34" charset="0"/>
                      </a:endParaRPr>
                    </a:p>
                  </a:txBody>
                  <a:tcPr anchor="ctr">
                    <a:solidFill>
                      <a:srgbClr val="BFBFBF"/>
                    </a:solidFill>
                  </a:tcPr>
                </a:tc>
                <a:extLst>
                  <a:ext uri="{0D108BD9-81ED-4DB2-BD59-A6C34878D82A}">
                    <a16:rowId xmlns:a16="http://schemas.microsoft.com/office/drawing/2014/main" val="1776139802"/>
                  </a:ext>
                </a:extLst>
              </a:tr>
              <a:tr h="0">
                <a:tc>
                  <a:txBody>
                    <a:bodyPr/>
                    <a:lstStyle/>
                    <a:p>
                      <a:pPr marL="0" marR="0" algn="l">
                        <a:lnSpc>
                          <a:spcPct val="100000"/>
                        </a:lnSpc>
                        <a:spcBef>
                          <a:spcPts val="50"/>
                        </a:spcBef>
                        <a:spcAft>
                          <a:spcPts val="50"/>
                        </a:spcAft>
                      </a:pPr>
                      <a:r>
                        <a:rPr lang="en-US" sz="1400" kern="1200" dirty="0">
                          <a:effectLst/>
                        </a:rPr>
                        <a:t>Prednisone/prednisolone</a:t>
                      </a:r>
                      <a:endParaRPr lang="en-US" sz="1400" b="0" i="0" kern="1200" dirty="0">
                        <a:solidFill>
                          <a:schemeClr val="bg1"/>
                        </a:solidFill>
                        <a:effectLst/>
                        <a:latin typeface="+mn-lt"/>
                        <a:ea typeface="Calibri"/>
                        <a:cs typeface="Arial" panose="020B0604020202020204" pitchFamily="34" charset="0"/>
                      </a:endParaRPr>
                    </a:p>
                  </a:txBody>
                  <a:tcPr anchor="ctr">
                    <a:solidFill>
                      <a:srgbClr val="F2F2F2"/>
                    </a:solidFill>
                  </a:tcPr>
                </a:tc>
                <a:tc>
                  <a:txBody>
                    <a:bodyPr/>
                    <a:lstStyle/>
                    <a:p>
                      <a:pPr marL="0" marR="0" algn="ctr">
                        <a:lnSpc>
                          <a:spcPct val="100000"/>
                        </a:lnSpc>
                        <a:spcBef>
                          <a:spcPts val="50"/>
                        </a:spcBef>
                        <a:spcAft>
                          <a:spcPts val="50"/>
                        </a:spcAft>
                      </a:pPr>
                      <a:r>
                        <a:rPr lang="en-US" sz="1400" dirty="0">
                          <a:effectLst/>
                        </a:rPr>
                        <a:t>13</a:t>
                      </a:r>
                      <a:endParaRPr lang="en-US" sz="1400" dirty="0">
                        <a:solidFill>
                          <a:schemeClr val="tx1"/>
                        </a:solidFill>
                        <a:effectLst/>
                        <a:latin typeface="+mn-lt"/>
                        <a:ea typeface="Arial"/>
                        <a:cs typeface="Arial" panose="020B0604020202020204" pitchFamily="34" charset="0"/>
                      </a:endParaRPr>
                    </a:p>
                  </a:txBody>
                  <a:tcPr anchor="ctr">
                    <a:solidFill>
                      <a:srgbClr val="D9D9D9"/>
                    </a:solidFill>
                  </a:tcPr>
                </a:tc>
                <a:extLst>
                  <a:ext uri="{0D108BD9-81ED-4DB2-BD59-A6C34878D82A}">
                    <a16:rowId xmlns:a16="http://schemas.microsoft.com/office/drawing/2014/main" val="2174544305"/>
                  </a:ext>
                </a:extLst>
              </a:tr>
              <a:tr h="300384">
                <a:tc>
                  <a:txBody>
                    <a:bodyPr/>
                    <a:lstStyle/>
                    <a:p>
                      <a:pPr marL="0" marR="0" algn="l">
                        <a:lnSpc>
                          <a:spcPct val="100000"/>
                        </a:lnSpc>
                        <a:spcBef>
                          <a:spcPts val="50"/>
                        </a:spcBef>
                        <a:spcAft>
                          <a:spcPts val="50"/>
                        </a:spcAft>
                      </a:pPr>
                      <a:r>
                        <a:rPr lang="en-US" sz="1400" kern="1200" dirty="0">
                          <a:effectLst/>
                        </a:rPr>
                        <a:t>Danazol</a:t>
                      </a:r>
                      <a:endParaRPr lang="en-US" sz="1400" b="0" i="0" kern="1200" dirty="0">
                        <a:solidFill>
                          <a:schemeClr val="bg1"/>
                        </a:solidFill>
                        <a:effectLst/>
                        <a:latin typeface="+mn-lt"/>
                        <a:ea typeface="Calibri"/>
                        <a:cs typeface="Arial" panose="020B0604020202020204" pitchFamily="34" charset="0"/>
                      </a:endParaRPr>
                    </a:p>
                  </a:txBody>
                  <a:tcPr anchor="ctr">
                    <a:solidFill>
                      <a:srgbClr val="E6E6E6"/>
                    </a:solidFill>
                  </a:tcPr>
                </a:tc>
                <a:tc>
                  <a:txBody>
                    <a:bodyPr/>
                    <a:lstStyle/>
                    <a:p>
                      <a:pPr marL="0" marR="0" algn="ctr">
                        <a:lnSpc>
                          <a:spcPct val="100000"/>
                        </a:lnSpc>
                        <a:spcBef>
                          <a:spcPts val="50"/>
                        </a:spcBef>
                        <a:spcAft>
                          <a:spcPts val="50"/>
                        </a:spcAft>
                      </a:pPr>
                      <a:r>
                        <a:rPr lang="en-US" sz="1400" dirty="0">
                          <a:effectLst/>
                        </a:rPr>
                        <a:t>5</a:t>
                      </a:r>
                      <a:endParaRPr lang="en-US" sz="1400" dirty="0">
                        <a:solidFill>
                          <a:schemeClr val="tx1"/>
                        </a:solidFill>
                        <a:effectLst/>
                        <a:latin typeface="+mn-lt"/>
                        <a:ea typeface="Arial"/>
                        <a:cs typeface="Arial" panose="020B0604020202020204" pitchFamily="34" charset="0"/>
                      </a:endParaRPr>
                    </a:p>
                  </a:txBody>
                  <a:tcPr anchor="ctr">
                    <a:solidFill>
                      <a:srgbClr val="BFBFBF"/>
                    </a:solidFill>
                  </a:tcPr>
                </a:tc>
                <a:extLst>
                  <a:ext uri="{0D108BD9-81ED-4DB2-BD59-A6C34878D82A}">
                    <a16:rowId xmlns:a16="http://schemas.microsoft.com/office/drawing/2014/main" val="1381815060"/>
                  </a:ext>
                </a:extLst>
              </a:tr>
              <a:tr h="300384">
                <a:tc>
                  <a:txBody>
                    <a:bodyPr/>
                    <a:lstStyle/>
                    <a:p>
                      <a:pPr marL="0" marR="0" algn="l">
                        <a:lnSpc>
                          <a:spcPct val="100000"/>
                        </a:lnSpc>
                        <a:spcBef>
                          <a:spcPts val="50"/>
                        </a:spcBef>
                        <a:spcAft>
                          <a:spcPts val="50"/>
                        </a:spcAft>
                      </a:pPr>
                      <a:r>
                        <a:rPr lang="en-US" sz="1400" kern="1200" dirty="0">
                          <a:effectLst/>
                        </a:rPr>
                        <a:t>Thalidomide</a:t>
                      </a:r>
                      <a:endParaRPr lang="en-US" sz="1400" b="0" i="0" kern="1200" dirty="0">
                        <a:solidFill>
                          <a:schemeClr val="bg1"/>
                        </a:solidFill>
                        <a:effectLst/>
                        <a:latin typeface="+mn-lt"/>
                        <a:ea typeface="Calibri"/>
                        <a:cs typeface="Arial" panose="020B0604020202020204" pitchFamily="34" charset="0"/>
                      </a:endParaRPr>
                    </a:p>
                  </a:txBody>
                  <a:tcPr anchor="ctr">
                    <a:solidFill>
                      <a:srgbClr val="F2F2F2"/>
                    </a:solidFill>
                  </a:tcPr>
                </a:tc>
                <a:tc>
                  <a:txBody>
                    <a:bodyPr/>
                    <a:lstStyle/>
                    <a:p>
                      <a:pPr marL="0" marR="0" algn="ctr">
                        <a:lnSpc>
                          <a:spcPct val="100000"/>
                        </a:lnSpc>
                        <a:spcBef>
                          <a:spcPts val="50"/>
                        </a:spcBef>
                        <a:spcAft>
                          <a:spcPts val="50"/>
                        </a:spcAft>
                      </a:pPr>
                      <a:r>
                        <a:rPr lang="en-US" sz="1400" dirty="0">
                          <a:effectLst/>
                        </a:rPr>
                        <a:t>3</a:t>
                      </a:r>
                      <a:endParaRPr lang="en-US" sz="1400" dirty="0">
                        <a:solidFill>
                          <a:schemeClr val="tx1"/>
                        </a:solidFill>
                        <a:effectLst/>
                        <a:latin typeface="+mn-lt"/>
                        <a:ea typeface="Arial"/>
                        <a:cs typeface="Arial" panose="020B0604020202020204" pitchFamily="34" charset="0"/>
                      </a:endParaRPr>
                    </a:p>
                  </a:txBody>
                  <a:tcPr anchor="ctr">
                    <a:solidFill>
                      <a:srgbClr val="D9D9D9"/>
                    </a:solidFill>
                  </a:tcPr>
                </a:tc>
                <a:extLst>
                  <a:ext uri="{0D108BD9-81ED-4DB2-BD59-A6C34878D82A}">
                    <a16:rowId xmlns:a16="http://schemas.microsoft.com/office/drawing/2014/main" val="2946382023"/>
                  </a:ext>
                </a:extLst>
              </a:tr>
            </a:tbl>
          </a:graphicData>
        </a:graphic>
      </p:graphicFrame>
      <p:sp>
        <p:nvSpPr>
          <p:cNvPr id="14" name="Rectangle 13">
            <a:extLst>
              <a:ext uri="{FF2B5EF4-FFF2-40B4-BE49-F238E27FC236}">
                <a16:creationId xmlns:a16="http://schemas.microsoft.com/office/drawing/2014/main" id="{669551AA-EB33-5648-84AC-C42DC8C8399F}"/>
              </a:ext>
            </a:extLst>
          </p:cNvPr>
          <p:cNvSpPr/>
          <p:nvPr/>
        </p:nvSpPr>
        <p:spPr>
          <a:xfrm>
            <a:off x="7534358" y="4874624"/>
            <a:ext cx="442005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04040"/>
                </a:solidFill>
                <a:effectLst/>
                <a:uLnTx/>
                <a:uFillTx/>
                <a:latin typeface="Arial" panose="020B0604020202020204"/>
                <a:ea typeface="+mn-ea"/>
                <a:cs typeface="+mn-cs"/>
              </a:rPr>
              <a:t>Note: While allowed on the BAT arm, patients who received pacritinib could not receive corticosteroids or erythropoietic agents.</a:t>
            </a:r>
            <a:r>
              <a:rPr kumimoji="0" lang="en-US" sz="1100" b="0" i="0" u="none" strike="noStrike" kern="1200" cap="none" spc="0" normalizeH="0" baseline="30000" noProof="0" dirty="0">
                <a:ln>
                  <a:noFill/>
                </a:ln>
                <a:solidFill>
                  <a:srgbClr val="404040"/>
                </a:solidFill>
                <a:effectLst/>
                <a:uLnTx/>
                <a:uFillTx/>
                <a:latin typeface="Arial" panose="020B0604020202020204"/>
                <a:ea typeface="+mn-ea"/>
                <a:cs typeface="+mn-cs"/>
              </a:rPr>
              <a:t>2</a:t>
            </a:r>
            <a:endParaRPr kumimoji="0" lang="en-US" sz="11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
        <p:nvSpPr>
          <p:cNvPr id="10" name="Content Placeholder 18">
            <a:extLst>
              <a:ext uri="{FF2B5EF4-FFF2-40B4-BE49-F238E27FC236}">
                <a16:creationId xmlns:a16="http://schemas.microsoft.com/office/drawing/2014/main" id="{E31F6D30-7748-3749-9569-70C9CA750D7E}"/>
              </a:ext>
            </a:extLst>
          </p:cNvPr>
          <p:cNvSpPr txBox="1">
            <a:spLocks/>
          </p:cNvSpPr>
          <p:nvPr/>
        </p:nvSpPr>
        <p:spPr>
          <a:xfrm>
            <a:off x="7453423" y="1188076"/>
            <a:ext cx="4336511" cy="7478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10CFC9"/>
              </a:buClr>
              <a:buSzPct val="85000"/>
              <a:buFont typeface="Wingdings" pitchFamily="2" charset="2"/>
              <a:buChar char="§"/>
              <a:tabLst/>
              <a:defRPr/>
            </a:pPr>
            <a:r>
              <a:rPr kumimoji="0" lang="en-US" sz="1800" b="0" i="0" u="none" strike="noStrike" kern="1200" cap="none" spc="0" normalizeH="0" baseline="0" noProof="0" dirty="0">
                <a:ln>
                  <a:noFill/>
                </a:ln>
                <a:solidFill>
                  <a:srgbClr val="404040"/>
                </a:solidFill>
                <a:effectLst/>
                <a:uLnTx/>
                <a:uFillTx/>
                <a:latin typeface="Arial" panose="020B0604020202020204"/>
                <a:ea typeface="+mn-ea"/>
                <a:cs typeface="+mn-cs"/>
              </a:rPr>
              <a:t>Of the BAT patients who received ruxolitinib, 93% began treatment at ≤10 mg BID, including 64% at ≤5 mg BID</a:t>
            </a:r>
            <a:r>
              <a:rPr kumimoji="0" lang="en-US" sz="1800" b="0" i="0" u="none" strike="noStrike" kern="1200" cap="none" spc="0" normalizeH="0" baseline="30000" noProof="0" dirty="0">
                <a:ln>
                  <a:noFill/>
                </a:ln>
                <a:solidFill>
                  <a:srgbClr val="404040"/>
                </a:solidFill>
                <a:effectLst/>
                <a:uLnTx/>
                <a:uFillTx/>
                <a:latin typeface="Arial" panose="020B0604020202020204"/>
                <a:ea typeface="+mn-ea"/>
                <a:cs typeface="+mn-cs"/>
              </a:rPr>
              <a:t>3</a:t>
            </a:r>
            <a:endParaRPr kumimoji="0" lang="en-US" sz="18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58396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Elbow Connector 26">
            <a:extLst>
              <a:ext uri="{FF2B5EF4-FFF2-40B4-BE49-F238E27FC236}">
                <a16:creationId xmlns:a16="http://schemas.microsoft.com/office/drawing/2014/main" id="{F8D06F85-0BC1-5242-B573-C9113FED5A17}"/>
              </a:ext>
            </a:extLst>
          </p:cNvPr>
          <p:cNvCxnSpPr>
            <a:cxnSpLocks/>
          </p:cNvCxnSpPr>
          <p:nvPr/>
        </p:nvCxnSpPr>
        <p:spPr>
          <a:xfrm rot="16200000" flipV="1">
            <a:off x="2143615" y="3075377"/>
            <a:ext cx="850676" cy="408591"/>
          </a:xfrm>
          <a:prstGeom prst="bentConnector3">
            <a:avLst>
              <a:gd name="adj1" fmla="val 9941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26B6E8A9-3C90-2F4F-AC25-BE23EB2840EB}"/>
              </a:ext>
            </a:extLst>
          </p:cNvPr>
          <p:cNvCxnSpPr>
            <a:cxnSpLocks/>
          </p:cNvCxnSpPr>
          <p:nvPr/>
        </p:nvCxnSpPr>
        <p:spPr>
          <a:xfrm flipV="1">
            <a:off x="1976603" y="2860725"/>
            <a:ext cx="435795" cy="418947"/>
          </a:xfrm>
          <a:prstGeom prst="bentConnector3">
            <a:avLst>
              <a:gd name="adj1" fmla="val -5417"/>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id="{0324E541-AF96-7B46-8FE8-B405F5BAB810}"/>
              </a:ext>
            </a:extLst>
          </p:cNvPr>
          <p:cNvGraphicFramePr/>
          <p:nvPr/>
        </p:nvGraphicFramePr>
        <p:xfrm>
          <a:off x="1349349" y="2550459"/>
          <a:ext cx="1828426" cy="1471168"/>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Elbow Connector 17">
            <a:extLst>
              <a:ext uri="{FF2B5EF4-FFF2-40B4-BE49-F238E27FC236}">
                <a16:creationId xmlns:a16="http://schemas.microsoft.com/office/drawing/2014/main" id="{ECF314F7-A44D-C144-82AA-C17FB79CF468}"/>
              </a:ext>
            </a:extLst>
          </p:cNvPr>
          <p:cNvCxnSpPr>
            <a:cxnSpLocks/>
          </p:cNvCxnSpPr>
          <p:nvPr/>
        </p:nvCxnSpPr>
        <p:spPr>
          <a:xfrm flipV="1">
            <a:off x="3711651" y="2544538"/>
            <a:ext cx="507718" cy="416450"/>
          </a:xfrm>
          <a:prstGeom prst="bentConnector3">
            <a:avLst>
              <a:gd name="adj1" fmla="val 207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70060A95-1C82-C741-AED6-5FD8D7302DC1}"/>
              </a:ext>
            </a:extLst>
          </p:cNvPr>
          <p:cNvCxnSpPr>
            <a:cxnSpLocks/>
          </p:cNvCxnSpPr>
          <p:nvPr/>
        </p:nvCxnSpPr>
        <p:spPr>
          <a:xfrm rot="16200000" flipV="1">
            <a:off x="3815836" y="2775774"/>
            <a:ext cx="963011" cy="500538"/>
          </a:xfrm>
          <a:prstGeom prst="bentConnector3">
            <a:avLst>
              <a:gd name="adj1" fmla="val 99965"/>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E3628943-23B5-4541-8654-1B217D7B8D4F}"/>
              </a:ext>
            </a:extLst>
          </p:cNvPr>
          <p:cNvSpPr>
            <a:spLocks noGrp="1"/>
          </p:cNvSpPr>
          <p:nvPr>
            <p:ph type="title"/>
          </p:nvPr>
        </p:nvSpPr>
        <p:spPr>
          <a:xfrm>
            <a:off x="2203018" y="370047"/>
            <a:ext cx="8375519" cy="690749"/>
          </a:xfrm>
        </p:spPr>
        <p:txBody>
          <a:bodyPr/>
          <a:lstStyle/>
          <a:p>
            <a:r>
              <a:rPr lang="en-US">
                <a:solidFill>
                  <a:srgbClr val="C00000"/>
                </a:solidFill>
                <a:latin typeface="Arial" charset="0"/>
                <a:ea typeface="Arial" charset="0"/>
                <a:cs typeface="Arial" charset="0"/>
              </a:rPr>
              <a:t>PERSIST-2: Spleen/Symptom Response</a:t>
            </a:r>
          </a:p>
        </p:txBody>
      </p:sp>
      <p:sp>
        <p:nvSpPr>
          <p:cNvPr id="14" name="Text Placeholder 7">
            <a:extLst>
              <a:ext uri="{FF2B5EF4-FFF2-40B4-BE49-F238E27FC236}">
                <a16:creationId xmlns:a16="http://schemas.microsoft.com/office/drawing/2014/main" id="{9D5BA75B-05ED-5941-8574-3DA5650F250B}"/>
              </a:ext>
            </a:extLst>
          </p:cNvPr>
          <p:cNvSpPr txBox="1">
            <a:spLocks/>
          </p:cNvSpPr>
          <p:nvPr/>
        </p:nvSpPr>
        <p:spPr>
          <a:xfrm>
            <a:off x="1524001" y="5771788"/>
            <a:ext cx="6952765" cy="1027305"/>
          </a:xfrm>
          <a:prstGeom prst="rect">
            <a:avLst/>
          </a:prstGeom>
        </p:spPr>
        <p:txBody>
          <a:bodyPr vert="horz" lIns="67500" tIns="35100" rIns="0" bIns="3510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3DEFF"/>
              </a:buClr>
              <a:buSzTx/>
              <a:buFont typeface="Arial" panose="020B0604020202020204" pitchFamily="34" charset="0"/>
              <a:buNone/>
              <a:tabLst/>
              <a:defRPr/>
            </a:pPr>
            <a:r>
              <a:rPr kumimoji="0" lang="en-US" sz="1000" b="0" i="0" u="none" strike="noStrike" kern="1200" cap="none" spc="0" normalizeH="0" baseline="30000" noProof="0" dirty="0">
                <a:ln>
                  <a:noFill/>
                </a:ln>
                <a:solidFill>
                  <a:srgbClr val="002569"/>
                </a:solidFill>
                <a:effectLst/>
                <a:uLnTx/>
                <a:uFillTx/>
                <a:latin typeface="Arial" panose="020B0604020202020204"/>
                <a:ea typeface="+mn-ea"/>
                <a:cs typeface="+mn-cs"/>
              </a:rPr>
              <a:t>a </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Excludes individual symptom score for tiredness from </a:t>
            </a:r>
            <a:r>
              <a:rPr kumimoji="0" lang="en-US" sz="1000" b="0" i="0" u="none" strike="noStrike" kern="1200" cap="none" spc="0" normalizeH="0" baseline="0" noProof="0" dirty="0" err="1">
                <a:ln>
                  <a:noFill/>
                </a:ln>
                <a:solidFill>
                  <a:srgbClr val="002569"/>
                </a:solidFill>
                <a:effectLst/>
                <a:uLnTx/>
                <a:uFillTx/>
                <a:latin typeface="Arial" panose="020B0604020202020204"/>
                <a:ea typeface="+mn-ea"/>
                <a:cs typeface="+mn-cs"/>
              </a:rPr>
              <a:t>MPN-SAF</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TSS </a:t>
            </a:r>
            <a:r>
              <a:rPr kumimoji="0" lang="en-US" sz="1000" b="0" i="0" u="none" strike="noStrike" kern="1200" cap="none" spc="0" normalizeH="0" baseline="0" noProof="0" dirty="0" err="1">
                <a:ln>
                  <a:noFill/>
                </a:ln>
                <a:solidFill>
                  <a:srgbClr val="002569"/>
                </a:solidFill>
                <a:effectLst/>
                <a:uLnTx/>
                <a:uFillTx/>
                <a:latin typeface="Arial" panose="020B0604020202020204"/>
                <a:ea typeface="+mn-ea"/>
                <a:cs typeface="+mn-cs"/>
              </a:rPr>
              <a:t>v2.0</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utilized in pivotal trials for other JAK inhibitors.</a:t>
            </a:r>
          </a:p>
          <a:p>
            <a:pPr marL="0" marR="0" lvl="0" indent="0" algn="l" defTabSz="914400" rtl="0" eaLnBrk="1" fontAlgn="auto" latinLnBrk="0" hangingPunct="1">
              <a:lnSpc>
                <a:spcPct val="100000"/>
              </a:lnSpc>
              <a:spcBef>
                <a:spcPts val="0"/>
              </a:spcBef>
              <a:spcAft>
                <a:spcPts val="0"/>
              </a:spcAft>
              <a:buClr>
                <a:srgbClr val="C3DEFF"/>
              </a:buClr>
              <a:buSzTx/>
              <a:buFont typeface="Arial" panose="020B0604020202020204" pitchFamily="34" charset="0"/>
              <a:buNone/>
              <a:tabLst/>
              <a:defRPr/>
            </a:pP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BAT, best available therapy; BID, twice daily; ITT, intention-to-treat; </a:t>
            </a:r>
            <a:r>
              <a:rPr kumimoji="0" lang="en-US" sz="1000" b="0" i="0" u="none" strike="noStrike" kern="1200" cap="none" spc="0" normalizeH="0" baseline="0" noProof="0" dirty="0" err="1">
                <a:ln>
                  <a:noFill/>
                </a:ln>
                <a:solidFill>
                  <a:srgbClr val="002569"/>
                </a:solidFill>
                <a:effectLst/>
                <a:uLnTx/>
                <a:uFillTx/>
                <a:latin typeface="Arial" panose="020B0604020202020204"/>
                <a:ea typeface="+mn-ea"/>
                <a:cs typeface="+mn-cs"/>
              </a:rPr>
              <a:t>MPN-SAF</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myeloproliferative symptom assessment form; PAC, pacritinib; SVR, spleen volume reduction; TSS, total symptom score.</a:t>
            </a:r>
          </a:p>
          <a:p>
            <a:pPr marL="0" marR="0" lvl="0" indent="0" algn="l" defTabSz="914400" rtl="0" eaLnBrk="1" fontAlgn="auto" latinLnBrk="0" hangingPunct="1">
              <a:lnSpc>
                <a:spcPct val="100000"/>
              </a:lnSpc>
              <a:spcBef>
                <a:spcPts val="0"/>
              </a:spcBef>
              <a:spcAft>
                <a:spcPts val="0"/>
              </a:spcAft>
              <a:buClr>
                <a:srgbClr val="C3DEFF"/>
              </a:buClr>
              <a:buSzTx/>
              <a:buFont typeface="Arial" panose="020B0604020202020204" pitchFamily="34" charset="0"/>
              <a:buNone/>
              <a:tabLst/>
              <a:defRPr/>
            </a:pP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1. </a:t>
            </a:r>
            <a:r>
              <a:rPr kumimoji="0" lang="en-US" sz="1000" b="0" i="0" u="none" strike="noStrike" kern="1200" cap="none" spc="0" normalizeH="0" baseline="0" noProof="0" dirty="0" err="1">
                <a:ln>
                  <a:noFill/>
                </a:ln>
                <a:solidFill>
                  <a:srgbClr val="002569"/>
                </a:solidFill>
                <a:effectLst/>
                <a:uLnTx/>
                <a:uFillTx/>
                <a:latin typeface="Arial" panose="020B0604020202020204"/>
                <a:ea typeface="+mn-ea"/>
                <a:cs typeface="+mn-cs"/>
              </a:rPr>
              <a:t>Mascarenhas</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J, et al. </a:t>
            </a:r>
            <a:r>
              <a:rPr kumimoji="0" lang="en-US" sz="1000" b="0" i="1" u="none" strike="noStrike" kern="1200" cap="none" spc="0" normalizeH="0" baseline="0" noProof="0" dirty="0">
                <a:ln>
                  <a:noFill/>
                </a:ln>
                <a:solidFill>
                  <a:srgbClr val="002569"/>
                </a:solidFill>
                <a:effectLst/>
                <a:uLnTx/>
                <a:uFillTx/>
                <a:latin typeface="Arial" panose="020B0604020202020204"/>
                <a:ea typeface="+mn-ea"/>
                <a:cs typeface="+mn-cs"/>
              </a:rPr>
              <a:t>JAMA Oncol</a:t>
            </a: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 2018;4:652-659. 2. Data on File. CTI Biopharma Corp. Pacritinib Clinical Overview.</a:t>
            </a:r>
          </a:p>
        </p:txBody>
      </p:sp>
      <p:graphicFrame>
        <p:nvGraphicFramePr>
          <p:cNvPr id="25" name="Chart 24">
            <a:extLst>
              <a:ext uri="{FF2B5EF4-FFF2-40B4-BE49-F238E27FC236}">
                <a16:creationId xmlns:a16="http://schemas.microsoft.com/office/drawing/2014/main" id="{4F7AC35A-698F-B840-9A98-78B3C3FD87A3}"/>
              </a:ext>
            </a:extLst>
          </p:cNvPr>
          <p:cNvGraphicFramePr/>
          <p:nvPr/>
        </p:nvGraphicFramePr>
        <p:xfrm>
          <a:off x="5438876" y="2650279"/>
          <a:ext cx="1885006" cy="13713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a:extLst>
              <a:ext uri="{FF2B5EF4-FFF2-40B4-BE49-F238E27FC236}">
                <a16:creationId xmlns:a16="http://schemas.microsoft.com/office/drawing/2014/main" id="{6CDCAC0B-3CD1-5049-A49D-70DE13CEC0EB}"/>
              </a:ext>
            </a:extLst>
          </p:cNvPr>
          <p:cNvGraphicFramePr/>
          <p:nvPr/>
        </p:nvGraphicFramePr>
        <p:xfrm>
          <a:off x="7216424" y="2524161"/>
          <a:ext cx="1885006" cy="1519355"/>
        </p:xfrm>
        <a:graphic>
          <a:graphicData uri="http://schemas.openxmlformats.org/drawingml/2006/chart">
            <c:chart xmlns:c="http://schemas.openxmlformats.org/drawingml/2006/chart" xmlns:r="http://schemas.openxmlformats.org/officeDocument/2006/relationships" r:id="rId5"/>
          </a:graphicData>
        </a:graphic>
      </p:graphicFrame>
      <p:sp>
        <p:nvSpPr>
          <p:cNvPr id="29" name="Rectangle 28">
            <a:extLst>
              <a:ext uri="{FF2B5EF4-FFF2-40B4-BE49-F238E27FC236}">
                <a16:creationId xmlns:a16="http://schemas.microsoft.com/office/drawing/2014/main" id="{D64A4747-C7A5-3046-9F1B-C78CC5EA2971}"/>
              </a:ext>
            </a:extLst>
          </p:cNvPr>
          <p:cNvSpPr/>
          <p:nvPr/>
        </p:nvSpPr>
        <p:spPr>
          <a:xfrm>
            <a:off x="6051755" y="2219344"/>
            <a:ext cx="893193"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569"/>
                </a:solidFill>
                <a:effectLst/>
                <a:uLnTx/>
                <a:uFillTx/>
                <a:latin typeface="Arial" panose="020B0604020202020204"/>
                <a:ea typeface="+mn-ea"/>
                <a:cs typeface="+mn-cs"/>
              </a:rPr>
              <a:t>SVR ≥35%</a:t>
            </a:r>
            <a:r>
              <a:rPr kumimoji="0" lang="en-US" sz="1050" b="1" i="0" u="none" strike="noStrike" kern="1200" cap="none" spc="0" normalizeH="0" baseline="30000" noProof="0" dirty="0">
                <a:ln>
                  <a:noFill/>
                </a:ln>
                <a:solidFill>
                  <a:srgbClr val="002569"/>
                </a:solidFill>
                <a:effectLst/>
                <a:uLnTx/>
                <a:uFillTx/>
                <a:latin typeface="Arial" panose="020B0604020202020204"/>
                <a:ea typeface="+mn-ea"/>
                <a:cs typeface="+mn-cs"/>
              </a:rPr>
              <a:t>1</a:t>
            </a:r>
            <a:endPar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288AF8FC-C6F7-2E4B-BACD-6DA11BA6294D}"/>
              </a:ext>
            </a:extLst>
          </p:cNvPr>
          <p:cNvSpPr/>
          <p:nvPr/>
        </p:nvSpPr>
        <p:spPr>
          <a:xfrm>
            <a:off x="7284922" y="2219344"/>
            <a:ext cx="2353529"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2569"/>
                </a:solidFill>
                <a:effectLst/>
                <a:uLnTx/>
                <a:uFillTx/>
                <a:latin typeface="Arial" panose="020B0604020202020204"/>
                <a:ea typeface="+mn-ea"/>
                <a:cs typeface="+mn-cs"/>
              </a:rPr>
              <a:t>≥50% reduction in modified TSS</a:t>
            </a:r>
            <a:r>
              <a:rPr kumimoji="0" lang="en-US" sz="1050" b="1" i="0" u="none" strike="noStrike" kern="1200" cap="none" spc="0" normalizeH="0" baseline="30000" noProof="0">
                <a:ln>
                  <a:noFill/>
                </a:ln>
                <a:solidFill>
                  <a:srgbClr val="002569"/>
                </a:solidFill>
                <a:effectLst/>
                <a:uLnTx/>
                <a:uFillTx/>
                <a:latin typeface="Arial" panose="020B0604020202020204"/>
                <a:ea typeface="+mn-ea"/>
                <a:cs typeface="+mn-cs"/>
              </a:rPr>
              <a:t>2,a</a:t>
            </a:r>
            <a:endParaRPr kumimoji="0" lang="en-US" sz="1050"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D9F8471-4E7F-ED4E-9134-7EC8A8A28AA9}"/>
              </a:ext>
            </a:extLst>
          </p:cNvPr>
          <p:cNvSpPr/>
          <p:nvPr/>
        </p:nvSpPr>
        <p:spPr>
          <a:xfrm>
            <a:off x="1933046" y="2219344"/>
            <a:ext cx="893193"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569"/>
                </a:solidFill>
                <a:effectLst/>
                <a:uLnTx/>
                <a:uFillTx/>
                <a:latin typeface="Arial" panose="020B0604020202020204"/>
                <a:ea typeface="+mn-ea"/>
                <a:cs typeface="+mn-cs"/>
              </a:rPr>
              <a:t>SVR ≥35%</a:t>
            </a:r>
            <a:r>
              <a:rPr kumimoji="0" lang="en-US" sz="1050" b="1" i="0" u="none" strike="noStrike" kern="1200" cap="none" spc="0" normalizeH="0" baseline="30000" noProof="0" dirty="0">
                <a:ln>
                  <a:noFill/>
                </a:ln>
                <a:solidFill>
                  <a:srgbClr val="002569"/>
                </a:solidFill>
                <a:effectLst/>
                <a:uLnTx/>
                <a:uFillTx/>
                <a:latin typeface="Arial" panose="020B0604020202020204"/>
                <a:ea typeface="+mn-ea"/>
                <a:cs typeface="+mn-cs"/>
              </a:rPr>
              <a:t>1</a:t>
            </a:r>
            <a:endPar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7FD32E87-9E94-EE4B-95BB-B10ECC8A6079}"/>
              </a:ext>
            </a:extLst>
          </p:cNvPr>
          <p:cNvSpPr/>
          <p:nvPr/>
        </p:nvSpPr>
        <p:spPr>
          <a:xfrm>
            <a:off x="2023448" y="2733044"/>
            <a:ext cx="691215" cy="25391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002569"/>
                </a:solidFill>
                <a:effectLst/>
                <a:uLnTx/>
                <a:uFillTx/>
                <a:latin typeface="Arial" panose="020B0604020202020204"/>
                <a:ea typeface="+mn-ea"/>
                <a:cs typeface="+mn-cs"/>
              </a:rPr>
              <a:t>P</a:t>
            </a: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=0.001</a:t>
            </a:r>
          </a:p>
        </p:txBody>
      </p:sp>
      <p:sp>
        <p:nvSpPr>
          <p:cNvPr id="13" name="Rectangle 12">
            <a:extLst>
              <a:ext uri="{FF2B5EF4-FFF2-40B4-BE49-F238E27FC236}">
                <a16:creationId xmlns:a16="http://schemas.microsoft.com/office/drawing/2014/main" id="{36B4D549-EA46-2145-869F-3F3FB3DB30B0}"/>
              </a:ext>
            </a:extLst>
          </p:cNvPr>
          <p:cNvSpPr/>
          <p:nvPr/>
        </p:nvSpPr>
        <p:spPr>
          <a:xfrm>
            <a:off x="3184904" y="2219344"/>
            <a:ext cx="2353529"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2569"/>
                </a:solidFill>
                <a:effectLst/>
                <a:uLnTx/>
                <a:uFillTx/>
                <a:latin typeface="Arial" panose="020B0604020202020204"/>
                <a:ea typeface="+mn-ea"/>
                <a:cs typeface="+mn-cs"/>
              </a:rPr>
              <a:t>≥50% reduction in modified TSS</a:t>
            </a:r>
            <a:r>
              <a:rPr kumimoji="0" lang="en-US" sz="1050" b="1" i="0" u="none" strike="noStrike" kern="1200" cap="none" spc="0" normalizeH="0" baseline="30000" noProof="0">
                <a:ln>
                  <a:noFill/>
                </a:ln>
                <a:solidFill>
                  <a:srgbClr val="002569"/>
                </a:solidFill>
                <a:effectLst/>
                <a:uLnTx/>
                <a:uFillTx/>
                <a:latin typeface="Arial" panose="020B0604020202020204"/>
                <a:ea typeface="+mn-ea"/>
                <a:cs typeface="+mn-cs"/>
              </a:rPr>
              <a:t>2,a</a:t>
            </a:r>
            <a:endParaRPr kumimoji="0" lang="en-US" sz="1050"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61B933D5-56E3-C545-ADEF-BAD70601E9FE}"/>
              </a:ext>
            </a:extLst>
          </p:cNvPr>
          <p:cNvSpPr/>
          <p:nvPr/>
        </p:nvSpPr>
        <p:spPr>
          <a:xfrm>
            <a:off x="3828021" y="2400455"/>
            <a:ext cx="691215" cy="25391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002569"/>
                </a:solidFill>
                <a:effectLst/>
                <a:uLnTx/>
                <a:uFillTx/>
                <a:latin typeface="Arial" panose="020B0604020202020204"/>
                <a:ea typeface="+mn-ea"/>
                <a:cs typeface="+mn-cs"/>
              </a:rPr>
              <a:t>P</a:t>
            </a: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=0.004</a:t>
            </a:r>
          </a:p>
        </p:txBody>
      </p:sp>
      <p:sp>
        <p:nvSpPr>
          <p:cNvPr id="16" name="Rectangle 15">
            <a:extLst>
              <a:ext uri="{FF2B5EF4-FFF2-40B4-BE49-F238E27FC236}">
                <a16:creationId xmlns:a16="http://schemas.microsoft.com/office/drawing/2014/main" id="{B6615E39-9E1D-B34D-8EEF-C6DD8DB52BA7}"/>
              </a:ext>
            </a:extLst>
          </p:cNvPr>
          <p:cNvSpPr/>
          <p:nvPr/>
        </p:nvSpPr>
        <p:spPr>
          <a:xfrm>
            <a:off x="2230357" y="1737476"/>
            <a:ext cx="17876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ITT Population</a:t>
            </a: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cxnSp>
        <p:nvCxnSpPr>
          <p:cNvPr id="21" name="Straight Connector 20">
            <a:extLst>
              <a:ext uri="{FF2B5EF4-FFF2-40B4-BE49-F238E27FC236}">
                <a16:creationId xmlns:a16="http://schemas.microsoft.com/office/drawing/2014/main" id="{B37AA1A1-2B0E-AE40-97C7-5A098BD2D60F}"/>
              </a:ext>
            </a:extLst>
          </p:cNvPr>
          <p:cNvCxnSpPr>
            <a:cxnSpLocks/>
          </p:cNvCxnSpPr>
          <p:nvPr/>
        </p:nvCxnSpPr>
        <p:spPr>
          <a:xfrm flipH="1">
            <a:off x="5655664" y="2106808"/>
            <a:ext cx="349758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1FB5C19A-D111-D749-9DA2-94585E270B37}"/>
              </a:ext>
            </a:extLst>
          </p:cNvPr>
          <p:cNvGraphicFramePr/>
          <p:nvPr/>
        </p:nvGraphicFramePr>
        <p:xfrm>
          <a:off x="3126427" y="2550175"/>
          <a:ext cx="1840273" cy="1471453"/>
        </p:xfrm>
        <a:graphic>
          <a:graphicData uri="http://schemas.openxmlformats.org/drawingml/2006/chart">
            <c:chart xmlns:c="http://schemas.openxmlformats.org/drawingml/2006/chart" xmlns:r="http://schemas.openxmlformats.org/officeDocument/2006/relationships" r:id="rId6"/>
          </a:graphicData>
        </a:graphic>
      </p:graphicFrame>
      <p:cxnSp>
        <p:nvCxnSpPr>
          <p:cNvPr id="36" name="Straight Connector 35">
            <a:extLst>
              <a:ext uri="{FF2B5EF4-FFF2-40B4-BE49-F238E27FC236}">
                <a16:creationId xmlns:a16="http://schemas.microsoft.com/office/drawing/2014/main" id="{BF337278-CEEB-4F97-919A-4B3055D24399}"/>
              </a:ext>
            </a:extLst>
          </p:cNvPr>
          <p:cNvCxnSpPr>
            <a:cxnSpLocks/>
          </p:cNvCxnSpPr>
          <p:nvPr/>
        </p:nvCxnSpPr>
        <p:spPr>
          <a:xfrm flipH="1">
            <a:off x="1456701" y="2106808"/>
            <a:ext cx="349758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7CC6524-8341-4081-9554-D72E4DB8C85C}"/>
              </a:ext>
            </a:extLst>
          </p:cNvPr>
          <p:cNvSpPr txBox="1"/>
          <p:nvPr/>
        </p:nvSpPr>
        <p:spPr>
          <a:xfrm>
            <a:off x="1501270" y="2375800"/>
            <a:ext cx="7682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Week 24</a:t>
            </a:r>
          </a:p>
        </p:txBody>
      </p:sp>
      <p:sp>
        <p:nvSpPr>
          <p:cNvPr id="44" name="TextBox 43">
            <a:extLst>
              <a:ext uri="{FF2B5EF4-FFF2-40B4-BE49-F238E27FC236}">
                <a16:creationId xmlns:a16="http://schemas.microsoft.com/office/drawing/2014/main" id="{D3FCF193-B7EA-4B59-8E98-718CF0B7B969}"/>
              </a:ext>
            </a:extLst>
          </p:cNvPr>
          <p:cNvSpPr txBox="1"/>
          <p:nvPr/>
        </p:nvSpPr>
        <p:spPr>
          <a:xfrm>
            <a:off x="5590797" y="2375800"/>
            <a:ext cx="81693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Week 24</a:t>
            </a:r>
          </a:p>
        </p:txBody>
      </p:sp>
      <p:sp>
        <p:nvSpPr>
          <p:cNvPr id="23" name="Rectangle 22">
            <a:extLst>
              <a:ext uri="{FF2B5EF4-FFF2-40B4-BE49-F238E27FC236}">
                <a16:creationId xmlns:a16="http://schemas.microsoft.com/office/drawing/2014/main" id="{0BC57A7B-1A22-9E45-B4A4-F8FCD56925D2}"/>
              </a:ext>
            </a:extLst>
          </p:cNvPr>
          <p:cNvSpPr/>
          <p:nvPr/>
        </p:nvSpPr>
        <p:spPr>
          <a:xfrm>
            <a:off x="5526600" y="1697979"/>
            <a:ext cx="37557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Patients With Platelets &lt;50</a:t>
            </a:r>
            <a:r>
              <a:rPr kumimoji="0" lang="en-US" sz="1350" b="1" i="1" u="none" strike="noStrike" kern="1200" cap="none" spc="0" normalizeH="0" baseline="0" noProof="0" dirty="0">
                <a:ln>
                  <a:noFill/>
                </a:ln>
                <a:solidFill>
                  <a:srgbClr val="002569"/>
                </a:solidFill>
                <a:effectLst/>
                <a:uLnTx/>
                <a:uFillTx/>
                <a:latin typeface="Arial" panose="020B0604020202020204"/>
                <a:ea typeface="+mn-ea"/>
                <a:cs typeface="+mn-cs"/>
              </a:rPr>
              <a:t>x</a:t>
            </a: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10</a:t>
            </a:r>
            <a:r>
              <a:rPr kumimoji="0" lang="en-US" sz="1800" b="1" i="0" u="none" strike="noStrike" kern="1200" cap="none" spc="0" normalizeH="0" baseline="30000" noProof="0" dirty="0">
                <a:ln>
                  <a:noFill/>
                </a:ln>
                <a:solidFill>
                  <a:srgbClr val="002569"/>
                </a:solidFill>
                <a:effectLst/>
                <a:uLnTx/>
                <a:uFillTx/>
                <a:latin typeface="Arial" panose="020B0604020202020204"/>
                <a:ea typeface="+mn-ea"/>
                <a:cs typeface="+mn-cs"/>
              </a:rPr>
              <a:t>9</a:t>
            </a: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/L</a:t>
            </a: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B010CB4-5E9C-4208-AEE8-A876CEC38FC1}"/>
              </a:ext>
            </a:extLst>
          </p:cNvPr>
          <p:cNvSpPr txBox="1"/>
          <p:nvPr/>
        </p:nvSpPr>
        <p:spPr>
          <a:xfrm>
            <a:off x="1381211" y="4439629"/>
            <a:ext cx="7381082" cy="923330"/>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
                <a:srgbClr val="78E2DA"/>
              </a:buClr>
              <a:buSzTx/>
              <a:buFont typeface="Wingdings" panose="05000000000000000000" pitchFamily="2" charset="2"/>
              <a:buChar char="§"/>
              <a:tabLst/>
              <a:defRPr/>
            </a:pPr>
            <a:r>
              <a:rPr kumimoji="0" lang="en-US" sz="1800" b="0" i="0" u="none" strike="noStrike" kern="1200" cap="none" spc="0" normalizeH="0" baseline="0" noProof="0">
                <a:ln>
                  <a:noFill/>
                </a:ln>
                <a:solidFill>
                  <a:srgbClr val="002569"/>
                </a:solidFill>
                <a:effectLst/>
                <a:uLnTx/>
                <a:uFillTx/>
                <a:latin typeface="Arial" panose="020B0604020202020204"/>
                <a:ea typeface="+mn-ea"/>
                <a:cs typeface="+mn-cs"/>
              </a:rPr>
              <a:t>The proportions of patients with much improved or very much improved scores were 57% with pacritinib 200 mg BID versus 28% with BAT</a:t>
            </a:r>
          </a:p>
        </p:txBody>
      </p:sp>
    </p:spTree>
    <p:extLst>
      <p:ext uri="{BB962C8B-B14F-4D97-AF65-F5344CB8AC3E}">
        <p14:creationId xmlns:p14="http://schemas.microsoft.com/office/powerpoint/2010/main" val="10494489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628943-23B5-4541-8654-1B217D7B8D4F}"/>
              </a:ext>
            </a:extLst>
          </p:cNvPr>
          <p:cNvSpPr>
            <a:spLocks noGrp="1"/>
          </p:cNvSpPr>
          <p:nvPr>
            <p:ph type="title"/>
          </p:nvPr>
        </p:nvSpPr>
        <p:spPr>
          <a:xfrm>
            <a:off x="365760" y="228600"/>
            <a:ext cx="11167359" cy="920998"/>
          </a:xfrm>
        </p:spPr>
        <p:txBody>
          <a:bodyPr/>
          <a:lstStyle/>
          <a:p>
            <a:pPr algn="ctr"/>
            <a:r>
              <a:rPr lang="en-US" noProof="0" dirty="0">
                <a:solidFill>
                  <a:srgbClr val="C00000"/>
                </a:solidFill>
                <a:latin typeface="+mj-lt"/>
                <a:ea typeface="Roboto Cn" panose="02000000000000000000" pitchFamily="2" charset="0"/>
              </a:rPr>
              <a:t>PERSIST-2: Hematologic Stability </a:t>
            </a:r>
          </a:p>
        </p:txBody>
      </p:sp>
      <p:sp>
        <p:nvSpPr>
          <p:cNvPr id="14" name="Text Placeholder 7">
            <a:extLst>
              <a:ext uri="{FF2B5EF4-FFF2-40B4-BE49-F238E27FC236}">
                <a16:creationId xmlns:a16="http://schemas.microsoft.com/office/drawing/2014/main" id="{9D5BA75B-05ED-5941-8574-3DA5650F250B}"/>
              </a:ext>
            </a:extLst>
          </p:cNvPr>
          <p:cNvSpPr txBox="1">
            <a:spLocks/>
          </p:cNvSpPr>
          <p:nvPr/>
        </p:nvSpPr>
        <p:spPr>
          <a:xfrm>
            <a:off x="0" y="6389635"/>
            <a:ext cx="8803532" cy="478566"/>
          </a:xfrm>
          <a:prstGeom prst="rect">
            <a:avLst/>
          </a:prstGeom>
        </p:spPr>
        <p:txBody>
          <a:bodyPr vert="horz" lIns="90000" tIns="46800" rIns="0" bIns="4680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r>
              <a:rPr kumimoji="0" lang="en-US" sz="1200" b="0" i="0" u="none" strike="noStrike" kern="1200" cap="none" spc="0" normalizeH="0" baseline="0" noProof="0" dirty="0">
                <a:ln>
                  <a:noFill/>
                </a:ln>
                <a:solidFill>
                  <a:srgbClr val="515259"/>
                </a:solidFill>
                <a:effectLst/>
                <a:uLnTx/>
                <a:uFillTx/>
                <a:latin typeface="Proxima Nova Rg"/>
                <a:ea typeface="+mn-ea"/>
                <a:cs typeface="+mn-cs"/>
              </a:rPr>
              <a:t>BAT, best available therapy; BID, twice daily; ITT, intention-to-treat; PAC, pacritinib; RBC, red blood cell.</a:t>
            </a:r>
          </a:p>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r>
              <a:rPr kumimoji="0" lang="en-US" sz="1200" b="0" i="0" u="none" strike="noStrike" kern="1200" cap="none" spc="0" normalizeH="0" baseline="0" noProof="0" dirty="0">
                <a:ln>
                  <a:noFill/>
                </a:ln>
                <a:solidFill>
                  <a:srgbClr val="515259"/>
                </a:solidFill>
                <a:effectLst/>
                <a:uLnTx/>
                <a:uFillTx/>
                <a:latin typeface="Proxima Nova Rg"/>
                <a:ea typeface="+mn-ea"/>
                <a:cs typeface="+mn-cs"/>
              </a:rPr>
              <a:t>Mascarenhas J, et al. </a:t>
            </a:r>
            <a:r>
              <a:rPr kumimoji="0" lang="en-US" sz="1200" b="0" i="1" u="none" strike="noStrike" kern="1200" cap="none" spc="0" normalizeH="0" baseline="0" noProof="0" dirty="0">
                <a:ln>
                  <a:noFill/>
                </a:ln>
                <a:solidFill>
                  <a:srgbClr val="515259"/>
                </a:solidFill>
                <a:effectLst/>
                <a:uLnTx/>
                <a:uFillTx/>
                <a:latin typeface="Proxima Nova Rg"/>
                <a:ea typeface="+mn-ea"/>
                <a:cs typeface="+mn-cs"/>
              </a:rPr>
              <a:t>JAMA Oncol</a:t>
            </a:r>
            <a:r>
              <a:rPr kumimoji="0" lang="en-US" sz="1200" b="0" i="0" u="none" strike="noStrike" kern="1200" cap="none" spc="0" normalizeH="0" baseline="0" noProof="0" dirty="0">
                <a:ln>
                  <a:noFill/>
                </a:ln>
                <a:solidFill>
                  <a:srgbClr val="515259"/>
                </a:solidFill>
                <a:effectLst/>
                <a:uLnTx/>
                <a:uFillTx/>
                <a:latin typeface="Proxima Nova Rg"/>
                <a:ea typeface="+mn-ea"/>
                <a:cs typeface="+mn-cs"/>
              </a:rPr>
              <a:t>. 2018;4:652-659. </a:t>
            </a:r>
          </a:p>
        </p:txBody>
      </p:sp>
      <p:sp>
        <p:nvSpPr>
          <p:cNvPr id="30" name="Rectangle 29">
            <a:extLst>
              <a:ext uri="{FF2B5EF4-FFF2-40B4-BE49-F238E27FC236}">
                <a16:creationId xmlns:a16="http://schemas.microsoft.com/office/drawing/2014/main" id="{C5FA215A-9257-4B2B-AD86-CD268B604275}"/>
              </a:ext>
            </a:extLst>
          </p:cNvPr>
          <p:cNvSpPr/>
          <p:nvPr/>
        </p:nvSpPr>
        <p:spPr>
          <a:xfrm>
            <a:off x="7857431" y="1353154"/>
            <a:ext cx="408793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t>Transfusion Burden in Patients Who Received </a:t>
            </a:r>
            <a:b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t>≥1 RBC Transfusion on Study</a:t>
            </a:r>
          </a:p>
        </p:txBody>
      </p:sp>
      <p:sp>
        <p:nvSpPr>
          <p:cNvPr id="42" name="Rectangle 41">
            <a:extLst>
              <a:ext uri="{FF2B5EF4-FFF2-40B4-BE49-F238E27FC236}">
                <a16:creationId xmlns:a16="http://schemas.microsoft.com/office/drawing/2014/main" id="{78B3FD82-8F99-45AA-8C37-00B6B7A7767F}"/>
              </a:ext>
            </a:extLst>
          </p:cNvPr>
          <p:cNvSpPr/>
          <p:nvPr/>
        </p:nvSpPr>
        <p:spPr>
          <a:xfrm>
            <a:off x="144080" y="1353154"/>
            <a:ext cx="397851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t>Clinical Improvement in Hemoglobin Levels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t> in Patients With Baseline Anemia</a:t>
            </a:r>
            <a:r>
              <a:rPr kumimoji="0" lang="en-US" sz="1400" b="1" i="0" u="none" strike="noStrike" kern="1200" cap="none" spc="0" normalizeH="0" baseline="30000" noProof="0" dirty="0">
                <a:ln>
                  <a:noFill/>
                </a:ln>
                <a:solidFill>
                  <a:srgbClr val="404040"/>
                </a:solidFill>
                <a:effectLst/>
                <a:uLnTx/>
                <a:uFillTx/>
                <a:latin typeface="Arial" panose="020B0604020202020204"/>
                <a:ea typeface="+mn-ea"/>
                <a:cs typeface="+mn-cs"/>
              </a:rPr>
              <a:t>a</a:t>
            </a:r>
            <a:endPar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79E02698-943E-4245-AFA0-85913B4491F5}"/>
              </a:ext>
            </a:extLst>
          </p:cNvPr>
          <p:cNvSpPr/>
          <p:nvPr/>
        </p:nvSpPr>
        <p:spPr>
          <a:xfrm>
            <a:off x="4132355" y="1353154"/>
            <a:ext cx="346992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t>Pacritinib Reduced Transfusion Burden in Patients Not TI at Baseline </a:t>
            </a:r>
          </a:p>
        </p:txBody>
      </p:sp>
      <p:sp>
        <p:nvSpPr>
          <p:cNvPr id="46" name="TextBox 45">
            <a:extLst>
              <a:ext uri="{FF2B5EF4-FFF2-40B4-BE49-F238E27FC236}">
                <a16:creationId xmlns:a16="http://schemas.microsoft.com/office/drawing/2014/main" id="{06259CE1-F8CD-4167-BA59-E954A2F26468}"/>
              </a:ext>
            </a:extLst>
          </p:cNvPr>
          <p:cNvSpPr txBox="1"/>
          <p:nvPr/>
        </p:nvSpPr>
        <p:spPr>
          <a:xfrm>
            <a:off x="563357" y="1983284"/>
            <a:ext cx="18708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Arial" panose="020B0604020202020204"/>
                <a:ea typeface="+mn-ea"/>
                <a:cs typeface="+mn-cs"/>
              </a:rPr>
              <a:t>Baseline to week 24</a:t>
            </a:r>
          </a:p>
        </p:txBody>
      </p:sp>
      <p:sp>
        <p:nvSpPr>
          <p:cNvPr id="47" name="TextBox 46">
            <a:extLst>
              <a:ext uri="{FF2B5EF4-FFF2-40B4-BE49-F238E27FC236}">
                <a16:creationId xmlns:a16="http://schemas.microsoft.com/office/drawing/2014/main" id="{EE547C5F-C7E6-4158-A06B-FCF440F32B93}"/>
              </a:ext>
            </a:extLst>
          </p:cNvPr>
          <p:cNvSpPr txBox="1"/>
          <p:nvPr/>
        </p:nvSpPr>
        <p:spPr>
          <a:xfrm>
            <a:off x="7970850" y="1983284"/>
            <a:ext cx="19742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Arial" panose="020B0604020202020204"/>
                <a:ea typeface="+mn-ea"/>
                <a:cs typeface="+mn-cs"/>
              </a:rPr>
              <a:t>Units per month</a:t>
            </a:r>
          </a:p>
        </p:txBody>
      </p:sp>
      <p:graphicFrame>
        <p:nvGraphicFramePr>
          <p:cNvPr id="34" name="Chart 33">
            <a:extLst>
              <a:ext uri="{FF2B5EF4-FFF2-40B4-BE49-F238E27FC236}">
                <a16:creationId xmlns:a16="http://schemas.microsoft.com/office/drawing/2014/main" id="{5B3DC47E-4FAA-47A5-AC35-B60332EC04E8}"/>
              </a:ext>
            </a:extLst>
          </p:cNvPr>
          <p:cNvGraphicFramePr/>
          <p:nvPr/>
        </p:nvGraphicFramePr>
        <p:xfrm>
          <a:off x="646506" y="2769598"/>
          <a:ext cx="3186326" cy="1828464"/>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a:extLst>
              <a:ext uri="{FF2B5EF4-FFF2-40B4-BE49-F238E27FC236}">
                <a16:creationId xmlns:a16="http://schemas.microsoft.com/office/drawing/2014/main" id="{04D34D01-A6A3-441E-A525-5A561AFFED35}"/>
              </a:ext>
            </a:extLst>
          </p:cNvPr>
          <p:cNvSpPr txBox="1"/>
          <p:nvPr/>
        </p:nvSpPr>
        <p:spPr>
          <a:xfrm>
            <a:off x="4132355" y="1983284"/>
            <a:ext cx="19742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Arial" panose="020B0604020202020204"/>
                <a:ea typeface="+mn-ea"/>
                <a:cs typeface="+mn-cs"/>
              </a:rPr>
              <a:t>Baseline to week 24</a:t>
            </a:r>
          </a:p>
        </p:txBody>
      </p:sp>
      <p:graphicFrame>
        <p:nvGraphicFramePr>
          <p:cNvPr id="41" name="Chart 40">
            <a:extLst>
              <a:ext uri="{FF2B5EF4-FFF2-40B4-BE49-F238E27FC236}">
                <a16:creationId xmlns:a16="http://schemas.microsoft.com/office/drawing/2014/main" id="{2A13D53B-CEEC-4D68-817D-C6E54EAFC36C}"/>
              </a:ext>
            </a:extLst>
          </p:cNvPr>
          <p:cNvGraphicFramePr/>
          <p:nvPr/>
        </p:nvGraphicFramePr>
        <p:xfrm>
          <a:off x="4308678" y="2769598"/>
          <a:ext cx="3186326" cy="18284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8" name="Chart 47">
            <a:extLst>
              <a:ext uri="{FF2B5EF4-FFF2-40B4-BE49-F238E27FC236}">
                <a16:creationId xmlns:a16="http://schemas.microsoft.com/office/drawing/2014/main" id="{905EDE35-3928-49AF-8612-E99277961E42}"/>
              </a:ext>
            </a:extLst>
          </p:cNvPr>
          <p:cNvGraphicFramePr/>
          <p:nvPr/>
        </p:nvGraphicFramePr>
        <p:xfrm>
          <a:off x="7970850" y="2540158"/>
          <a:ext cx="3364218" cy="2080084"/>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50834991-162E-4D4E-A215-17268B9278BA}"/>
              </a:ext>
            </a:extLst>
          </p:cNvPr>
          <p:cNvSpPr txBox="1"/>
          <p:nvPr/>
        </p:nvSpPr>
        <p:spPr>
          <a:xfrm>
            <a:off x="512686" y="5096774"/>
            <a:ext cx="1037737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TI defined according to Gale criteria (0 units over the course of 12 weeks).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002569"/>
                </a:solidFill>
                <a:effectLst/>
                <a:uLnTx/>
                <a:uFillTx/>
                <a:latin typeface="Arial" panose="020B0604020202020204"/>
                <a:ea typeface="+mn-ea"/>
                <a:cs typeface="+mn-cs"/>
              </a:rPr>
              <a:t>a</a:t>
            </a: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International Working Group response criteria: increase of ≥2.0 g/dL or RBC transfusion independence for ≥8 weeks prior; anemia defined as hemoglobin &lt;10 g/dL. </a:t>
            </a:r>
          </a:p>
        </p:txBody>
      </p:sp>
      <p:sp>
        <p:nvSpPr>
          <p:cNvPr id="2" name="Rectangle 1">
            <a:extLst>
              <a:ext uri="{FF2B5EF4-FFF2-40B4-BE49-F238E27FC236}">
                <a16:creationId xmlns:a16="http://schemas.microsoft.com/office/drawing/2014/main" id="{F8652BEC-E194-93EF-91AF-2CC45FDC70A3}"/>
              </a:ext>
            </a:extLst>
          </p:cNvPr>
          <p:cNvSpPr/>
          <p:nvPr/>
        </p:nvSpPr>
        <p:spPr>
          <a:xfrm>
            <a:off x="8439462" y="4620242"/>
            <a:ext cx="179882" cy="182880"/>
          </a:xfrm>
          <a:prstGeom prst="rect">
            <a:avLst/>
          </a:prstGeom>
          <a:solidFill>
            <a:srgbClr val="04A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65AD4D75-A96E-037C-BC92-AE114CF1D133}"/>
              </a:ext>
            </a:extLst>
          </p:cNvPr>
          <p:cNvSpPr/>
          <p:nvPr/>
        </p:nvSpPr>
        <p:spPr>
          <a:xfrm>
            <a:off x="8441962" y="4877572"/>
            <a:ext cx="179882" cy="182880"/>
          </a:xfrm>
          <a:prstGeom prst="rect">
            <a:avLst/>
          </a:prstGeom>
          <a:solidFill>
            <a:srgbClr val="8D8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CD347854-E20B-DEEA-E000-AA81DD36BBF4}"/>
              </a:ext>
            </a:extLst>
          </p:cNvPr>
          <p:cNvSpPr txBox="1"/>
          <p:nvPr/>
        </p:nvSpPr>
        <p:spPr>
          <a:xfrm>
            <a:off x="8619344" y="4573183"/>
            <a:ext cx="17283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a:ea typeface="+mn-ea"/>
                <a:cs typeface="+mn-cs"/>
              </a:rPr>
              <a:t>Pacritinib (200mg BID)</a:t>
            </a:r>
          </a:p>
        </p:txBody>
      </p:sp>
      <p:sp>
        <p:nvSpPr>
          <p:cNvPr id="5" name="TextBox 4">
            <a:extLst>
              <a:ext uri="{FF2B5EF4-FFF2-40B4-BE49-F238E27FC236}">
                <a16:creationId xmlns:a16="http://schemas.microsoft.com/office/drawing/2014/main" id="{2EEADB57-732B-A31B-AFAA-747C72721B0F}"/>
              </a:ext>
            </a:extLst>
          </p:cNvPr>
          <p:cNvSpPr txBox="1"/>
          <p:nvPr/>
        </p:nvSpPr>
        <p:spPr>
          <a:xfrm>
            <a:off x="8619344" y="4826556"/>
            <a:ext cx="4730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a:ea typeface="+mn-ea"/>
                <a:cs typeface="+mn-cs"/>
              </a:rPr>
              <a:t>BAT</a:t>
            </a:r>
          </a:p>
        </p:txBody>
      </p:sp>
    </p:spTree>
    <p:extLst>
      <p:ext uri="{BB962C8B-B14F-4D97-AF65-F5344CB8AC3E}">
        <p14:creationId xmlns:p14="http://schemas.microsoft.com/office/powerpoint/2010/main" val="1660984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2684CC-4384-7341-8996-26132ED0E2CF}"/>
              </a:ext>
            </a:extLst>
          </p:cNvPr>
          <p:cNvSpPr>
            <a:spLocks noGrp="1"/>
          </p:cNvSpPr>
          <p:nvPr>
            <p:ph type="title"/>
          </p:nvPr>
        </p:nvSpPr>
        <p:spPr>
          <a:xfrm>
            <a:off x="365760" y="228600"/>
            <a:ext cx="10792178" cy="920998"/>
          </a:xfrm>
        </p:spPr>
        <p:txBody>
          <a:bodyPr/>
          <a:lstStyle/>
          <a:p>
            <a:pPr algn="ctr"/>
            <a:r>
              <a:rPr lang="en-US" noProof="0" dirty="0">
                <a:solidFill>
                  <a:srgbClr val="C00000"/>
                </a:solidFill>
                <a:latin typeface="+mj-lt"/>
                <a:ea typeface="Roboto Cn" panose="02000000000000000000" pitchFamily="2" charset="0"/>
              </a:rPr>
              <a:t>PERSIST-2: Adverse Event Profile </a:t>
            </a:r>
          </a:p>
        </p:txBody>
      </p:sp>
      <p:graphicFrame>
        <p:nvGraphicFramePr>
          <p:cNvPr id="16" name="Table 16">
            <a:extLst>
              <a:ext uri="{FF2B5EF4-FFF2-40B4-BE49-F238E27FC236}">
                <a16:creationId xmlns:a16="http://schemas.microsoft.com/office/drawing/2014/main" id="{5ECA4DE1-A74E-0343-8A1F-5F4D36A81865}"/>
              </a:ext>
            </a:extLst>
          </p:cNvPr>
          <p:cNvGraphicFramePr>
            <a:graphicFrameLocks noGrp="1"/>
          </p:cNvGraphicFramePr>
          <p:nvPr>
            <p:ph sz="quarter" idx="4294967295"/>
          </p:nvPr>
        </p:nvGraphicFramePr>
        <p:xfrm>
          <a:off x="422014" y="787899"/>
          <a:ext cx="5257801" cy="5279898"/>
        </p:xfrm>
        <a:graphic>
          <a:graphicData uri="http://schemas.openxmlformats.org/drawingml/2006/table">
            <a:tbl>
              <a:tblPr firstRow="1" bandRow="1">
                <a:tableStyleId>{7DF18680-E054-41AD-8BC1-D1AEF772440D}</a:tableStyleId>
              </a:tblPr>
              <a:tblGrid>
                <a:gridCol w="2052781">
                  <a:extLst>
                    <a:ext uri="{9D8B030D-6E8A-4147-A177-3AD203B41FA5}">
                      <a16:colId xmlns:a16="http://schemas.microsoft.com/office/drawing/2014/main" val="4127906672"/>
                    </a:ext>
                  </a:extLst>
                </a:gridCol>
                <a:gridCol w="1602510">
                  <a:extLst>
                    <a:ext uri="{9D8B030D-6E8A-4147-A177-3AD203B41FA5}">
                      <a16:colId xmlns:a16="http://schemas.microsoft.com/office/drawing/2014/main" val="2125913826"/>
                    </a:ext>
                  </a:extLst>
                </a:gridCol>
                <a:gridCol w="1602510">
                  <a:extLst>
                    <a:ext uri="{9D8B030D-6E8A-4147-A177-3AD203B41FA5}">
                      <a16:colId xmlns:a16="http://schemas.microsoft.com/office/drawing/2014/main" val="3278257553"/>
                    </a:ext>
                  </a:extLst>
                </a:gridCol>
              </a:tblGrid>
              <a:tr h="453517">
                <a:tc>
                  <a:txBody>
                    <a:bodyPr/>
                    <a:lstStyle/>
                    <a:p>
                      <a:pPr marL="0" marR="0" algn="l">
                        <a:spcBef>
                          <a:spcPts val="50"/>
                        </a:spcBef>
                        <a:spcAft>
                          <a:spcPts val="50"/>
                        </a:spcAft>
                      </a:pPr>
                      <a:r>
                        <a:rPr kumimoji="0" lang="en-US" sz="1400" b="1" i="0" u="none" strike="noStrike" cap="none" normalizeH="0" baseline="0" dirty="0">
                          <a:ln>
                            <a:noFill/>
                          </a:ln>
                          <a:solidFill>
                            <a:schemeClr val="bg1"/>
                          </a:solidFill>
                          <a:effectLst/>
                          <a:latin typeface="+mn-lt"/>
                        </a:rPr>
                        <a:t>Adverse Reactions</a:t>
                      </a:r>
                      <a:endParaRPr lang="en-US" sz="1400" b="1" kern="1200" dirty="0">
                        <a:solidFill>
                          <a:schemeClr val="bg1"/>
                        </a:solidFill>
                        <a:effectLst/>
                        <a:latin typeface="Arial" panose="020B0604020202020204" pitchFamily="34" charset="0"/>
                        <a:ea typeface="+mn-ea"/>
                        <a:cs typeface="Arial" panose="020B0604020202020204" pitchFamily="34" charset="0"/>
                      </a:endParaRPr>
                    </a:p>
                  </a:txBody>
                  <a:tcPr marT="36576" marB="36576" anchor="ctr">
                    <a:solidFill>
                      <a:srgbClr val="0099B0"/>
                    </a:solidFill>
                  </a:tcPr>
                </a:tc>
                <a:tc>
                  <a:txBody>
                    <a:bodyPr/>
                    <a:lstStyle/>
                    <a:p>
                      <a:pPr marL="0" marR="0" algn="ctr">
                        <a:spcBef>
                          <a:spcPts val="50"/>
                        </a:spcBef>
                        <a:spcAft>
                          <a:spcPts val="50"/>
                        </a:spcAft>
                      </a:pPr>
                      <a:r>
                        <a:rPr lang="en-US" sz="1400" dirty="0">
                          <a:effectLst/>
                        </a:rPr>
                        <a:t>PAC 200 mg BID</a:t>
                      </a:r>
                      <a:br>
                        <a:rPr lang="en-US" sz="1400" dirty="0">
                          <a:effectLst/>
                        </a:rPr>
                      </a:br>
                      <a:r>
                        <a:rPr lang="en-US" sz="1400" dirty="0">
                          <a:effectLst/>
                        </a:rPr>
                        <a:t>(n = 106)</a:t>
                      </a:r>
                      <a:endParaRPr lang="en-US" sz="1400" b="0" kern="1200" dirty="0">
                        <a:solidFill>
                          <a:schemeClr val="bg1"/>
                        </a:solidFill>
                        <a:effectLst/>
                        <a:latin typeface="Arial" panose="020B0604020202020204" pitchFamily="34" charset="0"/>
                        <a:ea typeface="+mn-ea"/>
                        <a:cs typeface="Arial" panose="020B0604020202020204" pitchFamily="34" charset="0"/>
                      </a:endParaRPr>
                    </a:p>
                  </a:txBody>
                  <a:tcPr marT="36576" marB="36576" anchor="ctr">
                    <a:solidFill>
                      <a:srgbClr val="0099B0"/>
                    </a:solidFill>
                  </a:tcPr>
                </a:tc>
                <a:tc>
                  <a:txBody>
                    <a:bodyPr/>
                    <a:lstStyle/>
                    <a:p>
                      <a:pPr marL="0" marR="0" algn="ctr">
                        <a:spcBef>
                          <a:spcPts val="50"/>
                        </a:spcBef>
                        <a:spcAft>
                          <a:spcPts val="50"/>
                        </a:spcAft>
                      </a:pPr>
                      <a:r>
                        <a:rPr lang="en-US" sz="1400" dirty="0">
                          <a:effectLst/>
                        </a:rPr>
                        <a:t>BAT</a:t>
                      </a:r>
                      <a:br>
                        <a:rPr lang="en-US" sz="1400" dirty="0">
                          <a:effectLst/>
                        </a:rPr>
                      </a:br>
                      <a:r>
                        <a:rPr lang="en-US" sz="1400" dirty="0">
                          <a:effectLst/>
                        </a:rPr>
                        <a:t> (n </a:t>
                      </a:r>
                      <a:r>
                        <a:rPr lang="en-US" sz="1400" baseline="0" dirty="0">
                          <a:effectLst/>
                        </a:rPr>
                        <a:t>= 98</a:t>
                      </a:r>
                      <a:r>
                        <a:rPr lang="en-US" sz="1400" dirty="0">
                          <a:effectLst/>
                        </a:rPr>
                        <a:t>)</a:t>
                      </a:r>
                      <a:endParaRPr lang="en-US" sz="1400" b="0" kern="1200" dirty="0">
                        <a:solidFill>
                          <a:schemeClr val="bg1"/>
                        </a:solidFill>
                        <a:effectLst/>
                        <a:latin typeface="Arial" panose="020B0604020202020204" pitchFamily="34" charset="0"/>
                        <a:ea typeface="+mn-ea"/>
                        <a:cs typeface="Arial" panose="020B0604020202020204" pitchFamily="34" charset="0"/>
                      </a:endParaRPr>
                    </a:p>
                  </a:txBody>
                  <a:tcPr marT="36576" marB="36576" anchor="ctr">
                    <a:solidFill>
                      <a:srgbClr val="0099B0"/>
                    </a:solidFill>
                  </a:tcPr>
                </a:tc>
                <a:extLst>
                  <a:ext uri="{0D108BD9-81ED-4DB2-BD59-A6C34878D82A}">
                    <a16:rowId xmlns:a16="http://schemas.microsoft.com/office/drawing/2014/main" val="2060162873"/>
                  </a:ext>
                </a:extLst>
              </a:tr>
              <a:tr h="0">
                <a:tc gridSpan="3">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r>
                        <a:rPr lang="en-US" sz="1200" dirty="0">
                          <a:solidFill>
                            <a:schemeClr val="bg1"/>
                          </a:solidFill>
                        </a:rPr>
                        <a:t>Any-grade AEs in &gt;15% of patients in either arm, %</a:t>
                      </a:r>
                      <a:endParaRPr lang="en-US" sz="1200" b="1" dirty="0">
                        <a:solidFill>
                          <a:schemeClr val="bg1"/>
                        </a:solidFill>
                        <a:latin typeface="Arial" panose="020B0604020202020204" pitchFamily="34" charset="0"/>
                        <a:cs typeface="Arial" panose="020B0604020202020204" pitchFamily="34" charset="0"/>
                      </a:endParaRPr>
                    </a:p>
                  </a:txBody>
                  <a:tcPr marT="36576" marB="36576" anchor="ctr">
                    <a:solidFill>
                      <a:srgbClr val="0099B0"/>
                    </a:solidFill>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tc hMerge="1">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endParaRPr lang="en-US" sz="1500" b="1">
                        <a:solidFill>
                          <a:schemeClr val="bg1"/>
                        </a:solidFill>
                        <a:latin typeface="Arial" panose="020B0604020202020204" pitchFamily="34" charset="0"/>
                        <a:cs typeface="Arial" panose="020B0604020202020204" pitchFamily="34" charset="0"/>
                      </a:endParaRPr>
                    </a:p>
                  </a:txBody>
                  <a:tcPr marR="6134" marT="0" marB="0" anchor="ctr">
                    <a:lnT w="12700" cap="flat" cmpd="sng" algn="ctr">
                      <a:solidFill>
                        <a:schemeClr val="accent4">
                          <a:lumMod val="40000"/>
                          <a:lumOff val="60000"/>
                        </a:schemeClr>
                      </a:solidFill>
                      <a:prstDash val="solid"/>
                      <a:round/>
                      <a:headEnd type="none" w="med" len="med"/>
                      <a:tailEnd type="none" w="med" len="med"/>
                    </a:lnT>
                    <a:solidFill>
                      <a:schemeClr val="accent3"/>
                    </a:solidFill>
                  </a:tcPr>
                </a:tc>
                <a:extLst>
                  <a:ext uri="{0D108BD9-81ED-4DB2-BD59-A6C34878D82A}">
                    <a16:rowId xmlns:a16="http://schemas.microsoft.com/office/drawing/2014/main" val="3128004071"/>
                  </a:ext>
                </a:extLst>
              </a:tr>
              <a:tr h="237631">
                <a:tc>
                  <a:txBody>
                    <a:bodyPr/>
                    <a:lstStyle/>
                    <a:p>
                      <a:pPr marL="0" marR="0" algn="l">
                        <a:lnSpc>
                          <a:spcPct val="115000"/>
                        </a:lnSpc>
                        <a:spcBef>
                          <a:spcPts val="50"/>
                        </a:spcBef>
                        <a:spcAft>
                          <a:spcPts val="50"/>
                        </a:spcAft>
                      </a:pPr>
                      <a:r>
                        <a:rPr lang="en-US" sz="1200" kern="1200" dirty="0">
                          <a:effectLst/>
                        </a:rPr>
                        <a:t>  Diarrhea</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indent="0" algn="ctr">
                        <a:spcBef>
                          <a:spcPts val="50"/>
                        </a:spcBef>
                        <a:spcAft>
                          <a:spcPts val="50"/>
                        </a:spcAft>
                      </a:pPr>
                      <a:r>
                        <a:rPr lang="en-US" sz="1200" dirty="0">
                          <a:effectLst/>
                        </a:rPr>
                        <a:t>48</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7FCCD7"/>
                    </a:solidFill>
                  </a:tcPr>
                </a:tc>
                <a:tc>
                  <a:txBody>
                    <a:bodyPr/>
                    <a:lstStyle/>
                    <a:p>
                      <a:pPr marL="0" marR="0" indent="0" algn="ctr">
                        <a:spcBef>
                          <a:spcPts val="50"/>
                        </a:spcBef>
                        <a:spcAft>
                          <a:spcPts val="50"/>
                        </a:spcAft>
                      </a:pPr>
                      <a:r>
                        <a:rPr lang="en-US" sz="1200" dirty="0">
                          <a:effectLst/>
                        </a:rPr>
                        <a:t>15</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758419095"/>
                  </a:ext>
                </a:extLst>
              </a:tr>
              <a:tr h="237631">
                <a:tc>
                  <a:txBody>
                    <a:bodyPr/>
                    <a:lstStyle/>
                    <a:p>
                      <a:pPr marL="0" marR="0" algn="l">
                        <a:lnSpc>
                          <a:spcPct val="115000"/>
                        </a:lnSpc>
                        <a:spcBef>
                          <a:spcPts val="50"/>
                        </a:spcBef>
                        <a:spcAft>
                          <a:spcPts val="50"/>
                        </a:spcAft>
                      </a:pPr>
                      <a:r>
                        <a:rPr lang="en-US" sz="1200" kern="1200" dirty="0">
                          <a:effectLst/>
                        </a:rPr>
                        <a:t>  Thrombocytopenia</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spcBef>
                          <a:spcPts val="50"/>
                        </a:spcBef>
                        <a:spcAft>
                          <a:spcPts val="50"/>
                        </a:spcAft>
                      </a:pPr>
                      <a:r>
                        <a:rPr lang="en-US" sz="1200" dirty="0">
                          <a:effectLst/>
                        </a:rPr>
                        <a:t>34</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CCEBEF"/>
                    </a:solidFill>
                  </a:tcPr>
                </a:tc>
                <a:tc>
                  <a:txBody>
                    <a:bodyPr/>
                    <a:lstStyle/>
                    <a:p>
                      <a:pPr marL="0" marR="0" algn="ctr">
                        <a:spcBef>
                          <a:spcPts val="50"/>
                        </a:spcBef>
                        <a:spcAft>
                          <a:spcPts val="50"/>
                        </a:spcAft>
                      </a:pPr>
                      <a:r>
                        <a:rPr lang="en-US" sz="1200" dirty="0">
                          <a:effectLst/>
                        </a:rPr>
                        <a:t>24</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1776139802"/>
                  </a:ext>
                </a:extLst>
              </a:tr>
              <a:tr h="237631">
                <a:tc>
                  <a:txBody>
                    <a:bodyPr/>
                    <a:lstStyle/>
                    <a:p>
                      <a:pPr marL="0" marR="0" algn="l">
                        <a:lnSpc>
                          <a:spcPct val="115000"/>
                        </a:lnSpc>
                        <a:spcBef>
                          <a:spcPts val="50"/>
                        </a:spcBef>
                        <a:spcAft>
                          <a:spcPts val="50"/>
                        </a:spcAft>
                      </a:pPr>
                      <a:r>
                        <a:rPr lang="en-US" sz="1200" dirty="0">
                          <a:effectLst/>
                        </a:rPr>
                        <a:t>  Nausea</a:t>
                      </a:r>
                      <a:endParaRPr lang="en-US" sz="1200" b="0" i="0" dirty="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dirty="0">
                          <a:effectLst/>
                        </a:rPr>
                        <a:t>32</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dirty="0">
                          <a:effectLst/>
                        </a:rPr>
                        <a:t>11</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2947829908"/>
                  </a:ext>
                </a:extLst>
              </a:tr>
              <a:tr h="237631">
                <a:tc>
                  <a:txBody>
                    <a:bodyPr/>
                    <a:lstStyle/>
                    <a:p>
                      <a:pPr marL="0" marR="0" algn="l">
                        <a:lnSpc>
                          <a:spcPct val="115000"/>
                        </a:lnSpc>
                        <a:spcBef>
                          <a:spcPts val="50"/>
                        </a:spcBef>
                        <a:spcAft>
                          <a:spcPts val="50"/>
                        </a:spcAft>
                      </a:pPr>
                      <a:r>
                        <a:rPr lang="en-US" sz="1200" dirty="0">
                          <a:effectLst/>
                        </a:rPr>
                        <a:t>  Anemia</a:t>
                      </a:r>
                      <a:endParaRPr lang="en-US" sz="1200" b="0" i="0" dirty="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E6E6E6"/>
                    </a:solidFill>
                  </a:tcPr>
                </a:tc>
                <a:tc>
                  <a:txBody>
                    <a:bodyPr/>
                    <a:lstStyle/>
                    <a:p>
                      <a:pPr marL="0" marR="0" algn="ctr">
                        <a:lnSpc>
                          <a:spcPct val="115000"/>
                        </a:lnSpc>
                        <a:spcBef>
                          <a:spcPts val="50"/>
                        </a:spcBef>
                        <a:spcAft>
                          <a:spcPts val="50"/>
                        </a:spcAft>
                      </a:pPr>
                      <a:r>
                        <a:rPr lang="en-US" sz="1200" dirty="0">
                          <a:effectLst/>
                        </a:rPr>
                        <a:t>24</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CCEBEF"/>
                    </a:solidFill>
                  </a:tcPr>
                </a:tc>
                <a:tc>
                  <a:txBody>
                    <a:bodyPr/>
                    <a:lstStyle/>
                    <a:p>
                      <a:pPr marL="0" marR="0" algn="ctr">
                        <a:lnSpc>
                          <a:spcPct val="115000"/>
                        </a:lnSpc>
                        <a:spcBef>
                          <a:spcPts val="50"/>
                        </a:spcBef>
                        <a:spcAft>
                          <a:spcPts val="50"/>
                        </a:spcAft>
                      </a:pPr>
                      <a:r>
                        <a:rPr lang="en-US" sz="1200" dirty="0">
                          <a:effectLst/>
                        </a:rPr>
                        <a:t>15</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2156561111"/>
                  </a:ext>
                </a:extLst>
              </a:tr>
              <a:tr h="237631">
                <a:tc>
                  <a:txBody>
                    <a:bodyPr/>
                    <a:lstStyle/>
                    <a:p>
                      <a:pPr marL="0" marR="0" algn="l">
                        <a:lnSpc>
                          <a:spcPct val="115000"/>
                        </a:lnSpc>
                        <a:spcBef>
                          <a:spcPts val="50"/>
                        </a:spcBef>
                        <a:spcAft>
                          <a:spcPts val="50"/>
                        </a:spcAft>
                      </a:pPr>
                      <a:r>
                        <a:rPr lang="en-US" sz="1200" dirty="0">
                          <a:effectLst/>
                        </a:rPr>
                        <a:t>  Peripheral edema</a:t>
                      </a:r>
                      <a:endParaRPr lang="en-US" sz="1200" b="0" i="0" dirty="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dirty="0">
                          <a:effectLst/>
                        </a:rPr>
                        <a:t>20</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dirty="0">
                          <a:effectLst/>
                        </a:rPr>
                        <a:t>15</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263002316"/>
                  </a:ext>
                </a:extLst>
              </a:tr>
              <a:tr h="237631">
                <a:tc>
                  <a:txBody>
                    <a:bodyPr/>
                    <a:lstStyle/>
                    <a:p>
                      <a:pPr marL="0" marR="0" algn="l">
                        <a:lnSpc>
                          <a:spcPct val="115000"/>
                        </a:lnSpc>
                        <a:spcBef>
                          <a:spcPts val="50"/>
                        </a:spcBef>
                        <a:spcAft>
                          <a:spcPts val="50"/>
                        </a:spcAft>
                      </a:pPr>
                      <a:r>
                        <a:rPr lang="en-US" sz="1200" dirty="0">
                          <a:effectLst/>
                        </a:rPr>
                        <a:t>  Vomiting</a:t>
                      </a:r>
                      <a:endParaRPr lang="en-US" sz="1200" b="0" i="0" dirty="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E6E6E6"/>
                    </a:solidFill>
                  </a:tcPr>
                </a:tc>
                <a:tc>
                  <a:txBody>
                    <a:bodyPr/>
                    <a:lstStyle/>
                    <a:p>
                      <a:pPr marL="0" marR="0" algn="ctr">
                        <a:lnSpc>
                          <a:spcPct val="115000"/>
                        </a:lnSpc>
                        <a:spcBef>
                          <a:spcPts val="50"/>
                        </a:spcBef>
                        <a:spcAft>
                          <a:spcPts val="50"/>
                        </a:spcAft>
                      </a:pPr>
                      <a:r>
                        <a:rPr lang="en-US" sz="1200" dirty="0">
                          <a:effectLst/>
                        </a:rPr>
                        <a:t>19</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CCEBEF"/>
                    </a:solidFill>
                  </a:tcPr>
                </a:tc>
                <a:tc>
                  <a:txBody>
                    <a:bodyPr/>
                    <a:lstStyle/>
                    <a:p>
                      <a:pPr marL="0" marR="0" algn="ctr">
                        <a:lnSpc>
                          <a:spcPct val="115000"/>
                        </a:lnSpc>
                        <a:spcBef>
                          <a:spcPts val="50"/>
                        </a:spcBef>
                        <a:spcAft>
                          <a:spcPts val="50"/>
                        </a:spcAft>
                      </a:pPr>
                      <a:r>
                        <a:rPr lang="en-US" sz="1200" dirty="0">
                          <a:effectLst/>
                        </a:rPr>
                        <a:t>5</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3068555920"/>
                  </a:ext>
                </a:extLst>
              </a:tr>
              <a:tr h="237631">
                <a:tc>
                  <a:txBody>
                    <a:bodyPr/>
                    <a:lstStyle/>
                    <a:p>
                      <a:pPr marL="0" marR="0" algn="l">
                        <a:lnSpc>
                          <a:spcPct val="115000"/>
                        </a:lnSpc>
                        <a:spcBef>
                          <a:spcPts val="50"/>
                        </a:spcBef>
                        <a:spcAft>
                          <a:spcPts val="50"/>
                        </a:spcAft>
                      </a:pPr>
                      <a:r>
                        <a:rPr lang="en-US" sz="1200" dirty="0">
                          <a:effectLst/>
                        </a:rPr>
                        <a:t>  Fatigue</a:t>
                      </a:r>
                      <a:endParaRPr lang="en-US" sz="1200" b="0" i="0" dirty="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dirty="0">
                          <a:effectLst/>
                        </a:rPr>
                        <a:t>17</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dirty="0">
                          <a:effectLst/>
                        </a:rPr>
                        <a:t>16</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4291508874"/>
                  </a:ext>
                </a:extLst>
              </a:tr>
              <a:tr h="237631">
                <a:tc gridSpan="3">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r>
                        <a:rPr lang="en-US" sz="1200" dirty="0">
                          <a:solidFill>
                            <a:schemeClr val="bg1"/>
                          </a:solidFill>
                        </a:rPr>
                        <a:t>Grade ≥3 AEs in &gt;5% of patients in either arm, %</a:t>
                      </a:r>
                      <a:endParaRPr lang="en-US" sz="1200" b="0" i="0" dirty="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0099B0"/>
                    </a:solidFill>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tc hMerge="1">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endParaRPr lang="en-US" sz="1500" b="1">
                        <a:solidFill>
                          <a:schemeClr val="bg1"/>
                        </a:solidFill>
                        <a:effectLst/>
                        <a:latin typeface="Arial" panose="020B0604020202020204" pitchFamily="34" charset="0"/>
                        <a:ea typeface="Times New Roman"/>
                        <a:cs typeface="Arial" panose="020B0604020202020204" pitchFamily="34" charset="0"/>
                      </a:endParaRPr>
                    </a:p>
                  </a:txBody>
                  <a:tcPr marR="6365" marT="0" marB="0" anchor="ctr">
                    <a:lnT w="12700" cap="flat" cmpd="sng" algn="ctr">
                      <a:solidFill>
                        <a:schemeClr val="accent4">
                          <a:lumMod val="40000"/>
                          <a:lumOff val="60000"/>
                        </a:schemeClr>
                      </a:solidFill>
                      <a:prstDash val="solid"/>
                      <a:round/>
                      <a:headEnd type="none" w="med" len="med"/>
                      <a:tailEnd type="none" w="med" len="med"/>
                    </a:lnT>
                    <a:solidFill>
                      <a:schemeClr val="accent3"/>
                    </a:solidFill>
                  </a:tcPr>
                </a:tc>
                <a:extLst>
                  <a:ext uri="{0D108BD9-81ED-4DB2-BD59-A6C34878D82A}">
                    <a16:rowId xmlns:a16="http://schemas.microsoft.com/office/drawing/2014/main" val="3103746200"/>
                  </a:ext>
                </a:extLst>
              </a:tr>
              <a:tr h="237631">
                <a:tc>
                  <a:txBody>
                    <a:bodyPr/>
                    <a:lstStyle/>
                    <a:p>
                      <a:pPr marL="0" marR="0" algn="l">
                        <a:lnSpc>
                          <a:spcPct val="115000"/>
                        </a:lnSpc>
                        <a:spcBef>
                          <a:spcPts val="50"/>
                        </a:spcBef>
                        <a:spcAft>
                          <a:spcPts val="50"/>
                        </a:spcAft>
                      </a:pPr>
                      <a:r>
                        <a:rPr lang="en-US" sz="1200" kern="1200" dirty="0">
                          <a:effectLst/>
                        </a:rPr>
                        <a:t>  Thrombocytopenia</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algn="ctr">
                        <a:spcBef>
                          <a:spcPts val="50"/>
                        </a:spcBef>
                        <a:spcAft>
                          <a:spcPts val="50"/>
                        </a:spcAft>
                      </a:pPr>
                      <a:r>
                        <a:rPr lang="en-US" sz="1200" dirty="0">
                          <a:effectLst/>
                        </a:rPr>
                        <a:t>32</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CCEBEF"/>
                    </a:solidFill>
                  </a:tcPr>
                </a:tc>
                <a:tc>
                  <a:txBody>
                    <a:bodyPr/>
                    <a:lstStyle/>
                    <a:p>
                      <a:pPr marL="0" marR="0" algn="ctr">
                        <a:spcBef>
                          <a:spcPts val="50"/>
                        </a:spcBef>
                        <a:spcAft>
                          <a:spcPts val="50"/>
                        </a:spcAft>
                      </a:pPr>
                      <a:r>
                        <a:rPr lang="en-US" sz="1200" dirty="0">
                          <a:effectLst/>
                        </a:rPr>
                        <a:t>18</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2174544305"/>
                  </a:ext>
                </a:extLst>
              </a:tr>
              <a:tr h="237631">
                <a:tc>
                  <a:txBody>
                    <a:bodyPr/>
                    <a:lstStyle/>
                    <a:p>
                      <a:pPr marL="0" marR="0" algn="l">
                        <a:lnSpc>
                          <a:spcPct val="115000"/>
                        </a:lnSpc>
                        <a:spcBef>
                          <a:spcPts val="50"/>
                        </a:spcBef>
                        <a:spcAft>
                          <a:spcPts val="50"/>
                        </a:spcAft>
                      </a:pPr>
                      <a:r>
                        <a:rPr lang="en-US" sz="1200" kern="1200" dirty="0">
                          <a:effectLst/>
                        </a:rPr>
                        <a:t>  Anemia</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spcBef>
                          <a:spcPts val="50"/>
                        </a:spcBef>
                        <a:spcAft>
                          <a:spcPts val="50"/>
                        </a:spcAft>
                      </a:pPr>
                      <a:r>
                        <a:rPr lang="en-US" sz="1200" dirty="0">
                          <a:effectLst/>
                        </a:rPr>
                        <a:t>22</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7FCCD7"/>
                    </a:solidFill>
                  </a:tcPr>
                </a:tc>
                <a:tc>
                  <a:txBody>
                    <a:bodyPr/>
                    <a:lstStyle/>
                    <a:p>
                      <a:pPr marL="0" marR="0" algn="ctr">
                        <a:spcBef>
                          <a:spcPts val="50"/>
                        </a:spcBef>
                        <a:spcAft>
                          <a:spcPts val="50"/>
                        </a:spcAft>
                      </a:pPr>
                      <a:r>
                        <a:rPr lang="en-US" sz="1200" dirty="0">
                          <a:effectLst/>
                        </a:rPr>
                        <a:t>14</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1381815060"/>
                  </a:ext>
                </a:extLst>
              </a:tr>
              <a:tr h="237631">
                <a:tc>
                  <a:txBody>
                    <a:bodyPr/>
                    <a:lstStyle/>
                    <a:p>
                      <a:pPr marL="0" marR="0" algn="l">
                        <a:lnSpc>
                          <a:spcPct val="115000"/>
                        </a:lnSpc>
                        <a:spcBef>
                          <a:spcPts val="50"/>
                        </a:spcBef>
                        <a:spcAft>
                          <a:spcPts val="50"/>
                        </a:spcAft>
                      </a:pPr>
                      <a:r>
                        <a:rPr lang="en-US" sz="1200" kern="1200" dirty="0">
                          <a:effectLst/>
                        </a:rPr>
                        <a:t>  Neutropenia</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algn="ctr">
                        <a:spcBef>
                          <a:spcPts val="50"/>
                        </a:spcBef>
                        <a:spcAft>
                          <a:spcPts val="50"/>
                        </a:spcAft>
                      </a:pPr>
                      <a:r>
                        <a:rPr lang="en-US" sz="1200" dirty="0">
                          <a:effectLst/>
                        </a:rPr>
                        <a:t>7</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CCEBEF"/>
                    </a:solidFill>
                  </a:tcPr>
                </a:tc>
                <a:tc>
                  <a:txBody>
                    <a:bodyPr/>
                    <a:lstStyle/>
                    <a:p>
                      <a:pPr marL="0" marR="0" algn="ctr">
                        <a:spcBef>
                          <a:spcPts val="50"/>
                        </a:spcBef>
                        <a:spcAft>
                          <a:spcPts val="50"/>
                        </a:spcAft>
                      </a:pPr>
                      <a:r>
                        <a:rPr lang="en-US" sz="1200" dirty="0">
                          <a:effectLst/>
                        </a:rPr>
                        <a:t>5</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441381832"/>
                  </a:ext>
                </a:extLst>
              </a:tr>
              <a:tr h="237631">
                <a:tc>
                  <a:txBody>
                    <a:bodyPr/>
                    <a:lstStyle/>
                    <a:p>
                      <a:pPr marL="0" marR="0" algn="l">
                        <a:lnSpc>
                          <a:spcPct val="115000"/>
                        </a:lnSpc>
                        <a:spcBef>
                          <a:spcPts val="50"/>
                        </a:spcBef>
                        <a:spcAft>
                          <a:spcPts val="50"/>
                        </a:spcAft>
                      </a:pPr>
                      <a:r>
                        <a:rPr lang="en-US" sz="1200" kern="1200" dirty="0">
                          <a:effectLst/>
                        </a:rPr>
                        <a:t>  Pneumonia</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spcBef>
                          <a:spcPts val="50"/>
                        </a:spcBef>
                        <a:spcAft>
                          <a:spcPts val="50"/>
                        </a:spcAft>
                      </a:pPr>
                      <a:r>
                        <a:rPr lang="en-US" sz="1200" dirty="0">
                          <a:effectLst/>
                        </a:rPr>
                        <a:t>7</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7FCCD7"/>
                    </a:solidFill>
                  </a:tcPr>
                </a:tc>
                <a:tc>
                  <a:txBody>
                    <a:bodyPr/>
                    <a:lstStyle/>
                    <a:p>
                      <a:pPr marL="0" marR="0" algn="ctr">
                        <a:spcBef>
                          <a:spcPts val="50"/>
                        </a:spcBef>
                        <a:spcAft>
                          <a:spcPts val="50"/>
                        </a:spcAft>
                      </a:pPr>
                      <a:r>
                        <a:rPr lang="en-US" sz="1200" dirty="0">
                          <a:effectLst/>
                        </a:rPr>
                        <a:t>3</a:t>
                      </a:r>
                      <a:endParaRPr lang="en-US" sz="1200" dirty="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4241097920"/>
                  </a:ext>
                </a:extLst>
              </a:tr>
              <a:tr h="237631">
                <a:tc gridSpan="3">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r>
                        <a:rPr lang="en-US" sz="1200" dirty="0">
                          <a:solidFill>
                            <a:schemeClr val="bg1"/>
                          </a:solidFill>
                        </a:rPr>
                        <a:t>Serious AEs in &gt;3% of patients in either arm, %</a:t>
                      </a:r>
                      <a:endParaRPr lang="en-US" sz="1200" b="0" i="0" dirty="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0099B0"/>
                    </a:solidFill>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tc hMerge="1">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endParaRPr lang="en-US" sz="1500" b="1">
                        <a:solidFill>
                          <a:schemeClr val="bg1"/>
                        </a:solidFill>
                        <a:effectLst/>
                        <a:latin typeface="Arial" panose="020B0604020202020204" pitchFamily="34" charset="0"/>
                        <a:ea typeface="Times New Roman"/>
                        <a:cs typeface="Arial" panose="020B0604020202020204" pitchFamily="34" charset="0"/>
                      </a:endParaRPr>
                    </a:p>
                  </a:txBody>
                  <a:tcPr marR="6134" marT="0" marB="0" anchor="ctr">
                    <a:lnT w="12700" cap="flat" cmpd="sng" algn="ctr">
                      <a:solidFill>
                        <a:schemeClr val="accent4">
                          <a:lumMod val="40000"/>
                          <a:lumOff val="60000"/>
                        </a:schemeClr>
                      </a:solidFill>
                      <a:prstDash val="solid"/>
                      <a:round/>
                      <a:headEnd type="none" w="med" len="med"/>
                      <a:tailEnd type="none" w="med" len="med"/>
                    </a:lnT>
                    <a:solidFill>
                      <a:schemeClr val="accent3"/>
                    </a:solidFill>
                  </a:tcPr>
                </a:tc>
                <a:extLst>
                  <a:ext uri="{0D108BD9-81ED-4DB2-BD59-A6C34878D82A}">
                    <a16:rowId xmlns:a16="http://schemas.microsoft.com/office/drawing/2014/main" val="847148441"/>
                  </a:ext>
                </a:extLst>
              </a:tr>
              <a:tr h="237631">
                <a:tc>
                  <a:txBody>
                    <a:bodyPr/>
                    <a:lstStyle/>
                    <a:p>
                      <a:pPr marL="0" marR="0" algn="l">
                        <a:lnSpc>
                          <a:spcPct val="115000"/>
                        </a:lnSpc>
                        <a:spcBef>
                          <a:spcPts val="50"/>
                        </a:spcBef>
                        <a:spcAft>
                          <a:spcPts val="50"/>
                        </a:spcAft>
                      </a:pPr>
                      <a:r>
                        <a:rPr lang="en-US" sz="1200" kern="1200" dirty="0">
                          <a:effectLst/>
                        </a:rPr>
                        <a:t>  Anemia</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lnSpc>
                          <a:spcPct val="115000"/>
                        </a:lnSpc>
                        <a:spcBef>
                          <a:spcPts val="50"/>
                        </a:spcBef>
                        <a:spcAft>
                          <a:spcPts val="50"/>
                        </a:spcAft>
                      </a:pPr>
                      <a:r>
                        <a:rPr lang="en-US" sz="1200" dirty="0">
                          <a:effectLst/>
                        </a:rPr>
                        <a:t>8</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dirty="0">
                          <a:effectLst/>
                        </a:rPr>
                        <a:t>3</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643409708"/>
                  </a:ext>
                </a:extLst>
              </a:tr>
              <a:tr h="237631">
                <a:tc>
                  <a:txBody>
                    <a:bodyPr/>
                    <a:lstStyle/>
                    <a:p>
                      <a:pPr marL="0" marR="0" algn="l">
                        <a:lnSpc>
                          <a:spcPct val="115000"/>
                        </a:lnSpc>
                        <a:spcBef>
                          <a:spcPts val="50"/>
                        </a:spcBef>
                        <a:spcAft>
                          <a:spcPts val="50"/>
                        </a:spcAft>
                      </a:pPr>
                      <a:r>
                        <a:rPr lang="en-US" sz="1200" kern="1200" dirty="0">
                          <a:effectLst/>
                        </a:rPr>
                        <a:t>  Thrombocytopenia</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kern="1200" dirty="0">
                          <a:effectLst/>
                        </a:rPr>
                        <a:t>6</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CCEBEF"/>
                    </a:solidFill>
                  </a:tcPr>
                </a:tc>
                <a:tc>
                  <a:txBody>
                    <a:bodyPr/>
                    <a:lstStyle/>
                    <a:p>
                      <a:pPr marL="0" marR="0" algn="ctr">
                        <a:lnSpc>
                          <a:spcPct val="115000"/>
                        </a:lnSpc>
                        <a:spcBef>
                          <a:spcPts val="50"/>
                        </a:spcBef>
                        <a:spcAft>
                          <a:spcPts val="50"/>
                        </a:spcAft>
                      </a:pPr>
                      <a:r>
                        <a:rPr lang="en-US" sz="1200" dirty="0">
                          <a:effectLst/>
                        </a:rPr>
                        <a:t>2</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1320931205"/>
                  </a:ext>
                </a:extLst>
              </a:tr>
              <a:tr h="237631">
                <a:tc>
                  <a:txBody>
                    <a:bodyPr/>
                    <a:lstStyle/>
                    <a:p>
                      <a:pPr marL="0" marR="0" algn="l">
                        <a:lnSpc>
                          <a:spcPct val="115000"/>
                        </a:lnSpc>
                        <a:spcBef>
                          <a:spcPts val="50"/>
                        </a:spcBef>
                        <a:spcAft>
                          <a:spcPts val="50"/>
                        </a:spcAft>
                      </a:pPr>
                      <a:r>
                        <a:rPr lang="en-US" sz="1200" kern="1200" dirty="0">
                          <a:effectLst/>
                        </a:rPr>
                        <a:t>  Pneumonia</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lnSpc>
                          <a:spcPct val="115000"/>
                        </a:lnSpc>
                        <a:spcBef>
                          <a:spcPts val="50"/>
                        </a:spcBef>
                        <a:spcAft>
                          <a:spcPts val="50"/>
                        </a:spcAft>
                      </a:pPr>
                      <a:r>
                        <a:rPr lang="en-US" sz="1200" kern="1200" dirty="0">
                          <a:effectLst/>
                        </a:rPr>
                        <a:t>6</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dirty="0">
                          <a:effectLst/>
                        </a:rPr>
                        <a:t>4</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1872826445"/>
                  </a:ext>
                </a:extLst>
              </a:tr>
              <a:tr h="237631">
                <a:tc>
                  <a:txBody>
                    <a:bodyPr/>
                    <a:lstStyle/>
                    <a:p>
                      <a:pPr marL="0" marR="0" algn="l">
                        <a:lnSpc>
                          <a:spcPct val="115000"/>
                        </a:lnSpc>
                        <a:spcBef>
                          <a:spcPts val="50"/>
                        </a:spcBef>
                        <a:spcAft>
                          <a:spcPts val="50"/>
                        </a:spcAft>
                      </a:pPr>
                      <a:r>
                        <a:rPr lang="en-US" sz="1200" kern="1200" dirty="0">
                          <a:effectLst/>
                        </a:rPr>
                        <a:t>  Congestive heart failure</a:t>
                      </a:r>
                      <a:endParaRPr lang="en-US" sz="1200" b="0" i="0" kern="1200" dirty="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kern="1200" dirty="0">
                          <a:effectLst/>
                        </a:rPr>
                        <a:t>4</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CCEBEF"/>
                    </a:solidFill>
                  </a:tcPr>
                </a:tc>
                <a:tc>
                  <a:txBody>
                    <a:bodyPr/>
                    <a:lstStyle/>
                    <a:p>
                      <a:pPr marL="0" marR="0" algn="ctr">
                        <a:lnSpc>
                          <a:spcPct val="115000"/>
                        </a:lnSpc>
                        <a:spcBef>
                          <a:spcPts val="50"/>
                        </a:spcBef>
                        <a:spcAft>
                          <a:spcPts val="50"/>
                        </a:spcAft>
                      </a:pPr>
                      <a:r>
                        <a:rPr lang="en-US" sz="1200" kern="1200" dirty="0">
                          <a:effectLst/>
                        </a:rPr>
                        <a:t>2</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3265446640"/>
                  </a:ext>
                </a:extLst>
              </a:tr>
            </a:tbl>
          </a:graphicData>
        </a:graphic>
      </p:graphicFrame>
      <p:sp>
        <p:nvSpPr>
          <p:cNvPr id="6" name="Text Placeholder 7">
            <a:extLst>
              <a:ext uri="{FF2B5EF4-FFF2-40B4-BE49-F238E27FC236}">
                <a16:creationId xmlns:a16="http://schemas.microsoft.com/office/drawing/2014/main" id="{6CE0DDF1-805E-D64F-9050-9A0CC5738F1D}"/>
              </a:ext>
            </a:extLst>
          </p:cNvPr>
          <p:cNvSpPr txBox="1">
            <a:spLocks/>
          </p:cNvSpPr>
          <p:nvPr/>
        </p:nvSpPr>
        <p:spPr>
          <a:xfrm>
            <a:off x="0" y="6367667"/>
            <a:ext cx="10150506" cy="489750"/>
          </a:xfrm>
          <a:prstGeom prst="rect">
            <a:avLst/>
          </a:prstGeom>
        </p:spPr>
        <p:txBody>
          <a:bodyPr vert="horz" lIns="90000" tIns="46800" rIns="0" bIns="4680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r>
              <a:rPr kumimoji="0" lang="en-US" sz="1200" b="0" i="0" u="none" strike="noStrike" kern="1200" cap="none" spc="0" normalizeH="0" baseline="30000" noProof="0" dirty="0">
                <a:ln>
                  <a:noFill/>
                </a:ln>
                <a:solidFill>
                  <a:srgbClr val="515259"/>
                </a:solidFill>
                <a:effectLst/>
                <a:uLnTx/>
                <a:uFillTx/>
                <a:latin typeface="Proxima Nova Rg"/>
                <a:ea typeface="+mn-ea"/>
                <a:cs typeface="+mn-cs"/>
              </a:rPr>
              <a:t>a</a:t>
            </a:r>
            <a:r>
              <a:rPr kumimoji="0" lang="en-US" sz="1200" b="0" i="0" u="none" strike="noStrike" kern="1200" cap="none" spc="0" normalizeH="0" baseline="0" noProof="0" dirty="0">
                <a:ln>
                  <a:noFill/>
                </a:ln>
                <a:solidFill>
                  <a:srgbClr val="515259"/>
                </a:solidFill>
                <a:effectLst/>
                <a:uLnTx/>
                <a:uFillTx/>
                <a:latin typeface="Proxima Nova Rg"/>
                <a:ea typeface="+mn-ea"/>
                <a:cs typeface="+mn-cs"/>
              </a:rPr>
              <a:t>Pooled, per standardized MedDRA queries.</a:t>
            </a:r>
          </a:p>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r>
              <a:rPr kumimoji="0" lang="en-US" sz="1200" b="0" i="0" u="none" strike="noStrike" kern="1200" cap="none" spc="0" normalizeH="0" baseline="0" noProof="0" dirty="0">
                <a:ln>
                  <a:noFill/>
                </a:ln>
                <a:solidFill>
                  <a:srgbClr val="515259"/>
                </a:solidFill>
                <a:effectLst/>
                <a:uLnTx/>
                <a:uFillTx/>
                <a:latin typeface="Proxima Nova Rg"/>
                <a:ea typeface="+mn-ea"/>
                <a:cs typeface="+mn-cs"/>
              </a:rPr>
              <a:t>AE, adverse event; BAT, best available therapy; BID, twice daily; PAC, pacritinib.</a:t>
            </a:r>
          </a:p>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r>
              <a:rPr kumimoji="0" lang="en-US" sz="1200" b="0" i="0" u="none" strike="noStrike" kern="1200" cap="none" spc="0" normalizeH="0" baseline="0" noProof="0" dirty="0">
                <a:ln>
                  <a:noFill/>
                </a:ln>
                <a:solidFill>
                  <a:srgbClr val="515259"/>
                </a:solidFill>
                <a:effectLst/>
                <a:uLnTx/>
                <a:uFillTx/>
                <a:latin typeface="Proxima Nova Rg"/>
                <a:ea typeface="+mn-ea"/>
                <a:cs typeface="+mn-cs"/>
              </a:rPr>
              <a:t>Mascarenhas J, et al. </a:t>
            </a:r>
            <a:r>
              <a:rPr kumimoji="0" lang="en-US" sz="1200" b="0" i="1" u="none" strike="noStrike" kern="1200" cap="none" spc="0" normalizeH="0" baseline="0" noProof="0" dirty="0">
                <a:ln>
                  <a:noFill/>
                </a:ln>
                <a:solidFill>
                  <a:srgbClr val="515259"/>
                </a:solidFill>
                <a:effectLst/>
                <a:uLnTx/>
                <a:uFillTx/>
                <a:latin typeface="Proxima Nova Rg"/>
                <a:ea typeface="+mn-ea"/>
                <a:cs typeface="+mn-cs"/>
              </a:rPr>
              <a:t>JAMA Oncol</a:t>
            </a:r>
            <a:r>
              <a:rPr kumimoji="0" lang="en-US" sz="1200" b="0" i="0" u="none" strike="noStrike" kern="1200" cap="none" spc="0" normalizeH="0" baseline="0" noProof="0" dirty="0">
                <a:ln>
                  <a:noFill/>
                </a:ln>
                <a:solidFill>
                  <a:srgbClr val="515259"/>
                </a:solidFill>
                <a:effectLst/>
                <a:uLnTx/>
                <a:uFillTx/>
                <a:latin typeface="Proxima Nova Rg"/>
                <a:ea typeface="+mn-ea"/>
                <a:cs typeface="+mn-cs"/>
              </a:rPr>
              <a:t>. 2018;4:652-659. </a:t>
            </a:r>
          </a:p>
        </p:txBody>
      </p:sp>
      <p:sp>
        <p:nvSpPr>
          <p:cNvPr id="8" name="Content Placeholder 9">
            <a:extLst>
              <a:ext uri="{FF2B5EF4-FFF2-40B4-BE49-F238E27FC236}">
                <a16:creationId xmlns:a16="http://schemas.microsoft.com/office/drawing/2014/main" id="{C17A3CDF-A56B-054E-875D-D5CE43EBAA8D}"/>
              </a:ext>
            </a:extLst>
          </p:cNvPr>
          <p:cNvSpPr txBox="1">
            <a:spLocks/>
          </p:cNvSpPr>
          <p:nvPr/>
        </p:nvSpPr>
        <p:spPr>
          <a:xfrm>
            <a:off x="6354703" y="2693315"/>
            <a:ext cx="5415283" cy="1661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CA8341"/>
              </a:buClr>
              <a:buSzTx/>
              <a:buFont typeface="Arial" panose="020B0604020202020204" pitchFamily="34" charset="0"/>
              <a:buNone/>
              <a:tabLst/>
              <a:defRPr/>
            </a:pPr>
            <a:r>
              <a:rPr kumimoji="0" lang="en-US" sz="1200" b="1" i="0" u="none" strike="noStrike" kern="1200" cap="none" spc="0" normalizeH="0" baseline="0" noProof="0" dirty="0">
                <a:ln>
                  <a:noFill/>
                </a:ln>
                <a:solidFill>
                  <a:srgbClr val="404040"/>
                </a:solidFill>
                <a:effectLst/>
                <a:uLnTx/>
                <a:uFillTx/>
                <a:latin typeface="Arial" panose="020B0604020202020204"/>
                <a:ea typeface="+mn-ea"/>
                <a:cs typeface="+mn-cs"/>
              </a:rPr>
              <a:t>Grade </a:t>
            </a:r>
            <a:r>
              <a:rPr kumimoji="0" lang="en-US" sz="1200" b="1" i="0" u="none" strike="noStrike" kern="1200" cap="none" spc="0" normalizeH="0" baseline="0" noProof="0" dirty="0">
                <a:ln>
                  <a:noFill/>
                </a:ln>
                <a:solidFill>
                  <a:srgbClr val="404040"/>
                </a:solidFill>
                <a:effectLst/>
                <a:uLnTx/>
                <a:uFillTx/>
                <a:latin typeface="Arial" panose="020B0604020202020204"/>
                <a:ea typeface="+mn-ea"/>
                <a:cs typeface="+mn-cs"/>
                <a:sym typeface="Symbol" pitchFamily="2" charset="2"/>
              </a:rPr>
              <a:t></a:t>
            </a:r>
            <a:r>
              <a:rPr kumimoji="0" lang="en-US" sz="1200" b="1" i="0" u="none" strike="noStrike" kern="1200" cap="none" spc="0" normalizeH="0" baseline="0" noProof="0" dirty="0">
                <a:ln>
                  <a:noFill/>
                </a:ln>
                <a:solidFill>
                  <a:srgbClr val="404040"/>
                </a:solidFill>
                <a:effectLst/>
                <a:uLnTx/>
                <a:uFillTx/>
                <a:latin typeface="Arial" panose="020B0604020202020204"/>
                <a:ea typeface="+mn-ea"/>
                <a:cs typeface="+mn-cs"/>
              </a:rPr>
              <a:t>3 Events (Pooled</a:t>
            </a:r>
            <a:r>
              <a:rPr kumimoji="0" lang="en-US" sz="1200" b="1" i="0" u="none" strike="noStrike" kern="1200" cap="none" spc="0" normalizeH="0" baseline="30000" noProof="0" dirty="0">
                <a:ln>
                  <a:noFill/>
                </a:ln>
                <a:solidFill>
                  <a:srgbClr val="404040"/>
                </a:solidFill>
                <a:effectLst/>
                <a:uLnTx/>
                <a:uFillTx/>
                <a:latin typeface="Arial" panose="020B0604020202020204"/>
                <a:ea typeface="+mn-ea"/>
                <a:cs typeface="+mn-cs"/>
              </a:rPr>
              <a:t>a</a:t>
            </a:r>
            <a:r>
              <a:rPr kumimoji="0" lang="en-US" sz="1200" b="1" i="0" u="none" strike="noStrike" kern="1200" cap="none" spc="0" normalizeH="0" baseline="0" noProof="0" dirty="0">
                <a:ln>
                  <a:noFill/>
                </a:ln>
                <a:solidFill>
                  <a:srgbClr val="404040"/>
                </a:solidFill>
                <a:effectLst/>
                <a:uLnTx/>
                <a:uFillTx/>
                <a:latin typeface="Arial" panose="020B0604020202020204"/>
                <a:ea typeface="+mn-ea"/>
                <a:cs typeface="+mn-cs"/>
              </a:rPr>
              <a:t>)</a:t>
            </a:r>
            <a:endParaRPr kumimoji="0" lang="en-US" sz="1200" b="1" i="0" u="none" strike="noStrike" kern="1200" cap="none" spc="0" normalizeH="0" baseline="0" noProof="0" dirty="0">
              <a:ln>
                <a:noFill/>
              </a:ln>
              <a:solidFill>
                <a:srgbClr val="CA8341"/>
              </a:solidFill>
              <a:effectLst/>
              <a:uLnTx/>
              <a:uFillTx/>
              <a:latin typeface="Arial" panose="020B0604020202020204"/>
              <a:ea typeface="+mn-ea"/>
              <a:cs typeface="+mn-cs"/>
            </a:endParaRPr>
          </a:p>
        </p:txBody>
      </p:sp>
      <p:graphicFrame>
        <p:nvGraphicFramePr>
          <p:cNvPr id="9" name="Chart 8">
            <a:extLst>
              <a:ext uri="{FF2B5EF4-FFF2-40B4-BE49-F238E27FC236}">
                <a16:creationId xmlns:a16="http://schemas.microsoft.com/office/drawing/2014/main" id="{EB1CC79C-5F40-AE47-BE11-17B36AE71D0E}"/>
              </a:ext>
            </a:extLst>
          </p:cNvPr>
          <p:cNvGraphicFramePr/>
          <p:nvPr/>
        </p:nvGraphicFramePr>
        <p:xfrm>
          <a:off x="5413117" y="2800360"/>
          <a:ext cx="6402494" cy="221682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51E74C82-0670-B24E-8436-F43FC2B7018E}"/>
              </a:ext>
            </a:extLst>
          </p:cNvPr>
          <p:cNvSpPr/>
          <p:nvPr/>
        </p:nvSpPr>
        <p:spPr>
          <a:xfrm>
            <a:off x="6245486" y="5108978"/>
            <a:ext cx="5750062"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A8341"/>
              </a:buClr>
              <a:buSzTx/>
              <a:buFont typeface="Wingdings" pitchFamily="2" charset="2"/>
              <a:buChar char="Ø"/>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Safety outcomes with pacritinib were similar for those with &lt;50 × 10</a:t>
            </a: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9</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/L vs 50–100 × 10</a:t>
            </a: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9</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/L platelets at baseline</a:t>
            </a:r>
          </a:p>
        </p:txBody>
      </p:sp>
      <p:sp>
        <p:nvSpPr>
          <p:cNvPr id="15" name="Content Placeholder 18">
            <a:extLst>
              <a:ext uri="{FF2B5EF4-FFF2-40B4-BE49-F238E27FC236}">
                <a16:creationId xmlns:a16="http://schemas.microsoft.com/office/drawing/2014/main" id="{363A9721-30CD-FB41-B98F-3EE5FD62AAC6}"/>
              </a:ext>
            </a:extLst>
          </p:cNvPr>
          <p:cNvSpPr txBox="1">
            <a:spLocks/>
          </p:cNvSpPr>
          <p:nvPr/>
        </p:nvSpPr>
        <p:spPr>
          <a:xfrm>
            <a:off x="6127795" y="1119379"/>
            <a:ext cx="5570125" cy="101463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10CFC9"/>
              </a:buClr>
              <a:buSzPct val="85000"/>
              <a:buFont typeface="Wingdings" pitchFamily="2" charset="2"/>
              <a:buChar char="§"/>
              <a:tabLst/>
              <a:defRPr/>
            </a:pPr>
            <a:r>
              <a:rPr kumimoji="0" lang="en-US" sz="1600" b="0" i="0" u="none" strike="noStrike" kern="1200" cap="none" spc="0" normalizeH="0" baseline="0" noProof="0" dirty="0">
                <a:ln>
                  <a:noFill/>
                </a:ln>
                <a:solidFill>
                  <a:srgbClr val="404040"/>
                </a:solidFill>
                <a:effectLst/>
                <a:uLnTx/>
                <a:uFillTx/>
                <a:latin typeface="Arial" panose="020B0604020202020204"/>
                <a:ea typeface="+mn-ea"/>
                <a:cs typeface="+mn-cs"/>
              </a:rPr>
              <a:t>Diarrhea with pacritinib most often occurred during weeks 1–8, was manageable, and resolved within 1–2 weeks </a:t>
            </a:r>
          </a:p>
          <a:p>
            <a:pPr marL="228600" marR="0" lvl="0" indent="-228600" algn="l" defTabSz="914400" rtl="0" eaLnBrk="1" fontAlgn="auto" latinLnBrk="0" hangingPunct="1">
              <a:lnSpc>
                <a:spcPct val="90000"/>
              </a:lnSpc>
              <a:spcBef>
                <a:spcPts val="1000"/>
              </a:spcBef>
              <a:spcAft>
                <a:spcPts val="0"/>
              </a:spcAft>
              <a:buClr>
                <a:srgbClr val="10CFC9"/>
              </a:buClr>
              <a:buSzPct val="85000"/>
              <a:buFont typeface="Wingdings" pitchFamily="2" charset="2"/>
              <a:buChar char="§"/>
              <a:tabLst/>
              <a:defRPr/>
            </a:pPr>
            <a:r>
              <a:rPr kumimoji="0" lang="en-US" sz="1600" b="0" i="0" u="none" strike="noStrike" kern="1200" cap="none" spc="0" normalizeH="0" baseline="0" noProof="0" dirty="0">
                <a:ln>
                  <a:noFill/>
                </a:ln>
                <a:solidFill>
                  <a:srgbClr val="404040"/>
                </a:solidFill>
                <a:effectLst/>
                <a:uLnTx/>
                <a:uFillTx/>
                <a:latin typeface="Arial" panose="020B0604020202020204"/>
                <a:ea typeface="+mn-ea"/>
                <a:cs typeface="+mn-cs"/>
              </a:rPr>
              <a:t>Neurologic AEs and opportunistic infections rarely reported with pacritinib</a:t>
            </a:r>
          </a:p>
        </p:txBody>
      </p:sp>
    </p:spTree>
    <p:extLst>
      <p:ext uri="{BB962C8B-B14F-4D97-AF65-F5344CB8AC3E}">
        <p14:creationId xmlns:p14="http://schemas.microsoft.com/office/powerpoint/2010/main" val="36848895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9F65E47-2769-4FC3-85C5-08BCD110E7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79"/>
          <a:stretch/>
        </p:blipFill>
        <p:spPr bwMode="auto">
          <a:xfrm>
            <a:off x="5574572" y="1227567"/>
            <a:ext cx="4053435" cy="24027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4E7BD2C-C0CA-82A2-4083-560A158B13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37"/>
          <a:stretch/>
        </p:blipFill>
        <p:spPr bwMode="auto">
          <a:xfrm>
            <a:off x="1600959" y="1219638"/>
            <a:ext cx="4053435" cy="24042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DF0966-2B47-3CC9-F0AE-D4D69A1E0FEC}"/>
              </a:ext>
            </a:extLst>
          </p:cNvPr>
          <p:cNvSpPr txBox="1"/>
          <p:nvPr/>
        </p:nvSpPr>
        <p:spPr>
          <a:xfrm>
            <a:off x="8570749" y="2172301"/>
            <a:ext cx="8595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1A0C6"/>
                </a:solidFill>
                <a:effectLst/>
                <a:uLnTx/>
                <a:uFillTx/>
                <a:latin typeface="Arial" panose="020B0604020202020204"/>
                <a:ea typeface="+mn-ea"/>
                <a:cs typeface="+mn-cs"/>
              </a:rPr>
              <a:t>P</a:t>
            </a:r>
            <a:r>
              <a:rPr kumimoji="0" lang="en-US" sz="400" b="1" i="1" u="none" strike="noStrike" kern="1200" cap="none" spc="0" normalizeH="0" baseline="0" noProof="0" dirty="0">
                <a:ln>
                  <a:noFill/>
                </a:ln>
                <a:solidFill>
                  <a:srgbClr val="01A0C6"/>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01A0C6"/>
                </a:solidFill>
                <a:effectLst/>
                <a:uLnTx/>
                <a:uFillTx/>
                <a:latin typeface="Arial" panose="020B0604020202020204"/>
                <a:ea typeface="+mn-ea"/>
                <a:cs typeface="+mn-cs"/>
              </a:rPr>
              <a:t>&lt;0.0001</a:t>
            </a:r>
          </a:p>
        </p:txBody>
      </p:sp>
      <p:sp>
        <p:nvSpPr>
          <p:cNvPr id="19" name="TextBox 18">
            <a:extLst>
              <a:ext uri="{FF2B5EF4-FFF2-40B4-BE49-F238E27FC236}">
                <a16:creationId xmlns:a16="http://schemas.microsoft.com/office/drawing/2014/main" id="{9F7272C6-8C8B-FB9D-F1D4-F34B2B95D562}"/>
              </a:ext>
            </a:extLst>
          </p:cNvPr>
          <p:cNvSpPr txBox="1"/>
          <p:nvPr/>
        </p:nvSpPr>
        <p:spPr>
          <a:xfrm>
            <a:off x="6467600" y="910357"/>
            <a:ext cx="3071221"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OS stratified by </a:t>
            </a:r>
            <a:r>
              <a:rPr kumimoji="0" lang="en-US" sz="1400"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≥10% SVR</a:t>
            </a:r>
            <a:endParaRPr kumimoji="0" lang="en-US" sz="140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88B1EC05-1C21-6EE7-9DC4-D9F039542EEE}"/>
              </a:ext>
            </a:extLst>
          </p:cNvPr>
          <p:cNvSpPr txBox="1"/>
          <p:nvPr/>
        </p:nvSpPr>
        <p:spPr>
          <a:xfrm>
            <a:off x="2748426" y="860089"/>
            <a:ext cx="3071221"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OS stratified by </a:t>
            </a:r>
            <a:r>
              <a:rPr kumimoji="0" lang="en-US" sz="1400"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≥20% SVR</a:t>
            </a:r>
            <a:endParaRPr kumimoji="0" lang="en-US" sz="140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B711D24-B952-18E9-B7B9-7252B791365B}"/>
              </a:ext>
            </a:extLst>
          </p:cNvPr>
          <p:cNvSpPr txBox="1"/>
          <p:nvPr/>
        </p:nvSpPr>
        <p:spPr>
          <a:xfrm>
            <a:off x="3287792" y="497858"/>
            <a:ext cx="54907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764"/>
                </a:solidFill>
                <a:effectLst/>
                <a:uLnTx/>
                <a:uFillTx/>
                <a:latin typeface="Arial" panose="020B0604020202020204"/>
                <a:ea typeface="+mn-ea"/>
                <a:cs typeface="+mn-cs"/>
              </a:rPr>
              <a:t>PAC 200 mg BID: survival stratified by SVR </a:t>
            </a:r>
          </a:p>
        </p:txBody>
      </p:sp>
      <p:sp>
        <p:nvSpPr>
          <p:cNvPr id="10" name="Rectangle 9">
            <a:extLst>
              <a:ext uri="{FF2B5EF4-FFF2-40B4-BE49-F238E27FC236}">
                <a16:creationId xmlns:a16="http://schemas.microsoft.com/office/drawing/2014/main" id="{45743679-AA4B-F7AF-9E1C-2C6CE098A71D}"/>
              </a:ext>
            </a:extLst>
          </p:cNvPr>
          <p:cNvSpPr/>
          <p:nvPr/>
        </p:nvSpPr>
        <p:spPr>
          <a:xfrm>
            <a:off x="96057" y="4831611"/>
            <a:ext cx="1198616" cy="500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96C1544-0368-C62A-3F2B-9BE6BDBC004B}"/>
              </a:ext>
            </a:extLst>
          </p:cNvPr>
          <p:cNvSpPr txBox="1"/>
          <p:nvPr/>
        </p:nvSpPr>
        <p:spPr>
          <a:xfrm>
            <a:off x="4617183" y="2081763"/>
            <a:ext cx="8595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1A0C6"/>
                </a:solidFill>
                <a:effectLst/>
                <a:uLnTx/>
                <a:uFillTx/>
                <a:latin typeface="Arial" panose="020B0604020202020204"/>
                <a:ea typeface="+mn-ea"/>
                <a:cs typeface="+mn-cs"/>
              </a:rPr>
              <a:t>P</a:t>
            </a:r>
            <a:r>
              <a:rPr kumimoji="0" lang="en-US" sz="400" b="1" i="1" u="none" strike="noStrike" kern="1200" cap="none" spc="0" normalizeH="0" baseline="0" noProof="0" dirty="0">
                <a:ln>
                  <a:noFill/>
                </a:ln>
                <a:solidFill>
                  <a:srgbClr val="01A0C6"/>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01A0C6"/>
                </a:solidFill>
                <a:effectLst/>
                <a:uLnTx/>
                <a:uFillTx/>
                <a:latin typeface="Arial" panose="020B0604020202020204"/>
                <a:ea typeface="+mn-ea"/>
                <a:cs typeface="+mn-cs"/>
              </a:rPr>
              <a:t>=0.0199</a:t>
            </a:r>
          </a:p>
        </p:txBody>
      </p:sp>
      <p:sp>
        <p:nvSpPr>
          <p:cNvPr id="14" name="Rectangle 13">
            <a:extLst>
              <a:ext uri="{FF2B5EF4-FFF2-40B4-BE49-F238E27FC236}">
                <a16:creationId xmlns:a16="http://schemas.microsoft.com/office/drawing/2014/main" id="{FD10EC79-1DD2-9B93-A9D6-752D9161671F}"/>
              </a:ext>
            </a:extLst>
          </p:cNvPr>
          <p:cNvSpPr/>
          <p:nvPr/>
        </p:nvSpPr>
        <p:spPr>
          <a:xfrm>
            <a:off x="5654394" y="3173261"/>
            <a:ext cx="1198616" cy="500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Picture 4">
            <a:extLst>
              <a:ext uri="{FF2B5EF4-FFF2-40B4-BE49-F238E27FC236}">
                <a16:creationId xmlns:a16="http://schemas.microsoft.com/office/drawing/2014/main" id="{27BA0245-E048-AD9D-F83B-B05A0ED960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34"/>
          <a:stretch/>
        </p:blipFill>
        <p:spPr bwMode="auto">
          <a:xfrm>
            <a:off x="5654394" y="4185461"/>
            <a:ext cx="4104195" cy="2434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7A5D3DB-D78B-382B-9D92-DBB4D05E87E0}"/>
              </a:ext>
            </a:extLst>
          </p:cNvPr>
          <p:cNvSpPr txBox="1"/>
          <p:nvPr/>
        </p:nvSpPr>
        <p:spPr>
          <a:xfrm>
            <a:off x="6055604" y="3912925"/>
            <a:ext cx="3071221"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OS stratified by </a:t>
            </a:r>
            <a:r>
              <a:rPr kumimoji="0" lang="en-US" sz="1400" b="1"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≥10% SVR</a:t>
            </a:r>
            <a:endParaRPr kumimoji="0" lang="en-US" sz="14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CEDD498-4FAA-574C-CF82-15E5B30F0698}"/>
              </a:ext>
            </a:extLst>
          </p:cNvPr>
          <p:cNvSpPr txBox="1"/>
          <p:nvPr/>
        </p:nvSpPr>
        <p:spPr>
          <a:xfrm>
            <a:off x="2725605" y="3889423"/>
            <a:ext cx="3071221"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OS stratified by </a:t>
            </a:r>
            <a:r>
              <a:rPr kumimoji="0" lang="en-US" sz="1400" b="1"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≥20% SVR</a:t>
            </a:r>
            <a:endParaRPr kumimoji="0" lang="en-US" sz="14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444C5FFB-7F15-09D1-3EA0-FDFF3630F74B}"/>
              </a:ext>
            </a:extLst>
          </p:cNvPr>
          <p:cNvSpPr/>
          <p:nvPr/>
        </p:nvSpPr>
        <p:spPr>
          <a:xfrm>
            <a:off x="5654394" y="5905344"/>
            <a:ext cx="1240720" cy="6579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303791E6-0738-052B-F5D2-6CD66AFB802E}"/>
              </a:ext>
            </a:extLst>
          </p:cNvPr>
          <p:cNvSpPr txBox="1"/>
          <p:nvPr/>
        </p:nvSpPr>
        <p:spPr>
          <a:xfrm>
            <a:off x="8558908" y="5069621"/>
            <a:ext cx="8595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C00000"/>
                </a:solidFill>
                <a:effectLst/>
                <a:uLnTx/>
                <a:uFillTx/>
                <a:latin typeface="Arial" panose="020B0604020202020204"/>
                <a:ea typeface="+mn-ea"/>
                <a:cs typeface="+mn-cs"/>
              </a:rPr>
              <a:t>P</a:t>
            </a:r>
            <a:r>
              <a:rPr kumimoji="0" lang="en-US" sz="400" b="1" i="1"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=0.4888</a:t>
            </a:r>
          </a:p>
        </p:txBody>
      </p:sp>
      <p:sp>
        <p:nvSpPr>
          <p:cNvPr id="23" name="TextBox 22">
            <a:extLst>
              <a:ext uri="{FF2B5EF4-FFF2-40B4-BE49-F238E27FC236}">
                <a16:creationId xmlns:a16="http://schemas.microsoft.com/office/drawing/2014/main" id="{9D621FBF-A6D8-7E2F-1E1C-C44279359E43}"/>
              </a:ext>
            </a:extLst>
          </p:cNvPr>
          <p:cNvSpPr txBox="1"/>
          <p:nvPr/>
        </p:nvSpPr>
        <p:spPr>
          <a:xfrm>
            <a:off x="4111911" y="3545017"/>
            <a:ext cx="3885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764"/>
                </a:solidFill>
                <a:effectLst/>
                <a:uLnTx/>
                <a:uFillTx/>
                <a:latin typeface="Arial" panose="020B0604020202020204"/>
                <a:ea typeface="+mn-ea"/>
                <a:cs typeface="+mn-cs"/>
              </a:rPr>
              <a:t>BAT: survival stratified by SVR </a:t>
            </a:r>
          </a:p>
        </p:txBody>
      </p:sp>
      <p:pic>
        <p:nvPicPr>
          <p:cNvPr id="26" name="Picture 3">
            <a:extLst>
              <a:ext uri="{FF2B5EF4-FFF2-40B4-BE49-F238E27FC236}">
                <a16:creationId xmlns:a16="http://schemas.microsoft.com/office/drawing/2014/main" id="{736B1BB8-6A95-C81B-E1C3-45286E9332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64"/>
          <a:stretch/>
        </p:blipFill>
        <p:spPr bwMode="auto">
          <a:xfrm>
            <a:off x="1629953" y="4105425"/>
            <a:ext cx="4108495" cy="24454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7BFE91A4-C126-7E9C-2697-30D457F948CE}"/>
              </a:ext>
            </a:extLst>
          </p:cNvPr>
          <p:cNvSpPr>
            <a:spLocks noGrp="1"/>
          </p:cNvSpPr>
          <p:nvPr>
            <p:ph type="title"/>
          </p:nvPr>
        </p:nvSpPr>
        <p:spPr>
          <a:xfrm>
            <a:off x="96057" y="117189"/>
            <a:ext cx="11874270" cy="867854"/>
          </a:xfrm>
        </p:spPr>
        <p:txBody>
          <a:bodyPr/>
          <a:lstStyle/>
          <a:p>
            <a:pPr algn="ctr"/>
            <a:r>
              <a:rPr lang="en-US" sz="2800" dirty="0">
                <a:solidFill>
                  <a:srgbClr val="C00000"/>
                </a:solidFill>
                <a:latin typeface="Arial" charset="0"/>
                <a:ea typeface="Arial" charset="0"/>
                <a:cs typeface="Arial" charset="0"/>
              </a:rPr>
              <a:t> Response to Pacritinib is Associated with an Overall Survival Benefit</a:t>
            </a:r>
            <a:endParaRPr lang="en-US" sz="2000" dirty="0">
              <a:solidFill>
                <a:srgbClr val="C00000"/>
              </a:solidFill>
              <a:latin typeface="Arial" charset="0"/>
              <a:ea typeface="Arial" charset="0"/>
              <a:cs typeface="Arial" charset="0"/>
            </a:endParaRPr>
          </a:p>
        </p:txBody>
      </p:sp>
      <p:sp>
        <p:nvSpPr>
          <p:cNvPr id="11" name="Text Placeholder 7">
            <a:extLst>
              <a:ext uri="{FF2B5EF4-FFF2-40B4-BE49-F238E27FC236}">
                <a16:creationId xmlns:a16="http://schemas.microsoft.com/office/drawing/2014/main" id="{4A71415A-7A85-3D86-1B86-60DAEDCD3C64}"/>
              </a:ext>
            </a:extLst>
          </p:cNvPr>
          <p:cNvSpPr txBox="1">
            <a:spLocks/>
          </p:cNvSpPr>
          <p:nvPr/>
        </p:nvSpPr>
        <p:spPr>
          <a:xfrm>
            <a:off x="0" y="6367667"/>
            <a:ext cx="10150506" cy="489750"/>
          </a:xfrm>
          <a:prstGeom prst="rect">
            <a:avLst/>
          </a:prstGeom>
        </p:spPr>
        <p:txBody>
          <a:bodyPr vert="horz" lIns="90000" tIns="46800" rIns="0" bIns="4680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r>
              <a:rPr kumimoji="0" lang="en-US" sz="1200" b="0" i="0" u="none" strike="noStrike" kern="1200" cap="none" spc="0" normalizeH="0" baseline="0" noProof="0" dirty="0">
                <a:ln>
                  <a:noFill/>
                </a:ln>
                <a:solidFill>
                  <a:srgbClr val="515259"/>
                </a:solidFill>
                <a:effectLst/>
                <a:uLnTx/>
                <a:uFillTx/>
                <a:latin typeface="Proxima Nova Rg"/>
                <a:ea typeface="+mn-ea"/>
                <a:cs typeface="+mn-cs"/>
              </a:rPr>
              <a:t>Ajufo, et al. </a:t>
            </a:r>
            <a:r>
              <a:rPr kumimoji="0" lang="en-US" sz="1200" b="0" i="1" u="none" strike="noStrike" kern="1200" cap="none" spc="0" normalizeH="0" baseline="0" noProof="0" dirty="0">
                <a:ln>
                  <a:noFill/>
                </a:ln>
                <a:solidFill>
                  <a:srgbClr val="515259"/>
                </a:solidFill>
                <a:effectLst/>
                <a:uLnTx/>
                <a:uFillTx/>
                <a:latin typeface="Proxima Nova Rg"/>
                <a:ea typeface="+mn-ea"/>
                <a:cs typeface="+mn-cs"/>
              </a:rPr>
              <a:t>European Journal of </a:t>
            </a:r>
            <a:r>
              <a:rPr kumimoji="0" lang="en-US" sz="1200" b="0" i="1" u="none" strike="noStrike" kern="1200" cap="none" spc="0" normalizeH="0" baseline="0" noProof="0" dirty="0" err="1">
                <a:ln>
                  <a:noFill/>
                </a:ln>
                <a:solidFill>
                  <a:srgbClr val="515259"/>
                </a:solidFill>
                <a:effectLst/>
                <a:uLnTx/>
                <a:uFillTx/>
                <a:latin typeface="Proxima Nova Rg"/>
                <a:ea typeface="+mn-ea"/>
                <a:cs typeface="+mn-cs"/>
              </a:rPr>
              <a:t>Haematology</a:t>
            </a:r>
            <a:r>
              <a:rPr kumimoji="0" lang="en-US" sz="1200" b="0" i="1" u="none" strike="noStrike" kern="1200" cap="none" spc="0" normalizeH="0" baseline="0" noProof="0" dirty="0">
                <a:ln>
                  <a:noFill/>
                </a:ln>
                <a:solidFill>
                  <a:srgbClr val="515259"/>
                </a:solidFill>
                <a:effectLst/>
                <a:uLnTx/>
                <a:uFillTx/>
                <a:latin typeface="Proxima Nova Rg"/>
                <a:ea typeface="+mn-ea"/>
                <a:cs typeface="+mn-cs"/>
              </a:rPr>
              <a:t> </a:t>
            </a:r>
            <a:r>
              <a:rPr kumimoji="0" lang="en-US" sz="1200" b="0" i="0" u="none" strike="noStrike" kern="1200" cap="none" spc="0" normalizeH="0" baseline="0" noProof="0" dirty="0">
                <a:ln>
                  <a:noFill/>
                </a:ln>
                <a:solidFill>
                  <a:srgbClr val="515259"/>
                </a:solidFill>
                <a:effectLst/>
                <a:uLnTx/>
                <a:uFillTx/>
                <a:latin typeface="Proxima Nova Rg"/>
                <a:ea typeface="+mn-ea"/>
                <a:cs typeface="+mn-cs"/>
              </a:rPr>
              <a:t> 2024</a:t>
            </a:r>
          </a:p>
        </p:txBody>
      </p:sp>
      <p:sp>
        <p:nvSpPr>
          <p:cNvPr id="21" name="TextBox 20">
            <a:extLst>
              <a:ext uri="{FF2B5EF4-FFF2-40B4-BE49-F238E27FC236}">
                <a16:creationId xmlns:a16="http://schemas.microsoft.com/office/drawing/2014/main" id="{053B0A9C-1DF9-A23A-1D01-8CA8BBB3CA0A}"/>
              </a:ext>
            </a:extLst>
          </p:cNvPr>
          <p:cNvSpPr txBox="1"/>
          <p:nvPr/>
        </p:nvSpPr>
        <p:spPr>
          <a:xfrm>
            <a:off x="4617182" y="5050639"/>
            <a:ext cx="8595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C00000"/>
                </a:solidFill>
                <a:effectLst/>
                <a:uLnTx/>
                <a:uFillTx/>
                <a:latin typeface="Arial" panose="020B0604020202020204"/>
                <a:ea typeface="+mn-ea"/>
                <a:cs typeface="+mn-cs"/>
              </a:rPr>
              <a:t>P</a:t>
            </a:r>
            <a:r>
              <a:rPr kumimoji="0" lang="en-US" sz="400" b="1" i="1"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mn-cs"/>
              </a:rPr>
              <a:t>=0.9821</a:t>
            </a:r>
          </a:p>
        </p:txBody>
      </p:sp>
      <p:sp>
        <p:nvSpPr>
          <p:cNvPr id="2" name="Rectangle 1">
            <a:extLst>
              <a:ext uri="{FF2B5EF4-FFF2-40B4-BE49-F238E27FC236}">
                <a16:creationId xmlns:a16="http://schemas.microsoft.com/office/drawing/2014/main" id="{6E10B074-0B9F-C05E-9E54-1D4EDF0EDF51}"/>
              </a:ext>
            </a:extLst>
          </p:cNvPr>
          <p:cNvSpPr/>
          <p:nvPr/>
        </p:nvSpPr>
        <p:spPr>
          <a:xfrm>
            <a:off x="509845" y="5661189"/>
            <a:ext cx="1395246" cy="52199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70452F6D-4E0F-BEE2-9379-7C242883C870}"/>
              </a:ext>
            </a:extLst>
          </p:cNvPr>
          <p:cNvSpPr/>
          <p:nvPr/>
        </p:nvSpPr>
        <p:spPr>
          <a:xfrm>
            <a:off x="521847" y="2766430"/>
            <a:ext cx="1395246" cy="52199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73219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F19E78-6E32-B7E0-0E52-68EDC6A6A17E}"/>
              </a:ext>
            </a:extLst>
          </p:cNvPr>
          <p:cNvSpPr>
            <a:spLocks noGrp="1"/>
          </p:cNvSpPr>
          <p:nvPr>
            <p:ph type="title"/>
          </p:nvPr>
        </p:nvSpPr>
        <p:spPr>
          <a:xfrm>
            <a:off x="96057" y="234647"/>
            <a:ext cx="11874270" cy="750396"/>
          </a:xfrm>
        </p:spPr>
        <p:txBody>
          <a:bodyPr/>
          <a:lstStyle/>
          <a:p>
            <a:pPr algn="ctr"/>
            <a:r>
              <a:rPr lang="en-US" sz="2800" dirty="0">
                <a:solidFill>
                  <a:srgbClr val="C00000"/>
                </a:solidFill>
                <a:latin typeface="Arial" charset="0"/>
                <a:ea typeface="Arial" charset="0"/>
                <a:cs typeface="Arial" charset="0"/>
              </a:rPr>
              <a:t> Response to Pacritinib is Associated with an Overall Survival Benefit</a:t>
            </a:r>
            <a:endParaRPr lang="en-US" sz="2000" dirty="0">
              <a:solidFill>
                <a:srgbClr val="C00000"/>
              </a:solidFill>
              <a:latin typeface="Arial" charset="0"/>
              <a:ea typeface="Arial" charset="0"/>
              <a:cs typeface="Arial" charset="0"/>
            </a:endParaRPr>
          </a:p>
        </p:txBody>
      </p:sp>
      <p:sp>
        <p:nvSpPr>
          <p:cNvPr id="7" name="Text Placeholder 7">
            <a:extLst>
              <a:ext uri="{FF2B5EF4-FFF2-40B4-BE49-F238E27FC236}">
                <a16:creationId xmlns:a16="http://schemas.microsoft.com/office/drawing/2014/main" id="{2337D2C8-55CD-72AB-709D-C3FA7A687886}"/>
              </a:ext>
            </a:extLst>
          </p:cNvPr>
          <p:cNvSpPr txBox="1">
            <a:spLocks/>
          </p:cNvSpPr>
          <p:nvPr/>
        </p:nvSpPr>
        <p:spPr>
          <a:xfrm>
            <a:off x="0" y="6367667"/>
            <a:ext cx="10150506" cy="489750"/>
          </a:xfrm>
          <a:prstGeom prst="rect">
            <a:avLst/>
          </a:prstGeom>
        </p:spPr>
        <p:txBody>
          <a:bodyPr vert="horz" lIns="90000" tIns="46800" rIns="0" bIns="4680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r>
              <a:rPr kumimoji="0" lang="en-US" sz="1200" b="0" i="0" u="none" strike="noStrike" kern="1200" cap="none" spc="0" normalizeH="0" baseline="0" noProof="0" dirty="0">
                <a:ln>
                  <a:noFill/>
                </a:ln>
                <a:solidFill>
                  <a:srgbClr val="515259"/>
                </a:solidFill>
                <a:effectLst/>
                <a:uLnTx/>
                <a:uFillTx/>
                <a:latin typeface="Proxima Nova Rg"/>
                <a:ea typeface="+mn-ea"/>
                <a:cs typeface="+mn-cs"/>
              </a:rPr>
              <a:t>Ajufo, et al. </a:t>
            </a:r>
            <a:r>
              <a:rPr kumimoji="0" lang="en-US" sz="1200" b="0" i="1" u="none" strike="noStrike" kern="1200" cap="none" spc="0" normalizeH="0" baseline="0" noProof="0" dirty="0">
                <a:ln>
                  <a:noFill/>
                </a:ln>
                <a:solidFill>
                  <a:srgbClr val="515259"/>
                </a:solidFill>
                <a:effectLst/>
                <a:uLnTx/>
                <a:uFillTx/>
                <a:latin typeface="Proxima Nova Rg"/>
                <a:ea typeface="+mn-ea"/>
                <a:cs typeface="+mn-cs"/>
              </a:rPr>
              <a:t>European Journal of </a:t>
            </a:r>
            <a:r>
              <a:rPr kumimoji="0" lang="en-US" sz="1200" b="0" i="1" u="none" strike="noStrike" kern="1200" cap="none" spc="0" normalizeH="0" baseline="0" noProof="0" dirty="0" err="1">
                <a:ln>
                  <a:noFill/>
                </a:ln>
                <a:solidFill>
                  <a:srgbClr val="515259"/>
                </a:solidFill>
                <a:effectLst/>
                <a:uLnTx/>
                <a:uFillTx/>
                <a:latin typeface="Proxima Nova Rg"/>
                <a:ea typeface="+mn-ea"/>
                <a:cs typeface="+mn-cs"/>
              </a:rPr>
              <a:t>Haematology</a:t>
            </a:r>
            <a:r>
              <a:rPr kumimoji="0" lang="en-US" sz="1200" b="0" i="1" u="none" strike="noStrike" kern="1200" cap="none" spc="0" normalizeH="0" baseline="0" noProof="0" dirty="0">
                <a:ln>
                  <a:noFill/>
                </a:ln>
                <a:solidFill>
                  <a:srgbClr val="515259"/>
                </a:solidFill>
                <a:effectLst/>
                <a:uLnTx/>
                <a:uFillTx/>
                <a:latin typeface="Proxima Nova Rg"/>
                <a:ea typeface="+mn-ea"/>
                <a:cs typeface="+mn-cs"/>
              </a:rPr>
              <a:t> </a:t>
            </a:r>
            <a:r>
              <a:rPr kumimoji="0" lang="en-US" sz="1200" b="0" i="0" u="none" strike="noStrike" kern="1200" cap="none" spc="0" normalizeH="0" baseline="0" noProof="0" dirty="0">
                <a:ln>
                  <a:noFill/>
                </a:ln>
                <a:solidFill>
                  <a:srgbClr val="515259"/>
                </a:solidFill>
                <a:effectLst/>
                <a:uLnTx/>
                <a:uFillTx/>
                <a:latin typeface="Proxima Nova Rg"/>
                <a:ea typeface="+mn-ea"/>
                <a:cs typeface="+mn-cs"/>
              </a:rPr>
              <a:t> 2024</a:t>
            </a:r>
          </a:p>
        </p:txBody>
      </p:sp>
      <p:pic>
        <p:nvPicPr>
          <p:cNvPr id="8" name="Picture 7">
            <a:extLst>
              <a:ext uri="{FF2B5EF4-FFF2-40B4-BE49-F238E27FC236}">
                <a16:creationId xmlns:a16="http://schemas.microsoft.com/office/drawing/2014/main" id="{072BF77F-7FD8-234B-26C7-F8A74C3F7E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25327" y="882503"/>
            <a:ext cx="7151183" cy="3041208"/>
          </a:xfrm>
          <a:prstGeom prst="rect">
            <a:avLst/>
          </a:prstGeom>
        </p:spPr>
      </p:pic>
      <p:pic>
        <p:nvPicPr>
          <p:cNvPr id="9" name="Picture 8">
            <a:extLst>
              <a:ext uri="{FF2B5EF4-FFF2-40B4-BE49-F238E27FC236}">
                <a16:creationId xmlns:a16="http://schemas.microsoft.com/office/drawing/2014/main" id="{E01955EC-8B8D-9CAA-758F-6CF1C5C8EB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325327" y="4029570"/>
            <a:ext cx="7340930" cy="2348560"/>
          </a:xfrm>
          <a:prstGeom prst="rect">
            <a:avLst/>
          </a:prstGeom>
        </p:spPr>
      </p:pic>
      <p:sp>
        <p:nvSpPr>
          <p:cNvPr id="2" name="Rectangle 1">
            <a:extLst>
              <a:ext uri="{FF2B5EF4-FFF2-40B4-BE49-F238E27FC236}">
                <a16:creationId xmlns:a16="http://schemas.microsoft.com/office/drawing/2014/main" id="{AA7104D4-547F-64D7-BC53-44D0302046A6}"/>
              </a:ext>
            </a:extLst>
          </p:cNvPr>
          <p:cNvSpPr/>
          <p:nvPr/>
        </p:nvSpPr>
        <p:spPr>
          <a:xfrm>
            <a:off x="2325327" y="3102964"/>
            <a:ext cx="282962" cy="32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08DEB9C-343B-056C-E442-EB23877C2038}"/>
              </a:ext>
            </a:extLst>
          </p:cNvPr>
          <p:cNvSpPr/>
          <p:nvPr/>
        </p:nvSpPr>
        <p:spPr>
          <a:xfrm>
            <a:off x="6018202" y="3102963"/>
            <a:ext cx="282962" cy="32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02907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EB27-18E4-EBEA-8D04-64486584F25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6FA8472-55CB-133E-9B52-47BB59688CDF}"/>
              </a:ext>
            </a:extLst>
          </p:cNvPr>
          <p:cNvSpPr>
            <a:spLocks noGrp="1" noChangeArrowheads="1"/>
          </p:cNvSpPr>
          <p:nvPr>
            <p:ph type="title"/>
          </p:nvPr>
        </p:nvSpPr>
        <p:spPr>
          <a:xfrm>
            <a:off x="-13312" y="539631"/>
            <a:ext cx="12192000" cy="1719420"/>
          </a:xfrm>
        </p:spPr>
        <p:txBody>
          <a:bodyPr wrap="square" anchor="b">
            <a:noAutofit/>
          </a:bodyPr>
          <a:lstStyle/>
          <a:p>
            <a:pPr>
              <a:lnSpc>
                <a:spcPct val="85000"/>
              </a:lnSpc>
            </a:pPr>
            <a:r>
              <a:rPr lang="en-US" sz="3800" dirty="0"/>
              <a:t>Expert Second Opinion</a:t>
            </a:r>
            <a:br>
              <a:rPr lang="en-US" sz="3800" dirty="0"/>
            </a:br>
            <a:r>
              <a:rPr lang="en-US" sz="3800" dirty="0"/>
              <a:t>Investigators Discuss the Role of Novel Treatment Approaches in the Care of Patients with Follicular Lymphoma and Diffuse Large B-Cell Lymphoma</a:t>
            </a:r>
          </a:p>
        </p:txBody>
      </p:sp>
      <p:sp>
        <p:nvSpPr>
          <p:cNvPr id="12" name="Text Box 3">
            <a:extLst>
              <a:ext uri="{FF2B5EF4-FFF2-40B4-BE49-F238E27FC236}">
                <a16:creationId xmlns:a16="http://schemas.microsoft.com/office/drawing/2014/main" id="{F4F12360-F4A4-CE4C-2A72-BB6D1B5F536A}"/>
              </a:ext>
            </a:extLst>
          </p:cNvPr>
          <p:cNvSpPr txBox="1">
            <a:spLocks noChangeArrowheads="1"/>
          </p:cNvSpPr>
          <p:nvPr/>
        </p:nvSpPr>
        <p:spPr bwMode="auto">
          <a:xfrm>
            <a:off x="3248048" y="578757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80B3A51-FD33-5A20-8AAA-C21DCE588F9C}"/>
              </a:ext>
            </a:extLst>
          </p:cNvPr>
          <p:cNvSpPr txBox="1">
            <a:spLocks noChangeArrowheads="1"/>
          </p:cNvSpPr>
          <p:nvPr/>
        </p:nvSpPr>
        <p:spPr bwMode="auto">
          <a:xfrm>
            <a:off x="2920388" y="3908909"/>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BBA4B338-BC2A-9303-CCE9-FD9855458286}"/>
              </a:ext>
            </a:extLst>
          </p:cNvPr>
          <p:cNvSpPr txBox="1">
            <a:spLocks noChangeArrowheads="1"/>
          </p:cNvSpPr>
          <p:nvPr/>
        </p:nvSpPr>
        <p:spPr bwMode="auto">
          <a:xfrm>
            <a:off x="-13312" y="284416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ET</a:t>
            </a:r>
          </a:p>
        </p:txBody>
      </p:sp>
      <p:sp>
        <p:nvSpPr>
          <p:cNvPr id="8" name="Rectangle 4">
            <a:extLst>
              <a:ext uri="{FF2B5EF4-FFF2-40B4-BE49-F238E27FC236}">
                <a16:creationId xmlns:a16="http://schemas.microsoft.com/office/drawing/2014/main" id="{1C1FB30A-E1E5-FD7D-9F6E-DE5493C922C7}"/>
              </a:ext>
            </a:extLst>
          </p:cNvPr>
          <p:cNvSpPr txBox="1">
            <a:spLocks noChangeArrowheads="1"/>
          </p:cNvSpPr>
          <p:nvPr/>
        </p:nvSpPr>
        <p:spPr bwMode="auto">
          <a:xfrm>
            <a:off x="-13312" y="2232357"/>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268CCEC1-5821-FC4B-02CB-C2EB147234E2}"/>
              </a:ext>
            </a:extLst>
          </p:cNvPr>
          <p:cNvSpPr txBox="1">
            <a:spLocks noChangeArrowheads="1"/>
          </p:cNvSpPr>
          <p:nvPr/>
        </p:nvSpPr>
        <p:spPr bwMode="auto">
          <a:xfrm>
            <a:off x="983432" y="4493684"/>
            <a:ext cx="10081119" cy="13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Nancy L Bartlett,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John P Leonard,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Matasar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Pier Luigi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Zinzani</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8884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7ADE88-5963-984B-ADE8-5F1590BD81CB}"/>
              </a:ext>
            </a:extLst>
          </p:cNvPr>
          <p:cNvSpPr>
            <a:spLocks noGrp="1"/>
          </p:cNvSpPr>
          <p:nvPr>
            <p:ph type="title"/>
          </p:nvPr>
        </p:nvSpPr>
        <p:spPr>
          <a:xfrm>
            <a:off x="365760" y="228600"/>
            <a:ext cx="10957914" cy="920998"/>
          </a:xfrm>
        </p:spPr>
        <p:txBody>
          <a:bodyPr/>
          <a:lstStyle/>
          <a:p>
            <a:pPr algn="ctr"/>
            <a:r>
              <a:rPr lang="en-US" noProof="0" dirty="0">
                <a:solidFill>
                  <a:srgbClr val="C00000"/>
                </a:solidFill>
                <a:latin typeface="+mj-lt"/>
                <a:ea typeface="Roboto Cn" panose="02000000000000000000" pitchFamily="2" charset="0"/>
              </a:rPr>
              <a:t>Pacritinib: Phase II Dose-Finding Study PAC203 in Patients With MF Intolerant of or Resistant to Ruxolitinib </a:t>
            </a:r>
          </a:p>
        </p:txBody>
      </p:sp>
      <p:sp>
        <p:nvSpPr>
          <p:cNvPr id="2" name="Text Placeholder 1">
            <a:extLst>
              <a:ext uri="{FF2B5EF4-FFF2-40B4-BE49-F238E27FC236}">
                <a16:creationId xmlns:a16="http://schemas.microsoft.com/office/drawing/2014/main" id="{EBFBFDD3-AA59-4EC0-8BB8-33BFA06487FD}"/>
              </a:ext>
            </a:extLst>
          </p:cNvPr>
          <p:cNvSpPr>
            <a:spLocks noGrp="1"/>
          </p:cNvSpPr>
          <p:nvPr>
            <p:ph type="body" sz="quarter" idx="10"/>
          </p:nvPr>
        </p:nvSpPr>
        <p:spPr>
          <a:xfrm>
            <a:off x="0" y="6275635"/>
            <a:ext cx="11323672" cy="578623"/>
          </a:xfrm>
        </p:spPr>
        <p:txBody>
          <a:bodyPr lIns="91440" bIns="45720"/>
          <a:lstStyle/>
          <a:p>
            <a:pPr>
              <a:lnSpc>
                <a:spcPct val="100000"/>
              </a:lnSpc>
              <a:spcBef>
                <a:spcPts val="0"/>
              </a:spcBef>
            </a:pPr>
            <a:r>
              <a:rPr lang="en-US" sz="1200" baseline="30000" noProof="0" dirty="0">
                <a:solidFill>
                  <a:srgbClr val="515259"/>
                </a:solidFill>
                <a:latin typeface="Proxima Nova Rg" panose="02000506030000020004"/>
              </a:rPr>
              <a:t>a</a:t>
            </a:r>
            <a:r>
              <a:rPr lang="en-US" sz="1200" noProof="0" dirty="0">
                <a:solidFill>
                  <a:srgbClr val="515259"/>
                </a:solidFill>
                <a:latin typeface="Proxima Nova Rg" panose="02000506030000020004"/>
              </a:rPr>
              <a:t>Complicated by red blood cell transfusion, grade ≥3 anemia, thrombocytopenia, hematoma, and/or hemorrhage while treated with a dosage of &lt;20 mg twice daily. </a:t>
            </a:r>
            <a:br>
              <a:rPr lang="en-US" sz="1200" noProof="0" dirty="0">
                <a:solidFill>
                  <a:srgbClr val="515259"/>
                </a:solidFill>
                <a:latin typeface="Proxima Nova Rg" panose="02000506030000020004"/>
              </a:rPr>
            </a:br>
            <a:r>
              <a:rPr lang="en-US" sz="1200" baseline="30000" noProof="0" dirty="0">
                <a:solidFill>
                  <a:srgbClr val="515259"/>
                </a:solidFill>
                <a:latin typeface="Proxima Nova Rg" panose="02000506030000020004"/>
              </a:rPr>
              <a:t>b</a:t>
            </a:r>
            <a:r>
              <a:rPr lang="en-US" sz="1200" noProof="0" dirty="0">
                <a:solidFill>
                  <a:srgbClr val="515259"/>
                </a:solidFill>
                <a:latin typeface="Proxima Nova Rg" panose="02000506030000020004"/>
              </a:rPr>
              <a:t>Less than 10% SVR or &lt;30% decrease in spleen length or regrowth of these parameters. </a:t>
            </a:r>
          </a:p>
          <a:p>
            <a:pPr>
              <a:lnSpc>
                <a:spcPct val="100000"/>
              </a:lnSpc>
              <a:spcBef>
                <a:spcPts val="0"/>
              </a:spcBef>
            </a:pPr>
            <a:r>
              <a:rPr lang="en-US" sz="1200" noProof="0" dirty="0">
                <a:solidFill>
                  <a:srgbClr val="515259"/>
                </a:solidFill>
                <a:latin typeface="Proxima Nova Rg" panose="02000506030000020004"/>
              </a:rPr>
              <a:t>BID, twice daily; DIPSS, Dynamic International Prognostic Scoring System; MF, myelofibrosis; PET-MF, postessential thrombocythemia MF; PK/PD, pharmacokinetic/pharmacodynamic; PMF, primary MF; PPV-MF, postpolycythemia vera MF; QD, once daily; SVR, spleen volume reduction; TSS, total symptom score.</a:t>
            </a:r>
          </a:p>
          <a:p>
            <a:pPr>
              <a:lnSpc>
                <a:spcPct val="100000"/>
              </a:lnSpc>
              <a:spcBef>
                <a:spcPts val="0"/>
              </a:spcBef>
            </a:pPr>
            <a:r>
              <a:rPr lang="en-US" sz="1200" noProof="0" dirty="0">
                <a:solidFill>
                  <a:srgbClr val="515259"/>
                </a:solidFill>
                <a:latin typeface="Proxima Nova Rg" panose="02000506030000020004"/>
              </a:rPr>
              <a:t>Gerds AT, et al. </a:t>
            </a:r>
            <a:r>
              <a:rPr lang="en-US" sz="1200" i="1" noProof="0" dirty="0">
                <a:solidFill>
                  <a:srgbClr val="515259"/>
                </a:solidFill>
                <a:latin typeface="Proxima Nova Rg" panose="02000506030000020004"/>
              </a:rPr>
              <a:t>Blood Adv</a:t>
            </a:r>
            <a:r>
              <a:rPr lang="en-US" sz="1200" noProof="0" dirty="0">
                <a:solidFill>
                  <a:srgbClr val="515259"/>
                </a:solidFill>
                <a:latin typeface="Proxima Nova Rg" panose="02000506030000020004"/>
              </a:rPr>
              <a:t>. 2020;4:5825-5835.</a:t>
            </a:r>
          </a:p>
        </p:txBody>
      </p:sp>
      <p:grpSp>
        <p:nvGrpSpPr>
          <p:cNvPr id="48" name="Group 47">
            <a:extLst>
              <a:ext uri="{FF2B5EF4-FFF2-40B4-BE49-F238E27FC236}">
                <a16:creationId xmlns:a16="http://schemas.microsoft.com/office/drawing/2014/main" id="{07621F89-86E3-8249-8950-1D730CBBB12A}"/>
              </a:ext>
            </a:extLst>
          </p:cNvPr>
          <p:cNvGrpSpPr/>
          <p:nvPr/>
        </p:nvGrpSpPr>
        <p:grpSpPr>
          <a:xfrm>
            <a:off x="5679710" y="3075214"/>
            <a:ext cx="1068300" cy="1839061"/>
            <a:chOff x="7481453" y="1557580"/>
            <a:chExt cx="701651" cy="1456652"/>
          </a:xfrm>
        </p:grpSpPr>
        <p:cxnSp>
          <p:nvCxnSpPr>
            <p:cNvPr id="49" name="Straight Connector 48">
              <a:extLst>
                <a:ext uri="{FF2B5EF4-FFF2-40B4-BE49-F238E27FC236}">
                  <a16:creationId xmlns:a16="http://schemas.microsoft.com/office/drawing/2014/main" id="{742EFFDA-9824-D14E-BA9D-0419105EA25C}"/>
                </a:ext>
              </a:extLst>
            </p:cNvPr>
            <p:cNvCxnSpPr>
              <a:cxnSpLocks/>
            </p:cNvCxnSpPr>
            <p:nvPr/>
          </p:nvCxnSpPr>
          <p:spPr>
            <a:xfrm>
              <a:off x="7481453" y="2284855"/>
              <a:ext cx="44593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E5AE1FFA-FE72-1F49-B261-4AA2E614712B}"/>
                </a:ext>
              </a:extLst>
            </p:cNvPr>
            <p:cNvGrpSpPr/>
            <p:nvPr/>
          </p:nvGrpSpPr>
          <p:grpSpPr>
            <a:xfrm>
              <a:off x="7920537" y="1558239"/>
              <a:ext cx="262567" cy="1455993"/>
              <a:chOff x="7920538" y="1558239"/>
              <a:chExt cx="192100" cy="1455993"/>
            </a:xfrm>
          </p:grpSpPr>
          <p:cxnSp>
            <p:nvCxnSpPr>
              <p:cNvPr id="52" name="Straight Connector 51">
                <a:extLst>
                  <a:ext uri="{FF2B5EF4-FFF2-40B4-BE49-F238E27FC236}">
                    <a16:creationId xmlns:a16="http://schemas.microsoft.com/office/drawing/2014/main" id="{614D1548-F8E8-0246-A1D8-F799FB05BC91}"/>
                  </a:ext>
                </a:extLst>
              </p:cNvPr>
              <p:cNvCxnSpPr>
                <a:cxnSpLocks/>
              </p:cNvCxnSpPr>
              <p:nvPr/>
            </p:nvCxnSpPr>
            <p:spPr>
              <a:xfrm rot="16200000">
                <a:off x="8016588" y="2918182"/>
                <a:ext cx="0" cy="192100"/>
              </a:xfrm>
              <a:prstGeom prst="line">
                <a:avLst/>
              </a:prstGeom>
              <a:ln w="38100" cap="rnd">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2B6F1E5-98CB-7742-A1BD-A65FD54D1234}"/>
                  </a:ext>
                </a:extLst>
              </p:cNvPr>
              <p:cNvCxnSpPr>
                <a:cxnSpLocks/>
              </p:cNvCxnSpPr>
              <p:nvPr/>
            </p:nvCxnSpPr>
            <p:spPr>
              <a:xfrm rot="16200000">
                <a:off x="8016588" y="1462189"/>
                <a:ext cx="0" cy="192100"/>
              </a:xfrm>
              <a:prstGeom prst="line">
                <a:avLst/>
              </a:prstGeom>
              <a:ln w="38100" cap="rnd">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E7CF85C8-D64B-1B41-AD97-68B180906193}"/>
                </a:ext>
              </a:extLst>
            </p:cNvPr>
            <p:cNvCxnSpPr/>
            <p:nvPr/>
          </p:nvCxnSpPr>
          <p:spPr>
            <a:xfrm rot="16200000">
              <a:off x="7192354" y="2285763"/>
              <a:ext cx="1456366"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F93BF8BD-5047-6E4B-ABA7-E4D00651369F}"/>
              </a:ext>
            </a:extLst>
          </p:cNvPr>
          <p:cNvCxnSpPr>
            <a:cxnSpLocks/>
          </p:cNvCxnSpPr>
          <p:nvPr/>
        </p:nvCxnSpPr>
        <p:spPr>
          <a:xfrm>
            <a:off x="3069370" y="4009546"/>
            <a:ext cx="1085888" cy="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5" name="Rounded Rectangle 54">
            <a:extLst>
              <a:ext uri="{FF2B5EF4-FFF2-40B4-BE49-F238E27FC236}">
                <a16:creationId xmlns:a16="http://schemas.microsoft.com/office/drawing/2014/main" id="{47E69D15-9FC9-FB46-B0BD-D6F18699E9CF}"/>
              </a:ext>
            </a:extLst>
          </p:cNvPr>
          <p:cNvSpPr/>
          <p:nvPr/>
        </p:nvSpPr>
        <p:spPr>
          <a:xfrm>
            <a:off x="444724" y="3016918"/>
            <a:ext cx="2848834" cy="1992035"/>
          </a:xfrm>
          <a:prstGeom prst="roundRect">
            <a:avLst>
              <a:gd name="adj" fmla="val 17270"/>
            </a:avLst>
          </a:prstGeom>
          <a:solidFill>
            <a:schemeClr val="accent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Key Eligibility Criteria</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PMF, PET-MF, PPV-MF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DIPSS intermediate- or high-risk disease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Ruxolitinib intolerant for </a:t>
            </a:r>
            <a:b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≥28 days</a:t>
            </a:r>
            <a:r>
              <a:rPr kumimoji="0" lang="en-US" sz="1400" b="0" i="0" u="none" strike="noStrike" kern="1200" cap="none" spc="0" normalizeH="0" baseline="30000" noProof="0" dirty="0">
                <a:ln>
                  <a:noFill/>
                </a:ln>
                <a:solidFill>
                  <a:srgbClr val="FFFFFF"/>
                </a:solidFill>
                <a:effectLst/>
                <a:uLnTx/>
                <a:uFillTx/>
                <a:latin typeface="Arial" panose="020B0604020202020204"/>
                <a:ea typeface="+mn-ea"/>
                <a:cs typeface="+mn-cs"/>
              </a:rPr>
              <a:t>a</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or resistance for</a:t>
            </a:r>
            <a:b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≥3 months</a:t>
            </a:r>
            <a:r>
              <a:rPr kumimoji="0" lang="en-US" sz="1400" b="0" i="0" u="none" strike="noStrike" kern="1200" cap="none" spc="0" normalizeH="0" baseline="30000" noProof="0" dirty="0">
                <a:ln>
                  <a:noFill/>
                </a:ln>
                <a:solidFill>
                  <a:srgbClr val="FFFFFF"/>
                </a:solidFill>
                <a:effectLst/>
                <a:uLnTx/>
                <a:uFillTx/>
                <a:latin typeface="Arial" panose="020B0604020202020204"/>
                <a:ea typeface="+mn-ea"/>
                <a:cs typeface="+mn-cs"/>
              </a:rPr>
              <a:t>b</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6" name="Rounded Rectangle 55">
            <a:extLst>
              <a:ext uri="{FF2B5EF4-FFF2-40B4-BE49-F238E27FC236}">
                <a16:creationId xmlns:a16="http://schemas.microsoft.com/office/drawing/2014/main" id="{BD039D9A-1C5A-3F43-90E4-F42F69E68325}"/>
              </a:ext>
            </a:extLst>
          </p:cNvPr>
          <p:cNvSpPr/>
          <p:nvPr/>
        </p:nvSpPr>
        <p:spPr>
          <a:xfrm>
            <a:off x="3532598" y="3099816"/>
            <a:ext cx="2529109" cy="1818977"/>
          </a:xfrm>
          <a:prstGeom prst="roundRect">
            <a:avLst>
              <a:gd name="adj" fmla="val 19903"/>
            </a:avLst>
          </a:prstGeom>
          <a:solidFill>
            <a:schemeClr val="bg1">
              <a:lumMod val="95000"/>
            </a:schemeClr>
          </a:solid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B0"/>
                </a:solidFill>
                <a:effectLst/>
                <a:uLnTx/>
                <a:uFillTx/>
                <a:latin typeface="Arial" panose="020B0604020202020204"/>
                <a:ea typeface="+mn-ea"/>
                <a:cs typeface="+mn-cs"/>
              </a:rPr>
              <a:t>1:1:1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B0"/>
                </a:solidFill>
                <a:effectLst/>
                <a:uLnTx/>
                <a:uFillTx/>
                <a:latin typeface="Arial" panose="020B0604020202020204"/>
                <a:ea typeface="+mn-ea"/>
                <a:cs typeface="+mn-cs"/>
              </a:rPr>
              <a:t>Randomization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99B0"/>
                </a:solidFill>
                <a:effectLst/>
                <a:uLnTx/>
                <a:uFillTx/>
                <a:latin typeface="Arial" panose="020B0604020202020204"/>
                <a:ea typeface="+mn-ea"/>
                <a:cs typeface="+mn-cs"/>
              </a:rPr>
              <a:t>N = 161</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Arial" panose="020B0604020202020204"/>
                <a:ea typeface="+mn-ea"/>
                <a:cs typeface="+mn-cs"/>
              </a:rPr>
              <a:t>Stratification at randomization</a:t>
            </a:r>
          </a:p>
          <a:p>
            <a:pPr marL="102870" marR="0" lvl="0" indent="-102870" algn="l" defTabSz="914400" rtl="0" eaLnBrk="1" fontAlgn="auto" latinLnBrk="0" hangingPunct="1">
              <a:lnSpc>
                <a:spcPct val="100000"/>
              </a:lnSpc>
              <a:spcBef>
                <a:spcPts val="0"/>
              </a:spcBef>
              <a:spcAft>
                <a:spcPts val="600"/>
              </a:spcAft>
              <a:buClr>
                <a:srgbClr val="CA8341"/>
              </a:buClr>
              <a:buSzTx/>
              <a:buFont typeface="System Font Regular"/>
              <a:buChar char="‣"/>
              <a:tabLst/>
              <a:defRPr/>
            </a:pPr>
            <a:r>
              <a:rPr kumimoji="0" lang="en-US" sz="1200" b="0" i="0" u="none" strike="noStrike" kern="1200" cap="none" spc="0" normalizeH="0" baseline="0" noProof="0" dirty="0">
                <a:ln>
                  <a:noFill/>
                </a:ln>
                <a:solidFill>
                  <a:srgbClr val="404040"/>
                </a:solidFill>
                <a:effectLst/>
                <a:uLnTx/>
                <a:uFillTx/>
                <a:latin typeface="Arial" panose="020B0604020202020204"/>
                <a:ea typeface="+mn-ea"/>
                <a:cs typeface="+mn-cs"/>
              </a:rPr>
              <a:t>Platelet count</a:t>
            </a:r>
          </a:p>
          <a:p>
            <a:pPr marL="102870" marR="0" lvl="0" indent="-102870" algn="l" defTabSz="914400" rtl="0" eaLnBrk="1" fontAlgn="auto" latinLnBrk="0" hangingPunct="1">
              <a:lnSpc>
                <a:spcPct val="100000"/>
              </a:lnSpc>
              <a:spcBef>
                <a:spcPts val="0"/>
              </a:spcBef>
              <a:spcAft>
                <a:spcPts val="0"/>
              </a:spcAft>
              <a:buClr>
                <a:srgbClr val="CA8341"/>
              </a:buClr>
              <a:buSzTx/>
              <a:buFont typeface="System Font Regular"/>
              <a:buChar char="‣"/>
              <a:tabLst/>
              <a:defRPr/>
            </a:pPr>
            <a:r>
              <a:rPr kumimoji="0" lang="en-US" sz="1200" b="0" i="0" u="none" strike="noStrike" kern="1200" cap="none" spc="0" normalizeH="0" baseline="0" noProof="0" dirty="0">
                <a:ln>
                  <a:noFill/>
                </a:ln>
                <a:solidFill>
                  <a:srgbClr val="404040"/>
                </a:solidFill>
                <a:effectLst/>
                <a:uLnTx/>
                <a:uFillTx/>
                <a:latin typeface="Arial" panose="020B0604020202020204"/>
                <a:ea typeface="+mn-ea"/>
                <a:cs typeface="+mn-cs"/>
              </a:rPr>
              <a:t>Geographic region</a:t>
            </a:r>
          </a:p>
        </p:txBody>
      </p:sp>
      <p:cxnSp>
        <p:nvCxnSpPr>
          <p:cNvPr id="61" name="Straight Connector 60">
            <a:extLst>
              <a:ext uri="{FF2B5EF4-FFF2-40B4-BE49-F238E27FC236}">
                <a16:creationId xmlns:a16="http://schemas.microsoft.com/office/drawing/2014/main" id="{223EF54F-2364-724C-BAD2-C0A979226FFD}"/>
              </a:ext>
            </a:extLst>
          </p:cNvPr>
          <p:cNvCxnSpPr>
            <a:cxnSpLocks/>
          </p:cNvCxnSpPr>
          <p:nvPr/>
        </p:nvCxnSpPr>
        <p:spPr>
          <a:xfrm>
            <a:off x="6337380" y="3993418"/>
            <a:ext cx="548849" cy="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E0F35DD3-262C-3346-891A-766E7C3B5FF1}"/>
              </a:ext>
            </a:extLst>
          </p:cNvPr>
          <p:cNvSpPr/>
          <p:nvPr/>
        </p:nvSpPr>
        <p:spPr>
          <a:xfrm>
            <a:off x="8976670" y="3004537"/>
            <a:ext cx="2856480" cy="2009537"/>
          </a:xfrm>
          <a:prstGeom prst="roundRect">
            <a:avLst>
              <a:gd name="adj" fmla="val 19903"/>
            </a:avLst>
          </a:prstGeom>
          <a:solidFill>
            <a:schemeClr val="bg1">
              <a:lumMod val="95000"/>
            </a:schemeClr>
          </a:solidFill>
          <a:ln w="381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99B0"/>
                </a:solidFill>
                <a:effectLst/>
                <a:uLnTx/>
                <a:uFillTx/>
                <a:latin typeface="Arial" panose="020B0604020202020204"/>
                <a:ea typeface="+mn-ea"/>
                <a:cs typeface="+mn-cs"/>
              </a:rPr>
              <a:t>Primary endpoint  </a:t>
            </a:r>
          </a:p>
          <a:p>
            <a:pPr marL="102870" marR="0" lvl="0" indent="-102870"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200" b="0" i="0" u="none" strike="noStrike" kern="1200" cap="none" spc="0" normalizeH="0" baseline="0" noProof="0" dirty="0">
                <a:ln>
                  <a:noFill/>
                </a:ln>
                <a:solidFill>
                  <a:srgbClr val="404040"/>
                </a:solidFill>
                <a:effectLst/>
                <a:uLnTx/>
                <a:uFillTx/>
                <a:latin typeface="Arial" panose="020B0604020202020204"/>
                <a:ea typeface="+mn-ea"/>
                <a:cs typeface="+mn-cs"/>
              </a:rPr>
              <a:t>Confirm/Determine recommended dose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99B0"/>
                </a:solidFill>
                <a:effectLst/>
                <a:uLnTx/>
                <a:uFillTx/>
                <a:latin typeface="Arial" panose="020B0604020202020204"/>
                <a:ea typeface="+mn-ea"/>
                <a:cs typeface="+mn-cs"/>
              </a:rPr>
              <a:t>Secondary endpoints</a:t>
            </a:r>
          </a:p>
          <a:p>
            <a:pPr marL="102870" marR="0" lvl="0" indent="-102870"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200" b="0" i="0" u="none" strike="noStrike" kern="1200" cap="none" spc="0" normalizeH="0" baseline="0" noProof="0" dirty="0">
                <a:ln>
                  <a:noFill/>
                </a:ln>
                <a:solidFill>
                  <a:srgbClr val="404040"/>
                </a:solidFill>
                <a:effectLst/>
                <a:uLnTx/>
                <a:uFillTx/>
                <a:latin typeface="Arial" panose="020B0604020202020204"/>
                <a:ea typeface="+mn-ea"/>
                <a:cs typeface="+mn-cs"/>
              </a:rPr>
              <a:t>Dose-response for efficacy (SVR, reduction in TSS) and safety</a:t>
            </a:r>
          </a:p>
          <a:p>
            <a:pPr marL="102870" marR="0" lvl="0" indent="-102870"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200" b="0" i="0" u="none" strike="noStrike" kern="1200" cap="none" spc="0" normalizeH="0" baseline="0" noProof="0" dirty="0">
                <a:ln>
                  <a:noFill/>
                </a:ln>
                <a:solidFill>
                  <a:srgbClr val="404040"/>
                </a:solidFill>
                <a:effectLst/>
                <a:uLnTx/>
                <a:uFillTx/>
                <a:latin typeface="Arial" panose="020B0604020202020204"/>
                <a:ea typeface="+mn-ea"/>
                <a:cs typeface="+mn-cs"/>
              </a:rPr>
              <a:t>PK/PD determination</a:t>
            </a:r>
            <a:endParaRPr kumimoji="0" lang="en-US" sz="16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
        <p:nvSpPr>
          <p:cNvPr id="58" name="Rounded Rectangle 57">
            <a:extLst>
              <a:ext uri="{FF2B5EF4-FFF2-40B4-BE49-F238E27FC236}">
                <a16:creationId xmlns:a16="http://schemas.microsoft.com/office/drawing/2014/main" id="{81B13406-8AAA-6A4A-8DCD-4B2C4811EB22}"/>
              </a:ext>
            </a:extLst>
          </p:cNvPr>
          <p:cNvSpPr/>
          <p:nvPr/>
        </p:nvSpPr>
        <p:spPr>
          <a:xfrm>
            <a:off x="6666668" y="4629540"/>
            <a:ext cx="1947516" cy="540068"/>
          </a:xfrm>
          <a:prstGeom prst="roundRect">
            <a:avLst>
              <a:gd name="adj" fmla="val 16141"/>
            </a:avLst>
          </a:prstGeom>
          <a:solidFill>
            <a:srgbClr val="1ECECA"/>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Pacritinib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200 mg BID</a:t>
            </a:r>
          </a:p>
        </p:txBody>
      </p:sp>
      <p:sp>
        <p:nvSpPr>
          <p:cNvPr id="59" name="Rounded Rectangle 58">
            <a:extLst>
              <a:ext uri="{FF2B5EF4-FFF2-40B4-BE49-F238E27FC236}">
                <a16:creationId xmlns:a16="http://schemas.microsoft.com/office/drawing/2014/main" id="{44106CDD-4BA9-4F40-A6AE-9BB6A9EC2521}"/>
              </a:ext>
            </a:extLst>
          </p:cNvPr>
          <p:cNvSpPr/>
          <p:nvPr/>
        </p:nvSpPr>
        <p:spPr>
          <a:xfrm>
            <a:off x="6666668" y="3716491"/>
            <a:ext cx="1947516" cy="540068"/>
          </a:xfrm>
          <a:prstGeom prst="roundRect">
            <a:avLst>
              <a:gd name="adj" fmla="val 16141"/>
            </a:avLst>
          </a:prstGeom>
          <a:solidFill>
            <a:srgbClr val="0099B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Pacritinib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100 mg BID</a:t>
            </a:r>
          </a:p>
        </p:txBody>
      </p:sp>
      <p:sp>
        <p:nvSpPr>
          <p:cNvPr id="60" name="Rounded Rectangle 59">
            <a:extLst>
              <a:ext uri="{FF2B5EF4-FFF2-40B4-BE49-F238E27FC236}">
                <a16:creationId xmlns:a16="http://schemas.microsoft.com/office/drawing/2014/main" id="{E369CD95-D4CE-7F40-91E6-175501F1A32C}"/>
              </a:ext>
            </a:extLst>
          </p:cNvPr>
          <p:cNvSpPr/>
          <p:nvPr/>
        </p:nvSpPr>
        <p:spPr>
          <a:xfrm>
            <a:off x="6666668" y="2821479"/>
            <a:ext cx="1920580" cy="540068"/>
          </a:xfrm>
          <a:prstGeom prst="roundRect">
            <a:avLst>
              <a:gd name="adj" fmla="val 16141"/>
            </a:avLst>
          </a:prstGeom>
          <a:solidFill>
            <a:srgbClr val="00206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Pacritinib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100 mg QD</a:t>
            </a:r>
          </a:p>
        </p:txBody>
      </p:sp>
      <p:sp>
        <p:nvSpPr>
          <p:cNvPr id="11" name="Rectangle 10">
            <a:extLst>
              <a:ext uri="{FF2B5EF4-FFF2-40B4-BE49-F238E27FC236}">
                <a16:creationId xmlns:a16="http://schemas.microsoft.com/office/drawing/2014/main" id="{45135341-F196-EA45-9E40-ABA207161781}"/>
              </a:ext>
            </a:extLst>
          </p:cNvPr>
          <p:cNvSpPr/>
          <p:nvPr/>
        </p:nvSpPr>
        <p:spPr>
          <a:xfrm>
            <a:off x="533401" y="1641834"/>
            <a:ext cx="1108709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A8341"/>
              </a:buClr>
              <a:buSzTx/>
              <a:buFontTx/>
              <a:buNone/>
              <a:tabLst/>
              <a:defRPr/>
            </a:pPr>
            <a:r>
              <a:rPr kumimoji="0" lang="en-US" sz="1800" b="0" i="0" u="none" strike="noStrike" kern="1200" cap="none" spc="0" normalizeH="0" baseline="0" noProof="0" dirty="0">
                <a:ln>
                  <a:noFill/>
                </a:ln>
                <a:solidFill>
                  <a:srgbClr val="404040"/>
                </a:solidFill>
                <a:effectLst/>
                <a:uLnTx/>
                <a:uFillTx/>
                <a:latin typeface="Arial" panose="020B0604020202020204"/>
                <a:ea typeface="+mn-ea"/>
                <a:cs typeface="+mn-cs"/>
              </a:rPr>
              <a:t>PAC203 incorporated risk-mitigation factors put in place to address findings from the thorough clinical         review of PERSIST data, including enhanced eligibility criteria, patient monitoring, and dose modifications</a:t>
            </a:r>
          </a:p>
        </p:txBody>
      </p:sp>
    </p:spTree>
    <p:extLst>
      <p:ext uri="{BB962C8B-B14F-4D97-AF65-F5344CB8AC3E}">
        <p14:creationId xmlns:p14="http://schemas.microsoft.com/office/powerpoint/2010/main" val="14533971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D2A82C-E84E-B749-A4DF-DDB1B57B8715}"/>
              </a:ext>
            </a:extLst>
          </p:cNvPr>
          <p:cNvSpPr>
            <a:spLocks noGrp="1"/>
          </p:cNvSpPr>
          <p:nvPr>
            <p:ph type="title"/>
          </p:nvPr>
        </p:nvSpPr>
        <p:spPr>
          <a:xfrm>
            <a:off x="365760" y="228600"/>
            <a:ext cx="10792178" cy="920998"/>
          </a:xfrm>
        </p:spPr>
        <p:txBody>
          <a:bodyPr/>
          <a:lstStyle/>
          <a:p>
            <a:pPr algn="ctr"/>
            <a:r>
              <a:rPr lang="en-US" noProof="0" dirty="0">
                <a:solidFill>
                  <a:srgbClr val="C00000"/>
                </a:solidFill>
                <a:latin typeface="+mj-lt"/>
                <a:ea typeface="Roboto Cn" panose="02000000000000000000" pitchFamily="2" charset="0"/>
              </a:rPr>
              <a:t>PAC203: Baseline Characteristics</a:t>
            </a:r>
          </a:p>
        </p:txBody>
      </p:sp>
      <p:sp>
        <p:nvSpPr>
          <p:cNvPr id="2" name="Text Placeholder 1">
            <a:extLst>
              <a:ext uri="{FF2B5EF4-FFF2-40B4-BE49-F238E27FC236}">
                <a16:creationId xmlns:a16="http://schemas.microsoft.com/office/drawing/2014/main" id="{6C096539-D15D-4009-BA4E-020CB6F1C2F3}"/>
              </a:ext>
            </a:extLst>
          </p:cNvPr>
          <p:cNvSpPr>
            <a:spLocks noGrp="1"/>
          </p:cNvSpPr>
          <p:nvPr>
            <p:ph type="body" sz="quarter" idx="10"/>
          </p:nvPr>
        </p:nvSpPr>
        <p:spPr>
          <a:xfrm>
            <a:off x="0" y="6265001"/>
            <a:ext cx="10898372" cy="578623"/>
          </a:xfrm>
        </p:spPr>
        <p:txBody>
          <a:bodyPr lIns="91440" bIns="45720"/>
          <a:lstStyle/>
          <a:p>
            <a:pPr>
              <a:lnSpc>
                <a:spcPct val="100000"/>
              </a:lnSpc>
              <a:spcBef>
                <a:spcPts val="0"/>
              </a:spcBef>
            </a:pPr>
            <a:r>
              <a:rPr lang="en-US" sz="1200" baseline="30000" noProof="0" dirty="0">
                <a:solidFill>
                  <a:srgbClr val="515259"/>
                </a:solidFill>
                <a:latin typeface="Proxima Nova Rg"/>
              </a:rPr>
              <a:t>a</a:t>
            </a:r>
            <a:r>
              <a:rPr lang="en-US" sz="1200" noProof="0" dirty="0">
                <a:solidFill>
                  <a:srgbClr val="515259"/>
                </a:solidFill>
                <a:latin typeface="Proxima Nova Rg"/>
              </a:rPr>
              <a:t>Defined by any platelet transfusion required during the past month. </a:t>
            </a:r>
            <a:r>
              <a:rPr lang="en-US" sz="1200" baseline="30000" noProof="0" dirty="0">
                <a:solidFill>
                  <a:srgbClr val="515259"/>
                </a:solidFill>
                <a:latin typeface="Proxima Nova Rg"/>
              </a:rPr>
              <a:t>b </a:t>
            </a:r>
            <a:r>
              <a:rPr lang="en-US" sz="1200" noProof="0" dirty="0">
                <a:solidFill>
                  <a:srgbClr val="515259"/>
                </a:solidFill>
                <a:latin typeface="Proxima Nova Rg"/>
              </a:rPr>
              <a:t>Defined by Gale criteria.</a:t>
            </a:r>
          </a:p>
          <a:p>
            <a:pPr>
              <a:lnSpc>
                <a:spcPct val="100000"/>
              </a:lnSpc>
              <a:spcBef>
                <a:spcPts val="0"/>
              </a:spcBef>
            </a:pPr>
            <a:r>
              <a:rPr lang="en-US" sz="1200" noProof="0" dirty="0">
                <a:solidFill>
                  <a:srgbClr val="515259"/>
                </a:solidFill>
                <a:latin typeface="Proxima Nova Rg"/>
              </a:rPr>
              <a:t>BID, twice daily; DIPSS, Dynamic International Prognostic Scoring System; Int, intermediate; MF, myelofibrosis; PET-MF, postessential thrombocythemia MF; PMF, primary MF; PPV-MF, postpolycythemia vera MF; QD, once daily; PAC, pacritinib; RBC, red blood cell. </a:t>
            </a:r>
          </a:p>
          <a:p>
            <a:pPr>
              <a:lnSpc>
                <a:spcPct val="100000"/>
              </a:lnSpc>
              <a:spcBef>
                <a:spcPts val="0"/>
              </a:spcBef>
            </a:pPr>
            <a:r>
              <a:rPr lang="en-US" sz="1200" noProof="0" dirty="0">
                <a:solidFill>
                  <a:srgbClr val="515259"/>
                </a:solidFill>
                <a:latin typeface="Proxima Nova Rg"/>
              </a:rPr>
              <a:t>Gerds AT, et al. </a:t>
            </a:r>
            <a:r>
              <a:rPr lang="en-US" sz="1200" i="1" noProof="0" dirty="0">
                <a:solidFill>
                  <a:srgbClr val="515259"/>
                </a:solidFill>
                <a:latin typeface="Proxima Nova Rg"/>
              </a:rPr>
              <a:t>Blood Adv</a:t>
            </a:r>
            <a:r>
              <a:rPr lang="en-US" sz="1200" noProof="0" dirty="0">
                <a:solidFill>
                  <a:srgbClr val="515259"/>
                </a:solidFill>
                <a:latin typeface="Proxima Nova Rg"/>
              </a:rPr>
              <a:t>. 2020;4:5825-5835.</a:t>
            </a:r>
          </a:p>
        </p:txBody>
      </p:sp>
      <p:graphicFrame>
        <p:nvGraphicFramePr>
          <p:cNvPr id="18" name="Table 16">
            <a:extLst>
              <a:ext uri="{FF2B5EF4-FFF2-40B4-BE49-F238E27FC236}">
                <a16:creationId xmlns:a16="http://schemas.microsoft.com/office/drawing/2014/main" id="{2C6FAE93-9714-2547-B35D-DAD117E71DB1}"/>
              </a:ext>
            </a:extLst>
          </p:cNvPr>
          <p:cNvGraphicFramePr>
            <a:graphicFrameLocks noGrp="1"/>
          </p:cNvGraphicFramePr>
          <p:nvPr>
            <p:ph sz="quarter" idx="4294967295"/>
          </p:nvPr>
        </p:nvGraphicFramePr>
        <p:xfrm>
          <a:off x="598816" y="842537"/>
          <a:ext cx="10725372" cy="4139184"/>
        </p:xfrm>
        <a:graphic>
          <a:graphicData uri="http://schemas.openxmlformats.org/drawingml/2006/table">
            <a:tbl>
              <a:tblPr firstRow="1" bandRow="1">
                <a:tableStyleId>{7DF18680-E054-41AD-8BC1-D1AEF772440D}</a:tableStyleId>
              </a:tblPr>
              <a:tblGrid>
                <a:gridCol w="3695457">
                  <a:extLst>
                    <a:ext uri="{9D8B030D-6E8A-4147-A177-3AD203B41FA5}">
                      <a16:colId xmlns:a16="http://schemas.microsoft.com/office/drawing/2014/main" val="4127906672"/>
                    </a:ext>
                  </a:extLst>
                </a:gridCol>
                <a:gridCol w="2343305">
                  <a:extLst>
                    <a:ext uri="{9D8B030D-6E8A-4147-A177-3AD203B41FA5}">
                      <a16:colId xmlns:a16="http://schemas.microsoft.com/office/drawing/2014/main" val="3065394098"/>
                    </a:ext>
                  </a:extLst>
                </a:gridCol>
                <a:gridCol w="2343305">
                  <a:extLst>
                    <a:ext uri="{9D8B030D-6E8A-4147-A177-3AD203B41FA5}">
                      <a16:colId xmlns:a16="http://schemas.microsoft.com/office/drawing/2014/main" val="716364596"/>
                    </a:ext>
                  </a:extLst>
                </a:gridCol>
                <a:gridCol w="2343305">
                  <a:extLst>
                    <a:ext uri="{9D8B030D-6E8A-4147-A177-3AD203B41FA5}">
                      <a16:colId xmlns:a16="http://schemas.microsoft.com/office/drawing/2014/main" val="2752550061"/>
                    </a:ext>
                  </a:extLst>
                </a:gridCol>
              </a:tblGrid>
              <a:tr h="0">
                <a:tc>
                  <a:txBody>
                    <a:bodyPr/>
                    <a:lstStyle/>
                    <a:p>
                      <a:pPr marL="0" marR="0" algn="l">
                        <a:lnSpc>
                          <a:spcPct val="100000"/>
                        </a:lnSpc>
                        <a:spcBef>
                          <a:spcPts val="0"/>
                        </a:spcBef>
                        <a:spcAft>
                          <a:spcPts val="0"/>
                        </a:spcAft>
                      </a:pPr>
                      <a:r>
                        <a:rPr lang="en-US" sz="1600" kern="1200" dirty="0">
                          <a:effectLst/>
                        </a:rPr>
                        <a:t>Key Baseline Characteristics</a:t>
                      </a:r>
                      <a:endParaRPr lang="en-US" sz="1600" b="1" kern="1200" dirty="0">
                        <a:solidFill>
                          <a:schemeClr val="bg1"/>
                        </a:solidFill>
                        <a:effectLst/>
                        <a:latin typeface="+mn-lt"/>
                        <a:ea typeface="+mn-ea"/>
                        <a:cs typeface="Arial" panose="020B0604020202020204" pitchFamily="34" charset="0"/>
                      </a:endParaRPr>
                    </a:p>
                  </a:txBody>
                  <a:tcPr marT="36576" marB="36576" anchor="ctr">
                    <a:solidFill>
                      <a:srgbClr val="0099B0"/>
                    </a:solidFill>
                  </a:tcPr>
                </a:tc>
                <a:tc>
                  <a:txBody>
                    <a:bodyPr/>
                    <a:lstStyle/>
                    <a:p>
                      <a:pPr marL="0" marR="0" algn="ctr">
                        <a:lnSpc>
                          <a:spcPct val="100000"/>
                        </a:lnSpc>
                        <a:spcBef>
                          <a:spcPts val="0"/>
                        </a:spcBef>
                        <a:spcAft>
                          <a:spcPts val="0"/>
                        </a:spcAft>
                      </a:pPr>
                      <a:r>
                        <a:rPr lang="en-US" sz="1600" dirty="0">
                          <a:effectLst/>
                        </a:rPr>
                        <a:t>PAC 100 mg QD</a:t>
                      </a:r>
                      <a:br>
                        <a:rPr lang="en-US" sz="1600" dirty="0">
                          <a:effectLst/>
                        </a:rPr>
                      </a:br>
                      <a:r>
                        <a:rPr lang="en-US" sz="1600" dirty="0">
                          <a:effectLst/>
                        </a:rPr>
                        <a:t>(n = 52)</a:t>
                      </a:r>
                      <a:endParaRPr lang="en-US" sz="1600" b="0" kern="1200" dirty="0">
                        <a:solidFill>
                          <a:schemeClr val="bg1"/>
                        </a:solidFill>
                        <a:effectLst/>
                        <a:latin typeface="+mn-lt"/>
                        <a:ea typeface="+mn-ea"/>
                        <a:cs typeface="Arial" panose="020B0604020202020204" pitchFamily="34" charset="0"/>
                      </a:endParaRPr>
                    </a:p>
                  </a:txBody>
                  <a:tcPr marT="36576" marB="36576" anchor="ctr">
                    <a:solidFill>
                      <a:srgbClr val="0099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rPr>
                        <a:t>PAC 100 mg BID</a:t>
                      </a:r>
                      <a:br>
                        <a:rPr kumimoji="0" lang="en-US" sz="1600" u="none" strike="noStrike" kern="1200" cap="none" spc="0" normalizeH="0" baseline="0" noProof="0" dirty="0">
                          <a:ln>
                            <a:noFill/>
                          </a:ln>
                          <a:effectLst/>
                          <a:uLnTx/>
                          <a:uFillTx/>
                        </a:rPr>
                      </a:br>
                      <a:r>
                        <a:rPr kumimoji="0" lang="en-US" sz="1600" u="none" strike="noStrike" kern="1200" cap="none" spc="0" normalizeH="0" baseline="0" noProof="0" dirty="0">
                          <a:ln>
                            <a:noFill/>
                          </a:ln>
                          <a:effectLst/>
                          <a:uLnTx/>
                          <a:uFillTx/>
                        </a:rPr>
                        <a:t>(n = 55)</a:t>
                      </a:r>
                      <a:endParaRPr kumimoji="0" lang="en-US" sz="1600" b="0" i="0" u="none" strike="noStrike" kern="1200" cap="none" spc="0" normalizeH="0" baseline="0" noProof="0" dirty="0">
                        <a:ln>
                          <a:noFill/>
                        </a:ln>
                        <a:solidFill>
                          <a:srgbClr val="FFFFFF"/>
                        </a:solidFill>
                        <a:effectLst/>
                        <a:uLnTx/>
                        <a:uFillTx/>
                        <a:latin typeface="+mn-lt"/>
                        <a:ea typeface="+mn-ea"/>
                        <a:cs typeface="Arial" panose="020B0604020202020204" pitchFamily="34" charset="0"/>
                      </a:endParaRPr>
                    </a:p>
                  </a:txBody>
                  <a:tcPr marT="36576" marB="36576" anchor="ctr">
                    <a:solidFill>
                      <a:srgbClr val="0099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rPr>
                        <a:t>PAC 200 mg BID</a:t>
                      </a:r>
                      <a:br>
                        <a:rPr kumimoji="0" lang="en-US" sz="1600" u="none" strike="noStrike" kern="1200" cap="none" spc="0" normalizeH="0" baseline="0" noProof="0" dirty="0">
                          <a:ln>
                            <a:noFill/>
                          </a:ln>
                          <a:effectLst/>
                          <a:uLnTx/>
                          <a:uFillTx/>
                        </a:rPr>
                      </a:br>
                      <a:r>
                        <a:rPr kumimoji="0" lang="en-US" sz="1600" u="none" strike="noStrike" kern="1200" cap="none" spc="0" normalizeH="0" baseline="0" noProof="0" dirty="0">
                          <a:ln>
                            <a:noFill/>
                          </a:ln>
                          <a:effectLst/>
                          <a:uLnTx/>
                          <a:uFillTx/>
                        </a:rPr>
                        <a:t>(n = 54)</a:t>
                      </a:r>
                      <a:endParaRPr kumimoji="0" lang="en-US" sz="1600" b="0" i="0" u="none" strike="noStrike" kern="1200" cap="none" spc="0" normalizeH="0" baseline="0" noProof="0" dirty="0">
                        <a:ln>
                          <a:noFill/>
                        </a:ln>
                        <a:solidFill>
                          <a:srgbClr val="FFFFFF"/>
                        </a:solidFill>
                        <a:effectLst/>
                        <a:uLnTx/>
                        <a:uFillTx/>
                        <a:latin typeface="+mn-lt"/>
                        <a:ea typeface="+mn-ea"/>
                        <a:cs typeface="Arial" panose="020B0604020202020204" pitchFamily="34" charset="0"/>
                      </a:endParaRPr>
                    </a:p>
                  </a:txBody>
                  <a:tcPr marT="36576" marB="36576" anchor="ctr">
                    <a:solidFill>
                      <a:srgbClr val="0099B0"/>
                    </a:solidFill>
                  </a:tcPr>
                </a:tc>
                <a:extLst>
                  <a:ext uri="{0D108BD9-81ED-4DB2-BD59-A6C34878D82A}">
                    <a16:rowId xmlns:a16="http://schemas.microsoft.com/office/drawing/2014/main" val="2060162873"/>
                  </a:ext>
                </a:extLst>
              </a:tr>
              <a:tr h="244059">
                <a:tc>
                  <a:txBody>
                    <a:bodyPr/>
                    <a:lstStyle/>
                    <a:p>
                      <a:pPr marL="0" marR="0" algn="l">
                        <a:lnSpc>
                          <a:spcPct val="100000"/>
                        </a:lnSpc>
                        <a:spcBef>
                          <a:spcPts val="0"/>
                        </a:spcBef>
                        <a:spcAft>
                          <a:spcPts val="0"/>
                        </a:spcAft>
                      </a:pPr>
                      <a:r>
                        <a:rPr lang="en-US" sz="1400" kern="1200" dirty="0">
                          <a:effectLst/>
                        </a:rPr>
                        <a:t>Median age, years </a:t>
                      </a:r>
                      <a:endParaRPr lang="en-US" sz="1400" b="0" kern="1200" dirty="0">
                        <a:solidFill>
                          <a:schemeClr val="tx1"/>
                        </a:solidFill>
                        <a:effectLst/>
                        <a:latin typeface="+mn-lt"/>
                        <a:cs typeface="Arial" panose="020B0604020202020204" pitchFamily="34" charset="0"/>
                      </a:endParaRPr>
                    </a:p>
                  </a:txBody>
                  <a:tcPr marT="36576" marB="36576" anchor="ctr">
                    <a:solidFill>
                      <a:srgbClr val="E6E6E6"/>
                    </a:solidFill>
                  </a:tcPr>
                </a:tc>
                <a:tc>
                  <a:txBody>
                    <a:bodyPr/>
                    <a:lstStyle/>
                    <a:p>
                      <a:pPr marL="0" marR="0" algn="ctr">
                        <a:spcBef>
                          <a:spcPts val="0"/>
                        </a:spcBef>
                        <a:spcAft>
                          <a:spcPts val="0"/>
                        </a:spcAft>
                      </a:pPr>
                      <a:r>
                        <a:rPr lang="en-US" sz="1400" dirty="0">
                          <a:solidFill>
                            <a:schemeClr val="tx1"/>
                          </a:solidFill>
                          <a:effectLst/>
                        </a:rPr>
                        <a:t>69.5</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B2BCCF"/>
                    </a:solidFill>
                  </a:tcPr>
                </a:tc>
                <a:tc>
                  <a:txBody>
                    <a:bodyPr/>
                    <a:lstStyle/>
                    <a:p>
                      <a:pPr marL="0" marR="0" algn="ctr">
                        <a:spcBef>
                          <a:spcPts val="0"/>
                        </a:spcBef>
                        <a:spcAft>
                          <a:spcPts val="0"/>
                        </a:spcAft>
                      </a:pPr>
                      <a:r>
                        <a:rPr lang="en-US" sz="1400" dirty="0">
                          <a:effectLst/>
                        </a:rPr>
                        <a:t>69.0</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80C8DA"/>
                    </a:solidFill>
                  </a:tcPr>
                </a:tc>
                <a:tc>
                  <a:txBody>
                    <a:bodyPr/>
                    <a:lstStyle/>
                    <a:p>
                      <a:pPr marL="0" marR="0" algn="ctr">
                        <a:spcBef>
                          <a:spcPts val="0"/>
                        </a:spcBef>
                        <a:spcAft>
                          <a:spcPts val="0"/>
                        </a:spcAft>
                      </a:pPr>
                      <a:r>
                        <a:rPr lang="en-US" sz="1400" dirty="0">
                          <a:effectLst/>
                        </a:rPr>
                        <a:t>68.5</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7FCCD7"/>
                    </a:solidFill>
                  </a:tcPr>
                </a:tc>
                <a:extLst>
                  <a:ext uri="{0D108BD9-81ED-4DB2-BD59-A6C34878D82A}">
                    <a16:rowId xmlns:a16="http://schemas.microsoft.com/office/drawing/2014/main" val="758419095"/>
                  </a:ext>
                </a:extLst>
              </a:tr>
              <a:tr h="0">
                <a:tc>
                  <a:txBody>
                    <a:bodyPr/>
                    <a:lstStyle/>
                    <a:p>
                      <a:pPr marL="0" marR="0" algn="l">
                        <a:lnSpc>
                          <a:spcPct val="100000"/>
                        </a:lnSpc>
                        <a:spcBef>
                          <a:spcPts val="0"/>
                        </a:spcBef>
                        <a:spcAft>
                          <a:spcPts val="0"/>
                        </a:spcAft>
                      </a:pPr>
                      <a:r>
                        <a:rPr lang="en-US" sz="1400" kern="1200" dirty="0">
                          <a:effectLst/>
                        </a:rPr>
                        <a:t>Male, %</a:t>
                      </a:r>
                      <a:endParaRPr lang="en-US" sz="1400" b="0" i="0" kern="1200" dirty="0">
                        <a:solidFill>
                          <a:schemeClr val="tx1"/>
                        </a:solidFill>
                        <a:effectLst/>
                        <a:latin typeface="+mn-lt"/>
                        <a:ea typeface="Calibri"/>
                        <a:cs typeface="Arial" panose="020B0604020202020204" pitchFamily="34" charset="0"/>
                      </a:endParaRPr>
                    </a:p>
                  </a:txBody>
                  <a:tcPr marT="36576" marB="36576" anchor="ctr">
                    <a:solidFill>
                      <a:srgbClr val="F2F2F2"/>
                    </a:solidFill>
                  </a:tcPr>
                </a:tc>
                <a:tc>
                  <a:txBody>
                    <a:bodyPr/>
                    <a:lstStyle/>
                    <a:p>
                      <a:pPr marL="0" marR="0" algn="ctr">
                        <a:spcBef>
                          <a:spcPts val="0"/>
                        </a:spcBef>
                        <a:spcAft>
                          <a:spcPts val="0"/>
                        </a:spcAft>
                      </a:pPr>
                      <a:r>
                        <a:rPr lang="en-US" sz="1400" dirty="0">
                          <a:solidFill>
                            <a:schemeClr val="tx1"/>
                          </a:solidFill>
                          <a:effectLst/>
                        </a:rPr>
                        <a:t>60</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002060">
                        <a:alpha val="10196"/>
                      </a:srgbClr>
                    </a:solidFill>
                  </a:tcPr>
                </a:tc>
                <a:tc>
                  <a:txBody>
                    <a:bodyPr/>
                    <a:lstStyle/>
                    <a:p>
                      <a:pPr marL="0" marR="0" algn="ctr">
                        <a:spcBef>
                          <a:spcPts val="0"/>
                        </a:spcBef>
                        <a:spcAft>
                          <a:spcPts val="0"/>
                        </a:spcAft>
                      </a:pPr>
                      <a:r>
                        <a:rPr lang="en-US" sz="1400" dirty="0">
                          <a:effectLst/>
                        </a:rPr>
                        <a:t>53</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BFE3ED"/>
                    </a:solidFill>
                  </a:tcPr>
                </a:tc>
                <a:tc>
                  <a:txBody>
                    <a:bodyPr/>
                    <a:lstStyle/>
                    <a:p>
                      <a:pPr marL="0" marR="0" algn="ctr">
                        <a:spcBef>
                          <a:spcPts val="0"/>
                        </a:spcBef>
                        <a:spcAft>
                          <a:spcPts val="0"/>
                        </a:spcAft>
                      </a:pPr>
                      <a:r>
                        <a:rPr lang="en-US" sz="1400" dirty="0">
                          <a:effectLst/>
                        </a:rPr>
                        <a:t>59</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CCEBEF"/>
                    </a:solidFill>
                  </a:tcPr>
                </a:tc>
                <a:extLst>
                  <a:ext uri="{0D108BD9-81ED-4DB2-BD59-A6C34878D82A}">
                    <a16:rowId xmlns:a16="http://schemas.microsoft.com/office/drawing/2014/main" val="1776139802"/>
                  </a:ext>
                </a:extLst>
              </a:tr>
              <a:tr h="244059">
                <a:tc>
                  <a:txBody>
                    <a:bodyPr/>
                    <a:lstStyle/>
                    <a:p>
                      <a:pPr marL="0" marR="0" algn="l">
                        <a:lnSpc>
                          <a:spcPct val="100000"/>
                        </a:lnSpc>
                        <a:spcBef>
                          <a:spcPts val="0"/>
                        </a:spcBef>
                        <a:spcAft>
                          <a:spcPts val="0"/>
                        </a:spcAft>
                      </a:pPr>
                      <a:r>
                        <a:rPr lang="en-US" sz="1400" kern="1200" dirty="0">
                          <a:effectLst/>
                        </a:rPr>
                        <a:t>MF diagnosis</a:t>
                      </a:r>
                      <a:r>
                        <a:rPr lang="en-US" sz="1400" kern="1200" baseline="0" dirty="0">
                          <a:effectLst/>
                        </a:rPr>
                        <a:t>: </a:t>
                      </a:r>
                      <a:r>
                        <a:rPr lang="en-US" sz="1400" kern="1200" dirty="0">
                          <a:effectLst/>
                        </a:rPr>
                        <a:t>PMF, PPV-MF, PET-MF, %</a:t>
                      </a:r>
                      <a:endParaRPr lang="en-US" sz="1400" b="0" i="0" kern="1200" dirty="0">
                        <a:solidFill>
                          <a:schemeClr val="tx1"/>
                        </a:solidFill>
                        <a:effectLst/>
                        <a:latin typeface="+mn-lt"/>
                        <a:ea typeface="Calibri"/>
                        <a:cs typeface="Arial" panose="020B0604020202020204" pitchFamily="34" charset="0"/>
                      </a:endParaRPr>
                    </a:p>
                  </a:txBody>
                  <a:tcPr marT="36576" marB="36576" anchor="ctr">
                    <a:solidFill>
                      <a:srgbClr val="E6E6E6"/>
                    </a:solidFill>
                  </a:tcPr>
                </a:tc>
                <a:tc>
                  <a:txBody>
                    <a:bodyPr/>
                    <a:lstStyle/>
                    <a:p>
                      <a:pPr marL="0" marR="0" algn="ctr">
                        <a:spcBef>
                          <a:spcPts val="0"/>
                        </a:spcBef>
                        <a:spcAft>
                          <a:spcPts val="0"/>
                        </a:spcAft>
                      </a:pPr>
                      <a:r>
                        <a:rPr lang="en-US" sz="1400" dirty="0">
                          <a:solidFill>
                            <a:schemeClr val="tx1"/>
                          </a:solidFill>
                          <a:effectLst/>
                        </a:rPr>
                        <a:t>54, 31, 15</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002060">
                        <a:alpha val="30196"/>
                      </a:srgbClr>
                    </a:solidFill>
                  </a:tcPr>
                </a:tc>
                <a:tc>
                  <a:txBody>
                    <a:bodyPr/>
                    <a:lstStyle/>
                    <a:p>
                      <a:pPr marL="0" marR="0" algn="ctr">
                        <a:spcBef>
                          <a:spcPts val="0"/>
                        </a:spcBef>
                        <a:spcAft>
                          <a:spcPts val="0"/>
                        </a:spcAft>
                      </a:pPr>
                      <a:r>
                        <a:rPr lang="en-US" sz="1400" dirty="0">
                          <a:effectLst/>
                        </a:rPr>
                        <a:t>51, 33, 16</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0191B6">
                        <a:alpha val="50196"/>
                      </a:srgbClr>
                    </a:solidFill>
                  </a:tcPr>
                </a:tc>
                <a:tc>
                  <a:txBody>
                    <a:bodyPr/>
                    <a:lstStyle/>
                    <a:p>
                      <a:pPr marL="0" marR="0" algn="ctr">
                        <a:spcBef>
                          <a:spcPts val="0"/>
                        </a:spcBef>
                        <a:spcAft>
                          <a:spcPts val="0"/>
                        </a:spcAft>
                      </a:pPr>
                      <a:r>
                        <a:rPr lang="en-US" sz="1400" dirty="0">
                          <a:effectLst/>
                        </a:rPr>
                        <a:t>69, 19, 13</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7FCCD7"/>
                    </a:solidFill>
                  </a:tcPr>
                </a:tc>
                <a:extLst>
                  <a:ext uri="{0D108BD9-81ED-4DB2-BD59-A6C34878D82A}">
                    <a16:rowId xmlns:a16="http://schemas.microsoft.com/office/drawing/2014/main" val="2947829908"/>
                  </a:ext>
                </a:extLst>
              </a:tr>
              <a:tr h="244059">
                <a:tc>
                  <a:txBody>
                    <a:bodyPr/>
                    <a:lstStyle/>
                    <a:p>
                      <a:pPr marL="0" marR="0" algn="l">
                        <a:lnSpc>
                          <a:spcPct val="100000"/>
                        </a:lnSpc>
                        <a:spcBef>
                          <a:spcPts val="0"/>
                        </a:spcBef>
                        <a:spcAft>
                          <a:spcPts val="0"/>
                        </a:spcAft>
                      </a:pPr>
                      <a:r>
                        <a:rPr lang="en-US" sz="1400" kern="1200" dirty="0">
                          <a:effectLst/>
                        </a:rPr>
                        <a:t>DIPSS score</a:t>
                      </a:r>
                      <a:r>
                        <a:rPr lang="en-US" sz="1400" kern="1200" baseline="0" dirty="0">
                          <a:effectLst/>
                        </a:rPr>
                        <a:t>: </a:t>
                      </a:r>
                      <a:r>
                        <a:rPr lang="en-US" sz="1400" kern="1200" dirty="0">
                          <a:effectLst/>
                        </a:rPr>
                        <a:t>Int-1, Int-2, High, %</a:t>
                      </a:r>
                      <a:endParaRPr lang="en-US" sz="1400" b="0" i="0" kern="1200" dirty="0">
                        <a:solidFill>
                          <a:schemeClr val="tx1"/>
                        </a:solidFill>
                        <a:effectLst/>
                        <a:latin typeface="+mn-lt"/>
                        <a:ea typeface="Calibri"/>
                        <a:cs typeface="Arial" panose="020B0604020202020204" pitchFamily="34" charset="0"/>
                      </a:endParaRPr>
                    </a:p>
                  </a:txBody>
                  <a:tcPr marT="36576" marB="36576" anchor="ctr">
                    <a:solidFill>
                      <a:srgbClr val="F2F2F2"/>
                    </a:solidFill>
                  </a:tcPr>
                </a:tc>
                <a:tc>
                  <a:txBody>
                    <a:bodyPr/>
                    <a:lstStyle/>
                    <a:p>
                      <a:pPr marL="0" marR="0" algn="ctr">
                        <a:spcBef>
                          <a:spcPts val="0"/>
                        </a:spcBef>
                        <a:spcAft>
                          <a:spcPts val="0"/>
                        </a:spcAft>
                      </a:pPr>
                      <a:r>
                        <a:rPr lang="en-US" sz="1400" dirty="0">
                          <a:solidFill>
                            <a:schemeClr val="tx1"/>
                          </a:solidFill>
                          <a:effectLst/>
                        </a:rPr>
                        <a:t>17, 48, 35</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E5E8EF"/>
                    </a:solidFill>
                  </a:tcPr>
                </a:tc>
                <a:tc>
                  <a:txBody>
                    <a:bodyPr/>
                    <a:lstStyle/>
                    <a:p>
                      <a:pPr marL="0" marR="0" algn="ctr">
                        <a:spcBef>
                          <a:spcPts val="0"/>
                        </a:spcBef>
                        <a:spcAft>
                          <a:spcPts val="0"/>
                        </a:spcAft>
                      </a:pPr>
                      <a:r>
                        <a:rPr lang="en-US" sz="1400" dirty="0">
                          <a:effectLst/>
                        </a:rPr>
                        <a:t>26, 49, 26</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BFE3ED"/>
                    </a:solidFill>
                  </a:tcPr>
                </a:tc>
                <a:tc>
                  <a:txBody>
                    <a:bodyPr/>
                    <a:lstStyle/>
                    <a:p>
                      <a:pPr marL="0" marR="0" algn="ctr">
                        <a:spcBef>
                          <a:spcPts val="0"/>
                        </a:spcBef>
                        <a:spcAft>
                          <a:spcPts val="0"/>
                        </a:spcAft>
                      </a:pPr>
                      <a:r>
                        <a:rPr lang="en-US" sz="1400" dirty="0">
                          <a:effectLst/>
                        </a:rPr>
                        <a:t>22, 52, 26</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CCEBEF"/>
                    </a:solidFill>
                  </a:tcPr>
                </a:tc>
                <a:extLst>
                  <a:ext uri="{0D108BD9-81ED-4DB2-BD59-A6C34878D82A}">
                    <a16:rowId xmlns:a16="http://schemas.microsoft.com/office/drawing/2014/main" val="2174544305"/>
                  </a:ext>
                </a:extLst>
              </a:tr>
              <a:tr h="244059">
                <a:tc>
                  <a:txBody>
                    <a:bodyPr/>
                    <a:lstStyle/>
                    <a:p>
                      <a:pPr marL="0" marR="0" algn="l">
                        <a:lnSpc>
                          <a:spcPct val="100000"/>
                        </a:lnSpc>
                        <a:spcBef>
                          <a:spcPts val="0"/>
                        </a:spcBef>
                        <a:spcAft>
                          <a:spcPts val="0"/>
                        </a:spcAft>
                      </a:pPr>
                      <a:r>
                        <a:rPr lang="en-US" sz="1400" kern="1200" dirty="0">
                          <a:effectLst/>
                        </a:rPr>
                        <a:t>Median spleen length, cm</a:t>
                      </a:r>
                      <a:endParaRPr lang="en-US" sz="1400" b="0" i="0" kern="1200" dirty="0">
                        <a:solidFill>
                          <a:schemeClr val="tx1"/>
                        </a:solidFill>
                        <a:effectLst/>
                        <a:latin typeface="+mn-lt"/>
                        <a:ea typeface="Calibri"/>
                        <a:cs typeface="Arial" panose="020B0604020202020204" pitchFamily="34" charset="0"/>
                      </a:endParaRPr>
                    </a:p>
                  </a:txBody>
                  <a:tcPr marT="36576" marB="36576" anchor="ctr">
                    <a:solidFill>
                      <a:srgbClr val="E6E6E6"/>
                    </a:solidFill>
                  </a:tcPr>
                </a:tc>
                <a:tc>
                  <a:txBody>
                    <a:bodyPr/>
                    <a:lstStyle/>
                    <a:p>
                      <a:pPr marL="0" marR="0" algn="ctr">
                        <a:spcBef>
                          <a:spcPts val="0"/>
                        </a:spcBef>
                        <a:spcAft>
                          <a:spcPts val="0"/>
                        </a:spcAft>
                      </a:pPr>
                      <a:r>
                        <a:rPr lang="en-US" sz="1400" dirty="0">
                          <a:solidFill>
                            <a:schemeClr val="tx1"/>
                          </a:solidFill>
                          <a:effectLst/>
                        </a:rPr>
                        <a:t>12</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002060">
                        <a:alpha val="30196"/>
                      </a:srgbClr>
                    </a:solidFill>
                  </a:tcPr>
                </a:tc>
                <a:tc>
                  <a:txBody>
                    <a:bodyPr/>
                    <a:lstStyle/>
                    <a:p>
                      <a:pPr marL="0" marR="0" algn="ctr">
                        <a:spcBef>
                          <a:spcPts val="0"/>
                        </a:spcBef>
                        <a:spcAft>
                          <a:spcPts val="0"/>
                        </a:spcAft>
                      </a:pPr>
                      <a:r>
                        <a:rPr lang="en-US" sz="1400" dirty="0">
                          <a:effectLst/>
                        </a:rPr>
                        <a:t>15</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0191B6">
                        <a:alpha val="50196"/>
                      </a:srgbClr>
                    </a:solidFill>
                  </a:tcPr>
                </a:tc>
                <a:tc>
                  <a:txBody>
                    <a:bodyPr/>
                    <a:lstStyle/>
                    <a:p>
                      <a:pPr marL="0" marR="0" algn="ctr">
                        <a:spcBef>
                          <a:spcPts val="0"/>
                        </a:spcBef>
                        <a:spcAft>
                          <a:spcPts val="0"/>
                        </a:spcAft>
                      </a:pPr>
                      <a:r>
                        <a:rPr lang="en-US" sz="1400" dirty="0">
                          <a:effectLst/>
                        </a:rPr>
                        <a:t>14</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7FCCD7"/>
                    </a:solidFill>
                  </a:tcPr>
                </a:tc>
                <a:extLst>
                  <a:ext uri="{0D108BD9-81ED-4DB2-BD59-A6C34878D82A}">
                    <a16:rowId xmlns:a16="http://schemas.microsoft.com/office/drawing/2014/main" val="1381815060"/>
                  </a:ext>
                </a:extLst>
              </a:tr>
              <a:tr h="0">
                <a:tc>
                  <a:txBody>
                    <a:bodyPr/>
                    <a:lstStyle/>
                    <a:p>
                      <a:pPr marL="0" marR="0">
                        <a:spcBef>
                          <a:spcPts val="0"/>
                        </a:spcBef>
                        <a:spcAft>
                          <a:spcPts val="0"/>
                        </a:spcAft>
                      </a:pPr>
                      <a:r>
                        <a:rPr lang="en-US" sz="1400" dirty="0">
                          <a:effectLst/>
                        </a:rPr>
                        <a:t>Median platelet count, </a:t>
                      </a:r>
                      <a:r>
                        <a:rPr lang="en-US" sz="1400" b="0" i="0" kern="1200" dirty="0">
                          <a:solidFill>
                            <a:schemeClr val="tx1"/>
                          </a:solidFill>
                          <a:effectLst/>
                          <a:latin typeface="+mn-lt"/>
                          <a:ea typeface="Calibri" panose="020F0502020204030204" pitchFamily="34" charset="0"/>
                          <a:cs typeface="Arial" panose="020B0604020202020204" pitchFamily="34" charset="0"/>
                          <a:sym typeface="Symbol" pitchFamily="2" charset="2"/>
                        </a:rPr>
                        <a:t>× </a:t>
                      </a:r>
                      <a:r>
                        <a:rPr lang="en-US" sz="1400" dirty="0">
                          <a:effectLst/>
                        </a:rPr>
                        <a:t>10</a:t>
                      </a:r>
                      <a:r>
                        <a:rPr lang="en-US" sz="1400" baseline="30000" dirty="0">
                          <a:effectLst/>
                        </a:rPr>
                        <a:t>9</a:t>
                      </a:r>
                      <a:r>
                        <a:rPr lang="en-US" sz="1400" dirty="0">
                          <a:effectLst/>
                        </a:rPr>
                        <a:t>/L   </a:t>
                      </a:r>
                    </a:p>
                    <a:p>
                      <a:pPr marL="0" marR="0">
                        <a:spcBef>
                          <a:spcPts val="0"/>
                        </a:spcBef>
                        <a:spcAft>
                          <a:spcPts val="0"/>
                        </a:spcAft>
                      </a:pPr>
                      <a:r>
                        <a:rPr lang="en-US" sz="1400" dirty="0">
                          <a:effectLst/>
                        </a:rPr>
                        <a:t>   &lt;50</a:t>
                      </a:r>
                      <a:r>
                        <a:rPr lang="en-US" sz="1400" b="0" i="0" kern="1200" dirty="0">
                          <a:solidFill>
                            <a:schemeClr val="tx1"/>
                          </a:solidFill>
                          <a:effectLst/>
                          <a:latin typeface="+mn-lt"/>
                          <a:ea typeface="Calibri" panose="020F0502020204030204" pitchFamily="34" charset="0"/>
                          <a:cs typeface="Arial" panose="020B0604020202020204" pitchFamily="34" charset="0"/>
                          <a:sym typeface="Symbol" pitchFamily="2" charset="2"/>
                        </a:rPr>
                        <a:t> × </a:t>
                      </a:r>
                      <a:r>
                        <a:rPr lang="en-US" sz="1400" dirty="0">
                          <a:effectLst/>
                        </a:rPr>
                        <a:t>10</a:t>
                      </a:r>
                      <a:r>
                        <a:rPr lang="en-US" sz="1400" baseline="30000" dirty="0">
                          <a:effectLst/>
                        </a:rPr>
                        <a:t>9</a:t>
                      </a:r>
                      <a:r>
                        <a:rPr lang="en-US" sz="1400" dirty="0">
                          <a:effectLst/>
                        </a:rPr>
                        <a:t>/L, %</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F2F2F2"/>
                    </a:solidFill>
                  </a:tcPr>
                </a:tc>
                <a:tc>
                  <a:txBody>
                    <a:bodyPr/>
                    <a:lstStyle/>
                    <a:p>
                      <a:pPr marL="0" marR="0" algn="ctr">
                        <a:spcBef>
                          <a:spcPts val="0"/>
                        </a:spcBef>
                        <a:spcAft>
                          <a:spcPts val="0"/>
                        </a:spcAft>
                      </a:pPr>
                      <a:r>
                        <a:rPr lang="en-US" sz="1400" dirty="0">
                          <a:solidFill>
                            <a:schemeClr val="tx1"/>
                          </a:solidFill>
                          <a:effectLst/>
                        </a:rPr>
                        <a:t>59</a:t>
                      </a:r>
                    </a:p>
                    <a:p>
                      <a:pPr marL="0" marR="0" algn="ctr">
                        <a:spcBef>
                          <a:spcPts val="0"/>
                        </a:spcBef>
                        <a:spcAft>
                          <a:spcPts val="0"/>
                        </a:spcAft>
                      </a:pPr>
                      <a:r>
                        <a:rPr lang="en-US" sz="1400" dirty="0">
                          <a:solidFill>
                            <a:schemeClr val="tx1"/>
                          </a:solidFill>
                          <a:effectLst/>
                        </a:rPr>
                        <a:t>44</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E5E8EF"/>
                    </a:solidFill>
                  </a:tcPr>
                </a:tc>
                <a:tc>
                  <a:txBody>
                    <a:bodyPr/>
                    <a:lstStyle/>
                    <a:p>
                      <a:pPr marL="0" marR="0" algn="ctr">
                        <a:spcBef>
                          <a:spcPts val="0"/>
                        </a:spcBef>
                        <a:spcAft>
                          <a:spcPts val="0"/>
                        </a:spcAft>
                      </a:pPr>
                      <a:r>
                        <a:rPr lang="en-US" sz="1400" dirty="0">
                          <a:effectLst/>
                        </a:rPr>
                        <a:t>53</a:t>
                      </a:r>
                    </a:p>
                    <a:p>
                      <a:pPr marL="0" marR="0" algn="ctr">
                        <a:spcBef>
                          <a:spcPts val="0"/>
                        </a:spcBef>
                        <a:spcAft>
                          <a:spcPts val="0"/>
                        </a:spcAft>
                      </a:pPr>
                      <a:r>
                        <a:rPr lang="en-US" sz="1400" dirty="0">
                          <a:effectLst/>
                        </a:rPr>
                        <a:t>44</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BFE3ED"/>
                    </a:solidFill>
                  </a:tcPr>
                </a:tc>
                <a:tc>
                  <a:txBody>
                    <a:bodyPr/>
                    <a:lstStyle/>
                    <a:p>
                      <a:pPr marL="0" marR="0" algn="ctr">
                        <a:spcBef>
                          <a:spcPts val="0"/>
                        </a:spcBef>
                        <a:spcAft>
                          <a:spcPts val="0"/>
                        </a:spcAft>
                      </a:pPr>
                      <a:r>
                        <a:rPr lang="en-US" sz="1400" dirty="0">
                          <a:effectLst/>
                        </a:rPr>
                        <a:t>59</a:t>
                      </a:r>
                    </a:p>
                    <a:p>
                      <a:pPr marL="0" marR="0" algn="ctr">
                        <a:spcBef>
                          <a:spcPts val="0"/>
                        </a:spcBef>
                        <a:spcAft>
                          <a:spcPts val="0"/>
                        </a:spcAft>
                      </a:pPr>
                      <a:r>
                        <a:rPr lang="en-US" sz="1400" dirty="0">
                          <a:effectLst/>
                        </a:rPr>
                        <a:t>44</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CCEBEF"/>
                    </a:solidFill>
                  </a:tcPr>
                </a:tc>
                <a:extLst>
                  <a:ext uri="{0D108BD9-81ED-4DB2-BD59-A6C34878D82A}">
                    <a16:rowId xmlns:a16="http://schemas.microsoft.com/office/drawing/2014/main" val="643409708"/>
                  </a:ext>
                </a:extLst>
              </a:tr>
              <a:tr h="244059">
                <a:tc>
                  <a:txBody>
                    <a:bodyPr/>
                    <a:lstStyle/>
                    <a:p>
                      <a:pPr marL="0" marR="0">
                        <a:spcBef>
                          <a:spcPts val="0"/>
                        </a:spcBef>
                        <a:spcAft>
                          <a:spcPts val="0"/>
                        </a:spcAft>
                      </a:pPr>
                      <a:r>
                        <a:rPr lang="en-US" sz="1400" dirty="0">
                          <a:effectLst/>
                        </a:rPr>
                        <a:t>Platelet transfusion-dependent,</a:t>
                      </a:r>
                      <a:r>
                        <a:rPr lang="en-US" sz="1400" baseline="30000" dirty="0">
                          <a:effectLst/>
                        </a:rPr>
                        <a:t>a</a:t>
                      </a:r>
                      <a:r>
                        <a:rPr lang="en-US" sz="1400" dirty="0">
                          <a:effectLst/>
                        </a:rPr>
                        <a:t> %</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E6E6E6"/>
                    </a:solidFill>
                  </a:tcPr>
                </a:tc>
                <a:tc>
                  <a:txBody>
                    <a:bodyPr/>
                    <a:lstStyle/>
                    <a:p>
                      <a:pPr marL="0" marR="0" algn="ctr">
                        <a:spcBef>
                          <a:spcPts val="0"/>
                        </a:spcBef>
                        <a:spcAft>
                          <a:spcPts val="0"/>
                        </a:spcAft>
                      </a:pPr>
                      <a:r>
                        <a:rPr lang="en-US" sz="1400" dirty="0">
                          <a:solidFill>
                            <a:schemeClr val="tx1"/>
                          </a:solidFill>
                          <a:effectLst/>
                        </a:rPr>
                        <a:t>12</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002060">
                        <a:alpha val="30196"/>
                      </a:srgbClr>
                    </a:solidFill>
                  </a:tcPr>
                </a:tc>
                <a:tc>
                  <a:txBody>
                    <a:bodyPr/>
                    <a:lstStyle/>
                    <a:p>
                      <a:pPr marL="0" marR="0" algn="ctr">
                        <a:spcBef>
                          <a:spcPts val="0"/>
                        </a:spcBef>
                        <a:spcAft>
                          <a:spcPts val="0"/>
                        </a:spcAft>
                      </a:pPr>
                      <a:r>
                        <a:rPr lang="en-US" sz="1400" dirty="0">
                          <a:effectLst/>
                        </a:rPr>
                        <a:t>9</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0191B6">
                        <a:alpha val="50196"/>
                      </a:srgbClr>
                    </a:solidFill>
                  </a:tcPr>
                </a:tc>
                <a:tc>
                  <a:txBody>
                    <a:bodyPr/>
                    <a:lstStyle/>
                    <a:p>
                      <a:pPr marL="0" marR="0" algn="ctr">
                        <a:spcBef>
                          <a:spcPts val="0"/>
                        </a:spcBef>
                        <a:spcAft>
                          <a:spcPts val="0"/>
                        </a:spcAft>
                      </a:pPr>
                      <a:r>
                        <a:rPr lang="en-US" sz="1400" dirty="0">
                          <a:effectLst/>
                        </a:rPr>
                        <a:t>11</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7FCCD7"/>
                    </a:solidFill>
                  </a:tcPr>
                </a:tc>
                <a:extLst>
                  <a:ext uri="{0D108BD9-81ED-4DB2-BD59-A6C34878D82A}">
                    <a16:rowId xmlns:a16="http://schemas.microsoft.com/office/drawing/2014/main" val="2618716193"/>
                  </a:ext>
                </a:extLst>
              </a:tr>
              <a:tr h="244059">
                <a:tc>
                  <a:txBody>
                    <a:bodyPr/>
                    <a:lstStyle/>
                    <a:p>
                      <a:pPr marL="0" marR="0">
                        <a:spcBef>
                          <a:spcPts val="0"/>
                        </a:spcBef>
                        <a:spcAft>
                          <a:spcPts val="0"/>
                        </a:spcAft>
                      </a:pPr>
                      <a:r>
                        <a:rPr lang="en-US" sz="1400" dirty="0">
                          <a:effectLst/>
                        </a:rPr>
                        <a:t>Hemoglobin &lt;10 g/dL, %</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F2F2F2"/>
                    </a:solidFill>
                  </a:tcPr>
                </a:tc>
                <a:tc>
                  <a:txBody>
                    <a:bodyPr/>
                    <a:lstStyle/>
                    <a:p>
                      <a:pPr marL="0" marR="0" algn="ctr">
                        <a:spcBef>
                          <a:spcPts val="0"/>
                        </a:spcBef>
                        <a:spcAft>
                          <a:spcPts val="0"/>
                        </a:spcAft>
                      </a:pPr>
                      <a:r>
                        <a:rPr lang="en-US" sz="1400" dirty="0">
                          <a:solidFill>
                            <a:schemeClr val="tx1"/>
                          </a:solidFill>
                          <a:effectLst/>
                        </a:rPr>
                        <a:t>67</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E5E8EF"/>
                    </a:solidFill>
                  </a:tcPr>
                </a:tc>
                <a:tc>
                  <a:txBody>
                    <a:bodyPr/>
                    <a:lstStyle/>
                    <a:p>
                      <a:pPr marL="0" marR="0" algn="ctr">
                        <a:spcBef>
                          <a:spcPts val="0"/>
                        </a:spcBef>
                        <a:spcAft>
                          <a:spcPts val="0"/>
                        </a:spcAft>
                      </a:pPr>
                      <a:r>
                        <a:rPr lang="en-US" sz="1400" dirty="0">
                          <a:effectLst/>
                        </a:rPr>
                        <a:t>69</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BFE3ED"/>
                    </a:solidFill>
                  </a:tcPr>
                </a:tc>
                <a:tc>
                  <a:txBody>
                    <a:bodyPr/>
                    <a:lstStyle/>
                    <a:p>
                      <a:pPr marL="0" marR="0" algn="ctr">
                        <a:spcBef>
                          <a:spcPts val="0"/>
                        </a:spcBef>
                        <a:spcAft>
                          <a:spcPts val="0"/>
                        </a:spcAft>
                      </a:pPr>
                      <a:r>
                        <a:rPr lang="en-US" sz="1400" dirty="0">
                          <a:effectLst/>
                        </a:rPr>
                        <a:t>76</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CCEBEF"/>
                    </a:solidFill>
                  </a:tcPr>
                </a:tc>
                <a:extLst>
                  <a:ext uri="{0D108BD9-81ED-4DB2-BD59-A6C34878D82A}">
                    <a16:rowId xmlns:a16="http://schemas.microsoft.com/office/drawing/2014/main" val="1365711373"/>
                  </a:ext>
                </a:extLst>
              </a:tr>
              <a:tr h="488117">
                <a:tc>
                  <a:txBody>
                    <a:bodyPr/>
                    <a:lstStyle/>
                    <a:p>
                      <a:pPr marL="125413" indent="-125413">
                        <a:spcBef>
                          <a:spcPts val="0"/>
                        </a:spcBef>
                        <a:spcAft>
                          <a:spcPts val="0"/>
                        </a:spcAft>
                        <a:tabLst/>
                      </a:pPr>
                      <a:r>
                        <a:rPr lang="en-US" sz="1400" kern="1200" dirty="0">
                          <a:effectLst/>
                        </a:rPr>
                        <a:t>RBC transfusion dependence</a:t>
                      </a:r>
                      <a:r>
                        <a:rPr lang="en-US" sz="1400" kern="1200" baseline="30000" dirty="0">
                          <a:effectLst/>
                        </a:rPr>
                        <a:t>b</a:t>
                      </a:r>
                      <a:r>
                        <a:rPr lang="en-US" sz="1400" kern="1200" dirty="0">
                          <a:effectLst/>
                        </a:rPr>
                        <a:t>: </a:t>
                      </a:r>
                      <a:br>
                        <a:rPr lang="en-US" sz="1400" kern="1200" dirty="0">
                          <a:effectLst/>
                        </a:rPr>
                      </a:br>
                      <a:r>
                        <a:rPr lang="en-US" sz="1400" kern="1200" dirty="0">
                          <a:effectLst/>
                        </a:rPr>
                        <a:t>dependent, independent, indeterminate, %</a:t>
                      </a:r>
                      <a:r>
                        <a:rPr lang="en-US" sz="1400" dirty="0">
                          <a:effectLst/>
                        </a:rPr>
                        <a:t> </a:t>
                      </a:r>
                      <a:endParaRPr lang="en-US" sz="1400" b="0" i="0" kern="1200" dirty="0">
                        <a:solidFill>
                          <a:schemeClr val="tx1"/>
                        </a:solidFill>
                        <a:effectLst/>
                        <a:latin typeface="+mn-lt"/>
                        <a:ea typeface="Calibri"/>
                        <a:cs typeface="Arial" panose="020B0604020202020204" pitchFamily="34" charset="0"/>
                      </a:endParaRPr>
                    </a:p>
                  </a:txBody>
                  <a:tcPr marT="36576" marB="36576" anchor="ctr">
                    <a:solidFill>
                      <a:srgbClr val="E6E6E6"/>
                    </a:solidFill>
                  </a:tcPr>
                </a:tc>
                <a:tc>
                  <a:txBody>
                    <a:bodyPr/>
                    <a:lstStyle/>
                    <a:p>
                      <a:pPr marL="0" marR="0" algn="ctr">
                        <a:spcBef>
                          <a:spcPts val="0"/>
                        </a:spcBef>
                        <a:spcAft>
                          <a:spcPts val="0"/>
                        </a:spcAft>
                      </a:pPr>
                      <a:r>
                        <a:rPr lang="en-US" sz="1400" dirty="0">
                          <a:solidFill>
                            <a:schemeClr val="tx1"/>
                          </a:solidFill>
                          <a:effectLst/>
                        </a:rPr>
                        <a:t>29, 46, 25</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002060">
                        <a:alpha val="30196"/>
                      </a:srgbClr>
                    </a:solidFill>
                  </a:tcPr>
                </a:tc>
                <a:tc>
                  <a:txBody>
                    <a:bodyPr/>
                    <a:lstStyle/>
                    <a:p>
                      <a:pPr marL="0" marR="0" algn="ctr">
                        <a:spcBef>
                          <a:spcPts val="0"/>
                        </a:spcBef>
                        <a:spcAft>
                          <a:spcPts val="0"/>
                        </a:spcAft>
                      </a:pPr>
                      <a:r>
                        <a:rPr lang="en-US" sz="1400" dirty="0">
                          <a:effectLst/>
                        </a:rPr>
                        <a:t>27, 42, 29</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0191B6">
                        <a:alpha val="50196"/>
                      </a:srgbClr>
                    </a:solidFill>
                  </a:tcPr>
                </a:tc>
                <a:tc>
                  <a:txBody>
                    <a:bodyPr/>
                    <a:lstStyle/>
                    <a:p>
                      <a:pPr marL="0" marR="0" algn="ctr">
                        <a:spcBef>
                          <a:spcPts val="0"/>
                        </a:spcBef>
                        <a:spcAft>
                          <a:spcPts val="0"/>
                        </a:spcAft>
                      </a:pPr>
                      <a:r>
                        <a:rPr lang="en-US" sz="1400" dirty="0">
                          <a:effectLst/>
                        </a:rPr>
                        <a:t>39, 37, 24</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7FCCD7"/>
                    </a:solidFill>
                  </a:tcPr>
                </a:tc>
                <a:extLst>
                  <a:ext uri="{0D108BD9-81ED-4DB2-BD59-A6C34878D82A}">
                    <a16:rowId xmlns:a16="http://schemas.microsoft.com/office/drawing/2014/main" val="1774613287"/>
                  </a:ext>
                </a:extLst>
              </a:tr>
              <a:tr h="244059">
                <a:tc>
                  <a:txBody>
                    <a:bodyPr/>
                    <a:lstStyle/>
                    <a:p>
                      <a:pPr>
                        <a:spcBef>
                          <a:spcPts val="0"/>
                        </a:spcBef>
                        <a:spcAft>
                          <a:spcPts val="0"/>
                        </a:spcAft>
                      </a:pPr>
                      <a:r>
                        <a:rPr lang="en-US" sz="1400" kern="1200" dirty="0">
                          <a:effectLst/>
                        </a:rPr>
                        <a:t>Prior ruxolitinib: resistant, intolerant, both, %</a:t>
                      </a:r>
                      <a:endParaRPr lang="en-US" sz="1400" b="0" i="0" kern="1200" dirty="0">
                        <a:solidFill>
                          <a:schemeClr val="tx1"/>
                        </a:solidFill>
                        <a:effectLst/>
                        <a:latin typeface="+mn-lt"/>
                        <a:ea typeface="Calibri"/>
                        <a:cs typeface="Arial" panose="020B0604020202020204" pitchFamily="34" charset="0"/>
                      </a:endParaRPr>
                    </a:p>
                  </a:txBody>
                  <a:tcPr marT="36576" marB="36576" anchor="ctr">
                    <a:solidFill>
                      <a:srgbClr val="F2F2F2"/>
                    </a:solidFill>
                  </a:tcPr>
                </a:tc>
                <a:tc>
                  <a:txBody>
                    <a:bodyPr/>
                    <a:lstStyle/>
                    <a:p>
                      <a:pPr marL="0" marR="0" algn="ctr">
                        <a:spcBef>
                          <a:spcPts val="0"/>
                        </a:spcBef>
                        <a:spcAft>
                          <a:spcPts val="0"/>
                        </a:spcAft>
                      </a:pPr>
                      <a:r>
                        <a:rPr lang="en-US" sz="1400" dirty="0">
                          <a:solidFill>
                            <a:schemeClr val="tx1"/>
                          </a:solidFill>
                          <a:effectLst/>
                        </a:rPr>
                        <a:t>77, 73, 50</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E5E8EF"/>
                    </a:solidFill>
                  </a:tcPr>
                </a:tc>
                <a:tc>
                  <a:txBody>
                    <a:bodyPr/>
                    <a:lstStyle/>
                    <a:p>
                      <a:pPr marL="0" marR="0" algn="ctr">
                        <a:spcBef>
                          <a:spcPts val="0"/>
                        </a:spcBef>
                        <a:spcAft>
                          <a:spcPts val="0"/>
                        </a:spcAft>
                      </a:pPr>
                      <a:r>
                        <a:rPr lang="en-US" sz="1400" dirty="0">
                          <a:effectLst/>
                        </a:rPr>
                        <a:t>75, 75, 51</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BFE3ED"/>
                    </a:solidFill>
                  </a:tcPr>
                </a:tc>
                <a:tc>
                  <a:txBody>
                    <a:bodyPr/>
                    <a:lstStyle/>
                    <a:p>
                      <a:pPr marL="0" marR="0" algn="ctr">
                        <a:spcBef>
                          <a:spcPts val="0"/>
                        </a:spcBef>
                        <a:spcAft>
                          <a:spcPts val="0"/>
                        </a:spcAft>
                      </a:pPr>
                      <a:r>
                        <a:rPr lang="en-US" sz="1400" dirty="0">
                          <a:effectLst/>
                        </a:rPr>
                        <a:t>78, 70, 48</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CCEBEF"/>
                    </a:solidFill>
                  </a:tcPr>
                </a:tc>
                <a:extLst>
                  <a:ext uri="{0D108BD9-81ED-4DB2-BD59-A6C34878D82A}">
                    <a16:rowId xmlns:a16="http://schemas.microsoft.com/office/drawing/2014/main" val="1920777686"/>
                  </a:ext>
                </a:extLst>
              </a:tr>
              <a:tr h="244059">
                <a:tc>
                  <a:txBody>
                    <a:bodyPr/>
                    <a:lstStyle/>
                    <a:p>
                      <a:pPr>
                        <a:spcBef>
                          <a:spcPts val="0"/>
                        </a:spcBef>
                        <a:spcAft>
                          <a:spcPts val="0"/>
                        </a:spcAft>
                      </a:pPr>
                      <a:r>
                        <a:rPr lang="en-US" sz="1400" kern="1200" dirty="0">
                          <a:effectLst/>
                        </a:rPr>
                        <a:t>Median duration of prior ruxolitinib, years</a:t>
                      </a:r>
                      <a:endParaRPr lang="en-US" sz="1400" b="0" i="0" kern="1200" dirty="0">
                        <a:solidFill>
                          <a:schemeClr val="tx1"/>
                        </a:solidFill>
                        <a:effectLst/>
                        <a:latin typeface="+mn-lt"/>
                        <a:ea typeface="Calibri"/>
                        <a:cs typeface="Arial" panose="020B0604020202020204" pitchFamily="34" charset="0"/>
                      </a:endParaRPr>
                    </a:p>
                  </a:txBody>
                  <a:tcPr marT="36576" marB="36576" anchor="ctr">
                    <a:solidFill>
                      <a:srgbClr val="E6E6E6"/>
                    </a:solidFill>
                  </a:tcPr>
                </a:tc>
                <a:tc>
                  <a:txBody>
                    <a:bodyPr/>
                    <a:lstStyle/>
                    <a:p>
                      <a:pPr marL="0" marR="0" algn="ctr">
                        <a:spcBef>
                          <a:spcPts val="0"/>
                        </a:spcBef>
                        <a:spcAft>
                          <a:spcPts val="0"/>
                        </a:spcAft>
                      </a:pPr>
                      <a:r>
                        <a:rPr lang="en-US" sz="1400" dirty="0">
                          <a:solidFill>
                            <a:schemeClr val="tx1"/>
                          </a:solidFill>
                          <a:effectLst/>
                        </a:rPr>
                        <a:t>1.7</a:t>
                      </a:r>
                      <a:endParaRPr lang="en-US" sz="1400" b="0" i="0" dirty="0">
                        <a:solidFill>
                          <a:schemeClr val="tx1"/>
                        </a:solidFill>
                        <a:effectLst/>
                        <a:latin typeface="+mn-lt"/>
                        <a:ea typeface="Calibri" panose="020F0502020204030204" pitchFamily="34" charset="0"/>
                        <a:cs typeface="Arial" panose="020B0604020202020204" pitchFamily="34" charset="0"/>
                      </a:endParaRPr>
                    </a:p>
                  </a:txBody>
                  <a:tcPr marT="36576" marB="36576" anchor="ctr">
                    <a:solidFill>
                      <a:srgbClr val="002060">
                        <a:alpha val="30196"/>
                      </a:srgbClr>
                    </a:solidFill>
                  </a:tcPr>
                </a:tc>
                <a:tc>
                  <a:txBody>
                    <a:bodyPr/>
                    <a:lstStyle/>
                    <a:p>
                      <a:pPr marL="0" marR="0" algn="ctr">
                        <a:spcBef>
                          <a:spcPts val="0"/>
                        </a:spcBef>
                        <a:spcAft>
                          <a:spcPts val="0"/>
                        </a:spcAft>
                      </a:pPr>
                      <a:r>
                        <a:rPr lang="en-US" sz="1400" dirty="0">
                          <a:effectLst/>
                        </a:rPr>
                        <a:t>1.8</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0191B6">
                        <a:alpha val="50196"/>
                      </a:srgbClr>
                    </a:solidFill>
                  </a:tcPr>
                </a:tc>
                <a:tc>
                  <a:txBody>
                    <a:bodyPr/>
                    <a:lstStyle/>
                    <a:p>
                      <a:pPr marL="0" marR="0" algn="ctr">
                        <a:spcBef>
                          <a:spcPts val="0"/>
                        </a:spcBef>
                        <a:spcAft>
                          <a:spcPts val="0"/>
                        </a:spcAft>
                      </a:pPr>
                      <a:r>
                        <a:rPr lang="en-US" sz="1400" dirty="0">
                          <a:effectLst/>
                        </a:rPr>
                        <a:t>1.6</a:t>
                      </a:r>
                      <a:endParaRPr lang="en-US" sz="1400" b="0" i="0" dirty="0">
                        <a:effectLst/>
                        <a:latin typeface="+mn-lt"/>
                        <a:ea typeface="Calibri" panose="020F0502020204030204" pitchFamily="34" charset="0"/>
                        <a:cs typeface="Arial" panose="020B0604020202020204" pitchFamily="34" charset="0"/>
                      </a:endParaRPr>
                    </a:p>
                  </a:txBody>
                  <a:tcPr marT="36576" marB="36576" anchor="ctr">
                    <a:solidFill>
                      <a:srgbClr val="7FCCD7"/>
                    </a:solidFill>
                  </a:tcPr>
                </a:tc>
                <a:extLst>
                  <a:ext uri="{0D108BD9-81ED-4DB2-BD59-A6C34878D82A}">
                    <a16:rowId xmlns:a16="http://schemas.microsoft.com/office/drawing/2014/main" val="2862634465"/>
                  </a:ext>
                </a:extLst>
              </a:tr>
            </a:tbl>
          </a:graphicData>
        </a:graphic>
      </p:graphicFrame>
      <p:sp>
        <p:nvSpPr>
          <p:cNvPr id="10" name="Content Placeholder 18">
            <a:extLst>
              <a:ext uri="{FF2B5EF4-FFF2-40B4-BE49-F238E27FC236}">
                <a16:creationId xmlns:a16="http://schemas.microsoft.com/office/drawing/2014/main" id="{059EB58C-48EB-9340-80AB-BE30C2844B02}"/>
              </a:ext>
            </a:extLst>
          </p:cNvPr>
          <p:cNvSpPr txBox="1">
            <a:spLocks/>
          </p:cNvSpPr>
          <p:nvPr/>
        </p:nvSpPr>
        <p:spPr>
          <a:xfrm>
            <a:off x="733313" y="5181384"/>
            <a:ext cx="10725373" cy="684290"/>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CA8341"/>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Of note, patients were required to taper ruxolitinib to ≤10 mg BID during screening, but no treatment washout was required </a:t>
            </a:r>
          </a:p>
          <a:p>
            <a:pPr marL="156600" marR="0" lvl="0" indent="-156600" algn="l" defTabSz="914400" rtl="0" eaLnBrk="1" fontAlgn="auto" latinLnBrk="0" hangingPunct="1">
              <a:lnSpc>
                <a:spcPct val="90000"/>
              </a:lnSpc>
              <a:spcBef>
                <a:spcPts val="400"/>
              </a:spcBef>
              <a:spcAft>
                <a:spcPts val="0"/>
              </a:spcAft>
              <a:buClr>
                <a:srgbClr val="10CFC9"/>
              </a:buClr>
              <a:buSzPct val="85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Baseline analyses of spleen size and symptoms may have occurred while patients were still receiving ruxolitinib</a:t>
            </a:r>
          </a:p>
          <a:p>
            <a:pPr marL="156600" marR="0" lvl="0" indent="-156600" algn="l" defTabSz="914400" rtl="0" eaLnBrk="1" fontAlgn="auto" latinLnBrk="0" hangingPunct="1">
              <a:lnSpc>
                <a:spcPct val="90000"/>
              </a:lnSpc>
              <a:spcBef>
                <a:spcPts val="400"/>
              </a:spcBef>
              <a:spcAft>
                <a:spcPts val="0"/>
              </a:spcAft>
              <a:buClr>
                <a:srgbClr val="10CFC9"/>
              </a:buClr>
              <a:buSzPct val="85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Potential impact on reductions measured on study</a:t>
            </a:r>
          </a:p>
        </p:txBody>
      </p:sp>
    </p:spTree>
    <p:extLst>
      <p:ext uri="{BB962C8B-B14F-4D97-AF65-F5344CB8AC3E}">
        <p14:creationId xmlns:p14="http://schemas.microsoft.com/office/powerpoint/2010/main" val="26389449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D2A82C-E84E-B749-A4DF-DDB1B57B8715}"/>
              </a:ext>
            </a:extLst>
          </p:cNvPr>
          <p:cNvSpPr>
            <a:spLocks noGrp="1"/>
          </p:cNvSpPr>
          <p:nvPr>
            <p:ph type="title"/>
          </p:nvPr>
        </p:nvSpPr>
        <p:spPr>
          <a:xfrm>
            <a:off x="365760" y="228600"/>
            <a:ext cx="10851589" cy="920998"/>
          </a:xfrm>
        </p:spPr>
        <p:txBody>
          <a:bodyPr/>
          <a:lstStyle/>
          <a:p>
            <a:pPr algn="ctr"/>
            <a:r>
              <a:rPr lang="en-US" noProof="0" dirty="0">
                <a:solidFill>
                  <a:srgbClr val="C00000"/>
                </a:solidFill>
                <a:latin typeface="+mj-lt"/>
                <a:ea typeface="Roboto Cn" panose="02000000000000000000" pitchFamily="2" charset="0"/>
              </a:rPr>
              <a:t>PAC203: Spleen Response Across Doses </a:t>
            </a:r>
            <a:br>
              <a:rPr lang="en-US" noProof="0" dirty="0">
                <a:solidFill>
                  <a:srgbClr val="C00000"/>
                </a:solidFill>
                <a:latin typeface="+mj-lt"/>
                <a:ea typeface="Roboto Cn" panose="02000000000000000000" pitchFamily="2" charset="0"/>
              </a:rPr>
            </a:br>
            <a:r>
              <a:rPr lang="en-US" noProof="0" dirty="0">
                <a:solidFill>
                  <a:srgbClr val="C00000"/>
                </a:solidFill>
                <a:latin typeface="+mj-lt"/>
                <a:ea typeface="Roboto Cn" panose="02000000000000000000" pitchFamily="2" charset="0"/>
              </a:rPr>
              <a:t>(Evaluable Population, Week 24)</a:t>
            </a:r>
          </a:p>
        </p:txBody>
      </p:sp>
      <p:sp>
        <p:nvSpPr>
          <p:cNvPr id="10" name="Text Placeholder 9">
            <a:extLst>
              <a:ext uri="{FF2B5EF4-FFF2-40B4-BE49-F238E27FC236}">
                <a16:creationId xmlns:a16="http://schemas.microsoft.com/office/drawing/2014/main" id="{1D7372A9-F842-4E56-B507-1D509C572E9C}"/>
              </a:ext>
            </a:extLst>
          </p:cNvPr>
          <p:cNvSpPr>
            <a:spLocks noGrp="1"/>
          </p:cNvSpPr>
          <p:nvPr>
            <p:ph type="body" sz="quarter" idx="10"/>
          </p:nvPr>
        </p:nvSpPr>
        <p:spPr>
          <a:xfrm>
            <a:off x="7660" y="6279377"/>
            <a:ext cx="7035703" cy="578623"/>
          </a:xfrm>
        </p:spPr>
        <p:txBody>
          <a:bodyPr lIns="91440" bIns="45720"/>
          <a:lstStyle/>
          <a:p>
            <a:pPr>
              <a:lnSpc>
                <a:spcPct val="100000"/>
              </a:lnSpc>
              <a:spcBef>
                <a:spcPts val="0"/>
              </a:spcBef>
            </a:pPr>
            <a:r>
              <a:rPr lang="en-US" sz="1200" noProof="0" dirty="0">
                <a:solidFill>
                  <a:srgbClr val="515259"/>
                </a:solidFill>
                <a:latin typeface="Proxima Nova Rg" panose="02000506030000020004"/>
              </a:rPr>
              <a:t>BID, twice daily; QD, once daily; SVR, spleen volume reduction. </a:t>
            </a:r>
          </a:p>
          <a:p>
            <a:pPr>
              <a:lnSpc>
                <a:spcPct val="100000"/>
              </a:lnSpc>
              <a:spcBef>
                <a:spcPts val="0"/>
              </a:spcBef>
            </a:pPr>
            <a:r>
              <a:rPr lang="en-US" sz="1200" noProof="0" dirty="0">
                <a:solidFill>
                  <a:srgbClr val="515259"/>
                </a:solidFill>
                <a:latin typeface="Proxima Nova Rg" panose="02000506030000020004"/>
              </a:rPr>
              <a:t>Gerds AT, et al. </a:t>
            </a:r>
            <a:r>
              <a:rPr lang="en-US" sz="1200" i="1" noProof="0" dirty="0">
                <a:solidFill>
                  <a:srgbClr val="515259"/>
                </a:solidFill>
                <a:latin typeface="Proxima Nova Rg" panose="02000506030000020004"/>
              </a:rPr>
              <a:t>Blood Adv</a:t>
            </a:r>
            <a:r>
              <a:rPr lang="en-US" sz="1200" noProof="0" dirty="0">
                <a:solidFill>
                  <a:srgbClr val="515259"/>
                </a:solidFill>
                <a:latin typeface="Proxima Nova Rg" panose="02000506030000020004"/>
              </a:rPr>
              <a:t>. 2020;4:5825-5835.</a:t>
            </a:r>
          </a:p>
        </p:txBody>
      </p:sp>
      <p:sp>
        <p:nvSpPr>
          <p:cNvPr id="9" name="Text Placeholder 7">
            <a:extLst>
              <a:ext uri="{FF2B5EF4-FFF2-40B4-BE49-F238E27FC236}">
                <a16:creationId xmlns:a16="http://schemas.microsoft.com/office/drawing/2014/main" id="{175E245F-5651-7C41-9472-AA35CA5763F5}"/>
              </a:ext>
            </a:extLst>
          </p:cNvPr>
          <p:cNvSpPr txBox="1">
            <a:spLocks/>
          </p:cNvSpPr>
          <p:nvPr/>
        </p:nvSpPr>
        <p:spPr>
          <a:xfrm>
            <a:off x="145496" y="5972345"/>
            <a:ext cx="8194464" cy="71354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endParaRPr kumimoji="0" lang="en-US" sz="8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
        <p:nvSpPr>
          <p:cNvPr id="26" name="Rectangle 25">
            <a:extLst>
              <a:ext uri="{FF2B5EF4-FFF2-40B4-BE49-F238E27FC236}">
                <a16:creationId xmlns:a16="http://schemas.microsoft.com/office/drawing/2014/main" id="{65C059B1-C720-2043-9804-6C6D69F674D6}"/>
              </a:ext>
            </a:extLst>
          </p:cNvPr>
          <p:cNvSpPr/>
          <p:nvPr/>
        </p:nvSpPr>
        <p:spPr>
          <a:xfrm>
            <a:off x="6139219" y="2382783"/>
            <a:ext cx="4104561" cy="1934673"/>
          </a:xfrm>
          <a:prstGeom prst="rect">
            <a:avLst/>
          </a:prstGeom>
          <a:gradFill>
            <a:gsLst>
              <a:gs pos="14000">
                <a:schemeClr val="bg1">
                  <a:alpha val="0"/>
                </a:schemeClr>
              </a:gs>
              <a:gs pos="98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B97FABBD-736C-5D4A-9D28-8D65D6AE3AE9}"/>
              </a:ext>
            </a:extLst>
          </p:cNvPr>
          <p:cNvSpPr txBox="1"/>
          <p:nvPr/>
        </p:nvSpPr>
        <p:spPr>
          <a:xfrm>
            <a:off x="6677599" y="2674346"/>
            <a:ext cx="2844176" cy="1560427"/>
          </a:xfrm>
          <a:prstGeom prst="rect">
            <a:avLst/>
          </a:prstGeom>
          <a:noFill/>
        </p:spPr>
        <p:txBody>
          <a:bodyPr wrap="square" lIns="91440" tIns="45720" rtlCol="0">
            <a:spAutoFit/>
          </a:bodyPr>
          <a:lstStyle>
            <a:defPPr>
              <a:defRPr lang="en-US"/>
            </a:defPPr>
            <a:lvl1pPr marL="114300" indent="-114300" algn="l">
              <a:lnSpc>
                <a:spcPct val="90000"/>
              </a:lnSpc>
              <a:spcBef>
                <a:spcPts val="0"/>
              </a:spcBef>
              <a:buFont typeface="Arial" panose="020B0604020202020204" pitchFamily="34" charset="0"/>
              <a:buChar char="•"/>
              <a:defRPr sz="1400">
                <a:solidFill>
                  <a:schemeClr val="accent2">
                    <a:lumMod val="50000"/>
                  </a:schemeClr>
                </a:solidFill>
                <a:latin typeface="Calibri Light" panose="020F0302020204030204" pitchFamily="34" charset="0"/>
              </a:defRPr>
            </a:lvl1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04040"/>
                </a:solidFill>
                <a:effectLst/>
                <a:uLnTx/>
                <a:uFillTx/>
                <a:latin typeface="Arial" panose="020B0604020202020204"/>
                <a:ea typeface="+mn-ea"/>
                <a:cs typeface="Arial" panose="020B0604020202020204" pitchFamily="34" charset="0"/>
              </a:rPr>
              <a:t>Evaluable SVR in patients with severe thrombocytopenia (&lt;50 × 10</a:t>
            </a:r>
            <a:r>
              <a:rPr kumimoji="0" lang="en-US" sz="1800" b="0" i="0" u="none" strike="noStrike" kern="1200" cap="none" spc="0" normalizeH="0" baseline="30000" noProof="0" dirty="0">
                <a:ln>
                  <a:noFill/>
                </a:ln>
                <a:solidFill>
                  <a:srgbClr val="404040"/>
                </a:solidFill>
                <a:effectLst/>
                <a:uLnTx/>
                <a:uFillTx/>
                <a:latin typeface="Arial" panose="020B0604020202020204"/>
                <a:ea typeface="+mn-ea"/>
                <a:cs typeface="Arial" panose="020B0604020202020204" pitchFamily="34" charset="0"/>
              </a:rPr>
              <a:t>9</a:t>
            </a:r>
            <a:r>
              <a:rPr kumimoji="0" lang="en-US" sz="1800" b="0" i="0" u="none" strike="noStrike" kern="1200" cap="none" spc="0" normalizeH="0" baseline="0" noProof="0" dirty="0">
                <a:ln>
                  <a:noFill/>
                </a:ln>
                <a:solidFill>
                  <a:srgbClr val="404040"/>
                </a:solidFill>
                <a:effectLst/>
                <a:uLnTx/>
                <a:uFillTx/>
                <a:latin typeface="Arial" panose="020B0604020202020204"/>
                <a:ea typeface="+mn-ea"/>
                <a:cs typeface="Arial" panose="020B0604020202020204" pitchFamily="34" charset="0"/>
              </a:rPr>
              <a:t>/L) at baseline treated with 200 mg BID</a:t>
            </a:r>
            <a:endParaRPr kumimoji="0" lang="en-US" sz="2000" b="0" i="0" u="none" strike="noStrike" kern="1200" cap="none" spc="0" normalizeH="0" baseline="0" noProof="0" dirty="0">
              <a:ln>
                <a:noFill/>
              </a:ln>
              <a:solidFill>
                <a:srgbClr val="404040"/>
              </a:solidFill>
              <a:effectLst/>
              <a:uLnTx/>
              <a:uFillTx/>
              <a:latin typeface="Arial" panose="020B0604020202020204"/>
              <a:ea typeface="+mn-ea"/>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404040"/>
              </a:solidFill>
              <a:effectLst/>
              <a:uLnTx/>
              <a:uFillTx/>
              <a:latin typeface="Arial" panose="020B0604020202020204"/>
              <a:ea typeface="+mn-ea"/>
              <a:cs typeface="Arial" panose="020B0604020202020204" pitchFamily="34" charset="0"/>
            </a:endParaRPr>
          </a:p>
        </p:txBody>
      </p:sp>
      <p:grpSp>
        <p:nvGrpSpPr>
          <p:cNvPr id="5" name="Group 4">
            <a:extLst>
              <a:ext uri="{FF2B5EF4-FFF2-40B4-BE49-F238E27FC236}">
                <a16:creationId xmlns:a16="http://schemas.microsoft.com/office/drawing/2014/main" id="{A4947759-7070-E64A-BC9B-9474A2010134}"/>
              </a:ext>
            </a:extLst>
          </p:cNvPr>
          <p:cNvGrpSpPr/>
          <p:nvPr/>
        </p:nvGrpSpPr>
        <p:grpSpPr>
          <a:xfrm>
            <a:off x="8809173" y="2183635"/>
            <a:ext cx="3548949" cy="2365966"/>
            <a:chOff x="11003028" y="844374"/>
            <a:chExt cx="3876939" cy="2584626"/>
          </a:xfrm>
        </p:grpSpPr>
        <p:sp>
          <p:nvSpPr>
            <p:cNvPr id="3" name="Oval 2">
              <a:extLst>
                <a:ext uri="{FF2B5EF4-FFF2-40B4-BE49-F238E27FC236}">
                  <a16:creationId xmlns:a16="http://schemas.microsoft.com/office/drawing/2014/main" id="{2F874339-9D99-F04A-A53D-CBB85B81D929}"/>
                </a:ext>
              </a:extLst>
            </p:cNvPr>
            <p:cNvSpPr/>
            <p:nvPr/>
          </p:nvSpPr>
          <p:spPr>
            <a:xfrm>
              <a:off x="12049980" y="1075935"/>
              <a:ext cx="2131846" cy="2131846"/>
            </a:xfrm>
            <a:prstGeom prst="ellipse">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21" name="Chart 20">
              <a:extLst>
                <a:ext uri="{FF2B5EF4-FFF2-40B4-BE49-F238E27FC236}">
                  <a16:creationId xmlns:a16="http://schemas.microsoft.com/office/drawing/2014/main" id="{404F3940-F42D-6147-A1D7-6722377F2362}"/>
                </a:ext>
              </a:extLst>
            </p:cNvPr>
            <p:cNvGraphicFramePr/>
            <p:nvPr/>
          </p:nvGraphicFramePr>
          <p:xfrm>
            <a:off x="11003028" y="844374"/>
            <a:ext cx="3876939" cy="2584626"/>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9022363F-AF4B-644A-96C0-FE79F86F3B1F}"/>
                </a:ext>
              </a:extLst>
            </p:cNvPr>
            <p:cNvSpPr txBox="1"/>
            <p:nvPr/>
          </p:nvSpPr>
          <p:spPr>
            <a:xfrm>
              <a:off x="12167433" y="1782442"/>
              <a:ext cx="1887154" cy="6724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99B0"/>
                  </a:solidFill>
                  <a:effectLst/>
                  <a:uLnTx/>
                  <a:uFillTx/>
                  <a:latin typeface="Arial" panose="020B0604020202020204"/>
                  <a:ea typeface="+mn-ea"/>
                  <a:cs typeface="+mn-cs"/>
                </a:rPr>
                <a:t>31</a:t>
              </a:r>
              <a:r>
                <a:rPr kumimoji="0" lang="en-US" sz="4000" b="1" i="0" u="none" strike="noStrike" kern="1200" cap="none" spc="0" normalizeH="0" baseline="30000" noProof="0" dirty="0">
                  <a:ln>
                    <a:noFill/>
                  </a:ln>
                  <a:solidFill>
                    <a:srgbClr val="0099B0"/>
                  </a:solidFill>
                  <a:effectLst/>
                  <a:uLnTx/>
                  <a:uFillTx/>
                  <a:latin typeface="Arial" panose="020B0604020202020204"/>
                  <a:ea typeface="+mn-ea"/>
                  <a:cs typeface="+mn-cs"/>
                </a:rPr>
                <a:t>%</a:t>
              </a:r>
              <a:endParaRPr kumimoji="0" lang="en-US" sz="3200" b="1" i="0" u="none" strike="noStrike" kern="1200" cap="none" spc="0" normalizeH="0" baseline="0" noProof="0" dirty="0">
                <a:ln>
                  <a:noFill/>
                </a:ln>
                <a:solidFill>
                  <a:srgbClr val="0099B0"/>
                </a:solidFill>
                <a:effectLst/>
                <a:uLnTx/>
                <a:uFillTx/>
                <a:latin typeface="Arial" panose="020B0604020202020204"/>
                <a:ea typeface="+mn-ea"/>
                <a:cs typeface="+mn-cs"/>
              </a:endParaRPr>
            </a:p>
          </p:txBody>
        </p:sp>
      </p:grpSp>
      <p:pic>
        <p:nvPicPr>
          <p:cNvPr id="4" name="Picture 3">
            <a:extLst>
              <a:ext uri="{FF2B5EF4-FFF2-40B4-BE49-F238E27FC236}">
                <a16:creationId xmlns:a16="http://schemas.microsoft.com/office/drawing/2014/main" id="{6A8EB393-D185-1A4E-B86C-BC2B1998318C}"/>
              </a:ext>
            </a:extLst>
          </p:cNvPr>
          <p:cNvPicPr>
            <a:picLocks noChangeAspect="1"/>
          </p:cNvPicPr>
          <p:nvPr/>
        </p:nvPicPr>
        <p:blipFill rotWithShape="1">
          <a:blip r:embed="rId4"/>
          <a:srcRect b="53088"/>
          <a:stretch/>
        </p:blipFill>
        <p:spPr>
          <a:xfrm>
            <a:off x="592164" y="2363145"/>
            <a:ext cx="5999262" cy="2568778"/>
          </a:xfrm>
          <a:prstGeom prst="rect">
            <a:avLst/>
          </a:prstGeom>
        </p:spPr>
      </p:pic>
      <p:sp>
        <p:nvSpPr>
          <p:cNvPr id="2" name="TextBox 1">
            <a:extLst>
              <a:ext uri="{FF2B5EF4-FFF2-40B4-BE49-F238E27FC236}">
                <a16:creationId xmlns:a16="http://schemas.microsoft.com/office/drawing/2014/main" id="{D86F7F2B-CD83-8647-89BC-23A7311F1B8D}"/>
              </a:ext>
            </a:extLst>
          </p:cNvPr>
          <p:cNvSpPr txBox="1"/>
          <p:nvPr/>
        </p:nvSpPr>
        <p:spPr>
          <a:xfrm>
            <a:off x="1617689" y="2779829"/>
            <a:ext cx="901775" cy="36163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050" b="0"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&lt;50x10</a:t>
            </a:r>
            <a:r>
              <a:rPr kumimoji="0" lang="en-US" sz="1050" b="0" i="0" u="none" strike="noStrike" kern="1200" cap="none" spc="0" normalizeH="0" baseline="30000" noProof="0" dirty="0">
                <a:ln>
                  <a:noFill/>
                </a:ln>
                <a:solidFill>
                  <a:srgbClr val="636569"/>
                </a:solidFill>
                <a:effectLst/>
                <a:uLnTx/>
                <a:uFillTx/>
                <a:latin typeface="Arial" panose="020B0604020202020204" pitchFamily="34" charset="0"/>
                <a:ea typeface="+mn-ea"/>
                <a:cs typeface="Arial" panose="020B0604020202020204" pitchFamily="34" charset="0"/>
              </a:rPr>
              <a:t>9</a:t>
            </a:r>
            <a:r>
              <a:rPr kumimoji="0" lang="en-US" sz="1050" b="0"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/L</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050" b="0"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≥50x10</a:t>
            </a:r>
            <a:r>
              <a:rPr kumimoji="0" lang="en-US" sz="1050" b="0" i="0" u="none" strike="noStrike" kern="1200" cap="none" spc="0" normalizeH="0" baseline="30000" noProof="0" dirty="0">
                <a:ln>
                  <a:noFill/>
                </a:ln>
                <a:solidFill>
                  <a:srgbClr val="636569"/>
                </a:solidFill>
                <a:effectLst/>
                <a:uLnTx/>
                <a:uFillTx/>
                <a:latin typeface="Arial" panose="020B0604020202020204" pitchFamily="34" charset="0"/>
                <a:ea typeface="+mn-ea"/>
                <a:cs typeface="Arial" panose="020B0604020202020204" pitchFamily="34" charset="0"/>
              </a:rPr>
              <a:t>9</a:t>
            </a:r>
            <a:r>
              <a:rPr kumimoji="0" lang="en-US" sz="1050" b="0"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/L  </a:t>
            </a:r>
          </a:p>
        </p:txBody>
      </p:sp>
      <p:sp>
        <p:nvSpPr>
          <p:cNvPr id="7" name="Rectangle 6">
            <a:extLst>
              <a:ext uri="{FF2B5EF4-FFF2-40B4-BE49-F238E27FC236}">
                <a16:creationId xmlns:a16="http://schemas.microsoft.com/office/drawing/2014/main" id="{6778064C-B218-4EAE-A4A8-39DFA3F41618}"/>
              </a:ext>
            </a:extLst>
          </p:cNvPr>
          <p:cNvSpPr/>
          <p:nvPr/>
        </p:nvSpPr>
        <p:spPr>
          <a:xfrm>
            <a:off x="2020602" y="4282520"/>
            <a:ext cx="390698" cy="189888"/>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4" name="Rectangle 23">
            <a:extLst>
              <a:ext uri="{FF2B5EF4-FFF2-40B4-BE49-F238E27FC236}">
                <a16:creationId xmlns:a16="http://schemas.microsoft.com/office/drawing/2014/main" id="{7F73CBCF-427A-4074-A7F4-C7B987AAB1D8}"/>
              </a:ext>
            </a:extLst>
          </p:cNvPr>
          <p:cNvSpPr/>
          <p:nvPr/>
        </p:nvSpPr>
        <p:spPr>
          <a:xfrm>
            <a:off x="3736756" y="4317456"/>
            <a:ext cx="390698" cy="189888"/>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9" name="Rectangle 28">
            <a:extLst>
              <a:ext uri="{FF2B5EF4-FFF2-40B4-BE49-F238E27FC236}">
                <a16:creationId xmlns:a16="http://schemas.microsoft.com/office/drawing/2014/main" id="{C27C21EA-493B-4156-84A2-7BFED8E3F288}"/>
              </a:ext>
            </a:extLst>
          </p:cNvPr>
          <p:cNvSpPr/>
          <p:nvPr/>
        </p:nvSpPr>
        <p:spPr>
          <a:xfrm>
            <a:off x="5625632" y="4279968"/>
            <a:ext cx="390698" cy="189888"/>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3" name="Picture 12" descr="Text&#10;&#10;Description automatically generated">
            <a:extLst>
              <a:ext uri="{FF2B5EF4-FFF2-40B4-BE49-F238E27FC236}">
                <a16:creationId xmlns:a16="http://schemas.microsoft.com/office/drawing/2014/main" id="{EE86D67B-7975-4A4F-8B92-FDAD49BD078D}"/>
              </a:ext>
            </a:extLst>
          </p:cNvPr>
          <p:cNvPicPr>
            <a:picLocks noChangeAspect="1"/>
          </p:cNvPicPr>
          <p:nvPr/>
        </p:nvPicPr>
        <p:blipFill>
          <a:blip r:embed="rId5">
            <a:alphaModFix/>
          </a:blip>
          <a:stretch>
            <a:fillRect/>
          </a:stretch>
        </p:blipFill>
        <p:spPr>
          <a:xfrm>
            <a:off x="1408150" y="2605088"/>
            <a:ext cx="1423156" cy="562578"/>
          </a:xfrm>
          <a:prstGeom prst="rect">
            <a:avLst/>
          </a:prstGeom>
        </p:spPr>
      </p:pic>
    </p:spTree>
    <p:extLst>
      <p:ext uri="{BB962C8B-B14F-4D97-AF65-F5344CB8AC3E}">
        <p14:creationId xmlns:p14="http://schemas.microsoft.com/office/powerpoint/2010/main" val="14265535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D2A82C-E84E-B749-A4DF-DDB1B57B8715}"/>
              </a:ext>
            </a:extLst>
          </p:cNvPr>
          <p:cNvSpPr>
            <a:spLocks noGrp="1"/>
          </p:cNvSpPr>
          <p:nvPr>
            <p:ph type="title"/>
          </p:nvPr>
        </p:nvSpPr>
        <p:spPr>
          <a:xfrm>
            <a:off x="365760" y="228600"/>
            <a:ext cx="11304021" cy="920998"/>
          </a:xfrm>
        </p:spPr>
        <p:txBody>
          <a:bodyPr/>
          <a:lstStyle/>
          <a:p>
            <a:pPr algn="ctr"/>
            <a:r>
              <a:rPr lang="en-US" noProof="0" dirty="0">
                <a:solidFill>
                  <a:srgbClr val="C00000"/>
                </a:solidFill>
                <a:latin typeface="+mj-lt"/>
                <a:ea typeface="Roboto Cn" panose="02000000000000000000" pitchFamily="2" charset="0"/>
              </a:rPr>
              <a:t>PAC203: Symptom Responses Across Doses </a:t>
            </a:r>
            <a:br>
              <a:rPr lang="en-US" noProof="0" dirty="0">
                <a:solidFill>
                  <a:srgbClr val="C00000"/>
                </a:solidFill>
                <a:latin typeface="+mj-lt"/>
                <a:ea typeface="Roboto Cn" panose="02000000000000000000" pitchFamily="2" charset="0"/>
              </a:rPr>
            </a:br>
            <a:r>
              <a:rPr lang="en-US" noProof="0" dirty="0">
                <a:solidFill>
                  <a:srgbClr val="C00000"/>
                </a:solidFill>
                <a:latin typeface="+mj-lt"/>
                <a:ea typeface="Roboto Cn" panose="02000000000000000000" pitchFamily="2" charset="0"/>
              </a:rPr>
              <a:t>(Evaluable Population, Week 24)</a:t>
            </a:r>
          </a:p>
        </p:txBody>
      </p:sp>
      <p:sp>
        <p:nvSpPr>
          <p:cNvPr id="10" name="Text Placeholder 9">
            <a:extLst>
              <a:ext uri="{FF2B5EF4-FFF2-40B4-BE49-F238E27FC236}">
                <a16:creationId xmlns:a16="http://schemas.microsoft.com/office/drawing/2014/main" id="{1D7372A9-F842-4E56-B507-1D509C572E9C}"/>
              </a:ext>
            </a:extLst>
          </p:cNvPr>
          <p:cNvSpPr>
            <a:spLocks noGrp="1"/>
          </p:cNvSpPr>
          <p:nvPr>
            <p:ph type="body" sz="quarter" idx="10"/>
          </p:nvPr>
        </p:nvSpPr>
        <p:spPr>
          <a:xfrm>
            <a:off x="1" y="6275633"/>
            <a:ext cx="9728790" cy="578623"/>
          </a:xfrm>
        </p:spPr>
        <p:txBody>
          <a:bodyPr lIns="91440" bIns="45720"/>
          <a:lstStyle/>
          <a:p>
            <a:pPr>
              <a:lnSpc>
                <a:spcPct val="100000"/>
              </a:lnSpc>
              <a:spcBef>
                <a:spcPts val="0"/>
              </a:spcBef>
            </a:pPr>
            <a:r>
              <a:rPr lang="en-US" sz="1200" noProof="0" dirty="0">
                <a:solidFill>
                  <a:srgbClr val="515259"/>
                </a:solidFill>
                <a:latin typeface="Proxima Nova Rg" panose="02000506030000020004"/>
              </a:rPr>
              <a:t>Note: One patient with 302% increase from baseline TSS score represented by truncated bar to fit to scale (far right bar in 100 mg BID).</a:t>
            </a:r>
            <a:endParaRPr lang="en-US" sz="1200" i="1" noProof="0" dirty="0">
              <a:solidFill>
                <a:srgbClr val="515259"/>
              </a:solidFill>
              <a:latin typeface="Proxima Nova Rg" panose="02000506030000020004"/>
            </a:endParaRPr>
          </a:p>
          <a:p>
            <a:pPr>
              <a:lnSpc>
                <a:spcPct val="100000"/>
              </a:lnSpc>
              <a:spcBef>
                <a:spcPts val="0"/>
              </a:spcBef>
            </a:pPr>
            <a:r>
              <a:rPr lang="en-US" sz="1200" noProof="0" dirty="0">
                <a:solidFill>
                  <a:srgbClr val="515259"/>
                </a:solidFill>
                <a:latin typeface="Proxima Nova Rg" panose="02000506030000020004"/>
              </a:rPr>
              <a:t>BID, twice daily; QD, once daily; TSS, total symptom score. </a:t>
            </a:r>
          </a:p>
          <a:p>
            <a:pPr>
              <a:lnSpc>
                <a:spcPct val="100000"/>
              </a:lnSpc>
              <a:spcBef>
                <a:spcPts val="0"/>
              </a:spcBef>
            </a:pPr>
            <a:r>
              <a:rPr lang="en-US" sz="1200" noProof="0" dirty="0">
                <a:solidFill>
                  <a:srgbClr val="515259"/>
                </a:solidFill>
                <a:latin typeface="Proxima Nova Rg" panose="02000506030000020004"/>
              </a:rPr>
              <a:t>Gerds AT, et al. </a:t>
            </a:r>
            <a:r>
              <a:rPr lang="en-US" sz="1200" i="1" noProof="0" dirty="0">
                <a:solidFill>
                  <a:srgbClr val="515259"/>
                </a:solidFill>
                <a:latin typeface="Proxima Nova Rg" panose="02000506030000020004"/>
              </a:rPr>
              <a:t>Blood Adv</a:t>
            </a:r>
            <a:r>
              <a:rPr lang="en-US" sz="1200" noProof="0" dirty="0">
                <a:solidFill>
                  <a:srgbClr val="515259"/>
                </a:solidFill>
                <a:latin typeface="Proxima Nova Rg" panose="02000506030000020004"/>
              </a:rPr>
              <a:t>. 2020;4:5825-5835.</a:t>
            </a:r>
          </a:p>
        </p:txBody>
      </p:sp>
      <p:sp>
        <p:nvSpPr>
          <p:cNvPr id="9" name="Text Placeholder 7">
            <a:extLst>
              <a:ext uri="{FF2B5EF4-FFF2-40B4-BE49-F238E27FC236}">
                <a16:creationId xmlns:a16="http://schemas.microsoft.com/office/drawing/2014/main" id="{175E245F-5651-7C41-9472-AA35CA5763F5}"/>
              </a:ext>
            </a:extLst>
          </p:cNvPr>
          <p:cNvSpPr txBox="1">
            <a:spLocks/>
          </p:cNvSpPr>
          <p:nvPr/>
        </p:nvSpPr>
        <p:spPr>
          <a:xfrm>
            <a:off x="145496" y="5972345"/>
            <a:ext cx="8194464" cy="71354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endParaRPr kumimoji="0" lang="en-US" sz="8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graphicFrame>
        <p:nvGraphicFramePr>
          <p:cNvPr id="32" name="Chart 31">
            <a:extLst>
              <a:ext uri="{FF2B5EF4-FFF2-40B4-BE49-F238E27FC236}">
                <a16:creationId xmlns:a16="http://schemas.microsoft.com/office/drawing/2014/main" id="{1635B6C5-BBB6-FD49-A616-C78D070656A5}"/>
              </a:ext>
            </a:extLst>
          </p:cNvPr>
          <p:cNvGraphicFramePr/>
          <p:nvPr/>
        </p:nvGraphicFramePr>
        <p:xfrm>
          <a:off x="5223749" y="3267281"/>
          <a:ext cx="6224067" cy="2315177"/>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a:extLst>
              <a:ext uri="{FF2B5EF4-FFF2-40B4-BE49-F238E27FC236}">
                <a16:creationId xmlns:a16="http://schemas.microsoft.com/office/drawing/2014/main" id="{28E9AFF1-C9E0-2243-98F6-5A0F74257825}"/>
              </a:ext>
            </a:extLst>
          </p:cNvPr>
          <p:cNvSpPr/>
          <p:nvPr/>
        </p:nvSpPr>
        <p:spPr>
          <a:xfrm>
            <a:off x="7024244" y="2520829"/>
            <a:ext cx="44010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Arial" panose="020B0604020202020204"/>
                <a:ea typeface="+mn-ea"/>
                <a:cs typeface="+mn-cs"/>
              </a:rPr>
              <a:t>TSS analyzed as a continuous variable: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Arial" panose="020B0604020202020204"/>
                <a:ea typeface="+mn-ea"/>
                <a:cs typeface="+mn-cs"/>
              </a:rPr>
              <a:t>Deeper reductions with 200 mg BID</a:t>
            </a:r>
          </a:p>
        </p:txBody>
      </p:sp>
      <p:pic>
        <p:nvPicPr>
          <p:cNvPr id="4" name="Picture 3">
            <a:extLst>
              <a:ext uri="{FF2B5EF4-FFF2-40B4-BE49-F238E27FC236}">
                <a16:creationId xmlns:a16="http://schemas.microsoft.com/office/drawing/2014/main" id="{6A8EB393-D185-1A4E-B86C-BC2B1998318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47857"/>
          <a:stretch/>
        </p:blipFill>
        <p:spPr>
          <a:xfrm>
            <a:off x="365759" y="2162768"/>
            <a:ext cx="6250469" cy="2974740"/>
          </a:xfrm>
          <a:prstGeom prst="rect">
            <a:avLst/>
          </a:prstGeom>
        </p:spPr>
      </p:pic>
      <p:sp>
        <p:nvSpPr>
          <p:cNvPr id="19" name="Rectangle 18">
            <a:extLst>
              <a:ext uri="{FF2B5EF4-FFF2-40B4-BE49-F238E27FC236}">
                <a16:creationId xmlns:a16="http://schemas.microsoft.com/office/drawing/2014/main" id="{EC30F87E-C810-43E0-AF67-6CAADAB7A623}"/>
              </a:ext>
            </a:extLst>
          </p:cNvPr>
          <p:cNvSpPr/>
          <p:nvPr/>
        </p:nvSpPr>
        <p:spPr>
          <a:xfrm>
            <a:off x="1919695" y="4286037"/>
            <a:ext cx="390698" cy="189888"/>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0" name="Rectangle 19">
            <a:extLst>
              <a:ext uri="{FF2B5EF4-FFF2-40B4-BE49-F238E27FC236}">
                <a16:creationId xmlns:a16="http://schemas.microsoft.com/office/drawing/2014/main" id="{D2D82818-3DC0-49B6-8FCC-FB9EFA289743}"/>
              </a:ext>
            </a:extLst>
          </p:cNvPr>
          <p:cNvSpPr/>
          <p:nvPr/>
        </p:nvSpPr>
        <p:spPr>
          <a:xfrm>
            <a:off x="3626305" y="4300559"/>
            <a:ext cx="390698" cy="189888"/>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2" name="Rectangle 21">
            <a:extLst>
              <a:ext uri="{FF2B5EF4-FFF2-40B4-BE49-F238E27FC236}">
                <a16:creationId xmlns:a16="http://schemas.microsoft.com/office/drawing/2014/main" id="{6B251A37-85A3-4919-B4E4-A27D95FD6277}"/>
              </a:ext>
            </a:extLst>
          </p:cNvPr>
          <p:cNvSpPr/>
          <p:nvPr/>
        </p:nvSpPr>
        <p:spPr>
          <a:xfrm>
            <a:off x="5560049" y="4292644"/>
            <a:ext cx="390698" cy="189888"/>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29" name="Picture 28" descr="Text&#10;&#10;Description automatically generated">
            <a:extLst>
              <a:ext uri="{FF2B5EF4-FFF2-40B4-BE49-F238E27FC236}">
                <a16:creationId xmlns:a16="http://schemas.microsoft.com/office/drawing/2014/main" id="{A85AAE7C-A4CE-4E6C-9FFB-CD9B573C414F}"/>
              </a:ext>
            </a:extLst>
          </p:cNvPr>
          <p:cNvPicPr>
            <a:picLocks noChangeAspect="1"/>
          </p:cNvPicPr>
          <p:nvPr/>
        </p:nvPicPr>
        <p:blipFill>
          <a:blip r:embed="rId6">
            <a:alphaModFix/>
          </a:blip>
          <a:stretch>
            <a:fillRect/>
          </a:stretch>
        </p:blipFill>
        <p:spPr>
          <a:xfrm>
            <a:off x="1408150" y="2605088"/>
            <a:ext cx="1423156" cy="562578"/>
          </a:xfrm>
          <a:prstGeom prst="rect">
            <a:avLst/>
          </a:prstGeom>
        </p:spPr>
      </p:pic>
    </p:spTree>
    <p:extLst>
      <p:ext uri="{BB962C8B-B14F-4D97-AF65-F5344CB8AC3E}">
        <p14:creationId xmlns:p14="http://schemas.microsoft.com/office/powerpoint/2010/main" val="30120297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D2A82C-E84E-B749-A4DF-DDB1B57B8715}"/>
              </a:ext>
            </a:extLst>
          </p:cNvPr>
          <p:cNvSpPr>
            <a:spLocks noGrp="1"/>
          </p:cNvSpPr>
          <p:nvPr>
            <p:ph type="title"/>
          </p:nvPr>
        </p:nvSpPr>
        <p:spPr>
          <a:xfrm>
            <a:off x="365760" y="322798"/>
            <a:ext cx="10792178" cy="826800"/>
          </a:xfrm>
        </p:spPr>
        <p:txBody>
          <a:bodyPr/>
          <a:lstStyle/>
          <a:p>
            <a:pPr algn="ctr"/>
            <a:r>
              <a:rPr lang="en-US" noProof="0" dirty="0">
                <a:solidFill>
                  <a:srgbClr val="C00000"/>
                </a:solidFill>
                <a:latin typeface="+mj-lt"/>
                <a:ea typeface="Roboto Cn" panose="02000000000000000000" pitchFamily="2" charset="0"/>
              </a:rPr>
              <a:t>PAC203: Hematologic Stability</a:t>
            </a:r>
          </a:p>
        </p:txBody>
      </p:sp>
      <p:sp>
        <p:nvSpPr>
          <p:cNvPr id="2" name="Text Placeholder 1">
            <a:extLst>
              <a:ext uri="{FF2B5EF4-FFF2-40B4-BE49-F238E27FC236}">
                <a16:creationId xmlns:a16="http://schemas.microsoft.com/office/drawing/2014/main" id="{1E0611EA-FBB6-4346-9D86-F5D817E9034B}"/>
              </a:ext>
            </a:extLst>
          </p:cNvPr>
          <p:cNvSpPr>
            <a:spLocks noGrp="1"/>
          </p:cNvSpPr>
          <p:nvPr>
            <p:ph type="body" sz="quarter" idx="10"/>
          </p:nvPr>
        </p:nvSpPr>
        <p:spPr>
          <a:xfrm>
            <a:off x="0" y="6274566"/>
            <a:ext cx="7488125" cy="578623"/>
          </a:xfrm>
        </p:spPr>
        <p:txBody>
          <a:bodyPr lIns="91440" bIns="45720"/>
          <a:lstStyle/>
          <a:p>
            <a:pPr>
              <a:lnSpc>
                <a:spcPct val="100000"/>
              </a:lnSpc>
              <a:spcBef>
                <a:spcPts val="0"/>
              </a:spcBef>
            </a:pPr>
            <a:r>
              <a:rPr lang="en-US" sz="1200" noProof="0" dirty="0">
                <a:solidFill>
                  <a:srgbClr val="515259"/>
                </a:solidFill>
                <a:latin typeface="Proxima Nova Rg" panose="02000506030000020004"/>
              </a:rPr>
              <a:t>BID, twice daily; Hgb, hemoglobin; IQR, interquartile range; PAC, pacritinib; QD, once daily.</a:t>
            </a:r>
          </a:p>
          <a:p>
            <a:pPr>
              <a:lnSpc>
                <a:spcPct val="100000"/>
              </a:lnSpc>
              <a:spcBef>
                <a:spcPts val="0"/>
              </a:spcBef>
            </a:pPr>
            <a:r>
              <a:rPr lang="en-US" sz="1200" noProof="0" dirty="0">
                <a:solidFill>
                  <a:srgbClr val="515259"/>
                </a:solidFill>
                <a:latin typeface="Proxima Nova Rg" panose="02000506030000020004"/>
              </a:rPr>
              <a:t>Gerds AT, et al. </a:t>
            </a:r>
            <a:r>
              <a:rPr lang="en-US" sz="1200" i="1" noProof="0" dirty="0">
                <a:solidFill>
                  <a:srgbClr val="515259"/>
                </a:solidFill>
                <a:latin typeface="Proxima Nova Rg" panose="02000506030000020004"/>
              </a:rPr>
              <a:t>Blood Adv</a:t>
            </a:r>
            <a:r>
              <a:rPr lang="en-US" sz="1200" noProof="0" dirty="0">
                <a:solidFill>
                  <a:srgbClr val="515259"/>
                </a:solidFill>
                <a:latin typeface="Proxima Nova Rg" panose="02000506030000020004"/>
              </a:rPr>
              <a:t>. 2020;4:5825-5835.</a:t>
            </a:r>
          </a:p>
        </p:txBody>
      </p:sp>
      <p:sp>
        <p:nvSpPr>
          <p:cNvPr id="9" name="Text Placeholder 7">
            <a:extLst>
              <a:ext uri="{FF2B5EF4-FFF2-40B4-BE49-F238E27FC236}">
                <a16:creationId xmlns:a16="http://schemas.microsoft.com/office/drawing/2014/main" id="{175E245F-5651-7C41-9472-AA35CA5763F5}"/>
              </a:ext>
            </a:extLst>
          </p:cNvPr>
          <p:cNvSpPr txBox="1">
            <a:spLocks/>
          </p:cNvSpPr>
          <p:nvPr/>
        </p:nvSpPr>
        <p:spPr>
          <a:xfrm>
            <a:off x="145496" y="6111491"/>
            <a:ext cx="8194464" cy="71354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A8341"/>
              </a:buClr>
              <a:buSzTx/>
              <a:buFont typeface="Arial" panose="020B0604020202020204" pitchFamily="34" charset="0"/>
              <a:buNone/>
              <a:tabLst/>
              <a:defRPr/>
            </a:pPr>
            <a:endParaRPr kumimoji="0" lang="en-US" sz="8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
        <p:nvSpPr>
          <p:cNvPr id="15" name="Content Placeholder 9">
            <a:extLst>
              <a:ext uri="{FF2B5EF4-FFF2-40B4-BE49-F238E27FC236}">
                <a16:creationId xmlns:a16="http://schemas.microsoft.com/office/drawing/2014/main" id="{27A181D3-2877-AB49-8BFD-4AECE7166C12}"/>
              </a:ext>
            </a:extLst>
          </p:cNvPr>
          <p:cNvSpPr txBox="1">
            <a:spLocks/>
          </p:cNvSpPr>
          <p:nvPr/>
        </p:nvSpPr>
        <p:spPr>
          <a:xfrm>
            <a:off x="533400" y="1661154"/>
            <a:ext cx="5444318" cy="33714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CA8341"/>
              </a:buClr>
              <a:buSzTx/>
              <a:buFont typeface="Arial" panose="020B0604020202020204" pitchFamily="34" charset="0"/>
              <a:buNone/>
              <a:tabLst/>
              <a:defRPr/>
            </a:pPr>
            <a:r>
              <a:rPr kumimoji="0" lang="en-US" sz="1500" b="1" i="0" u="none" strike="noStrike" kern="1200" cap="none" spc="0" normalizeH="0" baseline="0" noProof="0" dirty="0">
                <a:ln>
                  <a:noFill/>
                </a:ln>
                <a:solidFill>
                  <a:srgbClr val="404040"/>
                </a:solidFill>
                <a:effectLst/>
                <a:uLnTx/>
                <a:uFillTx/>
                <a:latin typeface="Arial" panose="020B0604020202020204"/>
                <a:ea typeface="+mn-ea"/>
                <a:cs typeface="+mn-cs"/>
              </a:rPr>
              <a:t>Percentage Change in Platelet Count From Baseline</a:t>
            </a:r>
            <a:endParaRPr kumimoji="0" lang="en-US" sz="1500" b="1" i="0" u="none" strike="noStrike" kern="1200" cap="none" spc="0" normalizeH="0" baseline="30000" noProof="0" dirty="0">
              <a:ln>
                <a:noFill/>
              </a:ln>
              <a:solidFill>
                <a:srgbClr val="404040"/>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C9424CC7-481F-B144-A721-07810FF1CF90}"/>
              </a:ext>
            </a:extLst>
          </p:cNvPr>
          <p:cNvSpPr/>
          <p:nvPr/>
        </p:nvSpPr>
        <p:spPr>
          <a:xfrm>
            <a:off x="531287" y="1105072"/>
            <a:ext cx="5444318" cy="553998"/>
          </a:xfrm>
          <a:prstGeom prst="rect">
            <a:avLst/>
          </a:prstGeom>
        </p:spPr>
        <p:txBody>
          <a:bodyPr wrap="square">
            <a:spAutoFit/>
          </a:bodyPr>
          <a:lstStyle/>
          <a:p>
            <a:pPr marL="270900" marR="0" lvl="0" indent="-270900" algn="l" defTabSz="914400" rtl="0" eaLnBrk="1" fontAlgn="auto" latinLnBrk="0" hangingPunct="1">
              <a:lnSpc>
                <a:spcPct val="100000"/>
              </a:lnSpc>
              <a:spcBef>
                <a:spcPts val="0"/>
              </a:spcBef>
              <a:spcAft>
                <a:spcPts val="0"/>
              </a:spcAft>
              <a:buClr>
                <a:srgbClr val="10CFC9"/>
              </a:buClr>
              <a:buSzPct val="85000"/>
              <a:buFont typeface="Wingdings" pitchFamily="2" charset="2"/>
              <a:buChar char="§"/>
              <a:tabLst/>
              <a:defRPr/>
            </a:pPr>
            <a:r>
              <a:rPr kumimoji="0" lang="en-US" sz="1500" b="0" i="0" u="none" strike="noStrike" kern="1200" cap="none" spc="0" normalizeH="0" baseline="0" noProof="0" dirty="0">
                <a:ln>
                  <a:noFill/>
                </a:ln>
                <a:solidFill>
                  <a:srgbClr val="404040"/>
                </a:solidFill>
                <a:effectLst/>
                <a:uLnTx/>
                <a:uFillTx/>
                <a:latin typeface="Arial" panose="020B0604020202020204"/>
                <a:ea typeface="+mn-ea"/>
                <a:cs typeface="+mn-cs"/>
              </a:rPr>
              <a:t>Platelet counts were stable for most patients on study, including those with severe thrombocytopenia</a:t>
            </a:r>
          </a:p>
        </p:txBody>
      </p:sp>
      <p:sp>
        <p:nvSpPr>
          <p:cNvPr id="19" name="Rectangle 18">
            <a:extLst>
              <a:ext uri="{FF2B5EF4-FFF2-40B4-BE49-F238E27FC236}">
                <a16:creationId xmlns:a16="http://schemas.microsoft.com/office/drawing/2014/main" id="{178785B5-B469-0641-9A53-E711F4B3FDFA}"/>
              </a:ext>
            </a:extLst>
          </p:cNvPr>
          <p:cNvSpPr/>
          <p:nvPr/>
        </p:nvSpPr>
        <p:spPr>
          <a:xfrm>
            <a:off x="6365621" y="1702989"/>
            <a:ext cx="5618265" cy="307777"/>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t>Hgb Increases in Patients With Baseline Anemia (Hgb ≤10 g/dL)</a:t>
            </a:r>
            <a:endParaRPr kumimoji="0" lang="en-US" sz="14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graphicFrame>
        <p:nvGraphicFramePr>
          <p:cNvPr id="21" name="Chart 20">
            <a:extLst>
              <a:ext uri="{FF2B5EF4-FFF2-40B4-BE49-F238E27FC236}">
                <a16:creationId xmlns:a16="http://schemas.microsoft.com/office/drawing/2014/main" id="{4596BDF8-70BD-D34A-A6DA-E7453D71EBFC}"/>
              </a:ext>
            </a:extLst>
          </p:cNvPr>
          <p:cNvGraphicFramePr/>
          <p:nvPr/>
        </p:nvGraphicFramePr>
        <p:xfrm>
          <a:off x="5888534" y="2292485"/>
          <a:ext cx="4835425" cy="3414318"/>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119F9816-F404-544B-A01F-208F21973CE1}"/>
              </a:ext>
            </a:extLst>
          </p:cNvPr>
          <p:cNvSpPr/>
          <p:nvPr/>
        </p:nvSpPr>
        <p:spPr>
          <a:xfrm>
            <a:off x="6208187" y="1105072"/>
            <a:ext cx="5410200" cy="55399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10CFC9"/>
              </a:buClr>
              <a:buSzPct val="85000"/>
              <a:buFont typeface="Wingdings" pitchFamily="2" charset="2"/>
              <a:buChar char="§"/>
              <a:tabLst/>
              <a:defRPr/>
            </a:pPr>
            <a:r>
              <a:rPr kumimoji="0" lang="en-US" sz="1500" b="0" i="0" u="none" strike="noStrike" kern="1200" cap="none" spc="0" normalizeH="0" baseline="0" noProof="0" dirty="0">
                <a:ln>
                  <a:noFill/>
                </a:ln>
                <a:solidFill>
                  <a:srgbClr val="404040"/>
                </a:solidFill>
                <a:effectLst/>
                <a:uLnTx/>
                <a:uFillTx/>
                <a:latin typeface="Arial" panose="020B0604020202020204"/>
                <a:ea typeface="+mn-ea"/>
                <a:cs typeface="+mn-cs"/>
              </a:rPr>
              <a:t>Reductions in transfusion burden and achievement of transfusion independence occurred in patients in all arms</a:t>
            </a:r>
          </a:p>
        </p:txBody>
      </p:sp>
      <p:sp>
        <p:nvSpPr>
          <p:cNvPr id="25" name="Rectangle 24">
            <a:extLst>
              <a:ext uri="{FF2B5EF4-FFF2-40B4-BE49-F238E27FC236}">
                <a16:creationId xmlns:a16="http://schemas.microsoft.com/office/drawing/2014/main" id="{3BD1C020-053A-4A45-A9C8-AE3659E30C01}"/>
              </a:ext>
            </a:extLst>
          </p:cNvPr>
          <p:cNvSpPr/>
          <p:nvPr/>
        </p:nvSpPr>
        <p:spPr>
          <a:xfrm>
            <a:off x="10587477" y="3038088"/>
            <a:ext cx="13964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Arial" panose="020B0604020202020204"/>
                <a:ea typeface="+mn-ea"/>
                <a:cs typeface="+mn-cs"/>
              </a:rPr>
              <a:t>LARGER INCREASES IN Hgb IN MORE PATIENTS AT </a:t>
            </a:r>
            <a:br>
              <a:rPr kumimoji="0" lang="en-US" sz="1200" b="1" i="0" u="none" strike="noStrike" kern="1200" cap="none" spc="0" normalizeH="0" baseline="0" noProof="0" dirty="0">
                <a:ln>
                  <a:noFill/>
                </a:ln>
                <a:solidFill>
                  <a:srgbClr val="404040"/>
                </a:solidFill>
                <a:effectLst/>
                <a:uLnTx/>
                <a:uFillTx/>
                <a:latin typeface="Arial" panose="020B0604020202020204"/>
                <a:ea typeface="+mn-ea"/>
                <a:cs typeface="+mn-cs"/>
              </a:rPr>
            </a:br>
            <a:r>
              <a:rPr kumimoji="0" lang="en-US" sz="1200" b="1" i="0" u="none" strike="noStrike" kern="1200" cap="none" spc="0" normalizeH="0" baseline="0" noProof="0" dirty="0">
                <a:ln>
                  <a:noFill/>
                </a:ln>
                <a:solidFill>
                  <a:srgbClr val="404040"/>
                </a:solidFill>
                <a:effectLst/>
                <a:uLnTx/>
                <a:uFillTx/>
                <a:latin typeface="Arial" panose="020B0604020202020204"/>
                <a:ea typeface="+mn-ea"/>
                <a:cs typeface="+mn-cs"/>
              </a:rPr>
              <a:t>200 MG BID</a:t>
            </a:r>
          </a:p>
        </p:txBody>
      </p:sp>
      <p:cxnSp>
        <p:nvCxnSpPr>
          <p:cNvPr id="26" name="Straight Connector 25">
            <a:extLst>
              <a:ext uri="{FF2B5EF4-FFF2-40B4-BE49-F238E27FC236}">
                <a16:creationId xmlns:a16="http://schemas.microsoft.com/office/drawing/2014/main" id="{9FC4A74D-38BF-C048-97FF-5811A7037270}"/>
              </a:ext>
            </a:extLst>
          </p:cNvPr>
          <p:cNvCxnSpPr>
            <a:cxnSpLocks/>
          </p:cNvCxnSpPr>
          <p:nvPr/>
        </p:nvCxnSpPr>
        <p:spPr>
          <a:xfrm>
            <a:off x="10587477" y="2459067"/>
            <a:ext cx="0" cy="217756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2CFC5AE-20B3-6540-844C-06F53C36B2EB}"/>
              </a:ext>
            </a:extLst>
          </p:cNvPr>
          <p:cNvSpPr/>
          <p:nvPr/>
        </p:nvSpPr>
        <p:spPr>
          <a:xfrm>
            <a:off x="7442355" y="5246716"/>
            <a:ext cx="2320682"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5A5A5A"/>
                </a:solidFill>
                <a:effectLst/>
                <a:uLnTx/>
                <a:uFillTx/>
                <a:latin typeface="Arial" panose="020B0604020202020204"/>
                <a:ea typeface="+mn-ea"/>
                <a:cs typeface="+mn-cs"/>
              </a:rPr>
              <a:t>Baseline to week 24</a:t>
            </a:r>
          </a:p>
        </p:txBody>
      </p:sp>
      <p:pic>
        <p:nvPicPr>
          <p:cNvPr id="3" name="Picture 2">
            <a:extLst>
              <a:ext uri="{FF2B5EF4-FFF2-40B4-BE49-F238E27FC236}">
                <a16:creationId xmlns:a16="http://schemas.microsoft.com/office/drawing/2014/main" id="{C6DFC511-92E6-1649-854D-21B53FB58731}"/>
              </a:ext>
            </a:extLst>
          </p:cNvPr>
          <p:cNvPicPr>
            <a:picLocks noChangeAspect="1"/>
          </p:cNvPicPr>
          <p:nvPr/>
        </p:nvPicPr>
        <p:blipFill>
          <a:blip r:embed="rId4"/>
          <a:stretch>
            <a:fillRect/>
          </a:stretch>
        </p:blipFill>
        <p:spPr>
          <a:xfrm>
            <a:off x="5658104" y="4202865"/>
            <a:ext cx="279400" cy="483645"/>
          </a:xfrm>
          <a:prstGeom prst="rect">
            <a:avLst/>
          </a:prstGeom>
        </p:spPr>
      </p:pic>
      <p:pic>
        <p:nvPicPr>
          <p:cNvPr id="23" name="Picture 22" descr="Diagram&#10;&#10;Description automatically generated with medium confidence">
            <a:extLst>
              <a:ext uri="{FF2B5EF4-FFF2-40B4-BE49-F238E27FC236}">
                <a16:creationId xmlns:a16="http://schemas.microsoft.com/office/drawing/2014/main" id="{D4BE5BB5-26AF-A840-B302-F63564A72EE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89204" y="2040801"/>
            <a:ext cx="5448300" cy="4025900"/>
          </a:xfrm>
          <a:prstGeom prst="rect">
            <a:avLst/>
          </a:prstGeom>
        </p:spPr>
      </p:pic>
    </p:spTree>
    <p:extLst>
      <p:ext uri="{BB962C8B-B14F-4D97-AF65-F5344CB8AC3E}">
        <p14:creationId xmlns:p14="http://schemas.microsoft.com/office/powerpoint/2010/main" val="23714000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2684CC-4384-7341-8996-26132ED0E2CF}"/>
              </a:ext>
            </a:extLst>
          </p:cNvPr>
          <p:cNvSpPr>
            <a:spLocks noGrp="1"/>
          </p:cNvSpPr>
          <p:nvPr>
            <p:ph type="title"/>
          </p:nvPr>
        </p:nvSpPr>
        <p:spPr>
          <a:xfrm>
            <a:off x="365760" y="228600"/>
            <a:ext cx="10792178" cy="920998"/>
          </a:xfrm>
        </p:spPr>
        <p:txBody>
          <a:bodyPr/>
          <a:lstStyle/>
          <a:p>
            <a:pPr algn="ctr"/>
            <a:r>
              <a:rPr lang="en-US" noProof="0" dirty="0">
                <a:solidFill>
                  <a:srgbClr val="C00000"/>
                </a:solidFill>
                <a:latin typeface="+mn-lt"/>
                <a:ea typeface="Roboto Cn" panose="02000000000000000000" pitchFamily="2" charset="0"/>
              </a:rPr>
              <a:t>PAC203: Adverse Event Profile</a:t>
            </a:r>
          </a:p>
        </p:txBody>
      </p:sp>
      <p:sp>
        <p:nvSpPr>
          <p:cNvPr id="2" name="Text Placeholder 1">
            <a:extLst>
              <a:ext uri="{FF2B5EF4-FFF2-40B4-BE49-F238E27FC236}">
                <a16:creationId xmlns:a16="http://schemas.microsoft.com/office/drawing/2014/main" id="{D8859AFA-247D-4DD0-9BAD-60C6885D88A4}"/>
              </a:ext>
            </a:extLst>
          </p:cNvPr>
          <p:cNvSpPr>
            <a:spLocks noGrp="1"/>
          </p:cNvSpPr>
          <p:nvPr>
            <p:ph type="body" sz="quarter" idx="10"/>
          </p:nvPr>
        </p:nvSpPr>
        <p:spPr>
          <a:xfrm>
            <a:off x="1" y="6275635"/>
            <a:ext cx="8431618" cy="578623"/>
          </a:xfrm>
        </p:spPr>
        <p:txBody>
          <a:bodyPr lIns="91440" bIns="45720"/>
          <a:lstStyle/>
          <a:p>
            <a:pPr>
              <a:lnSpc>
                <a:spcPct val="100000"/>
              </a:lnSpc>
              <a:spcBef>
                <a:spcPts val="0"/>
              </a:spcBef>
            </a:pPr>
            <a:r>
              <a:rPr lang="en-US" sz="1200" baseline="30000" noProof="0" dirty="0">
                <a:solidFill>
                  <a:srgbClr val="515259"/>
                </a:solidFill>
                <a:latin typeface="Proxima Nova Rg"/>
              </a:rPr>
              <a:t>a</a:t>
            </a:r>
            <a:r>
              <a:rPr lang="en-US" sz="1200" noProof="0" dirty="0">
                <a:solidFill>
                  <a:srgbClr val="515259"/>
                </a:solidFill>
                <a:latin typeface="Proxima Nova Rg"/>
              </a:rPr>
              <a:t>Pooled, per standardized MedDRA queries.</a:t>
            </a:r>
          </a:p>
          <a:p>
            <a:pPr>
              <a:lnSpc>
                <a:spcPct val="100000"/>
              </a:lnSpc>
              <a:spcBef>
                <a:spcPts val="0"/>
              </a:spcBef>
            </a:pPr>
            <a:r>
              <a:rPr lang="en-US" sz="1200" noProof="0" dirty="0">
                <a:solidFill>
                  <a:srgbClr val="515259"/>
                </a:solidFill>
                <a:latin typeface="Proxima Nova Rg"/>
              </a:rPr>
              <a:t>AE, adverse event; BID, twice daily; PAC, pacritinib; QD, once daily.</a:t>
            </a:r>
          </a:p>
          <a:p>
            <a:pPr>
              <a:lnSpc>
                <a:spcPct val="100000"/>
              </a:lnSpc>
              <a:spcBef>
                <a:spcPts val="0"/>
              </a:spcBef>
            </a:pPr>
            <a:r>
              <a:rPr lang="en-US" sz="1200" noProof="0" dirty="0">
                <a:solidFill>
                  <a:srgbClr val="515259"/>
                </a:solidFill>
                <a:latin typeface="Proxima Nova Rg"/>
              </a:rPr>
              <a:t>1. Gerds AT, et al. </a:t>
            </a:r>
            <a:r>
              <a:rPr lang="en-US" sz="1200" i="1" noProof="0" dirty="0">
                <a:solidFill>
                  <a:srgbClr val="515259"/>
                </a:solidFill>
                <a:latin typeface="Proxima Nova Rg"/>
              </a:rPr>
              <a:t>Blood Adv</a:t>
            </a:r>
            <a:r>
              <a:rPr lang="en-US" sz="1200" noProof="0" dirty="0">
                <a:solidFill>
                  <a:srgbClr val="515259"/>
                </a:solidFill>
                <a:latin typeface="Proxima Nova Rg"/>
              </a:rPr>
              <a:t>. 2020;4:5825-5835; 2. Mascarenhas J, et al. </a:t>
            </a:r>
            <a:r>
              <a:rPr lang="en-US" sz="1200" i="1" noProof="0" dirty="0">
                <a:solidFill>
                  <a:srgbClr val="515259"/>
                </a:solidFill>
                <a:latin typeface="Proxima Nova Rg"/>
              </a:rPr>
              <a:t>JAMA Oncol</a:t>
            </a:r>
            <a:r>
              <a:rPr lang="en-US" sz="1200" noProof="0" dirty="0">
                <a:solidFill>
                  <a:srgbClr val="515259"/>
                </a:solidFill>
                <a:latin typeface="Proxima Nova Rg"/>
              </a:rPr>
              <a:t>. 2018;4(5):652-659. </a:t>
            </a:r>
          </a:p>
        </p:txBody>
      </p:sp>
      <p:graphicFrame>
        <p:nvGraphicFramePr>
          <p:cNvPr id="16" name="Table 16">
            <a:extLst>
              <a:ext uri="{FF2B5EF4-FFF2-40B4-BE49-F238E27FC236}">
                <a16:creationId xmlns:a16="http://schemas.microsoft.com/office/drawing/2014/main" id="{5ECA4DE1-A74E-0343-8A1F-5F4D36A81865}"/>
              </a:ext>
            </a:extLst>
          </p:cNvPr>
          <p:cNvGraphicFramePr>
            <a:graphicFrameLocks noGrp="1"/>
          </p:cNvGraphicFramePr>
          <p:nvPr>
            <p:ph sz="quarter" idx="4294967295"/>
          </p:nvPr>
        </p:nvGraphicFramePr>
        <p:xfrm>
          <a:off x="365759" y="785391"/>
          <a:ext cx="5730241" cy="5084064"/>
        </p:xfrm>
        <a:graphic>
          <a:graphicData uri="http://schemas.openxmlformats.org/drawingml/2006/table">
            <a:tbl>
              <a:tblPr firstRow="1" bandRow="1">
                <a:tableStyleId>{7DF18680-E054-41AD-8BC1-D1AEF772440D}</a:tableStyleId>
              </a:tblPr>
              <a:tblGrid>
                <a:gridCol w="1882823">
                  <a:extLst>
                    <a:ext uri="{9D8B030D-6E8A-4147-A177-3AD203B41FA5}">
                      <a16:colId xmlns:a16="http://schemas.microsoft.com/office/drawing/2014/main" val="4127906672"/>
                    </a:ext>
                  </a:extLst>
                </a:gridCol>
                <a:gridCol w="1320650">
                  <a:extLst>
                    <a:ext uri="{9D8B030D-6E8A-4147-A177-3AD203B41FA5}">
                      <a16:colId xmlns:a16="http://schemas.microsoft.com/office/drawing/2014/main" val="3116215835"/>
                    </a:ext>
                  </a:extLst>
                </a:gridCol>
                <a:gridCol w="1255126">
                  <a:extLst>
                    <a:ext uri="{9D8B030D-6E8A-4147-A177-3AD203B41FA5}">
                      <a16:colId xmlns:a16="http://schemas.microsoft.com/office/drawing/2014/main" val="1007760876"/>
                    </a:ext>
                  </a:extLst>
                </a:gridCol>
                <a:gridCol w="1271642">
                  <a:extLst>
                    <a:ext uri="{9D8B030D-6E8A-4147-A177-3AD203B41FA5}">
                      <a16:colId xmlns:a16="http://schemas.microsoft.com/office/drawing/2014/main" val="2247579187"/>
                    </a:ext>
                  </a:extLst>
                </a:gridCol>
              </a:tblGrid>
              <a:tr h="768552">
                <a:tc>
                  <a:txBody>
                    <a:bodyPr/>
                    <a:lstStyle/>
                    <a:p>
                      <a:pPr marL="0" marR="0" algn="l">
                        <a:lnSpc>
                          <a:spcPct val="100000"/>
                        </a:lnSpc>
                        <a:spcBef>
                          <a:spcPts val="0"/>
                        </a:spcBef>
                        <a:spcAft>
                          <a:spcPts val="0"/>
                        </a:spcAft>
                      </a:pPr>
                      <a:r>
                        <a:rPr kumimoji="0" lang="en-US" sz="1600" b="1" i="0" u="none" strike="noStrike" cap="none" normalizeH="0" baseline="0" dirty="0">
                          <a:ln>
                            <a:noFill/>
                          </a:ln>
                          <a:solidFill>
                            <a:schemeClr val="bg1"/>
                          </a:solidFill>
                          <a:effectLst/>
                          <a:latin typeface="+mn-lt"/>
                        </a:rPr>
                        <a:t>Adverse Reactions</a:t>
                      </a:r>
                      <a:endParaRPr lang="en-US" sz="1600" b="1" kern="1200" dirty="0">
                        <a:solidFill>
                          <a:schemeClr val="bg1"/>
                        </a:solidFill>
                        <a:effectLst/>
                        <a:latin typeface="+mn-lt"/>
                        <a:ea typeface="+mn-ea"/>
                        <a:cs typeface="Arial" panose="020B0604020202020204" pitchFamily="34" charset="0"/>
                      </a:endParaRPr>
                    </a:p>
                  </a:txBody>
                  <a:tcPr marT="18288" marB="18288" anchor="ctr">
                    <a:solidFill>
                      <a:srgbClr val="0099B0"/>
                    </a:solidFill>
                  </a:tcPr>
                </a:tc>
                <a:tc>
                  <a:txBody>
                    <a:bodyPr/>
                    <a:lstStyle/>
                    <a:p>
                      <a:pPr marL="0" marR="0" algn="l">
                        <a:lnSpc>
                          <a:spcPct val="100000"/>
                        </a:lnSpc>
                        <a:spcBef>
                          <a:spcPts val="0"/>
                        </a:spcBef>
                        <a:spcAft>
                          <a:spcPts val="0"/>
                        </a:spcAft>
                      </a:pPr>
                      <a:r>
                        <a:rPr lang="en-US" sz="1600" dirty="0">
                          <a:solidFill>
                            <a:schemeClr val="bg1"/>
                          </a:solidFill>
                          <a:effectLst/>
                        </a:rPr>
                        <a:t>PAC 100 mg QD (n = 52)</a:t>
                      </a:r>
                      <a:endParaRPr lang="en-US" sz="1600" b="1" kern="1200" dirty="0">
                        <a:solidFill>
                          <a:schemeClr val="bg1"/>
                        </a:solidFill>
                        <a:effectLst/>
                        <a:latin typeface="+mn-lt"/>
                        <a:ea typeface="+mn-ea"/>
                        <a:cs typeface="Arial" panose="020B0604020202020204" pitchFamily="34" charset="0"/>
                      </a:endParaRPr>
                    </a:p>
                  </a:txBody>
                  <a:tcPr marT="18288" marB="18288" anchor="ctr">
                    <a:solidFill>
                      <a:srgbClr val="0099B0"/>
                    </a:solidFill>
                  </a:tcPr>
                </a:tc>
                <a:tc>
                  <a:txBody>
                    <a:bodyPr/>
                    <a:lstStyle/>
                    <a:p>
                      <a:pPr marL="0" marR="0" algn="ctr">
                        <a:lnSpc>
                          <a:spcPct val="100000"/>
                        </a:lnSpc>
                        <a:spcBef>
                          <a:spcPts val="0"/>
                        </a:spcBef>
                        <a:spcAft>
                          <a:spcPts val="0"/>
                        </a:spcAft>
                      </a:pPr>
                      <a:r>
                        <a:rPr kumimoji="0" lang="en-US" sz="1600" u="none" strike="noStrike" kern="1200" cap="none" spc="0" normalizeH="0" baseline="0" noProof="0" dirty="0">
                          <a:ln>
                            <a:noFill/>
                          </a:ln>
                          <a:solidFill>
                            <a:schemeClr val="bg1"/>
                          </a:solidFill>
                          <a:effectLst/>
                          <a:uLnTx/>
                          <a:uFillTx/>
                        </a:rPr>
                        <a:t>PAC 100 mg BID (n = 55)</a:t>
                      </a:r>
                      <a:endParaRPr lang="en-US" sz="1600" b="1" kern="1200" dirty="0">
                        <a:solidFill>
                          <a:schemeClr val="bg1"/>
                        </a:solidFill>
                        <a:effectLst/>
                        <a:latin typeface="+mn-lt"/>
                        <a:ea typeface="+mn-ea"/>
                        <a:cs typeface="Arial" panose="020B0604020202020204" pitchFamily="34" charset="0"/>
                      </a:endParaRPr>
                    </a:p>
                  </a:txBody>
                  <a:tcPr marT="18288" marB="18288" anchor="ctr">
                    <a:solidFill>
                      <a:srgbClr val="0099B0"/>
                    </a:solidFill>
                  </a:tcPr>
                </a:tc>
                <a:tc>
                  <a:txBody>
                    <a:bodyPr/>
                    <a:lstStyle/>
                    <a:p>
                      <a:pPr marL="0" marR="0" algn="ctr">
                        <a:lnSpc>
                          <a:spcPct val="100000"/>
                        </a:lnSpc>
                        <a:spcBef>
                          <a:spcPts val="0"/>
                        </a:spcBef>
                        <a:spcAft>
                          <a:spcPts val="0"/>
                        </a:spcAft>
                      </a:pPr>
                      <a:r>
                        <a:rPr kumimoji="0" lang="en-US" sz="1600" u="none" strike="noStrike" kern="1200" cap="none" spc="0" normalizeH="0" baseline="0" noProof="0" dirty="0">
                          <a:ln>
                            <a:noFill/>
                          </a:ln>
                          <a:effectLst/>
                          <a:uLnTx/>
                          <a:uFillTx/>
                        </a:rPr>
                        <a:t>PAC 200 mg BID (n = 54)</a:t>
                      </a:r>
                      <a:endParaRPr lang="en-US" sz="1600" b="1" kern="1200" dirty="0">
                        <a:solidFill>
                          <a:schemeClr val="bg1"/>
                        </a:solidFill>
                        <a:effectLst/>
                        <a:latin typeface="+mn-lt"/>
                        <a:ea typeface="+mn-ea"/>
                        <a:cs typeface="Arial" panose="020B0604020202020204" pitchFamily="34" charset="0"/>
                      </a:endParaRPr>
                    </a:p>
                  </a:txBody>
                  <a:tcPr marT="18288" marB="18288" anchor="ctr">
                    <a:solidFill>
                      <a:srgbClr val="0099B0"/>
                    </a:solidFill>
                  </a:tcPr>
                </a:tc>
                <a:extLst>
                  <a:ext uri="{0D108BD9-81ED-4DB2-BD59-A6C34878D82A}">
                    <a16:rowId xmlns:a16="http://schemas.microsoft.com/office/drawing/2014/main" val="2060162873"/>
                  </a:ext>
                </a:extLst>
              </a:tr>
              <a:tr h="359626">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Grade ≥3 AEs in &gt;5% of patients in any arm, %</a:t>
                      </a:r>
                      <a:endParaRPr lang="en-US" sz="1400" b="0" i="0" dirty="0">
                        <a:solidFill>
                          <a:schemeClr val="bg1"/>
                        </a:solidFill>
                        <a:effectLst/>
                        <a:latin typeface="+mn-lt"/>
                        <a:ea typeface="Times New Roman"/>
                        <a:cs typeface="Arial" panose="020B0604020202020204" pitchFamily="34" charset="0"/>
                      </a:endParaRPr>
                    </a:p>
                  </a:txBody>
                  <a:tcPr marT="18288" marB="18288" anchor="ctr">
                    <a:solidFill>
                      <a:srgbClr val="0099B0"/>
                    </a:solidFill>
                  </a:tcPr>
                </a:tc>
                <a:tc hMerge="1">
                  <a:txBody>
                    <a:bodyPr/>
                    <a:lstStyle/>
                    <a:p>
                      <a:endParaRPr lang="en-US"/>
                    </a:p>
                  </a:txBody>
                  <a:tcPr/>
                </a:tc>
                <a:tc hMerge="1">
                  <a:txBody>
                    <a:bodyPr/>
                    <a:lstStyle/>
                    <a:p>
                      <a:endParaRPr lang="en-US"/>
                    </a:p>
                  </a:txBody>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extLst>
                  <a:ext uri="{0D108BD9-81ED-4DB2-BD59-A6C34878D82A}">
                    <a16:rowId xmlns:a16="http://schemas.microsoft.com/office/drawing/2014/main" val="3103746200"/>
                  </a:ext>
                </a:extLst>
              </a:tr>
              <a:tr h="359626">
                <a:tc>
                  <a:txBody>
                    <a:bodyPr/>
                    <a:lstStyle/>
                    <a:p>
                      <a:pPr marL="0" marR="0" algn="l">
                        <a:lnSpc>
                          <a:spcPct val="100000"/>
                        </a:lnSpc>
                        <a:spcBef>
                          <a:spcPts val="0"/>
                        </a:spcBef>
                        <a:spcAft>
                          <a:spcPts val="0"/>
                        </a:spcAft>
                      </a:pPr>
                      <a:r>
                        <a:rPr lang="en-US" sz="1400" kern="1200" dirty="0">
                          <a:effectLst/>
                        </a:rPr>
                        <a:t>  Thrombocytopenia</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F2F2F2"/>
                    </a:solidFill>
                  </a:tcPr>
                </a:tc>
                <a:tc>
                  <a:txBody>
                    <a:bodyPr/>
                    <a:lstStyle/>
                    <a:p>
                      <a:pPr marL="0" marR="0" algn="ctr">
                        <a:lnSpc>
                          <a:spcPct val="100000"/>
                        </a:lnSpc>
                        <a:spcBef>
                          <a:spcPts val="0"/>
                        </a:spcBef>
                        <a:spcAft>
                          <a:spcPts val="0"/>
                        </a:spcAft>
                      </a:pPr>
                      <a:r>
                        <a:rPr lang="en-US" sz="1400">
                          <a:effectLst/>
                        </a:rPr>
                        <a:t>19</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5E8EF"/>
                    </a:solidFill>
                  </a:tcPr>
                </a:tc>
                <a:tc>
                  <a:txBody>
                    <a:bodyPr/>
                    <a:lstStyle/>
                    <a:p>
                      <a:pPr marL="0" marR="0" algn="ctr">
                        <a:lnSpc>
                          <a:spcPct val="100000"/>
                        </a:lnSpc>
                        <a:spcBef>
                          <a:spcPts val="0"/>
                        </a:spcBef>
                        <a:spcAft>
                          <a:spcPts val="0"/>
                        </a:spcAft>
                      </a:pPr>
                      <a:r>
                        <a:rPr lang="en-US" sz="1400" dirty="0">
                          <a:effectLst/>
                        </a:rPr>
                        <a:t>22</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BFE3ED"/>
                    </a:solidFill>
                  </a:tcPr>
                </a:tc>
                <a:tc>
                  <a:txBody>
                    <a:bodyPr/>
                    <a:lstStyle/>
                    <a:p>
                      <a:pPr marL="0" marR="0" algn="ctr">
                        <a:lnSpc>
                          <a:spcPct val="100000"/>
                        </a:lnSpc>
                        <a:spcBef>
                          <a:spcPts val="0"/>
                        </a:spcBef>
                        <a:spcAft>
                          <a:spcPts val="0"/>
                        </a:spcAft>
                      </a:pPr>
                      <a:r>
                        <a:rPr lang="en-US" sz="1400" dirty="0">
                          <a:effectLst/>
                        </a:rPr>
                        <a:t>33</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CCEBEF"/>
                    </a:solidFill>
                  </a:tcPr>
                </a:tc>
                <a:extLst>
                  <a:ext uri="{0D108BD9-81ED-4DB2-BD59-A6C34878D82A}">
                    <a16:rowId xmlns:a16="http://schemas.microsoft.com/office/drawing/2014/main" val="2174544305"/>
                  </a:ext>
                </a:extLst>
              </a:tr>
              <a:tr h="359626">
                <a:tc>
                  <a:txBody>
                    <a:bodyPr/>
                    <a:lstStyle/>
                    <a:p>
                      <a:pPr marL="0" marR="0" algn="l">
                        <a:lnSpc>
                          <a:spcPct val="100000"/>
                        </a:lnSpc>
                        <a:spcBef>
                          <a:spcPts val="0"/>
                        </a:spcBef>
                        <a:spcAft>
                          <a:spcPts val="0"/>
                        </a:spcAft>
                      </a:pPr>
                      <a:r>
                        <a:rPr lang="en-US" sz="1400" kern="1200" dirty="0">
                          <a:effectLst/>
                        </a:rPr>
                        <a:t>  Anemia</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6E6E6"/>
                    </a:solidFill>
                  </a:tcPr>
                </a:tc>
                <a:tc>
                  <a:txBody>
                    <a:bodyPr/>
                    <a:lstStyle/>
                    <a:p>
                      <a:pPr marL="0" marR="0" algn="ctr">
                        <a:lnSpc>
                          <a:spcPct val="100000"/>
                        </a:lnSpc>
                        <a:spcBef>
                          <a:spcPts val="0"/>
                        </a:spcBef>
                        <a:spcAft>
                          <a:spcPts val="0"/>
                        </a:spcAft>
                      </a:pPr>
                      <a:r>
                        <a:rPr lang="en-US" sz="1400">
                          <a:effectLst/>
                        </a:rPr>
                        <a:t>10</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B2BCCF"/>
                    </a:solidFill>
                  </a:tcPr>
                </a:tc>
                <a:tc>
                  <a:txBody>
                    <a:bodyPr/>
                    <a:lstStyle/>
                    <a:p>
                      <a:pPr marL="0" marR="0" algn="ctr">
                        <a:lnSpc>
                          <a:spcPct val="100000"/>
                        </a:lnSpc>
                        <a:spcBef>
                          <a:spcPts val="0"/>
                        </a:spcBef>
                        <a:spcAft>
                          <a:spcPts val="0"/>
                        </a:spcAft>
                      </a:pPr>
                      <a:r>
                        <a:rPr lang="en-US" sz="1400" dirty="0">
                          <a:effectLst/>
                        </a:rPr>
                        <a:t>7</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80C8DA"/>
                    </a:solidFill>
                  </a:tcPr>
                </a:tc>
                <a:tc>
                  <a:txBody>
                    <a:bodyPr/>
                    <a:lstStyle/>
                    <a:p>
                      <a:pPr marL="0" marR="0" algn="ctr">
                        <a:lnSpc>
                          <a:spcPct val="100000"/>
                        </a:lnSpc>
                        <a:spcBef>
                          <a:spcPts val="0"/>
                        </a:spcBef>
                        <a:spcAft>
                          <a:spcPts val="0"/>
                        </a:spcAft>
                      </a:pPr>
                      <a:r>
                        <a:rPr lang="en-US" sz="1400" dirty="0">
                          <a:effectLst/>
                        </a:rPr>
                        <a:t>20</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7FCCD7"/>
                    </a:solidFill>
                  </a:tcPr>
                </a:tc>
                <a:extLst>
                  <a:ext uri="{0D108BD9-81ED-4DB2-BD59-A6C34878D82A}">
                    <a16:rowId xmlns:a16="http://schemas.microsoft.com/office/drawing/2014/main" val="1381815060"/>
                  </a:ext>
                </a:extLst>
              </a:tr>
              <a:tr h="359626">
                <a:tc>
                  <a:txBody>
                    <a:bodyPr/>
                    <a:lstStyle/>
                    <a:p>
                      <a:pPr marL="0" marR="0" algn="l">
                        <a:lnSpc>
                          <a:spcPct val="100000"/>
                        </a:lnSpc>
                        <a:spcBef>
                          <a:spcPts val="0"/>
                        </a:spcBef>
                        <a:spcAft>
                          <a:spcPts val="0"/>
                        </a:spcAft>
                      </a:pPr>
                      <a:r>
                        <a:rPr lang="en-US" sz="1400" kern="1200" dirty="0">
                          <a:effectLst/>
                        </a:rPr>
                        <a:t>  Pneumonia</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F2F2F2"/>
                    </a:solidFill>
                  </a:tcPr>
                </a:tc>
                <a:tc>
                  <a:txBody>
                    <a:bodyPr/>
                    <a:lstStyle/>
                    <a:p>
                      <a:pPr marL="0" marR="0" algn="ctr">
                        <a:lnSpc>
                          <a:spcPct val="100000"/>
                        </a:lnSpc>
                        <a:spcBef>
                          <a:spcPts val="0"/>
                        </a:spcBef>
                        <a:spcAft>
                          <a:spcPts val="0"/>
                        </a:spcAft>
                      </a:pPr>
                      <a:r>
                        <a:rPr lang="en-US" sz="1400" dirty="0">
                          <a:effectLst/>
                        </a:rPr>
                        <a:t>4</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5E8EF"/>
                    </a:solidFill>
                  </a:tcPr>
                </a:tc>
                <a:tc>
                  <a:txBody>
                    <a:bodyPr/>
                    <a:lstStyle/>
                    <a:p>
                      <a:pPr marL="0" marR="0" algn="ctr">
                        <a:lnSpc>
                          <a:spcPct val="100000"/>
                        </a:lnSpc>
                        <a:spcBef>
                          <a:spcPts val="0"/>
                        </a:spcBef>
                        <a:spcAft>
                          <a:spcPts val="0"/>
                        </a:spcAft>
                      </a:pPr>
                      <a:r>
                        <a:rPr lang="en-US" sz="1400" dirty="0">
                          <a:effectLst/>
                        </a:rPr>
                        <a:t>4</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BFE3ED"/>
                    </a:solidFill>
                  </a:tcPr>
                </a:tc>
                <a:tc>
                  <a:txBody>
                    <a:bodyPr/>
                    <a:lstStyle/>
                    <a:p>
                      <a:pPr marL="0" marR="0" algn="ctr">
                        <a:lnSpc>
                          <a:spcPct val="100000"/>
                        </a:lnSpc>
                        <a:spcBef>
                          <a:spcPts val="0"/>
                        </a:spcBef>
                        <a:spcAft>
                          <a:spcPts val="0"/>
                        </a:spcAft>
                      </a:pPr>
                      <a:r>
                        <a:rPr lang="en-US" sz="1400" dirty="0">
                          <a:effectLst/>
                        </a:rPr>
                        <a:t>9</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CCEBEF"/>
                    </a:solidFill>
                  </a:tcPr>
                </a:tc>
                <a:extLst>
                  <a:ext uri="{0D108BD9-81ED-4DB2-BD59-A6C34878D82A}">
                    <a16:rowId xmlns:a16="http://schemas.microsoft.com/office/drawing/2014/main" val="3549495227"/>
                  </a:ext>
                </a:extLst>
              </a:tr>
              <a:tr h="359626">
                <a:tc>
                  <a:txBody>
                    <a:bodyPr/>
                    <a:lstStyle/>
                    <a:p>
                      <a:pPr marL="0" marR="0" algn="l">
                        <a:lnSpc>
                          <a:spcPct val="100000"/>
                        </a:lnSpc>
                        <a:spcBef>
                          <a:spcPts val="0"/>
                        </a:spcBef>
                        <a:spcAft>
                          <a:spcPts val="0"/>
                        </a:spcAft>
                      </a:pPr>
                      <a:r>
                        <a:rPr lang="en-US" sz="1400" kern="1200" dirty="0">
                          <a:effectLst/>
                        </a:rPr>
                        <a:t>  Neutropenia</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6E6E6"/>
                    </a:solidFill>
                  </a:tcPr>
                </a:tc>
                <a:tc>
                  <a:txBody>
                    <a:bodyPr/>
                    <a:lstStyle/>
                    <a:p>
                      <a:pPr marL="0" marR="0" algn="ctr">
                        <a:lnSpc>
                          <a:spcPct val="100000"/>
                        </a:lnSpc>
                        <a:spcBef>
                          <a:spcPts val="0"/>
                        </a:spcBef>
                        <a:spcAft>
                          <a:spcPts val="0"/>
                        </a:spcAft>
                      </a:pPr>
                      <a:r>
                        <a:rPr lang="en-US" sz="1400">
                          <a:effectLst/>
                        </a:rPr>
                        <a:t>6</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B2BCCF"/>
                    </a:solidFill>
                  </a:tcPr>
                </a:tc>
                <a:tc>
                  <a:txBody>
                    <a:bodyPr/>
                    <a:lstStyle/>
                    <a:p>
                      <a:pPr marL="0" marR="0" algn="ctr">
                        <a:lnSpc>
                          <a:spcPct val="100000"/>
                        </a:lnSpc>
                        <a:spcBef>
                          <a:spcPts val="0"/>
                        </a:spcBef>
                        <a:spcAft>
                          <a:spcPts val="0"/>
                        </a:spcAft>
                      </a:pPr>
                      <a:r>
                        <a:rPr lang="en-US" sz="1400" dirty="0">
                          <a:effectLst/>
                        </a:rPr>
                        <a:t>6</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80C8DA"/>
                    </a:solidFill>
                  </a:tcPr>
                </a:tc>
                <a:tc>
                  <a:txBody>
                    <a:bodyPr/>
                    <a:lstStyle/>
                    <a:p>
                      <a:pPr marL="0" marR="0" algn="ctr">
                        <a:lnSpc>
                          <a:spcPct val="100000"/>
                        </a:lnSpc>
                        <a:spcBef>
                          <a:spcPts val="0"/>
                        </a:spcBef>
                        <a:spcAft>
                          <a:spcPts val="0"/>
                        </a:spcAft>
                      </a:pPr>
                      <a:r>
                        <a:rPr lang="en-US" sz="1400" dirty="0">
                          <a:effectLst/>
                        </a:rPr>
                        <a:t>6</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7FCCD7"/>
                    </a:solidFill>
                  </a:tcPr>
                </a:tc>
                <a:extLst>
                  <a:ext uri="{0D108BD9-81ED-4DB2-BD59-A6C34878D82A}">
                    <a16:rowId xmlns:a16="http://schemas.microsoft.com/office/drawing/2014/main" val="441381832"/>
                  </a:ext>
                </a:extLst>
              </a:tr>
              <a:tr h="359626">
                <a:tc>
                  <a:txBody>
                    <a:bodyPr/>
                    <a:lstStyle/>
                    <a:p>
                      <a:pPr marL="0" marR="0" algn="l">
                        <a:lnSpc>
                          <a:spcPct val="100000"/>
                        </a:lnSpc>
                        <a:spcBef>
                          <a:spcPts val="0"/>
                        </a:spcBef>
                        <a:spcAft>
                          <a:spcPts val="0"/>
                        </a:spcAft>
                      </a:pPr>
                      <a:r>
                        <a:rPr lang="en-US" sz="1400" kern="1200" dirty="0">
                          <a:effectLst/>
                        </a:rPr>
                        <a:t>  Diarrhea</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F2F2F2"/>
                    </a:solidFill>
                  </a:tcPr>
                </a:tc>
                <a:tc>
                  <a:txBody>
                    <a:bodyPr/>
                    <a:lstStyle/>
                    <a:p>
                      <a:pPr marL="0" marR="0" algn="ctr">
                        <a:lnSpc>
                          <a:spcPct val="100000"/>
                        </a:lnSpc>
                        <a:spcBef>
                          <a:spcPts val="0"/>
                        </a:spcBef>
                        <a:spcAft>
                          <a:spcPts val="0"/>
                        </a:spcAft>
                      </a:pPr>
                      <a:r>
                        <a:rPr lang="en-US" sz="1400">
                          <a:effectLst/>
                        </a:rPr>
                        <a:t>2</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5E8EF"/>
                    </a:solidFill>
                  </a:tcPr>
                </a:tc>
                <a:tc>
                  <a:txBody>
                    <a:bodyPr/>
                    <a:lstStyle/>
                    <a:p>
                      <a:pPr marL="0" marR="0" algn="ctr">
                        <a:lnSpc>
                          <a:spcPct val="100000"/>
                        </a:lnSpc>
                        <a:spcBef>
                          <a:spcPts val="0"/>
                        </a:spcBef>
                        <a:spcAft>
                          <a:spcPts val="0"/>
                        </a:spcAft>
                      </a:pPr>
                      <a:r>
                        <a:rPr lang="en-US" sz="1400" dirty="0">
                          <a:effectLst/>
                        </a:rPr>
                        <a:t>4</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BFE3ED"/>
                    </a:solidFill>
                  </a:tcPr>
                </a:tc>
                <a:tc>
                  <a:txBody>
                    <a:bodyPr/>
                    <a:lstStyle/>
                    <a:p>
                      <a:pPr marL="0" marR="0" algn="ctr">
                        <a:lnSpc>
                          <a:spcPct val="100000"/>
                        </a:lnSpc>
                        <a:spcBef>
                          <a:spcPts val="0"/>
                        </a:spcBef>
                        <a:spcAft>
                          <a:spcPts val="0"/>
                        </a:spcAft>
                      </a:pPr>
                      <a:r>
                        <a:rPr lang="en-US" sz="1400" dirty="0">
                          <a:effectLst/>
                        </a:rPr>
                        <a:t>6</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CCEBEF"/>
                    </a:solidFill>
                  </a:tcPr>
                </a:tc>
                <a:extLst>
                  <a:ext uri="{0D108BD9-81ED-4DB2-BD59-A6C34878D82A}">
                    <a16:rowId xmlns:a16="http://schemas.microsoft.com/office/drawing/2014/main" val="4241097920"/>
                  </a:ext>
                </a:extLst>
              </a:tr>
              <a:tr h="359626">
                <a:tc>
                  <a:txBody>
                    <a:bodyPr/>
                    <a:lstStyle/>
                    <a:p>
                      <a:pPr marL="0" marR="0" algn="l">
                        <a:lnSpc>
                          <a:spcPct val="100000"/>
                        </a:lnSpc>
                        <a:spcBef>
                          <a:spcPts val="0"/>
                        </a:spcBef>
                        <a:spcAft>
                          <a:spcPts val="0"/>
                        </a:spcAft>
                      </a:pPr>
                      <a:r>
                        <a:rPr lang="en-US" sz="1400" kern="1200" dirty="0">
                          <a:effectLst/>
                        </a:rPr>
                        <a:t>  Fatigue</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6E6E6"/>
                    </a:solidFill>
                  </a:tcPr>
                </a:tc>
                <a:tc>
                  <a:txBody>
                    <a:bodyPr/>
                    <a:lstStyle/>
                    <a:p>
                      <a:pPr marL="0" marR="0" algn="ctr">
                        <a:lnSpc>
                          <a:spcPct val="100000"/>
                        </a:lnSpc>
                        <a:spcBef>
                          <a:spcPts val="0"/>
                        </a:spcBef>
                        <a:spcAft>
                          <a:spcPts val="0"/>
                        </a:spcAft>
                      </a:pPr>
                      <a:r>
                        <a:rPr lang="en-US" sz="1400">
                          <a:effectLst/>
                        </a:rPr>
                        <a:t>6</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B2BCCF"/>
                    </a:solidFill>
                  </a:tcPr>
                </a:tc>
                <a:tc>
                  <a:txBody>
                    <a:bodyPr/>
                    <a:lstStyle/>
                    <a:p>
                      <a:pPr marL="0" marR="0" algn="ctr">
                        <a:lnSpc>
                          <a:spcPct val="100000"/>
                        </a:lnSpc>
                        <a:spcBef>
                          <a:spcPts val="0"/>
                        </a:spcBef>
                        <a:spcAft>
                          <a:spcPts val="0"/>
                        </a:spcAft>
                      </a:pPr>
                      <a:r>
                        <a:rPr lang="en-US" sz="1400" dirty="0">
                          <a:effectLst/>
                        </a:rPr>
                        <a:t>4</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80C8DA"/>
                    </a:solidFill>
                  </a:tcPr>
                </a:tc>
                <a:tc>
                  <a:txBody>
                    <a:bodyPr/>
                    <a:lstStyle/>
                    <a:p>
                      <a:pPr marL="0" marR="0" algn="ctr">
                        <a:lnSpc>
                          <a:spcPct val="100000"/>
                        </a:lnSpc>
                        <a:spcBef>
                          <a:spcPts val="0"/>
                        </a:spcBef>
                        <a:spcAft>
                          <a:spcPts val="0"/>
                        </a:spcAft>
                      </a:pPr>
                      <a:r>
                        <a:rPr lang="en-US" sz="1400" dirty="0">
                          <a:effectLst/>
                        </a:rPr>
                        <a:t>4</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7FCCD7"/>
                    </a:solidFill>
                  </a:tcPr>
                </a:tc>
                <a:extLst>
                  <a:ext uri="{0D108BD9-81ED-4DB2-BD59-A6C34878D82A}">
                    <a16:rowId xmlns:a16="http://schemas.microsoft.com/office/drawing/2014/main" val="3914274284"/>
                  </a:ext>
                </a:extLst>
              </a:tr>
              <a:tr h="359626">
                <a:tc>
                  <a:txBody>
                    <a:bodyPr/>
                    <a:lstStyle/>
                    <a:p>
                      <a:pPr marL="0" marR="0" algn="l">
                        <a:lnSpc>
                          <a:spcPct val="100000"/>
                        </a:lnSpc>
                        <a:spcBef>
                          <a:spcPts val="0"/>
                        </a:spcBef>
                        <a:spcAft>
                          <a:spcPts val="0"/>
                        </a:spcAft>
                      </a:pPr>
                      <a:r>
                        <a:rPr lang="en-US" sz="1400" kern="1200" dirty="0">
                          <a:effectLst/>
                        </a:rPr>
                        <a:t>  Abdominal pain</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F2F2F2"/>
                    </a:solidFill>
                  </a:tcPr>
                </a:tc>
                <a:tc>
                  <a:txBody>
                    <a:bodyPr/>
                    <a:lstStyle/>
                    <a:p>
                      <a:pPr marL="0" marR="0" algn="ctr">
                        <a:lnSpc>
                          <a:spcPct val="100000"/>
                        </a:lnSpc>
                        <a:spcBef>
                          <a:spcPts val="0"/>
                        </a:spcBef>
                        <a:spcAft>
                          <a:spcPts val="0"/>
                        </a:spcAft>
                      </a:pPr>
                      <a:r>
                        <a:rPr lang="en-US" sz="1400">
                          <a:effectLst/>
                        </a:rPr>
                        <a:t>0</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5E8EF"/>
                    </a:solidFill>
                  </a:tcPr>
                </a:tc>
                <a:tc>
                  <a:txBody>
                    <a:bodyPr/>
                    <a:lstStyle/>
                    <a:p>
                      <a:pPr marL="0" marR="0" algn="ctr">
                        <a:lnSpc>
                          <a:spcPct val="100000"/>
                        </a:lnSpc>
                        <a:spcBef>
                          <a:spcPts val="0"/>
                        </a:spcBef>
                        <a:spcAft>
                          <a:spcPts val="0"/>
                        </a:spcAft>
                      </a:pPr>
                      <a:r>
                        <a:rPr lang="en-US" sz="1400" dirty="0">
                          <a:effectLst/>
                        </a:rPr>
                        <a:t>4</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BFE3ED"/>
                    </a:solidFill>
                  </a:tcPr>
                </a:tc>
                <a:tc>
                  <a:txBody>
                    <a:bodyPr/>
                    <a:lstStyle/>
                    <a:p>
                      <a:pPr marL="0" marR="0" algn="ctr">
                        <a:lnSpc>
                          <a:spcPct val="100000"/>
                        </a:lnSpc>
                        <a:spcBef>
                          <a:spcPts val="0"/>
                        </a:spcBef>
                        <a:spcAft>
                          <a:spcPts val="0"/>
                        </a:spcAft>
                      </a:pPr>
                      <a:r>
                        <a:rPr lang="en-US" sz="1400" dirty="0">
                          <a:effectLst/>
                        </a:rPr>
                        <a:t>6</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CCEBEF"/>
                    </a:solidFill>
                  </a:tcPr>
                </a:tc>
                <a:extLst>
                  <a:ext uri="{0D108BD9-81ED-4DB2-BD59-A6C34878D82A}">
                    <a16:rowId xmlns:a16="http://schemas.microsoft.com/office/drawing/2014/main" val="1617919278"/>
                  </a:ext>
                </a:extLst>
              </a:tr>
              <a:tr h="359626">
                <a:tc>
                  <a:txBody>
                    <a:bodyPr/>
                    <a:lstStyle/>
                    <a:p>
                      <a:pPr marL="0" marR="0" algn="l">
                        <a:lnSpc>
                          <a:spcPct val="100000"/>
                        </a:lnSpc>
                        <a:spcBef>
                          <a:spcPts val="0"/>
                        </a:spcBef>
                        <a:spcAft>
                          <a:spcPts val="0"/>
                        </a:spcAft>
                      </a:pPr>
                      <a:r>
                        <a:rPr lang="en-US" sz="1400" kern="1200" dirty="0">
                          <a:effectLst/>
                        </a:rPr>
                        <a:t>  Hyperuricemia</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6E6E6"/>
                    </a:solidFill>
                  </a:tcPr>
                </a:tc>
                <a:tc>
                  <a:txBody>
                    <a:bodyPr/>
                    <a:lstStyle/>
                    <a:p>
                      <a:pPr marL="0" marR="0" algn="ctr">
                        <a:lnSpc>
                          <a:spcPct val="100000"/>
                        </a:lnSpc>
                        <a:spcBef>
                          <a:spcPts val="0"/>
                        </a:spcBef>
                        <a:spcAft>
                          <a:spcPts val="0"/>
                        </a:spcAft>
                      </a:pPr>
                      <a:r>
                        <a:rPr lang="en-US" sz="1400">
                          <a:effectLst/>
                        </a:rPr>
                        <a:t>2</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B2BCCF"/>
                    </a:solidFill>
                  </a:tcPr>
                </a:tc>
                <a:tc>
                  <a:txBody>
                    <a:bodyPr/>
                    <a:lstStyle/>
                    <a:p>
                      <a:pPr marL="0" marR="0" algn="ctr">
                        <a:lnSpc>
                          <a:spcPct val="100000"/>
                        </a:lnSpc>
                        <a:spcBef>
                          <a:spcPts val="0"/>
                        </a:spcBef>
                        <a:spcAft>
                          <a:spcPts val="0"/>
                        </a:spcAft>
                      </a:pPr>
                      <a:r>
                        <a:rPr lang="en-US" sz="1400" dirty="0">
                          <a:effectLst/>
                        </a:rPr>
                        <a:t>2</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80C8DA"/>
                    </a:solidFill>
                  </a:tcPr>
                </a:tc>
                <a:tc>
                  <a:txBody>
                    <a:bodyPr/>
                    <a:lstStyle/>
                    <a:p>
                      <a:pPr marL="0" marR="0" algn="ctr">
                        <a:lnSpc>
                          <a:spcPct val="100000"/>
                        </a:lnSpc>
                        <a:spcBef>
                          <a:spcPts val="0"/>
                        </a:spcBef>
                        <a:spcAft>
                          <a:spcPts val="0"/>
                        </a:spcAft>
                      </a:pPr>
                      <a:r>
                        <a:rPr lang="en-US" sz="1400" dirty="0">
                          <a:effectLst/>
                        </a:rPr>
                        <a:t>6</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7FCCD7"/>
                    </a:solidFill>
                  </a:tcPr>
                </a:tc>
                <a:extLst>
                  <a:ext uri="{0D108BD9-81ED-4DB2-BD59-A6C34878D82A}">
                    <a16:rowId xmlns:a16="http://schemas.microsoft.com/office/drawing/2014/main" val="784135466"/>
                  </a:ext>
                </a:extLst>
              </a:tr>
              <a:tr h="359626">
                <a:tc>
                  <a:txBody>
                    <a:bodyPr/>
                    <a:lstStyle/>
                    <a:p>
                      <a:pPr marL="0" marR="0" algn="l">
                        <a:lnSpc>
                          <a:spcPct val="100000"/>
                        </a:lnSpc>
                        <a:spcBef>
                          <a:spcPts val="0"/>
                        </a:spcBef>
                        <a:spcAft>
                          <a:spcPts val="0"/>
                        </a:spcAft>
                      </a:pPr>
                      <a:r>
                        <a:rPr lang="en-US" sz="1400" kern="1200" dirty="0">
                          <a:effectLst/>
                        </a:rPr>
                        <a:t>  Hyponatremia</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F2F2F2"/>
                    </a:solidFill>
                  </a:tcPr>
                </a:tc>
                <a:tc>
                  <a:txBody>
                    <a:bodyPr/>
                    <a:lstStyle/>
                    <a:p>
                      <a:pPr marL="0" marR="0" algn="ctr">
                        <a:lnSpc>
                          <a:spcPct val="100000"/>
                        </a:lnSpc>
                        <a:spcBef>
                          <a:spcPts val="0"/>
                        </a:spcBef>
                        <a:spcAft>
                          <a:spcPts val="0"/>
                        </a:spcAft>
                      </a:pPr>
                      <a:r>
                        <a:rPr lang="en-US" sz="1400">
                          <a:effectLst/>
                        </a:rPr>
                        <a:t>0</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5E8EF"/>
                    </a:solidFill>
                  </a:tcPr>
                </a:tc>
                <a:tc>
                  <a:txBody>
                    <a:bodyPr/>
                    <a:lstStyle/>
                    <a:p>
                      <a:pPr marL="0" marR="0" algn="ctr">
                        <a:lnSpc>
                          <a:spcPct val="100000"/>
                        </a:lnSpc>
                        <a:spcBef>
                          <a:spcPts val="0"/>
                        </a:spcBef>
                        <a:spcAft>
                          <a:spcPts val="0"/>
                        </a:spcAft>
                      </a:pPr>
                      <a:r>
                        <a:rPr lang="en-US" sz="1400" dirty="0">
                          <a:effectLst/>
                        </a:rPr>
                        <a:t>6</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BFE3ED"/>
                    </a:solidFill>
                  </a:tcPr>
                </a:tc>
                <a:tc>
                  <a:txBody>
                    <a:bodyPr/>
                    <a:lstStyle/>
                    <a:p>
                      <a:pPr marL="0" marR="0" algn="ctr">
                        <a:lnSpc>
                          <a:spcPct val="100000"/>
                        </a:lnSpc>
                        <a:spcBef>
                          <a:spcPts val="0"/>
                        </a:spcBef>
                        <a:spcAft>
                          <a:spcPts val="0"/>
                        </a:spcAft>
                      </a:pPr>
                      <a:r>
                        <a:rPr lang="en-US" sz="1400" dirty="0">
                          <a:effectLst/>
                        </a:rPr>
                        <a:t>4</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CCEBEF"/>
                    </a:solidFill>
                  </a:tcPr>
                </a:tc>
                <a:extLst>
                  <a:ext uri="{0D108BD9-81ED-4DB2-BD59-A6C34878D82A}">
                    <a16:rowId xmlns:a16="http://schemas.microsoft.com/office/drawing/2014/main" val="3900733531"/>
                  </a:ext>
                </a:extLst>
              </a:tr>
              <a:tr h="359626">
                <a:tc>
                  <a:txBody>
                    <a:bodyPr/>
                    <a:lstStyle/>
                    <a:p>
                      <a:pPr marL="0" marR="0" algn="l">
                        <a:lnSpc>
                          <a:spcPct val="100000"/>
                        </a:lnSpc>
                        <a:spcBef>
                          <a:spcPts val="0"/>
                        </a:spcBef>
                        <a:spcAft>
                          <a:spcPts val="0"/>
                        </a:spcAft>
                      </a:pPr>
                      <a:r>
                        <a:rPr lang="en-US" sz="1400" kern="1200" dirty="0">
                          <a:effectLst/>
                        </a:rPr>
                        <a:t>  Dehydration</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6E6E6"/>
                    </a:solidFill>
                  </a:tcPr>
                </a:tc>
                <a:tc>
                  <a:txBody>
                    <a:bodyPr/>
                    <a:lstStyle/>
                    <a:p>
                      <a:pPr marL="0" marR="0" algn="ctr">
                        <a:lnSpc>
                          <a:spcPct val="100000"/>
                        </a:lnSpc>
                        <a:spcBef>
                          <a:spcPts val="0"/>
                        </a:spcBef>
                        <a:spcAft>
                          <a:spcPts val="0"/>
                        </a:spcAft>
                      </a:pPr>
                      <a:r>
                        <a:rPr lang="en-US" sz="1400">
                          <a:effectLst/>
                        </a:rPr>
                        <a:t>0</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B2BCCF"/>
                    </a:solidFill>
                  </a:tcPr>
                </a:tc>
                <a:tc>
                  <a:txBody>
                    <a:bodyPr/>
                    <a:lstStyle/>
                    <a:p>
                      <a:pPr marL="0" marR="0" algn="ctr">
                        <a:lnSpc>
                          <a:spcPct val="100000"/>
                        </a:lnSpc>
                        <a:spcBef>
                          <a:spcPts val="0"/>
                        </a:spcBef>
                        <a:spcAft>
                          <a:spcPts val="0"/>
                        </a:spcAft>
                      </a:pPr>
                      <a:r>
                        <a:rPr lang="en-US" sz="1400" dirty="0">
                          <a:effectLst/>
                        </a:rPr>
                        <a:t>6</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80C8DA"/>
                    </a:solidFill>
                  </a:tcPr>
                </a:tc>
                <a:tc>
                  <a:txBody>
                    <a:bodyPr/>
                    <a:lstStyle/>
                    <a:p>
                      <a:pPr marL="0" marR="0" algn="ctr">
                        <a:lnSpc>
                          <a:spcPct val="100000"/>
                        </a:lnSpc>
                        <a:spcBef>
                          <a:spcPts val="0"/>
                        </a:spcBef>
                        <a:spcAft>
                          <a:spcPts val="0"/>
                        </a:spcAft>
                      </a:pPr>
                      <a:r>
                        <a:rPr lang="en-US" sz="1400" dirty="0">
                          <a:effectLst/>
                        </a:rPr>
                        <a:t>2</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7FCCD7"/>
                    </a:solidFill>
                  </a:tcPr>
                </a:tc>
                <a:extLst>
                  <a:ext uri="{0D108BD9-81ED-4DB2-BD59-A6C34878D82A}">
                    <a16:rowId xmlns:a16="http://schemas.microsoft.com/office/drawing/2014/main" val="3987996415"/>
                  </a:ext>
                </a:extLst>
              </a:tr>
              <a:tr h="359626">
                <a:tc>
                  <a:txBody>
                    <a:bodyPr/>
                    <a:lstStyle/>
                    <a:p>
                      <a:pPr marL="0" marR="0" algn="l">
                        <a:lnSpc>
                          <a:spcPct val="100000"/>
                        </a:lnSpc>
                        <a:spcBef>
                          <a:spcPts val="0"/>
                        </a:spcBef>
                        <a:spcAft>
                          <a:spcPts val="0"/>
                        </a:spcAft>
                      </a:pPr>
                      <a:r>
                        <a:rPr lang="en-US" sz="1400" kern="1200" dirty="0">
                          <a:effectLst/>
                        </a:rPr>
                        <a:t>  Hypertension</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F2F2F2"/>
                    </a:solidFill>
                  </a:tcPr>
                </a:tc>
                <a:tc>
                  <a:txBody>
                    <a:bodyPr/>
                    <a:lstStyle/>
                    <a:p>
                      <a:pPr marL="0" marR="0" algn="ctr">
                        <a:lnSpc>
                          <a:spcPct val="100000"/>
                        </a:lnSpc>
                        <a:spcBef>
                          <a:spcPts val="0"/>
                        </a:spcBef>
                        <a:spcAft>
                          <a:spcPts val="0"/>
                        </a:spcAft>
                      </a:pPr>
                      <a:r>
                        <a:rPr lang="en-US" sz="1400" dirty="0">
                          <a:effectLst/>
                        </a:rPr>
                        <a:t>0</a:t>
                      </a:r>
                      <a:endParaRPr lang="en-US" sz="1400" b="0" i="0" kern="1200" dirty="0">
                        <a:solidFill>
                          <a:schemeClr val="tx1"/>
                        </a:solidFill>
                        <a:effectLst/>
                        <a:latin typeface="+mn-lt"/>
                        <a:ea typeface="Calibri"/>
                        <a:cs typeface="Arial" panose="020B0604020202020204" pitchFamily="34" charset="0"/>
                      </a:endParaRPr>
                    </a:p>
                  </a:txBody>
                  <a:tcPr marT="18288" marB="18288" anchor="ctr">
                    <a:solidFill>
                      <a:srgbClr val="E5E8EF"/>
                    </a:solidFill>
                  </a:tcPr>
                </a:tc>
                <a:tc>
                  <a:txBody>
                    <a:bodyPr/>
                    <a:lstStyle/>
                    <a:p>
                      <a:pPr marL="0" marR="0" algn="ctr">
                        <a:lnSpc>
                          <a:spcPct val="100000"/>
                        </a:lnSpc>
                        <a:spcBef>
                          <a:spcPts val="0"/>
                        </a:spcBef>
                        <a:spcAft>
                          <a:spcPts val="0"/>
                        </a:spcAft>
                      </a:pPr>
                      <a:r>
                        <a:rPr lang="en-US" sz="1400" dirty="0">
                          <a:effectLst/>
                        </a:rPr>
                        <a:t>6</a:t>
                      </a:r>
                      <a:endParaRPr lang="en-US" sz="1400" b="0" i="0" kern="1200" dirty="0">
                        <a:solidFill>
                          <a:sysClr val="windowText" lastClr="000000"/>
                        </a:solidFill>
                        <a:effectLst/>
                        <a:latin typeface="+mn-lt"/>
                        <a:ea typeface="Calibri"/>
                        <a:cs typeface="Arial" panose="020B0604020202020204" pitchFamily="34" charset="0"/>
                      </a:endParaRPr>
                    </a:p>
                  </a:txBody>
                  <a:tcPr marT="18288" marB="18288" anchor="ctr">
                    <a:solidFill>
                      <a:srgbClr val="BFE3ED"/>
                    </a:solidFill>
                  </a:tcPr>
                </a:tc>
                <a:tc>
                  <a:txBody>
                    <a:bodyPr/>
                    <a:lstStyle/>
                    <a:p>
                      <a:pPr marL="0" marR="0" algn="ctr">
                        <a:lnSpc>
                          <a:spcPct val="100000"/>
                        </a:lnSpc>
                        <a:spcBef>
                          <a:spcPts val="0"/>
                        </a:spcBef>
                        <a:spcAft>
                          <a:spcPts val="0"/>
                        </a:spcAft>
                      </a:pPr>
                      <a:r>
                        <a:rPr lang="en-US" sz="1400" dirty="0">
                          <a:effectLst/>
                        </a:rPr>
                        <a:t>2</a:t>
                      </a:r>
                      <a:endParaRPr lang="en-US" sz="1400" dirty="0">
                        <a:solidFill>
                          <a:schemeClr val="tx1"/>
                        </a:solidFill>
                        <a:effectLst/>
                        <a:latin typeface="+mn-lt"/>
                        <a:ea typeface="Arial"/>
                        <a:cs typeface="Arial" panose="020B0604020202020204" pitchFamily="34" charset="0"/>
                      </a:endParaRPr>
                    </a:p>
                  </a:txBody>
                  <a:tcPr marT="18288" marB="18288" anchor="ctr">
                    <a:solidFill>
                      <a:srgbClr val="CCEBEF"/>
                    </a:solidFill>
                  </a:tcPr>
                </a:tc>
                <a:extLst>
                  <a:ext uri="{0D108BD9-81ED-4DB2-BD59-A6C34878D82A}">
                    <a16:rowId xmlns:a16="http://schemas.microsoft.com/office/drawing/2014/main" val="3783408943"/>
                  </a:ext>
                </a:extLst>
              </a:tr>
            </a:tbl>
          </a:graphicData>
        </a:graphic>
      </p:graphicFrame>
      <p:sp>
        <p:nvSpPr>
          <p:cNvPr id="10" name="Content Placeholder 9">
            <a:extLst>
              <a:ext uri="{FF2B5EF4-FFF2-40B4-BE49-F238E27FC236}">
                <a16:creationId xmlns:a16="http://schemas.microsoft.com/office/drawing/2014/main" id="{17B766CE-2702-0A4F-98EF-CF13C0B95BFF}"/>
              </a:ext>
            </a:extLst>
          </p:cNvPr>
          <p:cNvSpPr txBox="1">
            <a:spLocks/>
          </p:cNvSpPr>
          <p:nvPr/>
        </p:nvSpPr>
        <p:spPr>
          <a:xfrm>
            <a:off x="6680071" y="3538408"/>
            <a:ext cx="4955081" cy="112338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0"/>
              </a:spcAft>
              <a:buClr>
                <a:srgbClr val="10CFC9"/>
              </a:buClr>
              <a:buSzPct val="85000"/>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Arial" panose="020B0604020202020204"/>
                <a:ea typeface="+mn-ea"/>
                <a:cs typeface="+mn-cs"/>
              </a:rPr>
              <a:t>Two deaths due to bleeding events, subdural hemorrhages, at 100 mg BID and 200 mg BID</a:t>
            </a:r>
          </a:p>
          <a:p>
            <a:pPr marL="228600" marR="0" lvl="0" indent="-228600" algn="l" defTabSz="914400" rtl="0" eaLnBrk="1" fontAlgn="auto" latinLnBrk="0" hangingPunct="1">
              <a:lnSpc>
                <a:spcPct val="90000"/>
              </a:lnSpc>
              <a:spcBef>
                <a:spcPts val="600"/>
              </a:spcBef>
              <a:spcAft>
                <a:spcPts val="0"/>
              </a:spcAft>
              <a:buClr>
                <a:srgbClr val="10CFC9"/>
              </a:buClr>
              <a:buSzPct val="85000"/>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Arial" panose="020B0604020202020204"/>
                <a:ea typeface="+mn-ea"/>
                <a:cs typeface="+mn-cs"/>
              </a:rPr>
              <a:t>One death due to cardiac event, heart failure in the setting of progressive hyperleukocytosis, at 100 mg BID</a:t>
            </a:r>
          </a:p>
          <a:p>
            <a:pPr marL="228600" marR="0" lvl="0" indent="-228600" algn="l" defTabSz="914400" rtl="0" eaLnBrk="1" fontAlgn="auto" latinLnBrk="0" hangingPunct="1">
              <a:lnSpc>
                <a:spcPct val="90000"/>
              </a:lnSpc>
              <a:spcBef>
                <a:spcPts val="600"/>
              </a:spcBef>
              <a:spcAft>
                <a:spcPts val="0"/>
              </a:spcAft>
              <a:buClr>
                <a:srgbClr val="10CFC9"/>
              </a:buClr>
              <a:buSzPct val="85000"/>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Arial" panose="020B0604020202020204"/>
                <a:ea typeface="+mn-ea"/>
                <a:cs typeface="+mn-cs"/>
              </a:rPr>
              <a:t>No patient had QTc &gt;500 msec</a:t>
            </a:r>
            <a:endPar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
        <p:nvSpPr>
          <p:cNvPr id="6" name="Content Placeholder 9">
            <a:extLst>
              <a:ext uri="{FF2B5EF4-FFF2-40B4-BE49-F238E27FC236}">
                <a16:creationId xmlns:a16="http://schemas.microsoft.com/office/drawing/2014/main" id="{4A55407C-D1E7-4348-B508-4BBD298FC0DF}"/>
              </a:ext>
            </a:extLst>
          </p:cNvPr>
          <p:cNvSpPr txBox="1">
            <a:spLocks/>
          </p:cNvSpPr>
          <p:nvPr/>
        </p:nvSpPr>
        <p:spPr>
          <a:xfrm>
            <a:off x="6537626" y="1339792"/>
            <a:ext cx="5654374" cy="1938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CA8341"/>
              </a:buClr>
              <a:buSzTx/>
              <a:buFont typeface="Arial" panose="020B0604020202020204" pitchFamily="34" charset="0"/>
              <a:buNone/>
              <a:tabLst/>
              <a:defRPr/>
            </a:pP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t>Grade </a:t>
            </a: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sym typeface="Symbol" pitchFamily="2" charset="2"/>
              </a:rPr>
              <a:t></a:t>
            </a: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t>3 Events (Pooled</a:t>
            </a:r>
            <a:r>
              <a:rPr kumimoji="0" lang="en-US" sz="1400" b="1" i="0" u="none" strike="noStrike" kern="1200" cap="none" spc="0" normalizeH="0" baseline="30000" noProof="0" dirty="0">
                <a:ln>
                  <a:noFill/>
                </a:ln>
                <a:solidFill>
                  <a:srgbClr val="404040"/>
                </a:solidFill>
                <a:effectLst/>
                <a:uLnTx/>
                <a:uFillTx/>
                <a:latin typeface="Arial" panose="020B0604020202020204"/>
                <a:ea typeface="+mn-ea"/>
                <a:cs typeface="+mn-cs"/>
              </a:rPr>
              <a:t>a</a:t>
            </a:r>
            <a:r>
              <a:rPr kumimoji="0" lang="en-US" sz="1400" b="1" i="0" u="none" strike="noStrike" kern="1200" cap="none" spc="0" normalizeH="0" baseline="0" noProof="0" dirty="0">
                <a:ln>
                  <a:noFill/>
                </a:ln>
                <a:solidFill>
                  <a:srgbClr val="404040"/>
                </a:solidFill>
                <a:effectLst/>
                <a:uLnTx/>
                <a:uFillTx/>
                <a:latin typeface="Arial" panose="020B0604020202020204"/>
                <a:ea typeface="+mn-ea"/>
                <a:cs typeface="+mn-cs"/>
              </a:rPr>
              <a:t>)</a:t>
            </a:r>
            <a:endParaRPr kumimoji="0" lang="en-US" sz="20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graphicFrame>
        <p:nvGraphicFramePr>
          <p:cNvPr id="7" name="Chart 6">
            <a:extLst>
              <a:ext uri="{FF2B5EF4-FFF2-40B4-BE49-F238E27FC236}">
                <a16:creationId xmlns:a16="http://schemas.microsoft.com/office/drawing/2014/main" id="{89B52FF7-2F89-1F48-B9BB-62F553F3E20B}"/>
              </a:ext>
            </a:extLst>
          </p:cNvPr>
          <p:cNvGraphicFramePr/>
          <p:nvPr/>
        </p:nvGraphicFramePr>
        <p:xfrm>
          <a:off x="5731124" y="1473687"/>
          <a:ext cx="6288560" cy="1809515"/>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8">
            <a:extLst>
              <a:ext uri="{FF2B5EF4-FFF2-40B4-BE49-F238E27FC236}">
                <a16:creationId xmlns:a16="http://schemas.microsoft.com/office/drawing/2014/main" id="{239FE162-B0A9-BD46-8F5B-85B5F70D35AB}"/>
              </a:ext>
            </a:extLst>
          </p:cNvPr>
          <p:cNvSpPr txBox="1">
            <a:spLocks/>
          </p:cNvSpPr>
          <p:nvPr/>
        </p:nvSpPr>
        <p:spPr>
          <a:xfrm>
            <a:off x="6562675" y="4993088"/>
            <a:ext cx="4929414" cy="1076806"/>
          </a:xfrm>
          <a:prstGeom prst="rect">
            <a:avLst/>
          </a:prstGeom>
          <a:solidFill>
            <a:schemeClr val="bg1">
              <a:lumMod val="95000"/>
            </a:schemeClr>
          </a:solidFill>
        </p:spPr>
        <p:txBody>
          <a:bodyPr vert="horz" wrap="square" lIns="180000" tIns="108000" rIns="180000" bIns="108000" rtlCol="0">
            <a:sp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CA8341"/>
              </a:buClr>
              <a:buSzTx/>
              <a:buFont typeface="Arial" panose="020B0604020202020204" pitchFamily="34" charset="0"/>
              <a:buNone/>
              <a:tabLst/>
              <a:defRPr/>
            </a:pPr>
            <a:r>
              <a:rPr kumimoji="0" lang="en-US" sz="1550" b="0" i="0" u="none" strike="noStrike" kern="1200" cap="none" spc="0" normalizeH="0" baseline="0" noProof="0" dirty="0">
                <a:ln>
                  <a:noFill/>
                </a:ln>
                <a:solidFill>
                  <a:srgbClr val="404040"/>
                </a:solidFill>
                <a:effectLst/>
                <a:uLnTx/>
                <a:uFillTx/>
                <a:latin typeface="Arial" panose="020B0604020202020204"/>
                <a:ea typeface="+mn-ea"/>
                <a:cs typeface="+mn-cs"/>
              </a:rPr>
              <a:t>Rates of bleeding and cardiac events were generally lower than those reported in PERSIST-2,</a:t>
            </a:r>
            <a:r>
              <a:rPr kumimoji="0" lang="en-US" sz="1550" b="0" i="0" u="none" strike="noStrike" kern="1200" cap="none" spc="0" normalizeH="0" baseline="30000" noProof="0" dirty="0">
                <a:ln>
                  <a:noFill/>
                </a:ln>
                <a:solidFill>
                  <a:srgbClr val="404040"/>
                </a:solidFill>
                <a:effectLst/>
                <a:uLnTx/>
                <a:uFillTx/>
                <a:latin typeface="Arial" panose="020B0604020202020204"/>
                <a:ea typeface="+mn-ea"/>
                <a:cs typeface="+mn-cs"/>
              </a:rPr>
              <a:t>2</a:t>
            </a:r>
            <a:r>
              <a:rPr kumimoji="0" lang="en-US" sz="1550" b="0" i="0" u="none" strike="noStrike" kern="1200" cap="none" spc="0" normalizeH="0" baseline="0" noProof="0" dirty="0">
                <a:ln>
                  <a:noFill/>
                </a:ln>
                <a:solidFill>
                  <a:srgbClr val="404040"/>
                </a:solidFill>
                <a:effectLst/>
                <a:uLnTx/>
                <a:uFillTx/>
                <a:latin typeface="Arial" panose="020B0604020202020204"/>
                <a:ea typeface="+mn-ea"/>
                <a:cs typeface="+mn-cs"/>
              </a:rPr>
              <a:t> likely due to enhanced patient selection, patient monitoring, and dose-modification guidelines</a:t>
            </a:r>
          </a:p>
        </p:txBody>
      </p:sp>
    </p:spTree>
    <p:extLst>
      <p:ext uri="{BB962C8B-B14F-4D97-AF65-F5344CB8AC3E}">
        <p14:creationId xmlns:p14="http://schemas.microsoft.com/office/powerpoint/2010/main" val="28063439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3B84A9-A774-7747-BE43-314C24D5F021}"/>
              </a:ext>
            </a:extLst>
          </p:cNvPr>
          <p:cNvPicPr>
            <a:picLocks noChangeAspect="1"/>
          </p:cNvPicPr>
          <p:nvPr/>
        </p:nvPicPr>
        <p:blipFill>
          <a:blip r:embed="rId2"/>
          <a:stretch>
            <a:fillRect/>
          </a:stretch>
        </p:blipFill>
        <p:spPr>
          <a:xfrm>
            <a:off x="0" y="0"/>
            <a:ext cx="12192000" cy="1318255"/>
          </a:xfrm>
          <a:prstGeom prst="rect">
            <a:avLst/>
          </a:prstGeom>
        </p:spPr>
      </p:pic>
      <p:pic>
        <p:nvPicPr>
          <p:cNvPr id="6" name="Picture 5">
            <a:extLst>
              <a:ext uri="{FF2B5EF4-FFF2-40B4-BE49-F238E27FC236}">
                <a16:creationId xmlns:a16="http://schemas.microsoft.com/office/drawing/2014/main" id="{8EF4FC49-7C20-104C-BB15-133BB163DC6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5082" y="2242128"/>
            <a:ext cx="6477000" cy="3454400"/>
          </a:xfrm>
          <a:prstGeom prst="rect">
            <a:avLst/>
          </a:prstGeom>
        </p:spPr>
      </p:pic>
      <p:sp>
        <p:nvSpPr>
          <p:cNvPr id="7" name="TextBox 6">
            <a:extLst>
              <a:ext uri="{FF2B5EF4-FFF2-40B4-BE49-F238E27FC236}">
                <a16:creationId xmlns:a16="http://schemas.microsoft.com/office/drawing/2014/main" id="{0761E457-5CA4-0F44-A246-D8ABC890BC4B}"/>
              </a:ext>
            </a:extLst>
          </p:cNvPr>
          <p:cNvSpPr txBox="1"/>
          <p:nvPr/>
        </p:nvSpPr>
        <p:spPr>
          <a:xfrm>
            <a:off x="167120" y="5835027"/>
            <a:ext cx="6672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19% of pacritinib treated patients on PAC203 and PERSIST-2 trials experienced an improvement in platelet counts</a:t>
            </a:r>
          </a:p>
        </p:txBody>
      </p:sp>
      <p:pic>
        <p:nvPicPr>
          <p:cNvPr id="8" name="Picture 7">
            <a:extLst>
              <a:ext uri="{FF2B5EF4-FFF2-40B4-BE49-F238E27FC236}">
                <a16:creationId xmlns:a16="http://schemas.microsoft.com/office/drawing/2014/main" id="{B709DEF6-3877-AB40-8786-E8F5ABB79E5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067550" y="2170589"/>
            <a:ext cx="4989368" cy="3987604"/>
          </a:xfrm>
          <a:prstGeom prst="rect">
            <a:avLst/>
          </a:prstGeom>
        </p:spPr>
      </p:pic>
      <p:sp>
        <p:nvSpPr>
          <p:cNvPr id="2" name="TextBox 1">
            <a:extLst>
              <a:ext uri="{FF2B5EF4-FFF2-40B4-BE49-F238E27FC236}">
                <a16:creationId xmlns:a16="http://schemas.microsoft.com/office/drawing/2014/main" id="{5818A778-D9E3-0310-D392-A66B000D906F}"/>
              </a:ext>
            </a:extLst>
          </p:cNvPr>
          <p:cNvSpPr txBox="1"/>
          <p:nvPr/>
        </p:nvSpPr>
        <p:spPr>
          <a:xfrm>
            <a:off x="0" y="7310"/>
            <a:ext cx="12490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ASH 2023</a:t>
            </a:r>
          </a:p>
        </p:txBody>
      </p:sp>
      <p:sp>
        <p:nvSpPr>
          <p:cNvPr id="9" name="TextBox 8">
            <a:extLst>
              <a:ext uri="{FF2B5EF4-FFF2-40B4-BE49-F238E27FC236}">
                <a16:creationId xmlns:a16="http://schemas.microsoft.com/office/drawing/2014/main" id="{E1634F1A-A716-A0AB-F967-81C2E3BF93CA}"/>
              </a:ext>
            </a:extLst>
          </p:cNvPr>
          <p:cNvSpPr txBox="1"/>
          <p:nvPr/>
        </p:nvSpPr>
        <p:spPr>
          <a:xfrm>
            <a:off x="10845495" y="2242128"/>
            <a:ext cx="1014846" cy="220517"/>
          </a:xfrm>
          <a:prstGeom prst="rect">
            <a:avLst/>
          </a:prstGeom>
          <a:solidFill>
            <a:srgbClr val="8A8A88"/>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non-responders,</a:t>
            </a:r>
          </a:p>
        </p:txBody>
      </p:sp>
    </p:spTree>
    <p:extLst>
      <p:ext uri="{BB962C8B-B14F-4D97-AF65-F5344CB8AC3E}">
        <p14:creationId xmlns:p14="http://schemas.microsoft.com/office/powerpoint/2010/main" val="749689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4D2EABE-80ED-9775-1526-8ABD8AAEC345}"/>
              </a:ext>
            </a:extLst>
          </p:cNvPr>
          <p:cNvSpPr/>
          <p:nvPr/>
        </p:nvSpPr>
        <p:spPr>
          <a:xfrm>
            <a:off x="433137" y="1497312"/>
            <a:ext cx="11311512" cy="3716867"/>
          </a:xfrm>
          <a:prstGeom prst="rect">
            <a:avLst/>
          </a:prstGeom>
          <a:solidFill>
            <a:schemeClr val="bg1">
              <a:lumMod val="95000"/>
            </a:schemeClr>
          </a:solidFill>
          <a:ln>
            <a:solidFill>
              <a:srgbClr val="CD11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ounded Rectangle 16">
            <a:extLst>
              <a:ext uri="{FF2B5EF4-FFF2-40B4-BE49-F238E27FC236}">
                <a16:creationId xmlns:a16="http://schemas.microsoft.com/office/drawing/2014/main" id="{3DCE8A6F-A930-1A2C-D31C-37E0639160BC}"/>
              </a:ext>
            </a:extLst>
          </p:cNvPr>
          <p:cNvSpPr>
            <a:spLocks noChangeAspect="1"/>
          </p:cNvSpPr>
          <p:nvPr/>
        </p:nvSpPr>
        <p:spPr>
          <a:xfrm>
            <a:off x="584289" y="1365886"/>
            <a:ext cx="2802425" cy="3958776"/>
          </a:xfrm>
          <a:prstGeom prst="rect">
            <a:avLst/>
          </a:prstGeom>
          <a:solidFill>
            <a:schemeClr val="bg1"/>
          </a:solidFill>
          <a:ln w="38100">
            <a:solidFill>
              <a:srgbClr val="5576D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24384" tIns="24384" rIns="24384" bIns="24384" rtlCol="0" anchor="ctr">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1867" b="1" i="0" u="sng" strike="noStrike" kern="1200" cap="none" spc="0" normalizeH="0" baseline="0" noProof="0">
                <a:ln>
                  <a:noFill/>
                </a:ln>
                <a:solidFill>
                  <a:srgbClr val="5576D1"/>
                </a:solidFill>
                <a:effectLst/>
                <a:uLnTx/>
                <a:uFillTx/>
                <a:latin typeface="Arial" panose="020B0604020202020204"/>
                <a:ea typeface="+mn-ea"/>
                <a:cs typeface="+mn-cs"/>
              </a:rPr>
              <a:t>Key Eligibility Criteria:</a:t>
            </a:r>
          </a:p>
          <a:p>
            <a:pPr marL="457189" marR="0" lvl="0" indent="-304792" algn="l" defTabSz="914400" rtl="0" eaLnBrk="1" fontAlgn="auto" latinLnBrk="0" hangingPunct="1">
              <a:lnSpc>
                <a:spcPct val="100000"/>
              </a:lnSpc>
              <a:spcBef>
                <a:spcPts val="40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a:ln>
                  <a:noFill/>
                </a:ln>
                <a:solidFill>
                  <a:srgbClr val="5576D1"/>
                </a:solidFill>
                <a:effectLst/>
                <a:uLnTx/>
                <a:uFillTx/>
                <a:latin typeface="Arial" panose="020B0604020202020204"/>
                <a:ea typeface="+mn-ea"/>
                <a:cs typeface="+mn-cs"/>
              </a:rPr>
              <a:t>PMF, PET-MF, PPV-MF </a:t>
            </a:r>
          </a:p>
          <a:p>
            <a:pPr marL="457189" marR="0" lvl="0" indent="-304792" algn="l" defTabSz="914400" rtl="0" eaLnBrk="1" fontAlgn="auto" latinLnBrk="0" hangingPunct="1">
              <a:lnSpc>
                <a:spcPct val="100000"/>
              </a:lnSpc>
              <a:spcBef>
                <a:spcPts val="40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a:ln>
                  <a:noFill/>
                </a:ln>
                <a:solidFill>
                  <a:srgbClr val="5576D1"/>
                </a:solidFill>
                <a:effectLst/>
                <a:uLnTx/>
                <a:uFillTx/>
                <a:latin typeface="Arial" panose="020B0604020202020204"/>
                <a:ea typeface="+mn-ea"/>
                <a:cs typeface="+mn-cs"/>
              </a:rPr>
              <a:t>DIPSS Intermediate- or high-risk disease</a:t>
            </a:r>
          </a:p>
          <a:p>
            <a:pPr marL="457189" marR="0" lvl="0" indent="-304792" algn="l" defTabSz="914400" rtl="0" eaLnBrk="1" fontAlgn="auto" latinLnBrk="0" hangingPunct="1">
              <a:lnSpc>
                <a:spcPct val="100000"/>
              </a:lnSpc>
              <a:spcBef>
                <a:spcPts val="40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a:ln>
                  <a:noFill/>
                </a:ln>
                <a:solidFill>
                  <a:srgbClr val="5576D1"/>
                </a:solidFill>
                <a:effectLst/>
                <a:uLnTx/>
                <a:uFillTx/>
                <a:latin typeface="Arial" panose="020B0604020202020204"/>
                <a:ea typeface="+mn-ea"/>
                <a:cs typeface="+mn-cs"/>
              </a:rPr>
              <a:t>Severe thrombocytopenia at baseline (&lt;50 x 10</a:t>
            </a:r>
            <a:r>
              <a:rPr kumimoji="0" lang="en-US" sz="1867" b="0" i="0" u="none" strike="noStrike" kern="1200" cap="none" spc="0" normalizeH="0" baseline="30000" noProof="0">
                <a:ln>
                  <a:noFill/>
                </a:ln>
                <a:solidFill>
                  <a:srgbClr val="5576D1"/>
                </a:solidFill>
                <a:effectLst/>
                <a:uLnTx/>
                <a:uFillTx/>
                <a:latin typeface="Arial" panose="020B0604020202020204"/>
                <a:ea typeface="+mn-ea"/>
                <a:cs typeface="+mn-cs"/>
              </a:rPr>
              <a:t>9</a:t>
            </a:r>
            <a:r>
              <a:rPr kumimoji="0" lang="en-US" sz="1867" b="0" i="0" u="none" strike="noStrike" kern="1200" cap="none" spc="0" normalizeH="0" baseline="0" noProof="0">
                <a:ln>
                  <a:noFill/>
                </a:ln>
                <a:solidFill>
                  <a:srgbClr val="5576D1"/>
                </a:solidFill>
                <a:effectLst/>
                <a:uLnTx/>
                <a:uFillTx/>
                <a:latin typeface="Arial" panose="020B0604020202020204"/>
                <a:ea typeface="+mn-ea"/>
                <a:cs typeface="+mn-cs"/>
              </a:rPr>
              <a:t>/L)</a:t>
            </a:r>
          </a:p>
          <a:p>
            <a:pPr marL="457189" marR="0" lvl="0" indent="-304792" algn="l" defTabSz="914400" rtl="0" eaLnBrk="1" fontAlgn="auto" latinLnBrk="0" hangingPunct="1">
              <a:lnSpc>
                <a:spcPct val="100000"/>
              </a:lnSpc>
              <a:spcBef>
                <a:spcPts val="40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a:ln>
                  <a:noFill/>
                </a:ln>
                <a:solidFill>
                  <a:srgbClr val="5576D1"/>
                </a:solidFill>
                <a:effectLst/>
                <a:uLnTx/>
                <a:uFillTx/>
                <a:latin typeface="Arial" panose="020B0604020202020204"/>
                <a:ea typeface="+mn-ea"/>
                <a:cs typeface="+mn-cs"/>
              </a:rPr>
              <a:t>JAK2 inhibitor-naïve or limited duration of prior JAK2 inhibitor</a:t>
            </a:r>
            <a:endParaRPr kumimoji="0" lang="en-US" sz="2400" b="0" i="0" u="none" strike="noStrike" kern="1200" cap="none" spc="0" normalizeH="0" baseline="30000" noProof="0">
              <a:ln>
                <a:noFill/>
              </a:ln>
              <a:solidFill>
                <a:srgbClr val="5576D1"/>
              </a:solidFill>
              <a:effectLst/>
              <a:uLnTx/>
              <a:uFillTx/>
              <a:latin typeface="Arial" panose="020B0604020202020204"/>
              <a:ea typeface="+mn-ea"/>
              <a:cs typeface="+mn-cs"/>
            </a:endParaRPr>
          </a:p>
        </p:txBody>
      </p:sp>
      <p:sp>
        <p:nvSpPr>
          <p:cNvPr id="18" name="Rounded Rectangle 25">
            <a:extLst>
              <a:ext uri="{FF2B5EF4-FFF2-40B4-BE49-F238E27FC236}">
                <a16:creationId xmlns:a16="http://schemas.microsoft.com/office/drawing/2014/main" id="{3E2AB9DD-DFEB-3A56-AC99-6F0E353830F2}"/>
              </a:ext>
            </a:extLst>
          </p:cNvPr>
          <p:cNvSpPr>
            <a:spLocks/>
          </p:cNvSpPr>
          <p:nvPr/>
        </p:nvSpPr>
        <p:spPr>
          <a:xfrm>
            <a:off x="6358139" y="1643757"/>
            <a:ext cx="2213699" cy="623889"/>
          </a:xfrm>
          <a:prstGeom prst="rect">
            <a:avLst/>
          </a:prstGeom>
          <a:solidFill>
            <a:srgbClr val="5576D1"/>
          </a:solidFill>
          <a:ln>
            <a:solidFill>
              <a:srgbClr val="5576D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24384" tIns="24384" rIns="24384" bIns="24384" rtlCol="0" anchor="ctr">
            <a:spAutoFit/>
          </a:bodyPr>
          <a:lstStyle/>
          <a:p>
            <a:pPr marL="84665"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rial" panose="020B0604020202020204"/>
                <a:ea typeface="+mn-ea"/>
                <a:cs typeface="+mn-cs"/>
              </a:rPr>
              <a:t>Pacritinib </a:t>
            </a:r>
          </a:p>
          <a:p>
            <a:pPr marL="84665"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rial" panose="020B0604020202020204"/>
                <a:ea typeface="+mn-ea"/>
                <a:cs typeface="+mn-cs"/>
              </a:rPr>
              <a:t>200 mg BID</a:t>
            </a:r>
          </a:p>
        </p:txBody>
      </p:sp>
      <p:cxnSp>
        <p:nvCxnSpPr>
          <p:cNvPr id="26" name="Connector: Elbow 25">
            <a:extLst>
              <a:ext uri="{FF2B5EF4-FFF2-40B4-BE49-F238E27FC236}">
                <a16:creationId xmlns:a16="http://schemas.microsoft.com/office/drawing/2014/main" id="{B46D3DB7-A91B-C57C-7420-CE92E3A231C7}"/>
              </a:ext>
            </a:extLst>
          </p:cNvPr>
          <p:cNvCxnSpPr>
            <a:cxnSpLocks/>
          </p:cNvCxnSpPr>
          <p:nvPr/>
        </p:nvCxnSpPr>
        <p:spPr>
          <a:xfrm>
            <a:off x="3420580" y="3495628"/>
            <a:ext cx="5486309" cy="840648"/>
          </a:xfrm>
          <a:prstGeom prst="bentConnector3">
            <a:avLst>
              <a:gd name="adj1" fmla="val 50000"/>
            </a:avLst>
          </a:prstGeom>
          <a:ln>
            <a:solidFill>
              <a:srgbClr val="5576D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91195A52-5375-A60F-46D8-48B30F3DFA04}"/>
              </a:ext>
            </a:extLst>
          </p:cNvPr>
          <p:cNvSpPr/>
          <p:nvPr/>
        </p:nvSpPr>
        <p:spPr>
          <a:xfrm>
            <a:off x="6358140" y="2377834"/>
            <a:ext cx="2213699" cy="2659184"/>
          </a:xfrm>
          <a:prstGeom prst="rect">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24384" tIns="24384" rIns="24384" bIns="24384" rtlCol="0"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rial" panose="020B0604020202020204"/>
                <a:ea typeface="+mn-ea"/>
                <a:cs typeface="+mn-cs"/>
              </a:rPr>
              <a:t>Physician’s Choice</a:t>
            </a:r>
            <a:endParaRPr kumimoji="0" lang="en-US" sz="1867" b="1" i="0" u="none" strike="noStrike" kern="1200" cap="none" spc="0" normalizeH="0" baseline="30000" noProof="0">
              <a:ln>
                <a:noFill/>
              </a:ln>
              <a:solidFill>
                <a:srgbClr val="FFFFFF"/>
              </a:solidFill>
              <a:effectLst/>
              <a:uLnTx/>
              <a:uFillTx/>
              <a:latin typeface="Arial" panose="020B0604020202020204"/>
              <a:ea typeface="+mn-ea"/>
              <a:cs typeface="+mn-cs"/>
            </a:endParaRPr>
          </a:p>
          <a:p>
            <a:pPr marL="380990" marR="0" lvl="0" indent="-232828"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67" b="0" i="0" u="none" strike="noStrike" kern="1200" cap="none" spc="0" normalizeH="0" baseline="0" noProof="0">
                <a:ln>
                  <a:noFill/>
                </a:ln>
                <a:solidFill>
                  <a:srgbClr val="FFFFFF"/>
                </a:solidFill>
                <a:effectLst/>
                <a:uLnTx/>
                <a:uFillTx/>
                <a:latin typeface="Arial" panose="020B0604020202020204"/>
                <a:ea typeface="+mn-ea"/>
                <a:cs typeface="+mn-cs"/>
              </a:rPr>
              <a:t>Low-dose ruxolitinib </a:t>
            </a:r>
            <a:br>
              <a:rPr kumimoji="0" lang="en-US" sz="1867"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867" b="0" i="0" u="none" strike="noStrike" kern="1200" cap="none" spc="0" normalizeH="0" baseline="0" noProof="0">
                <a:ln>
                  <a:noFill/>
                </a:ln>
                <a:solidFill>
                  <a:srgbClr val="FFFFFF"/>
                </a:solidFill>
                <a:effectLst/>
                <a:uLnTx/>
                <a:uFillTx/>
                <a:latin typeface="Arial" panose="020B0604020202020204"/>
                <a:ea typeface="+mn-ea"/>
                <a:cs typeface="+mn-cs"/>
              </a:rPr>
              <a:t>(5 mg QD or BID)</a:t>
            </a:r>
          </a:p>
          <a:p>
            <a:pPr marL="380990" marR="0" lvl="0" indent="-232828"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67" b="0" i="0" u="none" strike="noStrike" kern="1200" cap="none" spc="0" normalizeH="0" baseline="0" noProof="0">
                <a:ln>
                  <a:noFill/>
                </a:ln>
                <a:solidFill>
                  <a:srgbClr val="FFFFFF"/>
                </a:solidFill>
                <a:effectLst/>
                <a:uLnTx/>
                <a:uFillTx/>
                <a:latin typeface="Arial" panose="020B0604020202020204"/>
                <a:ea typeface="+mn-ea"/>
                <a:cs typeface="+mn-cs"/>
              </a:rPr>
              <a:t>Hydroxyurea</a:t>
            </a:r>
          </a:p>
          <a:p>
            <a:pPr marL="380990" marR="0" lvl="0" indent="-232828"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67" b="0" i="0" u="none" strike="noStrike" kern="1200" cap="none" spc="0" normalizeH="0" baseline="0" noProof="0">
                <a:ln>
                  <a:noFill/>
                </a:ln>
                <a:solidFill>
                  <a:srgbClr val="FFFFFF"/>
                </a:solidFill>
                <a:effectLst/>
                <a:uLnTx/>
                <a:uFillTx/>
                <a:latin typeface="Arial" panose="020B0604020202020204"/>
                <a:ea typeface="+mn-ea"/>
                <a:cs typeface="+mn-cs"/>
              </a:rPr>
              <a:t>Danazol</a:t>
            </a:r>
          </a:p>
          <a:p>
            <a:pPr marL="380990" marR="0" lvl="0" indent="-232828"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67" b="0" i="0" u="none" strike="noStrike" kern="1200" cap="none" spc="0" normalizeH="0" baseline="0" noProof="0">
                <a:ln>
                  <a:noFill/>
                </a:ln>
                <a:solidFill>
                  <a:srgbClr val="FFFFFF"/>
                </a:solidFill>
                <a:effectLst/>
                <a:uLnTx/>
                <a:uFillTx/>
                <a:latin typeface="Arial" panose="020B0604020202020204"/>
                <a:ea typeface="+mn-ea"/>
                <a:cs typeface="+mn-cs"/>
              </a:rPr>
              <a:t>Corticosteroids </a:t>
            </a:r>
            <a:endParaRPr kumimoji="0" lang="en-US" sz="2133"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7" name="Connector: Elbow 26">
            <a:extLst>
              <a:ext uri="{FF2B5EF4-FFF2-40B4-BE49-F238E27FC236}">
                <a16:creationId xmlns:a16="http://schemas.microsoft.com/office/drawing/2014/main" id="{5C7B27E0-A35F-88C0-C110-2ED6CC281C4E}"/>
              </a:ext>
            </a:extLst>
          </p:cNvPr>
          <p:cNvCxnSpPr>
            <a:cxnSpLocks/>
          </p:cNvCxnSpPr>
          <p:nvPr/>
        </p:nvCxnSpPr>
        <p:spPr>
          <a:xfrm flipV="1">
            <a:off x="3475286" y="1987523"/>
            <a:ext cx="5562505" cy="1508105"/>
          </a:xfrm>
          <a:prstGeom prst="bentConnector3">
            <a:avLst>
              <a:gd name="adj1" fmla="val 48398"/>
            </a:avLst>
          </a:prstGeom>
          <a:ln>
            <a:solidFill>
              <a:srgbClr val="5576D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20EE826A-072E-84C0-AC44-90F3676F662F}"/>
              </a:ext>
            </a:extLst>
          </p:cNvPr>
          <p:cNvSpPr/>
          <p:nvPr/>
        </p:nvSpPr>
        <p:spPr>
          <a:xfrm>
            <a:off x="3550250" y="1653528"/>
            <a:ext cx="2430455" cy="3383491"/>
          </a:xfrm>
          <a:prstGeom prst="rect">
            <a:avLst/>
          </a:prstGeom>
          <a:solidFill>
            <a:schemeClr val="bg1"/>
          </a:solidFill>
          <a:ln w="38100">
            <a:solidFill>
              <a:srgbClr val="5576D1"/>
            </a:solidFill>
          </a:ln>
        </p:spPr>
        <p:style>
          <a:lnRef idx="2">
            <a:schemeClr val="accent1">
              <a:shade val="50000"/>
            </a:schemeClr>
          </a:lnRef>
          <a:fillRef idx="1">
            <a:schemeClr val="accent1"/>
          </a:fillRef>
          <a:effectRef idx="0">
            <a:schemeClr val="accent1"/>
          </a:effectRef>
          <a:fontRef idx="minor">
            <a:schemeClr val="lt1"/>
          </a:fontRef>
        </p:style>
        <p:txBody>
          <a:bodyPr lIns="24384" tIns="24384" rIns="24384" bIns="24384" rtlCol="0"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867" b="1" i="0" u="none" strike="noStrike" kern="1200" cap="none" spc="0" normalizeH="0" baseline="0" noProof="0">
                <a:ln>
                  <a:noFill/>
                </a:ln>
                <a:solidFill>
                  <a:srgbClr val="5576D1"/>
                </a:solidFill>
                <a:effectLst/>
                <a:uLnTx/>
                <a:uFillTx/>
                <a:latin typeface="Arial" panose="020B0604020202020204"/>
                <a:ea typeface="+mn-ea"/>
                <a:cs typeface="+mn-cs"/>
              </a:rPr>
              <a:t>2:1 </a:t>
            </a:r>
            <a:br>
              <a:rPr kumimoji="0" lang="en-US" sz="1867" b="1" i="0" u="none" strike="noStrike" kern="1200" cap="none" spc="0" normalizeH="0" baseline="0" noProof="0">
                <a:ln>
                  <a:noFill/>
                </a:ln>
                <a:solidFill>
                  <a:srgbClr val="5576D1"/>
                </a:solidFill>
                <a:effectLst/>
                <a:uLnTx/>
                <a:uFillTx/>
                <a:latin typeface="Arial" panose="020B0604020202020204"/>
                <a:ea typeface="+mn-ea"/>
                <a:cs typeface="+mn-cs"/>
              </a:rPr>
            </a:br>
            <a:r>
              <a:rPr kumimoji="0" lang="en-US" sz="1867" b="1" i="0" u="none" strike="noStrike" kern="1200" cap="none" spc="0" normalizeH="0" baseline="0" noProof="0">
                <a:ln>
                  <a:noFill/>
                </a:ln>
                <a:solidFill>
                  <a:srgbClr val="5576D1"/>
                </a:solidFill>
                <a:effectLst/>
                <a:uLnTx/>
                <a:uFillTx/>
                <a:latin typeface="Arial" panose="020B0604020202020204"/>
                <a:ea typeface="+mn-ea"/>
                <a:cs typeface="+mn-cs"/>
              </a:rPr>
              <a:t>Randomization</a:t>
            </a:r>
            <a:br>
              <a:rPr kumimoji="0" lang="en-US" sz="1867" b="1" i="0" u="none" strike="noStrike" kern="1200" cap="none" spc="0" normalizeH="0" baseline="0" noProof="0">
                <a:ln>
                  <a:noFill/>
                </a:ln>
                <a:solidFill>
                  <a:srgbClr val="5576D1"/>
                </a:solidFill>
                <a:effectLst/>
                <a:uLnTx/>
                <a:uFillTx/>
                <a:latin typeface="Arial" panose="020B0604020202020204"/>
                <a:ea typeface="+mn-ea"/>
                <a:cs typeface="+mn-cs"/>
              </a:rPr>
            </a:br>
            <a:r>
              <a:rPr kumimoji="0" lang="en-US" sz="1867" b="1" i="0" u="none" strike="noStrike" kern="1200" cap="none" spc="0" normalizeH="0" baseline="0" noProof="0">
                <a:ln>
                  <a:noFill/>
                </a:ln>
                <a:solidFill>
                  <a:srgbClr val="5576D1"/>
                </a:solidFill>
                <a:effectLst/>
                <a:uLnTx/>
                <a:uFillTx/>
                <a:latin typeface="Arial" panose="020B0604020202020204"/>
                <a:ea typeface="+mn-ea"/>
                <a:cs typeface="+mn-cs"/>
              </a:rPr>
              <a:t>N=399</a:t>
            </a:r>
          </a:p>
          <a:p>
            <a:pPr marL="298443" marR="0" lvl="0" indent="-63498" algn="l" defTabSz="914400" rtl="0" eaLnBrk="1" fontAlgn="auto" latinLnBrk="0" hangingPunct="1">
              <a:lnSpc>
                <a:spcPct val="100000"/>
              </a:lnSpc>
              <a:spcBef>
                <a:spcPts val="0"/>
              </a:spcBef>
              <a:spcAft>
                <a:spcPts val="800"/>
              </a:spcAft>
              <a:buClrTx/>
              <a:buSzTx/>
              <a:buFontTx/>
              <a:buNone/>
              <a:tabLst/>
              <a:defRPr/>
            </a:pPr>
            <a:r>
              <a:rPr kumimoji="0" lang="en-US" sz="1867" b="1" i="0" u="none" strike="noStrike" kern="1200" cap="none" spc="0" normalizeH="0" baseline="0" noProof="0">
                <a:ln>
                  <a:noFill/>
                </a:ln>
                <a:solidFill>
                  <a:srgbClr val="5576D1"/>
                </a:solidFill>
                <a:effectLst/>
                <a:uLnTx/>
                <a:uFillTx/>
                <a:latin typeface="Arial" panose="020B0604020202020204"/>
                <a:ea typeface="+mn-ea"/>
                <a:cs typeface="+mn-cs"/>
              </a:rPr>
              <a:t>Stratification at randomization:</a:t>
            </a:r>
          </a:p>
          <a:p>
            <a:pPr marL="620168" marR="0" lvl="0" indent="-321725" algn="l" defTabSz="914400" rtl="0" eaLnBrk="1" fontAlgn="auto" latinLnBrk="0" hangingPunct="1">
              <a:lnSpc>
                <a:spcPct val="100000"/>
              </a:lnSpc>
              <a:spcBef>
                <a:spcPts val="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a:ln>
                  <a:noFill/>
                </a:ln>
                <a:solidFill>
                  <a:srgbClr val="5576D1"/>
                </a:solidFill>
                <a:effectLst/>
                <a:uLnTx/>
                <a:uFillTx/>
                <a:latin typeface="Arial" panose="020B0604020202020204"/>
                <a:ea typeface="+mn-ea"/>
                <a:cs typeface="+mn-cs"/>
              </a:rPr>
              <a:t>Prior JAK2 inhibitor therapy</a:t>
            </a:r>
            <a:endParaRPr kumimoji="0" lang="en-US" sz="1867" b="0" i="0" u="none" strike="noStrike" kern="1200" cap="none" spc="0" normalizeH="0" baseline="30000" noProof="0">
              <a:ln>
                <a:noFill/>
              </a:ln>
              <a:solidFill>
                <a:srgbClr val="5576D1"/>
              </a:solidFill>
              <a:effectLst/>
              <a:uLnTx/>
              <a:uFillTx/>
              <a:latin typeface="Arial" panose="020B0604020202020204"/>
              <a:ea typeface="+mn-ea"/>
              <a:cs typeface="+mn-cs"/>
            </a:endParaRPr>
          </a:p>
          <a:p>
            <a:pPr marL="620168" marR="0" lvl="0" indent="-321725" algn="l" defTabSz="914400" rtl="0" eaLnBrk="1" fontAlgn="auto" latinLnBrk="0" hangingPunct="1">
              <a:lnSpc>
                <a:spcPct val="100000"/>
              </a:lnSpc>
              <a:spcBef>
                <a:spcPts val="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a:ln>
                  <a:noFill/>
                </a:ln>
                <a:solidFill>
                  <a:srgbClr val="5576D1"/>
                </a:solidFill>
                <a:effectLst/>
                <a:uLnTx/>
                <a:uFillTx/>
                <a:latin typeface="Arial" panose="020B0604020202020204"/>
                <a:ea typeface="+mn-ea"/>
                <a:cs typeface="+mn-cs"/>
              </a:rPr>
              <a:t>Physician’s choice selected prior to randomization</a:t>
            </a:r>
            <a:endParaRPr kumimoji="0" lang="en-US" sz="2667" b="1" i="0" u="none" strike="noStrike" kern="1200" cap="none" spc="0" normalizeH="0" baseline="0" noProof="0">
              <a:ln>
                <a:noFill/>
              </a:ln>
              <a:solidFill>
                <a:srgbClr val="5576D1"/>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1C420E4A-146F-92BC-4569-0CB4A3AB7531}"/>
              </a:ext>
            </a:extLst>
          </p:cNvPr>
          <p:cNvSpPr/>
          <p:nvPr/>
        </p:nvSpPr>
        <p:spPr>
          <a:xfrm>
            <a:off x="8765762" y="1643820"/>
            <a:ext cx="2802425" cy="3570359"/>
          </a:xfrm>
          <a:prstGeom prst="rect">
            <a:avLst/>
          </a:prstGeom>
          <a:solidFill>
            <a:schemeClr val="bg1"/>
          </a:solidFill>
          <a:ln w="38100">
            <a:solidFill>
              <a:srgbClr val="5576D1"/>
            </a:solidFill>
          </a:ln>
        </p:spPr>
        <p:style>
          <a:lnRef idx="2">
            <a:schemeClr val="accent1">
              <a:shade val="50000"/>
            </a:schemeClr>
          </a:lnRef>
          <a:fillRef idx="1">
            <a:schemeClr val="accent1"/>
          </a:fillRef>
          <a:effectRef idx="0">
            <a:schemeClr val="accent1"/>
          </a:effectRef>
          <a:fontRef idx="minor">
            <a:schemeClr val="lt1"/>
          </a:fontRef>
        </p:style>
        <p:txBody>
          <a:bodyPr lIns="24384" tIns="24384" rIns="24384" bIns="24384" rtlCol="0" anchor="ctr"/>
          <a:lstStyle/>
          <a:p>
            <a:pPr marL="298443" marR="0" lvl="0" indent="-63498" algn="l" defTabSz="914400" rtl="0" eaLnBrk="1" fontAlgn="auto" latinLnBrk="0" hangingPunct="1">
              <a:lnSpc>
                <a:spcPct val="100000"/>
              </a:lnSpc>
              <a:spcBef>
                <a:spcPts val="0"/>
              </a:spcBef>
              <a:spcAft>
                <a:spcPts val="800"/>
              </a:spcAft>
              <a:buClrTx/>
              <a:buSzTx/>
              <a:buFontTx/>
              <a:buNone/>
              <a:tabLst/>
              <a:defRPr/>
            </a:pPr>
            <a:r>
              <a:rPr kumimoji="0" lang="en-US" sz="1867" b="1" i="0" u="none" strike="noStrike" kern="1200" cap="none" spc="0" normalizeH="0" baseline="0" noProof="0" dirty="0">
                <a:ln>
                  <a:noFill/>
                </a:ln>
                <a:solidFill>
                  <a:srgbClr val="5576D1"/>
                </a:solidFill>
                <a:effectLst/>
                <a:uLnTx/>
                <a:uFillTx/>
                <a:latin typeface="Arial" panose="020B0604020202020204"/>
                <a:ea typeface="+mn-ea"/>
                <a:cs typeface="+mn-cs"/>
              </a:rPr>
              <a:t>Co-primary endpoints at 24 weeks:</a:t>
            </a:r>
          </a:p>
          <a:p>
            <a:pPr marL="620168" marR="0" lvl="0" indent="-321725" algn="l" defTabSz="914400" rtl="0" eaLnBrk="1" fontAlgn="auto" latinLnBrk="0" hangingPunct="1">
              <a:lnSpc>
                <a:spcPct val="100000"/>
              </a:lnSpc>
              <a:spcBef>
                <a:spcPts val="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dirty="0">
                <a:ln>
                  <a:noFill/>
                </a:ln>
                <a:solidFill>
                  <a:srgbClr val="5576D1"/>
                </a:solidFill>
                <a:effectLst/>
                <a:uLnTx/>
                <a:uFillTx/>
                <a:latin typeface="Arial" panose="020B0604020202020204"/>
                <a:ea typeface="+mn-ea"/>
                <a:cs typeface="+mn-cs"/>
              </a:rPr>
              <a:t>Reduction in SVR ≥35% </a:t>
            </a:r>
          </a:p>
          <a:p>
            <a:pPr marL="620168" marR="0" lvl="0" indent="-321725" algn="l" defTabSz="914400" rtl="0" eaLnBrk="1" fontAlgn="auto" latinLnBrk="0" hangingPunct="1">
              <a:lnSpc>
                <a:spcPct val="100000"/>
              </a:lnSpc>
              <a:spcBef>
                <a:spcPts val="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dirty="0">
                <a:ln>
                  <a:noFill/>
                </a:ln>
                <a:solidFill>
                  <a:srgbClr val="5576D1"/>
                </a:solidFill>
                <a:effectLst/>
                <a:uLnTx/>
                <a:uFillTx/>
                <a:latin typeface="Arial" panose="020B0604020202020204"/>
                <a:ea typeface="+mn-ea"/>
                <a:cs typeface="+mn-cs"/>
              </a:rPr>
              <a:t>Reduction in </a:t>
            </a:r>
            <a:r>
              <a:rPr kumimoji="0" lang="en-US" sz="1867" b="0" i="0" u="none" strike="noStrike" kern="1200" cap="none" spc="0" normalizeH="0" baseline="0" noProof="0" dirty="0" err="1">
                <a:ln>
                  <a:noFill/>
                </a:ln>
                <a:solidFill>
                  <a:srgbClr val="5576D1"/>
                </a:solidFill>
                <a:effectLst/>
                <a:uLnTx/>
                <a:uFillTx/>
                <a:latin typeface="Arial" panose="020B0604020202020204"/>
                <a:ea typeface="+mn-ea"/>
                <a:cs typeface="+mn-cs"/>
              </a:rPr>
              <a:t>mTSS</a:t>
            </a:r>
            <a:r>
              <a:rPr kumimoji="0" lang="en-US" sz="1867" b="0" i="0" u="none" strike="noStrike" kern="1200" cap="none" spc="0" normalizeH="0" baseline="0" noProof="0" dirty="0">
                <a:ln>
                  <a:noFill/>
                </a:ln>
                <a:solidFill>
                  <a:srgbClr val="5576D1"/>
                </a:solidFill>
                <a:effectLst/>
                <a:uLnTx/>
                <a:uFillTx/>
                <a:latin typeface="Arial" panose="020B0604020202020204"/>
                <a:ea typeface="+mn-ea"/>
                <a:cs typeface="+mn-cs"/>
              </a:rPr>
              <a:t> ≥50%</a:t>
            </a:r>
          </a:p>
          <a:p>
            <a:pPr marL="298443" marR="0" lvl="0" indent="-63498" algn="l" defTabSz="914400" rtl="0" eaLnBrk="1" fontAlgn="auto" latinLnBrk="0" hangingPunct="1">
              <a:lnSpc>
                <a:spcPct val="100000"/>
              </a:lnSpc>
              <a:spcBef>
                <a:spcPts val="0"/>
              </a:spcBef>
              <a:spcAft>
                <a:spcPts val="800"/>
              </a:spcAft>
              <a:buClrTx/>
              <a:buSzTx/>
              <a:buFontTx/>
              <a:buNone/>
              <a:tabLst/>
              <a:defRPr/>
            </a:pPr>
            <a:r>
              <a:rPr kumimoji="0" lang="en-US" sz="1867" b="1" i="0" u="none" strike="noStrike" kern="1200" cap="none" spc="0" normalizeH="0" baseline="0" noProof="0" dirty="0">
                <a:ln>
                  <a:noFill/>
                </a:ln>
                <a:solidFill>
                  <a:srgbClr val="5576D1"/>
                </a:solidFill>
                <a:effectLst/>
                <a:uLnTx/>
                <a:uFillTx/>
                <a:latin typeface="Arial" panose="020B0604020202020204"/>
                <a:ea typeface="+mn-ea"/>
                <a:cs typeface="+mn-cs"/>
              </a:rPr>
              <a:t>Key secondary endpoints</a:t>
            </a:r>
          </a:p>
          <a:p>
            <a:pPr marL="620168" marR="0" lvl="0" indent="-321725" algn="l" defTabSz="914400" rtl="0" eaLnBrk="1" fontAlgn="auto" latinLnBrk="0" hangingPunct="1">
              <a:lnSpc>
                <a:spcPct val="100000"/>
              </a:lnSpc>
              <a:spcBef>
                <a:spcPts val="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dirty="0">
                <a:ln>
                  <a:noFill/>
                </a:ln>
                <a:solidFill>
                  <a:srgbClr val="5576D1"/>
                </a:solidFill>
                <a:effectLst/>
                <a:uLnTx/>
                <a:uFillTx/>
                <a:latin typeface="Arial" panose="020B0604020202020204"/>
                <a:ea typeface="+mn-ea"/>
                <a:cs typeface="+mn-cs"/>
              </a:rPr>
              <a:t>PGIC at 24 weeks</a:t>
            </a:r>
          </a:p>
          <a:p>
            <a:pPr marL="620168" marR="0" lvl="0" indent="-321725" algn="l" defTabSz="914400" rtl="0" eaLnBrk="1" fontAlgn="auto" latinLnBrk="0" hangingPunct="1">
              <a:lnSpc>
                <a:spcPct val="100000"/>
              </a:lnSpc>
              <a:spcBef>
                <a:spcPts val="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dirty="0">
                <a:ln>
                  <a:noFill/>
                </a:ln>
                <a:solidFill>
                  <a:srgbClr val="5576D1"/>
                </a:solidFill>
                <a:effectLst/>
                <a:uLnTx/>
                <a:uFillTx/>
                <a:latin typeface="Arial" panose="020B0604020202020204"/>
                <a:ea typeface="+mn-ea"/>
                <a:cs typeface="+mn-cs"/>
              </a:rPr>
              <a:t>Overall survival</a:t>
            </a:r>
            <a:endParaRPr kumimoji="0" lang="en-US" sz="1867" b="0" i="0" u="none" strike="noStrike" kern="1200" cap="none" spc="0" normalizeH="0" baseline="30000" noProof="0" dirty="0">
              <a:ln>
                <a:noFill/>
              </a:ln>
              <a:solidFill>
                <a:srgbClr val="5576D1"/>
              </a:solidFill>
              <a:effectLst/>
              <a:uLnTx/>
              <a:uFillTx/>
              <a:latin typeface="Arial" panose="020B0604020202020204"/>
              <a:ea typeface="+mn-ea"/>
              <a:cs typeface="+mn-cs"/>
            </a:endParaRPr>
          </a:p>
          <a:p>
            <a:pPr marL="620168" marR="0" lvl="0" indent="-321725" algn="l" defTabSz="914400" rtl="0" eaLnBrk="1" fontAlgn="auto" latinLnBrk="0" hangingPunct="1">
              <a:lnSpc>
                <a:spcPct val="100000"/>
              </a:lnSpc>
              <a:spcBef>
                <a:spcPts val="0"/>
              </a:spcBef>
              <a:spcAft>
                <a:spcPts val="400"/>
              </a:spcAft>
              <a:buClr>
                <a:srgbClr val="5576D1"/>
              </a:buClr>
              <a:buSzTx/>
              <a:buFont typeface="Wingdings" panose="05000000000000000000" pitchFamily="2" charset="2"/>
              <a:buChar char="§"/>
              <a:tabLst/>
              <a:defRPr/>
            </a:pPr>
            <a:r>
              <a:rPr kumimoji="0" lang="en-US" sz="1867" b="0" i="0" u="none" strike="noStrike" kern="1200" cap="none" spc="0" normalizeH="0" baseline="0" noProof="0" dirty="0">
                <a:ln>
                  <a:noFill/>
                </a:ln>
                <a:solidFill>
                  <a:srgbClr val="5576D1"/>
                </a:solidFill>
                <a:effectLst/>
                <a:uLnTx/>
                <a:uFillTx/>
                <a:latin typeface="Arial" panose="020B0604020202020204"/>
                <a:ea typeface="+mn-ea"/>
                <a:cs typeface="+mn-cs"/>
              </a:rPr>
              <a:t>Safety</a:t>
            </a:r>
          </a:p>
        </p:txBody>
      </p:sp>
      <p:sp>
        <p:nvSpPr>
          <p:cNvPr id="4" name="TextBox 3">
            <a:extLst>
              <a:ext uri="{FF2B5EF4-FFF2-40B4-BE49-F238E27FC236}">
                <a16:creationId xmlns:a16="http://schemas.microsoft.com/office/drawing/2014/main" id="{A3B88127-6CFA-BA5C-2AB9-C98554640292}"/>
              </a:ext>
            </a:extLst>
          </p:cNvPr>
          <p:cNvSpPr txBox="1"/>
          <p:nvPr/>
        </p:nvSpPr>
        <p:spPr>
          <a:xfrm>
            <a:off x="433138" y="5564258"/>
            <a:ext cx="11311511" cy="954300"/>
          </a:xfrm>
          <a:prstGeom prst="rect">
            <a:avLst/>
          </a:prstGeom>
          <a:noFill/>
        </p:spPr>
        <p:txBody>
          <a:bodyPr wrap="square">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Investigators can select an individual P/C agent but cannot combine agents or give them sequentially.</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Patients are treated until disease progression, intolerable adverse events, or withdrawal of consent.</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All patients are followed for survival until 2.5 years after randomization.</a:t>
            </a:r>
            <a:endParaRPr kumimoji="0" lang="en-US" sz="1867"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6" name="Title 4">
            <a:extLst>
              <a:ext uri="{FF2B5EF4-FFF2-40B4-BE49-F238E27FC236}">
                <a16:creationId xmlns:a16="http://schemas.microsoft.com/office/drawing/2014/main" id="{836D83AB-FD20-1723-935B-42F366B5CF3E}"/>
              </a:ext>
            </a:extLst>
          </p:cNvPr>
          <p:cNvSpPr>
            <a:spLocks noGrp="1"/>
          </p:cNvSpPr>
          <p:nvPr>
            <p:ph type="title"/>
          </p:nvPr>
        </p:nvSpPr>
        <p:spPr>
          <a:xfrm>
            <a:off x="584289" y="260006"/>
            <a:ext cx="10972800" cy="713539"/>
          </a:xfrm>
        </p:spPr>
        <p:txBody>
          <a:bodyPr>
            <a:noAutofit/>
          </a:bodyPr>
          <a:lstStyle/>
          <a:p>
            <a:pPr algn="ctr"/>
            <a:r>
              <a:rPr lang="en-US" sz="2330" dirty="0"/>
              <a:t>PACIFICA: A Randomized, Controlled Phase 3 Study of </a:t>
            </a:r>
            <a:br>
              <a:rPr lang="en-US" sz="2330" dirty="0"/>
            </a:br>
            <a:r>
              <a:rPr lang="en-US" sz="2330" dirty="0"/>
              <a:t>Pacritinib Versus Physician's Choice in Patients with Primary </a:t>
            </a:r>
            <a:br>
              <a:rPr lang="en-US" sz="2330" dirty="0"/>
            </a:br>
            <a:r>
              <a:rPr lang="en-US" sz="2330" dirty="0"/>
              <a:t>or Secondary Myelofibrosis and Severe Thrombocytopenia</a:t>
            </a:r>
          </a:p>
        </p:txBody>
      </p:sp>
    </p:spTree>
    <p:extLst>
      <p:ext uri="{BB962C8B-B14F-4D97-AF65-F5344CB8AC3E}">
        <p14:creationId xmlns:p14="http://schemas.microsoft.com/office/powerpoint/2010/main" val="11874858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32B1B104-3D33-A1DC-0540-8F3313597B0A}"/>
              </a:ext>
            </a:extLst>
          </p:cNvPr>
          <p:cNvGrpSpPr/>
          <p:nvPr/>
        </p:nvGrpSpPr>
        <p:grpSpPr>
          <a:xfrm>
            <a:off x="150623" y="1529264"/>
            <a:ext cx="11885768" cy="2203094"/>
            <a:chOff x="263525" y="1562963"/>
            <a:chExt cx="11864037" cy="3120406"/>
          </a:xfrm>
        </p:grpSpPr>
        <p:cxnSp>
          <p:nvCxnSpPr>
            <p:cNvPr id="2" name="Straight Connector 1">
              <a:extLst>
                <a:ext uri="{FF2B5EF4-FFF2-40B4-BE49-F238E27FC236}">
                  <a16:creationId xmlns:a16="http://schemas.microsoft.com/office/drawing/2014/main" id="{04A84754-AF13-3805-DF45-C5A15E39C396}"/>
                </a:ext>
              </a:extLst>
            </p:cNvPr>
            <p:cNvCxnSpPr>
              <a:cxnSpLocks/>
              <a:stCxn id="28" idx="3"/>
              <a:endCxn id="7" idx="1"/>
            </p:cNvCxnSpPr>
            <p:nvPr/>
          </p:nvCxnSpPr>
          <p:spPr>
            <a:xfrm>
              <a:off x="10646133" y="2821855"/>
              <a:ext cx="1037123" cy="0"/>
            </a:xfrm>
            <a:prstGeom prst="line">
              <a:avLst/>
            </a:prstGeom>
            <a:noFill/>
            <a:ln w="19050" cap="sq" cmpd="sng" algn="ctr">
              <a:solidFill>
                <a:srgbClr val="383A3B"/>
              </a:solidFill>
              <a:prstDash val="solid"/>
              <a:miter lim="800000"/>
            </a:ln>
            <a:effectLst/>
          </p:spPr>
        </p:cxnSp>
        <p:sp>
          <p:nvSpPr>
            <p:cNvPr id="4" name="Rectangle 3">
              <a:extLst>
                <a:ext uri="{FF2B5EF4-FFF2-40B4-BE49-F238E27FC236}">
                  <a16:creationId xmlns:a16="http://schemas.microsoft.com/office/drawing/2014/main" id="{8BAECFFD-13B5-60B5-9C3A-7575356C3072}"/>
                </a:ext>
              </a:extLst>
            </p:cNvPr>
            <p:cNvSpPr/>
            <p:nvPr/>
          </p:nvSpPr>
          <p:spPr>
            <a:xfrm>
              <a:off x="4680259" y="2273759"/>
              <a:ext cx="5039272" cy="1096197"/>
            </a:xfrm>
            <a:prstGeom prst="rect">
              <a:avLst/>
            </a:prstGeom>
            <a:noFill/>
            <a:ln w="19050" cap="flat" cmpd="sng" algn="ctr">
              <a:solidFill>
                <a:srgbClr val="383A3B"/>
              </a:solidFill>
              <a:prstDash val="solid"/>
              <a:miter lim="800000"/>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endParaRPr>
            </a:p>
          </p:txBody>
        </p:sp>
        <p:cxnSp>
          <p:nvCxnSpPr>
            <p:cNvPr id="5" name="Straight Connector 4">
              <a:extLst>
                <a:ext uri="{FF2B5EF4-FFF2-40B4-BE49-F238E27FC236}">
                  <a16:creationId xmlns:a16="http://schemas.microsoft.com/office/drawing/2014/main" id="{F765CE97-7B16-E265-1576-14DBDFD76451}"/>
                </a:ext>
              </a:extLst>
            </p:cNvPr>
            <p:cNvCxnSpPr>
              <a:cxnSpLocks/>
            </p:cNvCxnSpPr>
            <p:nvPr/>
          </p:nvCxnSpPr>
          <p:spPr>
            <a:xfrm flipH="1" flipV="1">
              <a:off x="2658583" y="2821857"/>
              <a:ext cx="2018428" cy="1"/>
            </a:xfrm>
            <a:prstGeom prst="line">
              <a:avLst/>
            </a:prstGeom>
            <a:noFill/>
            <a:ln w="19050" cap="flat" cmpd="sng" algn="ctr">
              <a:solidFill>
                <a:srgbClr val="383A3B"/>
              </a:solidFill>
              <a:prstDash val="solid"/>
              <a:miter lim="800000"/>
            </a:ln>
            <a:effectLst/>
          </p:spPr>
        </p:cxnSp>
        <p:sp>
          <p:nvSpPr>
            <p:cNvPr id="6" name="Rectangle 5">
              <a:extLst>
                <a:ext uri="{FF2B5EF4-FFF2-40B4-BE49-F238E27FC236}">
                  <a16:creationId xmlns:a16="http://schemas.microsoft.com/office/drawing/2014/main" id="{F234D3E0-5C29-46EC-86B5-8D9B21A511C2}"/>
                </a:ext>
              </a:extLst>
            </p:cNvPr>
            <p:cNvSpPr/>
            <p:nvPr/>
          </p:nvSpPr>
          <p:spPr>
            <a:xfrm>
              <a:off x="2811156" y="2904368"/>
              <a:ext cx="1836122" cy="331588"/>
            </a:xfrm>
            <a:prstGeom prst="rect">
              <a:avLst/>
            </a:prstGeom>
            <a:noFill/>
          </p:spPr>
          <p:txBody>
            <a:bodyPr wrap="square">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Geneva" charset="0"/>
                  <a:cs typeface="Arial" panose="020B0604020202020204" pitchFamily="34" charset="0"/>
                </a:rPr>
                <a:t>2:1 randomization</a:t>
              </a:r>
            </a:p>
          </p:txBody>
        </p:sp>
        <p:sp>
          <p:nvSpPr>
            <p:cNvPr id="7" name="Diamond 6">
              <a:extLst>
                <a:ext uri="{FF2B5EF4-FFF2-40B4-BE49-F238E27FC236}">
                  <a16:creationId xmlns:a16="http://schemas.microsoft.com/office/drawing/2014/main" id="{BAD42243-837B-6960-5750-A2A111AB7FEC}"/>
                </a:ext>
              </a:extLst>
            </p:cNvPr>
            <p:cNvSpPr/>
            <p:nvPr/>
          </p:nvSpPr>
          <p:spPr>
            <a:xfrm>
              <a:off x="11683256" y="2677274"/>
              <a:ext cx="245219" cy="289165"/>
            </a:xfrm>
            <a:prstGeom prst="diamond">
              <a:avLst/>
            </a:prstGeom>
            <a:solidFill>
              <a:srgbClr val="383A3B"/>
            </a:solidFill>
            <a:ln w="6350" cap="flat" cmpd="sng" algn="ctr">
              <a:solidFill>
                <a:srgbClr val="383A3B"/>
              </a:solidFill>
              <a:prstDash val="solid"/>
              <a:miter lim="800000"/>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Geneva" charset="0"/>
                <a:cs typeface="Arial" panose="020B0604020202020204" pitchFamily="34" charset="0"/>
              </a:endParaRPr>
            </a:p>
          </p:txBody>
        </p:sp>
        <p:cxnSp>
          <p:nvCxnSpPr>
            <p:cNvPr id="8" name="Straight Connector 7">
              <a:extLst>
                <a:ext uri="{FF2B5EF4-FFF2-40B4-BE49-F238E27FC236}">
                  <a16:creationId xmlns:a16="http://schemas.microsoft.com/office/drawing/2014/main" id="{AF7556CE-F8F8-5664-178A-AD5C87EBDDA5}"/>
                </a:ext>
              </a:extLst>
            </p:cNvPr>
            <p:cNvCxnSpPr>
              <a:cxnSpLocks/>
            </p:cNvCxnSpPr>
            <p:nvPr/>
          </p:nvCxnSpPr>
          <p:spPr>
            <a:xfrm>
              <a:off x="4905350" y="4048143"/>
              <a:ext cx="5900764" cy="0"/>
            </a:xfrm>
            <a:prstGeom prst="line">
              <a:avLst/>
            </a:prstGeom>
            <a:noFill/>
            <a:ln w="12700" cap="sq" cmpd="sng" algn="ctr">
              <a:solidFill>
                <a:srgbClr val="383A3B">
                  <a:lumMod val="50000"/>
                  <a:lumOff val="50000"/>
                </a:srgbClr>
              </a:solidFill>
              <a:prstDash val="solid"/>
              <a:miter lim="800000"/>
            </a:ln>
            <a:effectLst/>
          </p:spPr>
        </p:cxnSp>
        <p:cxnSp>
          <p:nvCxnSpPr>
            <p:cNvPr id="9" name="Straight Connector 8">
              <a:extLst>
                <a:ext uri="{FF2B5EF4-FFF2-40B4-BE49-F238E27FC236}">
                  <a16:creationId xmlns:a16="http://schemas.microsoft.com/office/drawing/2014/main" id="{3BF1366D-8FC8-31C2-3BC4-3A474994BBB1}"/>
                </a:ext>
              </a:extLst>
            </p:cNvPr>
            <p:cNvCxnSpPr>
              <a:cxnSpLocks/>
            </p:cNvCxnSpPr>
            <p:nvPr/>
          </p:nvCxnSpPr>
          <p:spPr>
            <a:xfrm flipV="1">
              <a:off x="4905349" y="3865263"/>
              <a:ext cx="0" cy="182880"/>
            </a:xfrm>
            <a:prstGeom prst="line">
              <a:avLst/>
            </a:prstGeom>
            <a:noFill/>
            <a:ln w="12700" cap="sq" cmpd="sng" algn="ctr">
              <a:solidFill>
                <a:srgbClr val="383A3B">
                  <a:lumMod val="50000"/>
                  <a:lumOff val="50000"/>
                </a:srgbClr>
              </a:solidFill>
              <a:prstDash val="solid"/>
              <a:miter lim="800000"/>
            </a:ln>
            <a:effectLst/>
          </p:spPr>
        </p:cxnSp>
        <p:cxnSp>
          <p:nvCxnSpPr>
            <p:cNvPr id="13" name="Straight Connector 12">
              <a:extLst>
                <a:ext uri="{FF2B5EF4-FFF2-40B4-BE49-F238E27FC236}">
                  <a16:creationId xmlns:a16="http://schemas.microsoft.com/office/drawing/2014/main" id="{34C9E95F-52E3-ECD5-BA71-E2C2003E76F8}"/>
                </a:ext>
              </a:extLst>
            </p:cNvPr>
            <p:cNvCxnSpPr>
              <a:cxnSpLocks/>
            </p:cNvCxnSpPr>
            <p:nvPr/>
          </p:nvCxnSpPr>
          <p:spPr>
            <a:xfrm flipV="1">
              <a:off x="11677763" y="3865263"/>
              <a:ext cx="0" cy="182880"/>
            </a:xfrm>
            <a:prstGeom prst="line">
              <a:avLst/>
            </a:prstGeom>
            <a:noFill/>
            <a:ln w="12700" cap="sq" cmpd="sng" algn="ctr">
              <a:solidFill>
                <a:srgbClr val="383A3B">
                  <a:lumMod val="50000"/>
                  <a:lumOff val="50000"/>
                </a:srgbClr>
              </a:solidFill>
              <a:prstDash val="solid"/>
              <a:miter lim="800000"/>
            </a:ln>
            <a:effectLst/>
          </p:spPr>
        </p:cxnSp>
        <p:cxnSp>
          <p:nvCxnSpPr>
            <p:cNvPr id="14" name="Straight Connector 13">
              <a:extLst>
                <a:ext uri="{FF2B5EF4-FFF2-40B4-BE49-F238E27FC236}">
                  <a16:creationId xmlns:a16="http://schemas.microsoft.com/office/drawing/2014/main" id="{360BCBD0-B09C-45A4-01D3-66B8B211D8EC}"/>
                </a:ext>
              </a:extLst>
            </p:cNvPr>
            <p:cNvCxnSpPr>
              <a:cxnSpLocks/>
            </p:cNvCxnSpPr>
            <p:nvPr/>
          </p:nvCxnSpPr>
          <p:spPr>
            <a:xfrm>
              <a:off x="10894219" y="4050107"/>
              <a:ext cx="783544" cy="0"/>
            </a:xfrm>
            <a:prstGeom prst="line">
              <a:avLst/>
            </a:prstGeom>
            <a:noFill/>
            <a:ln w="12700" cap="sq" cmpd="sng" algn="ctr">
              <a:solidFill>
                <a:srgbClr val="383A3B">
                  <a:lumMod val="50000"/>
                  <a:lumOff val="50000"/>
                </a:srgbClr>
              </a:solidFill>
              <a:prstDash val="solid"/>
              <a:miter lim="800000"/>
            </a:ln>
            <a:effectLst/>
          </p:spPr>
        </p:cxnSp>
        <p:grpSp>
          <p:nvGrpSpPr>
            <p:cNvPr id="16" name="Group 15">
              <a:extLst>
                <a:ext uri="{FF2B5EF4-FFF2-40B4-BE49-F238E27FC236}">
                  <a16:creationId xmlns:a16="http://schemas.microsoft.com/office/drawing/2014/main" id="{CEC59D36-E2B8-5DDC-DED0-17D21A624D0C}"/>
                </a:ext>
              </a:extLst>
            </p:cNvPr>
            <p:cNvGrpSpPr/>
            <p:nvPr/>
          </p:nvGrpSpPr>
          <p:grpSpPr>
            <a:xfrm>
              <a:off x="10771171" y="3970218"/>
              <a:ext cx="157845" cy="155855"/>
              <a:chOff x="10771170" y="3259753"/>
              <a:chExt cx="157845" cy="227085"/>
            </a:xfrm>
          </p:grpSpPr>
          <p:cxnSp>
            <p:nvCxnSpPr>
              <p:cNvPr id="17" name="Straight Connector 16">
                <a:extLst>
                  <a:ext uri="{FF2B5EF4-FFF2-40B4-BE49-F238E27FC236}">
                    <a16:creationId xmlns:a16="http://schemas.microsoft.com/office/drawing/2014/main" id="{BBBB76EC-5F76-2439-C6D1-92D9F1543B70}"/>
                  </a:ext>
                </a:extLst>
              </p:cNvPr>
              <p:cNvCxnSpPr>
                <a:cxnSpLocks/>
              </p:cNvCxnSpPr>
              <p:nvPr/>
            </p:nvCxnSpPr>
            <p:spPr>
              <a:xfrm flipV="1">
                <a:off x="10771170" y="3259753"/>
                <a:ext cx="90386" cy="227085"/>
              </a:xfrm>
              <a:prstGeom prst="line">
                <a:avLst/>
              </a:prstGeom>
              <a:noFill/>
              <a:ln w="12700" cap="sq" cmpd="sng" algn="ctr">
                <a:solidFill>
                  <a:srgbClr val="383A3B">
                    <a:lumMod val="50000"/>
                    <a:lumOff val="50000"/>
                  </a:srgbClr>
                </a:solidFill>
                <a:prstDash val="solid"/>
                <a:miter lim="800000"/>
              </a:ln>
              <a:effectLst/>
            </p:spPr>
          </p:cxnSp>
          <p:cxnSp>
            <p:nvCxnSpPr>
              <p:cNvPr id="18" name="Straight Connector 17">
                <a:extLst>
                  <a:ext uri="{FF2B5EF4-FFF2-40B4-BE49-F238E27FC236}">
                    <a16:creationId xmlns:a16="http://schemas.microsoft.com/office/drawing/2014/main" id="{A49891F6-2462-DB86-F7ED-632F24F3EBCF}"/>
                  </a:ext>
                </a:extLst>
              </p:cNvPr>
              <p:cNvCxnSpPr>
                <a:cxnSpLocks/>
              </p:cNvCxnSpPr>
              <p:nvPr/>
            </p:nvCxnSpPr>
            <p:spPr>
              <a:xfrm flipV="1">
                <a:off x="10838629" y="3259753"/>
                <a:ext cx="90386" cy="227085"/>
              </a:xfrm>
              <a:prstGeom prst="line">
                <a:avLst/>
              </a:prstGeom>
              <a:noFill/>
              <a:ln w="12700" cap="sq" cmpd="sng" algn="ctr">
                <a:solidFill>
                  <a:srgbClr val="383A3B">
                    <a:lumMod val="50000"/>
                    <a:lumOff val="50000"/>
                  </a:srgbClr>
                </a:solidFill>
                <a:prstDash val="solid"/>
                <a:miter lim="800000"/>
              </a:ln>
              <a:effectLst/>
            </p:spPr>
          </p:cxnSp>
        </p:grpSp>
        <p:sp>
          <p:nvSpPr>
            <p:cNvPr id="19" name="Rectangle 18">
              <a:extLst>
                <a:ext uri="{FF2B5EF4-FFF2-40B4-BE49-F238E27FC236}">
                  <a16:creationId xmlns:a16="http://schemas.microsoft.com/office/drawing/2014/main" id="{92B4D3D4-5E38-721F-4CBD-81DB80E05E3B}"/>
                </a:ext>
              </a:extLst>
            </p:cNvPr>
            <p:cNvSpPr/>
            <p:nvPr/>
          </p:nvSpPr>
          <p:spPr>
            <a:xfrm>
              <a:off x="4590962" y="4135147"/>
              <a:ext cx="640201" cy="211010"/>
            </a:xfrm>
            <a:prstGeom prst="rect">
              <a:avLst/>
            </a:prstGeom>
            <a:noFill/>
          </p:spPr>
          <p:txBody>
            <a:bodyPr wrap="square" lIns="0" tIns="0" rIns="0" bIns="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383A3B"/>
                  </a:solidFill>
                  <a:effectLst/>
                  <a:uLnTx/>
                  <a:uFillTx/>
                  <a:latin typeface="Arial" panose="020B0604020202020204" pitchFamily="34" charset="0"/>
                  <a:ea typeface="Geneva" charset="0"/>
                  <a:cs typeface="Arial" panose="020B0604020202020204" pitchFamily="34" charset="0"/>
                </a:rPr>
                <a:t>Day 1</a:t>
              </a:r>
            </a:p>
          </p:txBody>
        </p:sp>
        <p:sp>
          <p:nvSpPr>
            <p:cNvPr id="20" name="Rectangle 19">
              <a:extLst>
                <a:ext uri="{FF2B5EF4-FFF2-40B4-BE49-F238E27FC236}">
                  <a16:creationId xmlns:a16="http://schemas.microsoft.com/office/drawing/2014/main" id="{D0406C2E-7DE2-89E9-F7D9-4067CAE1AA69}"/>
                </a:ext>
              </a:extLst>
            </p:cNvPr>
            <p:cNvSpPr/>
            <p:nvPr/>
          </p:nvSpPr>
          <p:spPr>
            <a:xfrm>
              <a:off x="8116332" y="4135147"/>
              <a:ext cx="920293" cy="211010"/>
            </a:xfrm>
            <a:prstGeom prst="rect">
              <a:avLst/>
            </a:prstGeom>
            <a:noFill/>
          </p:spPr>
          <p:txBody>
            <a:bodyPr wrap="square" lIns="0" tIns="0" rIns="0" bIns="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383A3B"/>
                  </a:solidFill>
                  <a:effectLst/>
                  <a:uLnTx/>
                  <a:uFillTx/>
                  <a:latin typeface="Arial" panose="020B0604020202020204" pitchFamily="34" charset="0"/>
                  <a:ea typeface="Geneva" charset="0"/>
                  <a:cs typeface="Arial" panose="020B0604020202020204" pitchFamily="34" charset="0"/>
                </a:rPr>
                <a:t>Week 24</a:t>
              </a:r>
            </a:p>
          </p:txBody>
        </p:sp>
        <p:sp>
          <p:nvSpPr>
            <p:cNvPr id="21" name="Rectangle 20">
              <a:extLst>
                <a:ext uri="{FF2B5EF4-FFF2-40B4-BE49-F238E27FC236}">
                  <a16:creationId xmlns:a16="http://schemas.microsoft.com/office/drawing/2014/main" id="{425F8A2B-D4FB-A582-1B71-A1392BA06345}"/>
                </a:ext>
              </a:extLst>
            </p:cNvPr>
            <p:cNvSpPr/>
            <p:nvPr/>
          </p:nvSpPr>
          <p:spPr>
            <a:xfrm>
              <a:off x="8528755" y="3730402"/>
              <a:ext cx="1884708" cy="222921"/>
            </a:xfrm>
            <a:prstGeom prst="rect">
              <a:avLst/>
            </a:prstGeom>
            <a:noFill/>
          </p:spPr>
          <p:txBody>
            <a:bodyPr wrap="square" lIns="0" tIns="0" rIns="0" bIns="0" anchor="ctr">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Arial" panose="020B0604020202020204" pitchFamily="34" charset="0"/>
                  <a:ea typeface="Geneva" charset="0"/>
                  <a:cs typeface="Arial" panose="020B0604020202020204" pitchFamily="34" charset="0"/>
                </a:rPr>
                <a:t>Primary end point</a:t>
              </a:r>
            </a:p>
          </p:txBody>
        </p:sp>
        <p:sp>
          <p:nvSpPr>
            <p:cNvPr id="22" name="Isosceles Triangle 21">
              <a:extLst>
                <a:ext uri="{FF2B5EF4-FFF2-40B4-BE49-F238E27FC236}">
                  <a16:creationId xmlns:a16="http://schemas.microsoft.com/office/drawing/2014/main" id="{C077CBDF-95C9-5EDD-7AFA-9A56F40B1808}"/>
                </a:ext>
              </a:extLst>
            </p:cNvPr>
            <p:cNvSpPr/>
            <p:nvPr/>
          </p:nvSpPr>
          <p:spPr>
            <a:xfrm rot="10800000">
              <a:off x="8431437" y="3733273"/>
              <a:ext cx="290083" cy="269241"/>
            </a:xfrm>
            <a:prstGeom prst="triangle">
              <a:avLst/>
            </a:prstGeom>
            <a:solidFill>
              <a:srgbClr val="C00000"/>
            </a:solidFill>
            <a:ln w="6350" cap="flat" cmpd="sng" algn="ctr">
              <a:noFill/>
              <a:prstDash val="solid"/>
              <a:miter lim="800000"/>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endParaRPr>
            </a:p>
          </p:txBody>
        </p:sp>
        <p:sp>
          <p:nvSpPr>
            <p:cNvPr id="23" name="Rectangle 22">
              <a:extLst>
                <a:ext uri="{FF2B5EF4-FFF2-40B4-BE49-F238E27FC236}">
                  <a16:creationId xmlns:a16="http://schemas.microsoft.com/office/drawing/2014/main" id="{45BB11A1-EF46-0619-A49F-DCC33475FD8D}"/>
                </a:ext>
              </a:extLst>
            </p:cNvPr>
            <p:cNvSpPr/>
            <p:nvPr/>
          </p:nvSpPr>
          <p:spPr>
            <a:xfrm>
              <a:off x="4911064" y="1998894"/>
              <a:ext cx="3597779" cy="562693"/>
            </a:xfrm>
            <a:prstGeom prst="rect">
              <a:avLst/>
            </a:prstGeom>
            <a:solidFill>
              <a:schemeClr val="accent1"/>
            </a:solidFill>
          </p:spPr>
          <p:txBody>
            <a:bodyPr wrap="square">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MMB 200 mg daily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 PBO</a:t>
              </a:r>
            </a:p>
          </p:txBody>
        </p:sp>
        <p:sp>
          <p:nvSpPr>
            <p:cNvPr id="24" name="Rectangle 23">
              <a:extLst>
                <a:ext uri="{FF2B5EF4-FFF2-40B4-BE49-F238E27FC236}">
                  <a16:creationId xmlns:a16="http://schemas.microsoft.com/office/drawing/2014/main" id="{11E88518-862E-A9DD-F57C-EF4DC86E8EF3}"/>
                </a:ext>
              </a:extLst>
            </p:cNvPr>
            <p:cNvSpPr/>
            <p:nvPr/>
          </p:nvSpPr>
          <p:spPr>
            <a:xfrm>
              <a:off x="3348929" y="2009274"/>
              <a:ext cx="786576" cy="602886"/>
            </a:xfrm>
            <a:prstGeom prst="rect">
              <a:avLst/>
            </a:prstGeom>
          </p:spPr>
          <p:txBody>
            <a:bodyPr wrap="none">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Patients</a:t>
              </a: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N=195</a:t>
              </a:r>
            </a:p>
          </p:txBody>
        </p:sp>
        <p:cxnSp>
          <p:nvCxnSpPr>
            <p:cNvPr id="25" name="Straight Connector 24">
              <a:extLst>
                <a:ext uri="{FF2B5EF4-FFF2-40B4-BE49-F238E27FC236}">
                  <a16:creationId xmlns:a16="http://schemas.microsoft.com/office/drawing/2014/main" id="{089318B5-CFC8-1E85-02C7-D0915AF1662C}"/>
                </a:ext>
              </a:extLst>
            </p:cNvPr>
            <p:cNvCxnSpPr>
              <a:cxnSpLocks/>
            </p:cNvCxnSpPr>
            <p:nvPr/>
          </p:nvCxnSpPr>
          <p:spPr>
            <a:xfrm flipV="1">
              <a:off x="5765499" y="2929244"/>
              <a:ext cx="0" cy="414756"/>
            </a:xfrm>
            <a:prstGeom prst="line">
              <a:avLst/>
            </a:prstGeom>
            <a:noFill/>
            <a:ln w="19050" cap="flat" cmpd="sng" algn="ctr">
              <a:solidFill>
                <a:srgbClr val="383A3B"/>
              </a:solidFill>
              <a:prstDash val="lgDash"/>
              <a:miter lim="800000"/>
            </a:ln>
            <a:effectLst/>
          </p:spPr>
        </p:cxnSp>
        <p:cxnSp>
          <p:nvCxnSpPr>
            <p:cNvPr id="26" name="Straight Connector 25">
              <a:extLst>
                <a:ext uri="{FF2B5EF4-FFF2-40B4-BE49-F238E27FC236}">
                  <a16:creationId xmlns:a16="http://schemas.microsoft.com/office/drawing/2014/main" id="{82F27A11-EBE5-8FC1-B3EB-E6031178EE68}"/>
                </a:ext>
              </a:extLst>
            </p:cNvPr>
            <p:cNvCxnSpPr>
              <a:cxnSpLocks/>
            </p:cNvCxnSpPr>
            <p:nvPr/>
          </p:nvCxnSpPr>
          <p:spPr>
            <a:xfrm>
              <a:off x="5763413" y="2947362"/>
              <a:ext cx="2976069" cy="0"/>
            </a:xfrm>
            <a:prstGeom prst="line">
              <a:avLst/>
            </a:prstGeom>
            <a:noFill/>
            <a:ln w="19050" cap="flat" cmpd="sng" algn="ctr">
              <a:solidFill>
                <a:srgbClr val="383A3B"/>
              </a:solidFill>
              <a:prstDash val="lgDash"/>
              <a:miter lim="800000"/>
            </a:ln>
            <a:effectLst/>
          </p:spPr>
        </p:cxnSp>
        <p:sp>
          <p:nvSpPr>
            <p:cNvPr id="27" name="Rectangle 26">
              <a:extLst>
                <a:ext uri="{FF2B5EF4-FFF2-40B4-BE49-F238E27FC236}">
                  <a16:creationId xmlns:a16="http://schemas.microsoft.com/office/drawing/2014/main" id="{0AB02218-C10F-11ED-AA61-19FC5CF10820}"/>
                </a:ext>
              </a:extLst>
            </p:cNvPr>
            <p:cNvSpPr/>
            <p:nvPr/>
          </p:nvSpPr>
          <p:spPr>
            <a:xfrm>
              <a:off x="4905352" y="3090817"/>
              <a:ext cx="3603491" cy="562693"/>
            </a:xfrm>
            <a:prstGeom prst="rect">
              <a:avLst/>
            </a:prstGeom>
            <a:solidFill>
              <a:schemeClr val="accent2"/>
            </a:solidFill>
          </p:spPr>
          <p:txBody>
            <a:bodyPr wrap="square">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DAN</a:t>
              </a:r>
              <a:r>
                <a:rPr kumimoji="0" lang="en-US" sz="1100" b="1" i="0" u="none" strike="noStrike" kern="0" cap="none" spc="0" normalizeH="0" baseline="30000" noProof="0">
                  <a:ln>
                    <a:noFill/>
                  </a:ln>
                  <a:solidFill>
                    <a:srgbClr val="FFFFFF"/>
                  </a:solidFill>
                  <a:effectLst/>
                  <a:uLnTx/>
                  <a:uFillTx/>
                  <a:latin typeface="Arial" panose="020B0604020202020204" pitchFamily="34" charset="0"/>
                  <a:ea typeface="Geneva" charset="0"/>
                  <a:cs typeface="Arial" panose="020B0604020202020204" pitchFamily="34" charset="0"/>
                </a:rPr>
                <a:t>a</a:t>
              </a: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 600 mg daily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 PBO</a:t>
              </a:r>
            </a:p>
          </p:txBody>
        </p:sp>
        <p:sp>
          <p:nvSpPr>
            <p:cNvPr id="28" name="Rectangle 27">
              <a:extLst>
                <a:ext uri="{FF2B5EF4-FFF2-40B4-BE49-F238E27FC236}">
                  <a16:creationId xmlns:a16="http://schemas.microsoft.com/office/drawing/2014/main" id="{B14A0B03-93CA-260B-8F92-15645A6DA249}"/>
                </a:ext>
              </a:extLst>
            </p:cNvPr>
            <p:cNvSpPr/>
            <p:nvPr/>
          </p:nvSpPr>
          <p:spPr>
            <a:xfrm>
              <a:off x="8617719" y="1998895"/>
              <a:ext cx="2028412" cy="1645920"/>
            </a:xfrm>
            <a:prstGeom prst="rect">
              <a:avLst/>
            </a:prstGeom>
            <a:solidFill>
              <a:schemeClr val="accent1"/>
            </a:solidFill>
          </p:spPr>
          <p:txBody>
            <a:bodyPr wrap="square"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MMB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rPr>
                <a:t>200 mg daily</a:t>
              </a:r>
            </a:p>
          </p:txBody>
        </p:sp>
        <p:sp>
          <p:nvSpPr>
            <p:cNvPr id="29" name="TextBox 28">
              <a:extLst>
                <a:ext uri="{FF2B5EF4-FFF2-40B4-BE49-F238E27FC236}">
                  <a16:creationId xmlns:a16="http://schemas.microsoft.com/office/drawing/2014/main" id="{012C8976-AD21-5A55-F545-C2892F351B00}"/>
                </a:ext>
              </a:extLst>
            </p:cNvPr>
            <p:cNvSpPr txBox="1"/>
            <p:nvPr/>
          </p:nvSpPr>
          <p:spPr>
            <a:xfrm>
              <a:off x="2841396" y="3208584"/>
              <a:ext cx="1775647" cy="422020"/>
            </a:xfrm>
            <a:prstGeom prst="rect">
              <a:avLst/>
            </a:prstGeom>
            <a:noFill/>
            <a:ln w="38100">
              <a:noFill/>
            </a:ln>
            <a:effectLst/>
          </p:spPr>
          <p:txBody>
            <a:bodyPr wrap="square" lIns="0" tIns="0" rIns="0" bIns="0"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383A3B"/>
                  </a:solidFill>
                  <a:effectLst/>
                  <a:uLnTx/>
                  <a:uFillTx/>
                  <a:latin typeface="Arial" panose="020B0604020202020204" pitchFamily="34" charset="0"/>
                  <a:ea typeface="Geneva" charset="0"/>
                  <a:cs typeface="Arial" panose="020B0604020202020204" pitchFamily="34" charset="0"/>
                </a:rPr>
                <a:t>JAKi</a:t>
              </a:r>
              <a:r>
                <a:rPr kumimoji="0" lang="en-US" sz="1050" b="1"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 taper/washout</a:t>
              </a:r>
              <a:br>
                <a:rPr kumimoji="0" lang="en-US" sz="1050" b="1"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br>
              <a:r>
                <a:rPr kumimoji="0" lang="en-US" sz="1050" b="1"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 ≥21 days </a:t>
              </a:r>
            </a:p>
          </p:txBody>
        </p:sp>
        <p:sp>
          <p:nvSpPr>
            <p:cNvPr id="30" name="Isosceles Triangle 29">
              <a:extLst>
                <a:ext uri="{FF2B5EF4-FFF2-40B4-BE49-F238E27FC236}">
                  <a16:creationId xmlns:a16="http://schemas.microsoft.com/office/drawing/2014/main" id="{197EA5F6-219C-B9D5-89C9-0F54952FBF18}"/>
                </a:ext>
              </a:extLst>
            </p:cNvPr>
            <p:cNvSpPr/>
            <p:nvPr/>
          </p:nvSpPr>
          <p:spPr>
            <a:xfrm rot="10800000">
              <a:off x="3529137" y="2633791"/>
              <a:ext cx="435932" cy="318852"/>
            </a:xfrm>
            <a:prstGeom prst="triangle">
              <a:avLst/>
            </a:prstGeom>
            <a:solidFill>
              <a:srgbClr val="C00000"/>
            </a:solidFill>
            <a:ln w="12700" cap="flat" cmpd="sng" algn="ctr">
              <a:noFill/>
              <a:prstDash val="solid"/>
              <a:miter lim="800000"/>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pitchFamily="34" charset="0"/>
                <a:ea typeface="Geneva" charset="0"/>
                <a:cs typeface="Arial" panose="020B0604020202020204" pitchFamily="34" charset="0"/>
              </a:endParaRPr>
            </a:p>
          </p:txBody>
        </p:sp>
        <p:sp>
          <p:nvSpPr>
            <p:cNvPr id="31" name="Rectangle 30">
              <a:extLst>
                <a:ext uri="{FF2B5EF4-FFF2-40B4-BE49-F238E27FC236}">
                  <a16:creationId xmlns:a16="http://schemas.microsoft.com/office/drawing/2014/main" id="{DE5A627B-6ED6-4026-84E3-F9C5C5B26E54}"/>
                </a:ext>
              </a:extLst>
            </p:cNvPr>
            <p:cNvSpPr/>
            <p:nvPr/>
          </p:nvSpPr>
          <p:spPr>
            <a:xfrm>
              <a:off x="263525" y="1994245"/>
              <a:ext cx="2377267" cy="1362433"/>
            </a:xfrm>
            <a:prstGeom prst="rect">
              <a:avLst/>
            </a:prstGeom>
            <a:solidFill>
              <a:srgbClr val="E8EAEC"/>
            </a:solidFill>
            <a:ln w="12700">
              <a:noFill/>
            </a:ln>
          </p:spPr>
          <p:txBody>
            <a:bodyPr wrap="square" anchor="ctr" anchorCtr="0">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Previously treated </a:t>
              </a:r>
              <a:br>
                <a:rPr kumimoji="0" lang="en-US" sz="1100" b="1"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br>
              <a:r>
                <a:rPr kumimoji="0" lang="en-US" sz="1100" b="1"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with </a:t>
              </a:r>
              <a:r>
                <a:rPr kumimoji="0" lang="en-US" sz="1100" b="1" i="0" u="none" strike="noStrike" kern="0" cap="none" spc="0" normalizeH="0" baseline="0" noProof="0" dirty="0" err="1">
                  <a:ln>
                    <a:noFill/>
                  </a:ln>
                  <a:solidFill>
                    <a:srgbClr val="383A3B"/>
                  </a:solidFill>
                  <a:effectLst/>
                  <a:uLnTx/>
                  <a:uFillTx/>
                  <a:latin typeface="Arial" panose="020B0604020202020204" pitchFamily="34" charset="0"/>
                  <a:ea typeface="Geneva" charset="0"/>
                  <a:cs typeface="Arial" panose="020B0604020202020204" pitchFamily="34" charset="0"/>
                </a:rPr>
                <a:t>JAKi</a:t>
              </a:r>
              <a:br>
                <a:rPr kumimoji="0" lang="en-US" sz="11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br>
              <a:r>
                <a:rPr kumimoji="0" lang="en-US" sz="11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Symptomatic (TSS ≥10)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Anemic (Hgb &lt;10 g/dL)</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Platelets ≥2</a:t>
              </a:r>
              <a:r>
                <a:rPr kumimoji="0" lang="en-US" sz="1100" b="0" i="0" u="none" strike="noStrike" kern="1200" cap="none" spc="0" normalizeH="0" baseline="0" noProof="0" dirty="0">
                  <a:ln>
                    <a:noFill/>
                  </a:ln>
                  <a:solidFill>
                    <a:srgbClr val="000000"/>
                  </a:solidFill>
                  <a:effectLst/>
                  <a:uLnTx/>
                  <a:uFillTx/>
                  <a:latin typeface="Arial"/>
                  <a:ea typeface="+mn-ea"/>
                  <a:cs typeface="Noto Sans"/>
                </a:rPr>
                <a:t>5×</a:t>
              </a:r>
              <a:r>
                <a:rPr kumimoji="0" lang="en-US" sz="11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10</a:t>
              </a:r>
              <a:r>
                <a:rPr kumimoji="0" lang="en-US" sz="1100" b="0" i="0" u="none" strike="noStrike" kern="1200" cap="none" spc="0" normalizeH="0" baseline="30000" noProof="0" dirty="0">
                  <a:ln>
                    <a:noFill/>
                  </a:ln>
                  <a:solidFill>
                    <a:srgbClr val="383A3B"/>
                  </a:solidFill>
                  <a:effectLst/>
                  <a:uLnTx/>
                  <a:uFillTx/>
                  <a:latin typeface="Arial" panose="020B0604020202020204" pitchFamily="34" charset="0"/>
                  <a:ea typeface="Geneva" charset="0"/>
                  <a:cs typeface="Arial" panose="020B0604020202020204" pitchFamily="34" charset="0"/>
                </a:rPr>
                <a:t>9</a:t>
              </a:r>
              <a:r>
                <a:rPr kumimoji="0" lang="en-US" sz="11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/L</a:t>
              </a:r>
            </a:p>
          </p:txBody>
        </p:sp>
        <p:sp>
          <p:nvSpPr>
            <p:cNvPr id="32" name="Rectangle 31">
              <a:extLst>
                <a:ext uri="{FF2B5EF4-FFF2-40B4-BE49-F238E27FC236}">
                  <a16:creationId xmlns:a16="http://schemas.microsoft.com/office/drawing/2014/main" id="{516A252D-4C81-C17E-EB65-FDE715531B4D}"/>
                </a:ext>
              </a:extLst>
            </p:cNvPr>
            <p:cNvSpPr/>
            <p:nvPr/>
          </p:nvSpPr>
          <p:spPr>
            <a:xfrm>
              <a:off x="5842184" y="2671137"/>
              <a:ext cx="2654427" cy="265270"/>
            </a:xfrm>
            <a:prstGeom prst="rect">
              <a:avLst/>
            </a:prstGeom>
          </p:spPr>
          <p:txBody>
            <a:bodyPr wrap="square" lIns="0" rIns="0">
              <a:spAutoFit/>
            </a:bodyPr>
            <a:lstStyle/>
            <a:p>
              <a:pPr marL="0" marR="0" lvl="0" indent="0" algn="l" defTabSz="91433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Early crossover if confirmed progression</a:t>
              </a:r>
            </a:p>
          </p:txBody>
        </p:sp>
        <p:sp>
          <p:nvSpPr>
            <p:cNvPr id="33" name="Rectangle 32">
              <a:extLst>
                <a:ext uri="{FF2B5EF4-FFF2-40B4-BE49-F238E27FC236}">
                  <a16:creationId xmlns:a16="http://schemas.microsoft.com/office/drawing/2014/main" id="{6F20F327-B2C5-40FF-9A10-EB85C0C3992A}"/>
                </a:ext>
              </a:extLst>
            </p:cNvPr>
            <p:cNvSpPr/>
            <p:nvPr/>
          </p:nvSpPr>
          <p:spPr>
            <a:xfrm>
              <a:off x="266700" y="3426498"/>
              <a:ext cx="2374092" cy="1250424"/>
            </a:xfrm>
            <a:prstGeom prst="rect">
              <a:avLst/>
            </a:prstGeom>
            <a:solidFill>
              <a:srgbClr val="E8EAEC"/>
            </a:solidFill>
            <a:ln w="12700">
              <a:noFill/>
            </a:ln>
          </p:spPr>
          <p:txBody>
            <a:bodyPr wrap="square" lIns="108000" tIns="45720" rIns="108000" bIns="45720" anchor="t" anchorCtr="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Stratification:</a:t>
              </a:r>
            </a:p>
            <a:p>
              <a:pPr marL="88898" marR="0" lvl="0" indent="-88898" algn="l" defTabSz="914332" rtl="0" eaLnBrk="1" fontAlgn="auto" latinLnBrk="0" hangingPunct="1">
                <a:lnSpc>
                  <a:spcPct val="100000"/>
                </a:lnSpc>
                <a:spcBef>
                  <a:spcPts val="0"/>
                </a:spcBef>
                <a:spcAft>
                  <a:spcPts val="0"/>
                </a:spcAft>
                <a:buClr>
                  <a:srgbClr val="0076A9"/>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TSS</a:t>
              </a:r>
              <a:endParaRPr kumimoji="0" lang="en-US" sz="1000" b="0" i="0" u="none" strike="noStrike" kern="0" cap="none" spc="0" normalizeH="0" baseline="30000" noProof="0" dirty="0">
                <a:ln>
                  <a:noFill/>
                </a:ln>
                <a:solidFill>
                  <a:srgbClr val="383A3B"/>
                </a:solidFill>
                <a:effectLst/>
                <a:uLnTx/>
                <a:uFillTx/>
                <a:latin typeface="Arial" panose="020B0604020202020204" pitchFamily="34" charset="0"/>
                <a:ea typeface="Geneva" charset="0"/>
                <a:cs typeface="Arial" panose="020B0604020202020204" pitchFamily="34" charset="0"/>
              </a:endParaRPr>
            </a:p>
            <a:p>
              <a:pPr marL="88898" marR="0" lvl="0" indent="-88898" algn="l" defTabSz="914332" rtl="0" eaLnBrk="1" fontAlgn="auto" latinLnBrk="0" hangingPunct="1">
                <a:lnSpc>
                  <a:spcPct val="100000"/>
                </a:lnSpc>
                <a:spcBef>
                  <a:spcPts val="0"/>
                </a:spcBef>
                <a:spcAft>
                  <a:spcPts val="0"/>
                </a:spcAft>
                <a:buClr>
                  <a:srgbClr val="0076A9"/>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Palpable spleen length </a:t>
              </a:r>
            </a:p>
            <a:p>
              <a:pPr marL="88898" marR="0" lvl="0" indent="-88898" algn="l" defTabSz="914332" rtl="0" eaLnBrk="1" fontAlgn="auto" latinLnBrk="0" hangingPunct="1">
                <a:lnSpc>
                  <a:spcPct val="100000"/>
                </a:lnSpc>
                <a:spcBef>
                  <a:spcPts val="0"/>
                </a:spcBef>
                <a:spcAft>
                  <a:spcPts val="0"/>
                </a:spcAft>
                <a:buClr>
                  <a:srgbClr val="0076A9"/>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Transfused units in prior 8 weeks</a:t>
              </a:r>
            </a:p>
            <a:p>
              <a:pPr marL="88898" marR="0" lvl="0" indent="-88898" algn="l" defTabSz="914332" rtl="0" eaLnBrk="1" fontAlgn="auto" latinLnBrk="0" hangingPunct="1">
                <a:lnSpc>
                  <a:spcPct val="100000"/>
                </a:lnSpc>
                <a:spcBef>
                  <a:spcPts val="0"/>
                </a:spcBef>
                <a:spcAft>
                  <a:spcPts val="0"/>
                </a:spcAft>
                <a:buClr>
                  <a:srgbClr val="0076A9"/>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Study site</a:t>
              </a:r>
            </a:p>
          </p:txBody>
        </p:sp>
        <p:sp>
          <p:nvSpPr>
            <p:cNvPr id="34" name="TextBox 33">
              <a:extLst>
                <a:ext uri="{FF2B5EF4-FFF2-40B4-BE49-F238E27FC236}">
                  <a16:creationId xmlns:a16="http://schemas.microsoft.com/office/drawing/2014/main" id="{B359D9E7-485D-5FE8-746E-086E891BDD3C}"/>
                </a:ext>
              </a:extLst>
            </p:cNvPr>
            <p:cNvSpPr txBox="1"/>
            <p:nvPr/>
          </p:nvSpPr>
          <p:spPr>
            <a:xfrm>
              <a:off x="2841397" y="3730402"/>
              <a:ext cx="1726140" cy="952967"/>
            </a:xfrm>
            <a:prstGeom prst="rect">
              <a:avLst/>
            </a:prstGeom>
            <a:solidFill>
              <a:srgbClr val="E8EAEC"/>
            </a:solidFill>
            <a:ln w="0">
              <a:noFill/>
            </a:ln>
            <a:effectLst/>
          </p:spPr>
          <p:txBody>
            <a:bodyPr wrap="square" lIns="108000" tIns="45720" rIns="108000" bIns="108000" rtlCol="0" anchor="t">
              <a:no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383A3B"/>
                  </a:solidFill>
                  <a:effectLst/>
                  <a:uLnTx/>
                  <a:uFillTx/>
                  <a:latin typeface="Arial" panose="020B0604020202020204" pitchFamily="34" charset="0"/>
                  <a:ea typeface="Geneva" charset="0"/>
                  <a:cs typeface="Arial" panose="020B0604020202020204" pitchFamily="34" charset="0"/>
                </a:rPr>
                <a:t>Planned enrollment: 180</a:t>
              </a:r>
            </a:p>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Geneva" charset="0"/>
                  <a:cs typeface="Arial" panose="020B0604020202020204" pitchFamily="34" charset="0"/>
                </a:rPr>
                <a:t>FPE Apr 2020 </a:t>
              </a:r>
            </a:p>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EEECE1">
                      <a:lumMod val="25000"/>
                    </a:srgbClr>
                  </a:solidFill>
                  <a:effectLst/>
                  <a:uLnTx/>
                  <a:uFillTx/>
                  <a:latin typeface="Arial" panose="020B0604020202020204" pitchFamily="34" charset="0"/>
                  <a:ea typeface="Geneva" charset="0"/>
                  <a:cs typeface="Arial" panose="020B0604020202020204" pitchFamily="34" charset="0"/>
                </a:rPr>
                <a:t>LPE</a:t>
              </a:r>
              <a:r>
                <a:rPr kumimoji="0" lang="en-US" sz="9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Geneva" charset="0"/>
                  <a:cs typeface="Arial" panose="020B0604020202020204" pitchFamily="34" charset="0"/>
                </a:rPr>
                <a:t> Jun 2021</a:t>
              </a:r>
            </a:p>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Geneva" charset="0"/>
                  <a:cs typeface="Arial" panose="020B0604020202020204" pitchFamily="34" charset="0"/>
                </a:rPr>
                <a:t>Database lock Dec 2021</a:t>
              </a:r>
            </a:p>
          </p:txBody>
        </p:sp>
        <p:cxnSp>
          <p:nvCxnSpPr>
            <p:cNvPr id="35" name="Straight Connector 34">
              <a:extLst>
                <a:ext uri="{FF2B5EF4-FFF2-40B4-BE49-F238E27FC236}">
                  <a16:creationId xmlns:a16="http://schemas.microsoft.com/office/drawing/2014/main" id="{1FF8280E-962B-1122-65B2-2C06CDA3C32A}"/>
                </a:ext>
              </a:extLst>
            </p:cNvPr>
            <p:cNvCxnSpPr>
              <a:cxnSpLocks/>
            </p:cNvCxnSpPr>
            <p:nvPr/>
          </p:nvCxnSpPr>
          <p:spPr>
            <a:xfrm>
              <a:off x="4905351" y="1863964"/>
              <a:ext cx="3591260" cy="0"/>
            </a:xfrm>
            <a:prstGeom prst="line">
              <a:avLst/>
            </a:prstGeom>
            <a:noFill/>
            <a:ln w="12700" cap="sq" cmpd="sng" algn="ctr">
              <a:solidFill>
                <a:srgbClr val="FFFFFF">
                  <a:lumMod val="65000"/>
                </a:srgbClr>
              </a:solidFill>
              <a:prstDash val="solid"/>
              <a:miter lim="800000"/>
            </a:ln>
            <a:effectLst/>
          </p:spPr>
        </p:cxnSp>
        <p:cxnSp>
          <p:nvCxnSpPr>
            <p:cNvPr id="36" name="Straight Connector 35">
              <a:extLst>
                <a:ext uri="{FF2B5EF4-FFF2-40B4-BE49-F238E27FC236}">
                  <a16:creationId xmlns:a16="http://schemas.microsoft.com/office/drawing/2014/main" id="{873B4ED1-DA30-8994-3427-2A0796272977}"/>
                </a:ext>
              </a:extLst>
            </p:cNvPr>
            <p:cNvCxnSpPr>
              <a:cxnSpLocks/>
            </p:cNvCxnSpPr>
            <p:nvPr/>
          </p:nvCxnSpPr>
          <p:spPr>
            <a:xfrm>
              <a:off x="8617719" y="1863964"/>
              <a:ext cx="2028412" cy="0"/>
            </a:xfrm>
            <a:prstGeom prst="line">
              <a:avLst/>
            </a:prstGeom>
            <a:noFill/>
            <a:ln w="12700" cap="sq" cmpd="sng" algn="ctr">
              <a:solidFill>
                <a:srgbClr val="FFFFFF">
                  <a:lumMod val="65000"/>
                </a:srgbClr>
              </a:solidFill>
              <a:prstDash val="solid"/>
              <a:miter lim="800000"/>
            </a:ln>
            <a:effectLst/>
          </p:spPr>
        </p:cxnSp>
        <p:cxnSp>
          <p:nvCxnSpPr>
            <p:cNvPr id="37" name="Straight Connector 36">
              <a:extLst>
                <a:ext uri="{FF2B5EF4-FFF2-40B4-BE49-F238E27FC236}">
                  <a16:creationId xmlns:a16="http://schemas.microsoft.com/office/drawing/2014/main" id="{C5BDC228-5173-812D-48C4-2510DF0264D0}"/>
                </a:ext>
              </a:extLst>
            </p:cNvPr>
            <p:cNvCxnSpPr>
              <a:cxnSpLocks/>
            </p:cNvCxnSpPr>
            <p:nvPr/>
          </p:nvCxnSpPr>
          <p:spPr>
            <a:xfrm>
              <a:off x="10771172" y="1863964"/>
              <a:ext cx="1001353" cy="0"/>
            </a:xfrm>
            <a:prstGeom prst="line">
              <a:avLst/>
            </a:prstGeom>
            <a:noFill/>
            <a:ln w="12700" cap="sq" cmpd="sng" algn="ctr">
              <a:solidFill>
                <a:srgbClr val="FFFFFF">
                  <a:lumMod val="65000"/>
                </a:srgbClr>
              </a:solidFill>
              <a:prstDash val="solid"/>
              <a:miter lim="800000"/>
            </a:ln>
            <a:effectLst/>
          </p:spPr>
        </p:cxnSp>
        <p:cxnSp>
          <p:nvCxnSpPr>
            <p:cNvPr id="38" name="Straight Connector 37">
              <a:extLst>
                <a:ext uri="{FF2B5EF4-FFF2-40B4-BE49-F238E27FC236}">
                  <a16:creationId xmlns:a16="http://schemas.microsoft.com/office/drawing/2014/main" id="{50185916-92B2-A279-5A7F-7C059C0528D1}"/>
                </a:ext>
              </a:extLst>
            </p:cNvPr>
            <p:cNvCxnSpPr>
              <a:cxnSpLocks/>
            </p:cNvCxnSpPr>
            <p:nvPr/>
          </p:nvCxnSpPr>
          <p:spPr>
            <a:xfrm>
              <a:off x="4905349" y="1863964"/>
              <a:ext cx="0" cy="182880"/>
            </a:xfrm>
            <a:prstGeom prst="line">
              <a:avLst/>
            </a:prstGeom>
            <a:noFill/>
            <a:ln w="12700" cap="sq" cmpd="sng" algn="ctr">
              <a:solidFill>
                <a:srgbClr val="FFFFFF">
                  <a:lumMod val="65000"/>
                </a:srgbClr>
              </a:solidFill>
              <a:prstDash val="solid"/>
              <a:miter lim="800000"/>
            </a:ln>
            <a:effectLst/>
          </p:spPr>
        </p:cxnSp>
        <p:cxnSp>
          <p:nvCxnSpPr>
            <p:cNvPr id="39" name="Straight Connector 38">
              <a:extLst>
                <a:ext uri="{FF2B5EF4-FFF2-40B4-BE49-F238E27FC236}">
                  <a16:creationId xmlns:a16="http://schemas.microsoft.com/office/drawing/2014/main" id="{E7D9E914-3D72-D79E-E2EA-B1C7243959ED}"/>
                </a:ext>
              </a:extLst>
            </p:cNvPr>
            <p:cNvCxnSpPr>
              <a:cxnSpLocks/>
            </p:cNvCxnSpPr>
            <p:nvPr/>
          </p:nvCxnSpPr>
          <p:spPr>
            <a:xfrm>
              <a:off x="8617719" y="1863964"/>
              <a:ext cx="0" cy="182880"/>
            </a:xfrm>
            <a:prstGeom prst="line">
              <a:avLst/>
            </a:prstGeom>
            <a:noFill/>
            <a:ln w="12700" cap="sq" cmpd="sng" algn="ctr">
              <a:solidFill>
                <a:srgbClr val="FFFFFF">
                  <a:lumMod val="65000"/>
                </a:srgbClr>
              </a:solidFill>
              <a:prstDash val="solid"/>
              <a:miter lim="800000"/>
            </a:ln>
            <a:effectLst/>
          </p:spPr>
        </p:cxnSp>
        <p:cxnSp>
          <p:nvCxnSpPr>
            <p:cNvPr id="40" name="Straight Connector 39">
              <a:extLst>
                <a:ext uri="{FF2B5EF4-FFF2-40B4-BE49-F238E27FC236}">
                  <a16:creationId xmlns:a16="http://schemas.microsoft.com/office/drawing/2014/main" id="{ABA15A51-6572-EC41-EA45-5B3A141D3B8A}"/>
                </a:ext>
              </a:extLst>
            </p:cNvPr>
            <p:cNvCxnSpPr>
              <a:cxnSpLocks/>
            </p:cNvCxnSpPr>
            <p:nvPr/>
          </p:nvCxnSpPr>
          <p:spPr>
            <a:xfrm>
              <a:off x="8496611" y="1863964"/>
              <a:ext cx="0" cy="182880"/>
            </a:xfrm>
            <a:prstGeom prst="line">
              <a:avLst/>
            </a:prstGeom>
            <a:noFill/>
            <a:ln w="12700" cap="sq" cmpd="sng" algn="ctr">
              <a:solidFill>
                <a:srgbClr val="FFFFFF">
                  <a:lumMod val="65000"/>
                </a:srgbClr>
              </a:solidFill>
              <a:prstDash val="solid"/>
              <a:miter lim="800000"/>
            </a:ln>
            <a:effectLst/>
          </p:spPr>
        </p:cxnSp>
        <p:cxnSp>
          <p:nvCxnSpPr>
            <p:cNvPr id="41" name="Straight Connector 40">
              <a:extLst>
                <a:ext uri="{FF2B5EF4-FFF2-40B4-BE49-F238E27FC236}">
                  <a16:creationId xmlns:a16="http://schemas.microsoft.com/office/drawing/2014/main" id="{FE186667-138F-DB51-D293-EAB0D661EEAC}"/>
                </a:ext>
              </a:extLst>
            </p:cNvPr>
            <p:cNvCxnSpPr>
              <a:cxnSpLocks/>
            </p:cNvCxnSpPr>
            <p:nvPr/>
          </p:nvCxnSpPr>
          <p:spPr>
            <a:xfrm>
              <a:off x="10646131" y="1863964"/>
              <a:ext cx="0" cy="182880"/>
            </a:xfrm>
            <a:prstGeom prst="line">
              <a:avLst/>
            </a:prstGeom>
            <a:noFill/>
            <a:ln w="12700" cap="sq" cmpd="sng" algn="ctr">
              <a:solidFill>
                <a:srgbClr val="FFFFFF">
                  <a:lumMod val="65000"/>
                </a:srgbClr>
              </a:solidFill>
              <a:prstDash val="solid"/>
              <a:miter lim="800000"/>
            </a:ln>
            <a:effectLst/>
          </p:spPr>
        </p:cxnSp>
        <p:cxnSp>
          <p:nvCxnSpPr>
            <p:cNvPr id="42" name="Straight Connector 41">
              <a:extLst>
                <a:ext uri="{FF2B5EF4-FFF2-40B4-BE49-F238E27FC236}">
                  <a16:creationId xmlns:a16="http://schemas.microsoft.com/office/drawing/2014/main" id="{AE1DFA6F-44C6-976F-F3FA-02F688AB7575}"/>
                </a:ext>
              </a:extLst>
            </p:cNvPr>
            <p:cNvCxnSpPr>
              <a:cxnSpLocks/>
            </p:cNvCxnSpPr>
            <p:nvPr/>
          </p:nvCxnSpPr>
          <p:spPr>
            <a:xfrm>
              <a:off x="10756251" y="1863964"/>
              <a:ext cx="0" cy="182880"/>
            </a:xfrm>
            <a:prstGeom prst="line">
              <a:avLst/>
            </a:prstGeom>
            <a:noFill/>
            <a:ln w="12700" cap="sq" cmpd="sng" algn="ctr">
              <a:solidFill>
                <a:srgbClr val="FFFFFF">
                  <a:lumMod val="65000"/>
                </a:srgbClr>
              </a:solidFill>
              <a:prstDash val="solid"/>
              <a:miter lim="800000"/>
            </a:ln>
            <a:effectLst/>
          </p:spPr>
        </p:cxnSp>
        <p:cxnSp>
          <p:nvCxnSpPr>
            <p:cNvPr id="43" name="Straight Connector 42">
              <a:extLst>
                <a:ext uri="{FF2B5EF4-FFF2-40B4-BE49-F238E27FC236}">
                  <a16:creationId xmlns:a16="http://schemas.microsoft.com/office/drawing/2014/main" id="{5A4A65EF-D2E0-9BF7-8B05-D5A5297B1228}"/>
                </a:ext>
              </a:extLst>
            </p:cNvPr>
            <p:cNvCxnSpPr>
              <a:cxnSpLocks/>
            </p:cNvCxnSpPr>
            <p:nvPr/>
          </p:nvCxnSpPr>
          <p:spPr>
            <a:xfrm>
              <a:off x="11772521" y="1863964"/>
              <a:ext cx="0" cy="182880"/>
            </a:xfrm>
            <a:prstGeom prst="line">
              <a:avLst/>
            </a:prstGeom>
            <a:noFill/>
            <a:ln w="12700" cap="sq" cmpd="sng" algn="ctr">
              <a:solidFill>
                <a:srgbClr val="FFFFFF">
                  <a:lumMod val="65000"/>
                </a:srgbClr>
              </a:solidFill>
              <a:prstDash val="solid"/>
              <a:miter lim="800000"/>
            </a:ln>
            <a:effectLst/>
          </p:spPr>
        </p:cxnSp>
        <p:sp>
          <p:nvSpPr>
            <p:cNvPr id="44" name="Rectangle 43">
              <a:extLst>
                <a:ext uri="{FF2B5EF4-FFF2-40B4-BE49-F238E27FC236}">
                  <a16:creationId xmlns:a16="http://schemas.microsoft.com/office/drawing/2014/main" id="{8D061093-CA48-1E28-EEB4-1920CAB4D022}"/>
                </a:ext>
              </a:extLst>
            </p:cNvPr>
            <p:cNvSpPr/>
            <p:nvPr/>
          </p:nvSpPr>
          <p:spPr>
            <a:xfrm>
              <a:off x="5924699" y="1568041"/>
              <a:ext cx="1482282" cy="233536"/>
            </a:xfrm>
            <a:prstGeom prst="rect">
              <a:avLst/>
            </a:prstGeom>
            <a:noFill/>
          </p:spPr>
          <p:txBody>
            <a:bodyPr wrap="none" lIns="0" tIns="0" rIns="0" bIns="0" anchor="ctr">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Geneva" charset="0"/>
                  <a:cs typeface="Arial" panose="020B0604020202020204" pitchFamily="34" charset="0"/>
                </a:rPr>
                <a:t>Double-blind treatment</a:t>
              </a:r>
            </a:p>
          </p:txBody>
        </p:sp>
        <p:sp>
          <p:nvSpPr>
            <p:cNvPr id="45" name="Rectangle 44">
              <a:extLst>
                <a:ext uri="{FF2B5EF4-FFF2-40B4-BE49-F238E27FC236}">
                  <a16:creationId xmlns:a16="http://schemas.microsoft.com/office/drawing/2014/main" id="{8F7EBAC5-264F-8706-3587-DC3B75941523}"/>
                </a:ext>
              </a:extLst>
            </p:cNvPr>
            <p:cNvSpPr/>
            <p:nvPr/>
          </p:nvSpPr>
          <p:spPr>
            <a:xfrm>
              <a:off x="8926646" y="1568041"/>
              <a:ext cx="1346944" cy="233536"/>
            </a:xfrm>
            <a:prstGeom prst="rect">
              <a:avLst/>
            </a:prstGeom>
            <a:noFill/>
          </p:spPr>
          <p:txBody>
            <a:bodyPr wrap="none" lIns="0" tIns="0" rIns="0" bIns="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Geneva" charset="0"/>
                  <a:cs typeface="Arial" panose="020B0604020202020204" pitchFamily="34" charset="0"/>
                </a:rPr>
                <a:t>Open-label crossover</a:t>
              </a:r>
            </a:p>
          </p:txBody>
        </p:sp>
        <p:sp>
          <p:nvSpPr>
            <p:cNvPr id="46" name="Rectangle 45">
              <a:extLst>
                <a:ext uri="{FF2B5EF4-FFF2-40B4-BE49-F238E27FC236}">
                  <a16:creationId xmlns:a16="http://schemas.microsoft.com/office/drawing/2014/main" id="{948C8150-6C0E-FBAD-8B9B-104A61FED37D}"/>
                </a:ext>
              </a:extLst>
            </p:cNvPr>
            <p:cNvSpPr/>
            <p:nvPr/>
          </p:nvSpPr>
          <p:spPr>
            <a:xfrm>
              <a:off x="10593493" y="1562963"/>
              <a:ext cx="1534069" cy="233536"/>
            </a:xfrm>
            <a:prstGeom prst="rect">
              <a:avLst/>
            </a:prstGeom>
            <a:noFill/>
          </p:spPr>
          <p:txBody>
            <a:bodyPr wrap="square" lIns="0" tIns="0" rIns="0" bIns="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Geneva" charset="0"/>
                  <a:cs typeface="Arial" panose="020B0604020202020204" pitchFamily="34" charset="0"/>
                </a:rPr>
                <a:t>Long-term follow-up</a:t>
              </a:r>
            </a:p>
          </p:txBody>
        </p:sp>
      </p:grpSp>
      <p:sp>
        <p:nvSpPr>
          <p:cNvPr id="12" name="Title 1">
            <a:extLst>
              <a:ext uri="{FF2B5EF4-FFF2-40B4-BE49-F238E27FC236}">
                <a16:creationId xmlns:a16="http://schemas.microsoft.com/office/drawing/2014/main" id="{3701D3F7-6D85-E8DD-196E-AF0EAD94E50F}"/>
              </a:ext>
            </a:extLst>
          </p:cNvPr>
          <p:cNvSpPr txBox="1">
            <a:spLocks/>
          </p:cNvSpPr>
          <p:nvPr/>
        </p:nvSpPr>
        <p:spPr>
          <a:xfrm>
            <a:off x="231537" y="190727"/>
            <a:ext cx="11891175" cy="1222553"/>
          </a:xfrm>
          <a:prstGeom prst="rect">
            <a:avLst/>
          </a:prstGeom>
        </p:spPr>
        <p:txBody>
          <a:bodyPr/>
          <a:lst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D113B"/>
                </a:solidFill>
                <a:effectLst/>
                <a:uLnTx/>
                <a:uFillTx/>
                <a:latin typeface="Arial" panose="020B0604020202020204" pitchFamily="34" charset="0"/>
                <a:ea typeface="Geneva" pitchFamily="37" charset="-128"/>
                <a:cs typeface="Arial" panose="020B0604020202020204" pitchFamily="34" charset="0"/>
              </a:rPr>
              <a:t>MOMENTUM: A Phase 3 Study of Momelotinib Versus DAN in Symptomatic, Anemic, </a:t>
            </a:r>
            <a:r>
              <a:rPr kumimoji="0" lang="en-US" sz="3200" b="1" i="0" u="none" strike="noStrike" kern="1200" cap="none" spc="0" normalizeH="0" baseline="0" noProof="0" dirty="0" err="1">
                <a:ln>
                  <a:noFill/>
                </a:ln>
                <a:solidFill>
                  <a:srgbClr val="CD113B"/>
                </a:solidFill>
                <a:effectLst/>
                <a:uLnTx/>
                <a:uFillTx/>
                <a:latin typeface="Arial" panose="020B0604020202020204" pitchFamily="34" charset="0"/>
                <a:ea typeface="Geneva" pitchFamily="37" charset="-128"/>
                <a:cs typeface="Arial" panose="020B0604020202020204" pitchFamily="34" charset="0"/>
              </a:rPr>
              <a:t>JAKi</a:t>
            </a:r>
            <a:r>
              <a:rPr kumimoji="0" lang="en-US" sz="3200" b="1" i="0" u="none" strike="noStrike" kern="1200" cap="none" spc="0" normalizeH="0" baseline="0" noProof="0" dirty="0">
                <a:ln>
                  <a:noFill/>
                </a:ln>
                <a:solidFill>
                  <a:srgbClr val="CD113B"/>
                </a:solidFill>
                <a:effectLst/>
                <a:uLnTx/>
                <a:uFillTx/>
                <a:latin typeface="Arial" panose="020B0604020202020204" pitchFamily="34" charset="0"/>
                <a:ea typeface="Geneva" pitchFamily="37" charset="-128"/>
                <a:cs typeface="Arial" panose="020B0604020202020204" pitchFamily="34" charset="0"/>
              </a:rPr>
              <a:t>-Experienced Patients</a:t>
            </a:r>
          </a:p>
        </p:txBody>
      </p:sp>
      <p:sp>
        <p:nvSpPr>
          <p:cNvPr id="47" name="Text Box 16">
            <a:extLst>
              <a:ext uri="{FF2B5EF4-FFF2-40B4-BE49-F238E27FC236}">
                <a16:creationId xmlns:a16="http://schemas.microsoft.com/office/drawing/2014/main" id="{DFD77C93-084A-8340-93A1-4915D00A3959}"/>
              </a:ext>
            </a:extLst>
          </p:cNvPr>
          <p:cNvSpPr txBox="1">
            <a:spLocks noChangeArrowheads="1"/>
          </p:cNvSpPr>
          <p:nvPr/>
        </p:nvSpPr>
        <p:spPr bwMode="auto">
          <a:xfrm>
            <a:off x="1084995" y="4459160"/>
            <a:ext cx="9962634" cy="283154"/>
          </a:xfrm>
          <a:prstGeom prst="rect">
            <a:avLst/>
          </a:prstGeom>
          <a:noFill/>
        </p:spPr>
        <p:txBody>
          <a:bodyPr wrap="square" lIns="0" tIns="0" rIns="0" bIns="60960" rtlCol="0" anchor="t">
            <a:spAutoFit/>
          </a:bodyPr>
          <a:lstStyle>
            <a:defPPr>
              <a:defRPr lang="en-US"/>
            </a:defPPr>
            <a:lvl1pPr>
              <a:lnSpc>
                <a:spcPct val="90000"/>
              </a:lnSpc>
              <a:defRPr sz="1600" b="1">
                <a:solidFill>
                  <a:schemeClr val="accent2"/>
                </a:solidFill>
              </a:defRPr>
            </a:lvl1pPr>
          </a:lstStyle>
          <a:p>
            <a:pPr marL="0" marR="0" lvl="0" indent="0" algn="ctr" defTabSz="609555"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569"/>
                </a:solidFill>
                <a:effectLst/>
                <a:uLnTx/>
                <a:uFillTx/>
                <a:latin typeface="Arial" panose="020B0604020202020204" pitchFamily="34" charset="0"/>
                <a:ea typeface="Geneva"/>
                <a:cs typeface="Arial" panose="020B0604020202020204" pitchFamily="34" charset="0"/>
              </a:rPr>
              <a:t>MOMENTUM Topline Results at Week 24: All Primary and Key Secondary End Points Met</a:t>
            </a:r>
            <a:r>
              <a:rPr kumimoji="0" lang="en-US" sz="1600" b="1" i="0" u="none" strike="noStrike" kern="1200" cap="none" spc="0" normalizeH="0" baseline="30000" noProof="0" dirty="0">
                <a:ln>
                  <a:noFill/>
                </a:ln>
                <a:solidFill>
                  <a:srgbClr val="002569"/>
                </a:solidFill>
                <a:effectLst/>
                <a:uLnTx/>
                <a:uFillTx/>
                <a:latin typeface="Arial" panose="020B0604020202020204" pitchFamily="34" charset="0"/>
                <a:ea typeface="Geneva"/>
                <a:cs typeface="Arial" panose="020B0604020202020204" pitchFamily="34" charset="0"/>
              </a:rPr>
              <a:t>1,2</a:t>
            </a:r>
            <a:endParaRPr kumimoji="0" lang="en-US" sz="1600" b="1" i="0" u="none" strike="sngStrike" kern="1200" cap="none" spc="0" normalizeH="0" baseline="0" noProof="0" dirty="0">
              <a:ln>
                <a:noFill/>
              </a:ln>
              <a:solidFill>
                <a:srgbClr val="002569"/>
              </a:solidFill>
              <a:effectLst/>
              <a:uLnTx/>
              <a:uFillTx/>
              <a:latin typeface="Arial" panose="020B0604020202020204" pitchFamily="34" charset="0"/>
              <a:ea typeface="Geneva"/>
              <a:cs typeface="Arial" panose="020B0604020202020204" pitchFamily="34" charset="0"/>
            </a:endParaRPr>
          </a:p>
        </p:txBody>
      </p:sp>
      <p:graphicFrame>
        <p:nvGraphicFramePr>
          <p:cNvPr id="48" name="Table 47">
            <a:extLst>
              <a:ext uri="{FF2B5EF4-FFF2-40B4-BE49-F238E27FC236}">
                <a16:creationId xmlns:a16="http://schemas.microsoft.com/office/drawing/2014/main" id="{8ECE3194-33D4-734E-BA43-9117CD23A73A}"/>
              </a:ext>
            </a:extLst>
          </p:cNvPr>
          <p:cNvGraphicFramePr>
            <a:graphicFrameLocks noGrp="1"/>
          </p:cNvGraphicFramePr>
          <p:nvPr/>
        </p:nvGraphicFramePr>
        <p:xfrm>
          <a:off x="467904" y="4814917"/>
          <a:ext cx="11196817" cy="1080415"/>
        </p:xfrm>
        <a:graphic>
          <a:graphicData uri="http://schemas.openxmlformats.org/drawingml/2006/table">
            <a:tbl>
              <a:tblPr>
                <a:tableStyleId>{2D5ABB26-0587-4C30-8999-92F81FD0307C}</a:tableStyleId>
              </a:tblPr>
              <a:tblGrid>
                <a:gridCol w="2623395">
                  <a:extLst>
                    <a:ext uri="{9D8B030D-6E8A-4147-A177-3AD203B41FA5}">
                      <a16:colId xmlns:a16="http://schemas.microsoft.com/office/drawing/2014/main" val="989395188"/>
                    </a:ext>
                  </a:extLst>
                </a:gridCol>
                <a:gridCol w="2898575">
                  <a:extLst>
                    <a:ext uri="{9D8B030D-6E8A-4147-A177-3AD203B41FA5}">
                      <a16:colId xmlns:a16="http://schemas.microsoft.com/office/drawing/2014/main" val="1636940556"/>
                    </a:ext>
                  </a:extLst>
                </a:gridCol>
                <a:gridCol w="2898574">
                  <a:extLst>
                    <a:ext uri="{9D8B030D-6E8A-4147-A177-3AD203B41FA5}">
                      <a16:colId xmlns:a16="http://schemas.microsoft.com/office/drawing/2014/main" val="3867713379"/>
                    </a:ext>
                  </a:extLst>
                </a:gridCol>
                <a:gridCol w="2776273">
                  <a:extLst>
                    <a:ext uri="{9D8B030D-6E8A-4147-A177-3AD203B41FA5}">
                      <a16:colId xmlns:a16="http://schemas.microsoft.com/office/drawing/2014/main" val="1084815944"/>
                    </a:ext>
                  </a:extLst>
                </a:gridCol>
              </a:tblGrid>
              <a:tr h="392380">
                <a:tc>
                  <a:txBody>
                    <a:bodyPr/>
                    <a:lstStyle/>
                    <a:p>
                      <a:pPr marL="0" marR="0" lvl="0" indent="0" algn="ctr" defTabSz="609585" rtl="0" eaLnBrk="1" fontAlgn="base" latinLnBrk="0" hangingPunct="1">
                        <a:lnSpc>
                          <a:spcPct val="100000"/>
                        </a:lnSpc>
                        <a:spcBef>
                          <a:spcPts val="0"/>
                        </a:spcBef>
                        <a:spcAft>
                          <a:spcPts val="0"/>
                        </a:spcAft>
                        <a:buClrTx/>
                        <a:buSzTx/>
                        <a:buFontTx/>
                        <a:buNone/>
                        <a:tabLst/>
                        <a:defRPr/>
                      </a:pPr>
                      <a:endParaRPr lang="en-US" sz="1600" b="0" i="1" dirty="0">
                        <a:solidFill>
                          <a:schemeClr val="bg1"/>
                        </a:solidFill>
                        <a:effectLst/>
                        <a:latin typeface="Arial" panose="020B0604020202020204" pitchFamily="34" charset="0"/>
                        <a:cs typeface="Arial" panose="020B0604020202020204" pitchFamily="34" charset="0"/>
                      </a:endParaRPr>
                    </a:p>
                  </a:txBody>
                  <a:tcPr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100000"/>
                      </a:schemeClr>
                    </a:solidFill>
                  </a:tcPr>
                </a:tc>
                <a:tc>
                  <a:txBody>
                    <a:bodyPr/>
                    <a:lstStyle/>
                    <a:p>
                      <a:pPr marL="0" marR="0" lvl="0" indent="0" algn="ctr" defTabSz="609585" rtl="0" eaLnBrk="1" fontAlgn="auto" hangingPunct="1">
                        <a:lnSpc>
                          <a:spcPct val="106000"/>
                        </a:lnSpc>
                        <a:spcBef>
                          <a:spcPts val="0"/>
                        </a:spcBef>
                        <a:spcAft>
                          <a:spcPts val="0"/>
                        </a:spcAft>
                        <a:buFontTx/>
                        <a:buNone/>
                      </a:pP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MFSAF </a:t>
                      </a:r>
                      <a:r>
                        <a:rPr lang="en-US" sz="1400" b="1" i="0" u="none" strike="noStrike" kern="1200" cap="none" spc="0" normalizeH="0" baseline="0" dirty="0" err="1">
                          <a:solidFill>
                            <a:schemeClr val="lt1">
                              <a:lumMod val="100000"/>
                            </a:schemeClr>
                          </a:solidFill>
                          <a:effectLst/>
                          <a:latin typeface="Arial" panose="020B0604020202020204" pitchFamily="34" charset="0"/>
                          <a:ea typeface="+mn-ea"/>
                          <a:cs typeface="Arial" panose="020B0604020202020204" pitchFamily="34" charset="0"/>
                          <a:sym typeface=""/>
                        </a:rPr>
                        <a:t>TSS</a:t>
                      </a:r>
                      <a:r>
                        <a:rPr lang="en-US" sz="1400" b="1" i="0" u="none" strike="noStrike" kern="1200" cap="none" spc="0" normalizeH="0" baseline="30000" dirty="0" err="1">
                          <a:solidFill>
                            <a:schemeClr val="lt1">
                              <a:lumMod val="100000"/>
                            </a:schemeClr>
                          </a:solidFill>
                          <a:effectLst/>
                          <a:latin typeface="Arial" panose="020B0604020202020204" pitchFamily="34" charset="0"/>
                          <a:ea typeface="+mn-ea"/>
                          <a:cs typeface="Arial" panose="020B0604020202020204" pitchFamily="34" charset="0"/>
                          <a:sym typeface=""/>
                        </a:rPr>
                        <a:t>b</a:t>
                      </a: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 response rate </a:t>
                      </a:r>
                    </a:p>
                    <a:p>
                      <a:pPr marL="0" marR="0" lvl="0" indent="0" algn="ctr" defTabSz="609585" rtl="0" eaLnBrk="1" fontAlgn="auto" hangingPunct="1">
                        <a:lnSpc>
                          <a:spcPct val="106000"/>
                        </a:lnSpc>
                        <a:spcBef>
                          <a:spcPts val="0"/>
                        </a:spcBef>
                        <a:spcAft>
                          <a:spcPts val="0"/>
                        </a:spcAft>
                        <a:buFontTx/>
                        <a:buNone/>
                      </a:pP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(primary end point)</a:t>
                      </a:r>
                    </a:p>
                  </a:txBody>
                  <a:tcPr marL="40367"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100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TI </a:t>
                      </a:r>
                      <a:r>
                        <a:rPr lang="en-US" sz="1400" b="1" i="0" u="none" strike="noStrike" kern="1200" cap="none" spc="0" normalizeH="0" baseline="0" dirty="0" err="1">
                          <a:solidFill>
                            <a:schemeClr val="lt1">
                              <a:lumMod val="100000"/>
                            </a:schemeClr>
                          </a:solidFill>
                          <a:effectLst/>
                          <a:latin typeface="Arial" panose="020B0604020202020204" pitchFamily="34" charset="0"/>
                          <a:ea typeface="+mn-ea"/>
                          <a:cs typeface="Arial" panose="020B0604020202020204" pitchFamily="34" charset="0"/>
                          <a:sym typeface=""/>
                        </a:rPr>
                        <a:t>response</a:t>
                      </a:r>
                      <a:r>
                        <a:rPr lang="en-US" sz="1400" b="1" i="0" u="none" strike="noStrike" kern="1200" cap="none" spc="0" normalizeH="0" baseline="30000" dirty="0" err="1">
                          <a:solidFill>
                            <a:schemeClr val="lt1">
                              <a:lumMod val="100000"/>
                            </a:schemeClr>
                          </a:solidFill>
                          <a:effectLst/>
                          <a:latin typeface="Arial" panose="020B0604020202020204" pitchFamily="34" charset="0"/>
                          <a:ea typeface="+mn-ea"/>
                          <a:cs typeface="Arial" panose="020B0604020202020204" pitchFamily="34" charset="0"/>
                          <a:sym typeface=""/>
                        </a:rPr>
                        <a:t>c</a:t>
                      </a: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 rate</a:t>
                      </a:r>
                    </a:p>
                  </a:txBody>
                  <a:tcPr marL="40367"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100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1" i="0" u="none" strike="noStrike" kern="1200" cap="none" spc="0" normalizeH="0" baseline="0" dirty="0" err="1">
                          <a:solidFill>
                            <a:schemeClr val="lt1">
                              <a:lumMod val="100000"/>
                            </a:schemeClr>
                          </a:solidFill>
                          <a:effectLst/>
                          <a:latin typeface="Arial" panose="020B0604020202020204" pitchFamily="34" charset="0"/>
                          <a:ea typeface="+mn-ea"/>
                          <a:cs typeface="Arial" panose="020B0604020202020204" pitchFamily="34" charset="0"/>
                          <a:sym typeface=""/>
                        </a:rPr>
                        <a:t>SRR</a:t>
                      </a:r>
                      <a:r>
                        <a:rPr lang="en-US" sz="1400" b="1" i="0" u="none" strike="noStrike" kern="1200" cap="none" spc="0" normalizeH="0" baseline="30000" dirty="0" err="1">
                          <a:solidFill>
                            <a:schemeClr val="lt1">
                              <a:lumMod val="100000"/>
                            </a:schemeClr>
                          </a:solidFill>
                          <a:effectLst/>
                          <a:latin typeface="Arial" panose="020B0604020202020204" pitchFamily="34" charset="0"/>
                          <a:ea typeface="+mn-ea"/>
                          <a:cs typeface="Arial" panose="020B0604020202020204" pitchFamily="34" charset="0"/>
                          <a:sym typeface=""/>
                        </a:rPr>
                        <a:t>d</a:t>
                      </a:r>
                      <a:r>
                        <a:rPr lang="en-US" sz="1400" b="1" i="0" u="none" strike="noStrike" kern="1200" cap="none" spc="0" normalizeH="0" baseline="0" dirty="0">
                          <a:solidFill>
                            <a:schemeClr val="lt1">
                              <a:lumMod val="100000"/>
                            </a:schemeClr>
                          </a:solidFill>
                          <a:effectLst/>
                          <a:latin typeface="Arial" panose="020B0604020202020204" pitchFamily="34" charset="0"/>
                          <a:ea typeface="+mn-ea"/>
                          <a:cs typeface="Arial" panose="020B0604020202020204" pitchFamily="34" charset="0"/>
                          <a:sym typeface=""/>
                        </a:rPr>
                        <a:t> (35% reduction)</a:t>
                      </a:r>
                    </a:p>
                  </a:txBody>
                  <a:tcPr marL="40367"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100000"/>
                      </a:schemeClr>
                    </a:solidFill>
                  </a:tcPr>
                </a:tc>
                <a:extLst>
                  <a:ext uri="{0D108BD9-81ED-4DB2-BD59-A6C34878D82A}">
                    <a16:rowId xmlns:a16="http://schemas.microsoft.com/office/drawing/2014/main" val="2293617892"/>
                  </a:ext>
                </a:extLst>
              </a:tr>
              <a:tr h="188950">
                <a:tc>
                  <a:txBody>
                    <a:bodyPr/>
                    <a:lstStyle/>
                    <a:p>
                      <a:pPr marL="0" marR="0" lvl="0" indent="0" algn="l" defTabSz="609585" rtl="0" eaLnBrk="1" fontAlgn="auto" hangingPunct="1">
                        <a:lnSpc>
                          <a:spcPct val="106000"/>
                        </a:lnSpc>
                        <a:spcBef>
                          <a:spcPts val="0"/>
                        </a:spcBef>
                        <a:spcAft>
                          <a:spcPts val="0"/>
                        </a:spcAft>
                        <a:buFontTx/>
                        <a:buNone/>
                      </a:pPr>
                      <a:r>
                        <a:rPr lang="en-US" sz="1400" b="1" i="0" u="none" strike="noStrike" kern="1200" cap="none" spc="0" normalizeH="0" baseline="0" dirty="0">
                          <a:solidFill>
                            <a:schemeClr val="bg1"/>
                          </a:solidFill>
                          <a:effectLst/>
                          <a:latin typeface="Arial" panose="020B0604020202020204" pitchFamily="34" charset="0"/>
                          <a:cs typeface="Arial" panose="020B0604020202020204" pitchFamily="34" charset="0"/>
                          <a:sym typeface=""/>
                        </a:rPr>
                        <a:t>MMB (N=130)</a:t>
                      </a:r>
                    </a:p>
                  </a:txBody>
                  <a:tcPr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accent1"/>
                    </a:solidFill>
                  </a:tcPr>
                </a:tc>
                <a:tc>
                  <a:txBody>
                    <a:bodyPr/>
                    <a:lstStyle/>
                    <a:p>
                      <a:pPr marL="0" marR="0" lvl="0" indent="0" algn="ctr" defTabSz="609585" rtl="0" eaLnBrk="1" fontAlgn="auto" hangingPunct="1">
                        <a:lnSpc>
                          <a:spcPct val="106000"/>
                        </a:lnSpc>
                        <a:spcBef>
                          <a:spcPts val="0"/>
                        </a:spcBef>
                        <a:spcAft>
                          <a:spcPts val="0"/>
                        </a:spcAft>
                        <a:buFontTx/>
                        <a:buNone/>
                      </a:pP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32 (24.6%)</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hangingPunct="1">
                        <a:lnSpc>
                          <a:spcPct val="106000"/>
                        </a:lnSpc>
                        <a:spcBef>
                          <a:spcPts val="0"/>
                        </a:spcBef>
                        <a:spcAft>
                          <a:spcPts val="0"/>
                        </a:spcAft>
                        <a:buFontTx/>
                        <a:buNone/>
                      </a:pPr>
                      <a:r>
                        <a:rPr lang="en-US" sz="1400" b="0" i="0" u="none" strike="noStrike" kern="1200" cap="none" spc="0" normalizeH="0" baseline="0">
                          <a:solidFill>
                            <a:schemeClr val="dk1">
                              <a:lumMod val="100000"/>
                            </a:schemeClr>
                          </a:solidFill>
                          <a:effectLst/>
                          <a:latin typeface="Arial" panose="020B0604020202020204" pitchFamily="34" charset="0"/>
                          <a:cs typeface="Arial" panose="020B0604020202020204" pitchFamily="34" charset="0"/>
                          <a:sym typeface=""/>
                        </a:rPr>
                        <a:t>40 (30.8%)</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0" i="0" u="none" strike="noStrike" kern="1200" cap="none" spc="0" normalizeH="0" baseline="0">
                          <a:solidFill>
                            <a:schemeClr val="dk1">
                              <a:lumMod val="100000"/>
                            </a:schemeClr>
                          </a:solidFill>
                          <a:effectLst/>
                          <a:latin typeface="Arial" panose="020B0604020202020204" pitchFamily="34" charset="0"/>
                          <a:cs typeface="Arial" panose="020B0604020202020204" pitchFamily="34" charset="0"/>
                          <a:sym typeface=""/>
                        </a:rPr>
                        <a:t>30 (23.1%)</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66842701"/>
                  </a:ext>
                </a:extLst>
              </a:tr>
              <a:tr h="188950">
                <a:tc>
                  <a:txBody>
                    <a:bodyPr/>
                    <a:lstStyle/>
                    <a:p>
                      <a:pPr marL="0" marR="0" lvl="0" indent="0" algn="l" defTabSz="609585" rtl="0" eaLnBrk="1" fontAlgn="auto" hangingPunct="1">
                        <a:lnSpc>
                          <a:spcPct val="106000"/>
                        </a:lnSpc>
                        <a:spcBef>
                          <a:spcPts val="0"/>
                        </a:spcBef>
                        <a:spcAft>
                          <a:spcPts val="0"/>
                        </a:spcAft>
                        <a:buFontTx/>
                        <a:buNone/>
                      </a:pPr>
                      <a:r>
                        <a:rPr lang="en-US" sz="1400" b="1" i="0" u="none" strike="noStrike" kern="1200" cap="none" spc="0" normalizeH="0" baseline="0">
                          <a:solidFill>
                            <a:schemeClr val="bg1"/>
                          </a:solidFill>
                          <a:effectLst/>
                          <a:latin typeface="Arial" panose="020B0604020202020204" pitchFamily="34" charset="0"/>
                          <a:cs typeface="Arial" panose="020B0604020202020204" pitchFamily="34" charset="0"/>
                          <a:sym typeface=""/>
                        </a:rPr>
                        <a:t>DAN (N=65)</a:t>
                      </a:r>
                    </a:p>
                  </a:txBody>
                  <a:tcPr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accent1"/>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6 (9.2%)</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hangingPunct="1">
                        <a:lnSpc>
                          <a:spcPct val="106000"/>
                        </a:lnSpc>
                        <a:spcBef>
                          <a:spcPts val="0"/>
                        </a:spcBef>
                        <a:spcAft>
                          <a:spcPts val="0"/>
                        </a:spcAft>
                        <a:buFontTx/>
                        <a:buNone/>
                      </a:pP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13 (20.0%)</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0" i="0" u="none" strike="noStrike" kern="1200" cap="none" spc="0" normalizeH="0" baseline="0">
                          <a:solidFill>
                            <a:schemeClr val="dk1">
                              <a:lumMod val="100000"/>
                            </a:schemeClr>
                          </a:solidFill>
                          <a:effectLst/>
                          <a:latin typeface="Arial" panose="020B0604020202020204" pitchFamily="34" charset="0"/>
                          <a:cs typeface="Arial" panose="020B0604020202020204" pitchFamily="34" charset="0"/>
                          <a:sym typeface=""/>
                        </a:rPr>
                        <a:t>2 (3.1%)</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51262720"/>
                  </a:ext>
                </a:extLst>
              </a:tr>
              <a:tr h="223862">
                <a:tc>
                  <a:txBody>
                    <a:bodyPr/>
                    <a:lstStyle/>
                    <a:p>
                      <a:pPr algn="l" defTabSz="609585" rtl="0" fontAlgn="base"/>
                      <a:endParaRPr lang="en-US" sz="1400" b="0" i="0" dirty="0">
                        <a:solidFill>
                          <a:schemeClr val="bg1"/>
                        </a:solidFill>
                        <a:effectLst/>
                        <a:latin typeface="Arial" panose="020B0604020202020204" pitchFamily="34" charset="0"/>
                        <a:cs typeface="Arial" panose="020B0604020202020204" pitchFamily="34" charset="0"/>
                      </a:endParaRPr>
                    </a:p>
                  </a:txBody>
                  <a:tcPr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accent1"/>
                    </a:solidFill>
                  </a:tcPr>
                </a:tc>
                <a:tc>
                  <a:txBody>
                    <a:bodyPr/>
                    <a:lstStyle/>
                    <a:p>
                      <a:pPr marL="18415" marR="0" lvl="0" indent="0" algn="ctr" defTabSz="609585" rtl="0" eaLnBrk="1" fontAlgn="auto" latinLnBrk="0" hangingPunct="1">
                        <a:lnSpc>
                          <a:spcPct val="106000"/>
                        </a:lnSpc>
                        <a:spcBef>
                          <a:spcPts val="0"/>
                        </a:spcBef>
                        <a:spcAft>
                          <a:spcPts val="0"/>
                        </a:spcAft>
                        <a:buClrTx/>
                        <a:buSzTx/>
                        <a:buFontTx/>
                        <a:buNone/>
                        <a:tabLst/>
                        <a:defRPr/>
                      </a:pPr>
                      <a:r>
                        <a:rPr lang="en-US" sz="1400" b="0" i="1"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P</a:t>
                      </a: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=.0095 (superior)</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18415" marR="0" lvl="0" indent="0" algn="ctr" defTabSz="609585" rtl="0" eaLnBrk="1" fontAlgn="auto" hangingPunct="1">
                        <a:lnSpc>
                          <a:spcPct val="106000"/>
                        </a:lnSpc>
                        <a:spcBef>
                          <a:spcPts val="0"/>
                        </a:spcBef>
                        <a:spcAft>
                          <a:spcPts val="0"/>
                        </a:spcAft>
                        <a:buFontTx/>
                        <a:buNone/>
                      </a:pP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1-sided </a:t>
                      </a:r>
                      <a:r>
                        <a:rPr lang="en-US" sz="1400" b="0" i="1"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P</a:t>
                      </a: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=.0064 (noninferior)</a:t>
                      </a:r>
                    </a:p>
                  </a:txBody>
                  <a:tcPr marL="0" marR="0"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609585" rtl="0" eaLnBrk="1" fontAlgn="auto" latinLnBrk="0" hangingPunct="1">
                        <a:lnSpc>
                          <a:spcPct val="106000"/>
                        </a:lnSpc>
                        <a:spcBef>
                          <a:spcPts val="0"/>
                        </a:spcBef>
                        <a:spcAft>
                          <a:spcPts val="0"/>
                        </a:spcAft>
                        <a:buClrTx/>
                        <a:buSzTx/>
                        <a:buFontTx/>
                        <a:buNone/>
                        <a:tabLst/>
                        <a:defRPr/>
                      </a:pPr>
                      <a:r>
                        <a:rPr lang="en-US" sz="1400" b="0" i="1"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P</a:t>
                      </a:r>
                      <a:r>
                        <a:rPr lang="en-US" sz="1400" b="0" i="0" u="none" strike="noStrike" kern="1200" cap="none" spc="0" normalizeH="0" baseline="0" dirty="0">
                          <a:solidFill>
                            <a:schemeClr val="dk1">
                              <a:lumMod val="100000"/>
                            </a:schemeClr>
                          </a:solidFill>
                          <a:effectLst/>
                          <a:latin typeface="Arial" panose="020B0604020202020204" pitchFamily="34" charset="0"/>
                          <a:cs typeface="Arial" panose="020B0604020202020204" pitchFamily="34" charset="0"/>
                          <a:sym typeface=""/>
                        </a:rPr>
                        <a:t>=.0006 (superior)</a:t>
                      </a:r>
                    </a:p>
                  </a:txBody>
                  <a:tcPr marL="40367" marR="40367"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74614652"/>
                  </a:ext>
                </a:extLst>
              </a:tr>
            </a:tbl>
          </a:graphicData>
        </a:graphic>
      </p:graphicFrame>
      <p:sp>
        <p:nvSpPr>
          <p:cNvPr id="49" name="Rectangle 48">
            <a:extLst>
              <a:ext uri="{FF2B5EF4-FFF2-40B4-BE49-F238E27FC236}">
                <a16:creationId xmlns:a16="http://schemas.microsoft.com/office/drawing/2014/main" id="{4163D642-1865-1D42-9D1C-AFF7252E5700}"/>
              </a:ext>
            </a:extLst>
          </p:cNvPr>
          <p:cNvSpPr/>
          <p:nvPr/>
        </p:nvSpPr>
        <p:spPr>
          <a:xfrm>
            <a:off x="3099500" y="4742314"/>
            <a:ext cx="2878654" cy="1228331"/>
          </a:xfrm>
          <a:prstGeom prst="rect">
            <a:avLst/>
          </a:prstGeom>
          <a:no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73F2574E-5E45-0640-8892-843A8A2EAC79}"/>
              </a:ext>
            </a:extLst>
          </p:cNvPr>
          <p:cNvSpPr/>
          <p:nvPr/>
        </p:nvSpPr>
        <p:spPr>
          <a:xfrm>
            <a:off x="8862267" y="4703843"/>
            <a:ext cx="2802454" cy="1266802"/>
          </a:xfrm>
          <a:prstGeom prst="rect">
            <a:avLst/>
          </a:prstGeom>
          <a:no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BD4CB334-9237-3642-8A28-18ACA7CBD0ED}"/>
              </a:ext>
            </a:extLst>
          </p:cNvPr>
          <p:cNvSpPr/>
          <p:nvPr/>
        </p:nvSpPr>
        <p:spPr>
          <a:xfrm>
            <a:off x="6093507" y="4703843"/>
            <a:ext cx="2629241" cy="126680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4EA5ED9E-A061-274E-AA13-8AD11AE1C3A5}"/>
              </a:ext>
            </a:extLst>
          </p:cNvPr>
          <p:cNvSpPr txBox="1"/>
          <p:nvPr/>
        </p:nvSpPr>
        <p:spPr>
          <a:xfrm>
            <a:off x="10337576" y="6518973"/>
            <a:ext cx="141372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a:ea typeface="+mn-ea"/>
                <a:cs typeface="+mn-cs"/>
              </a:rPr>
              <a:t>Mesa ASCO 2022</a:t>
            </a:r>
          </a:p>
        </p:txBody>
      </p:sp>
    </p:spTree>
    <p:extLst>
      <p:ext uri="{BB962C8B-B14F-4D97-AF65-F5344CB8AC3E}">
        <p14:creationId xmlns:p14="http://schemas.microsoft.com/office/powerpoint/2010/main" val="21173537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D070DC-A61B-471A-A92D-C2CA08323E83}"/>
              </a:ext>
            </a:extLst>
          </p:cNvPr>
          <p:cNvSpPr>
            <a:spLocks noGrp="1"/>
          </p:cNvSpPr>
          <p:nvPr>
            <p:ph type="title"/>
          </p:nvPr>
        </p:nvSpPr>
        <p:spPr>
          <a:xfrm>
            <a:off x="1925782" y="343893"/>
            <a:ext cx="8128000" cy="713539"/>
          </a:xfrm>
        </p:spPr>
        <p:txBody>
          <a:bodyPr/>
          <a:lstStyle/>
          <a:p>
            <a:pPr algn="ctr"/>
            <a:r>
              <a:rPr lang="en-US" dirty="0"/>
              <a:t>Summary </a:t>
            </a:r>
          </a:p>
        </p:txBody>
      </p:sp>
      <p:sp>
        <p:nvSpPr>
          <p:cNvPr id="4" name="Content Placeholder 3">
            <a:extLst>
              <a:ext uri="{FF2B5EF4-FFF2-40B4-BE49-F238E27FC236}">
                <a16:creationId xmlns:a16="http://schemas.microsoft.com/office/drawing/2014/main" id="{540640C6-C106-3CEF-1856-B9F920E75A51}"/>
              </a:ext>
            </a:extLst>
          </p:cNvPr>
          <p:cNvSpPr>
            <a:spLocks noGrp="1"/>
          </p:cNvSpPr>
          <p:nvPr>
            <p:ph idx="1"/>
          </p:nvPr>
        </p:nvSpPr>
        <p:spPr>
          <a:xfrm>
            <a:off x="482073" y="1281371"/>
            <a:ext cx="11227854" cy="4947903"/>
          </a:xfrm>
        </p:spPr>
        <p:txBody>
          <a:bodyPr/>
          <a:lstStyle/>
          <a:p>
            <a:pPr marL="457200" indent="-457200">
              <a:spcAft>
                <a:spcPts val="1800"/>
              </a:spcAft>
              <a:buFont typeface="Arial" panose="020B0604020202020204" pitchFamily="34" charset="0"/>
              <a:buChar char="•"/>
            </a:pPr>
            <a:r>
              <a:rPr lang="en-US" dirty="0"/>
              <a:t>Myelofibrosis associated with </a:t>
            </a:r>
            <a:r>
              <a:rPr lang="en-US" dirty="0" err="1"/>
              <a:t>cytopenias</a:t>
            </a:r>
            <a:r>
              <a:rPr lang="en-US" dirty="0"/>
              <a:t> represent a significant clinical challenge</a:t>
            </a:r>
          </a:p>
          <a:p>
            <a:pPr marL="457200" indent="-457200">
              <a:spcAft>
                <a:spcPts val="1800"/>
              </a:spcAft>
              <a:buFont typeface="Arial" panose="020B0604020202020204" pitchFamily="34" charset="0"/>
              <a:buChar char="•"/>
            </a:pPr>
            <a:r>
              <a:rPr lang="en-US" dirty="0"/>
              <a:t>Pacritinib can be used without platelet count restrictions in patients with thrombocytopenia</a:t>
            </a:r>
          </a:p>
          <a:p>
            <a:pPr marL="457200" indent="-457200">
              <a:spcAft>
                <a:spcPts val="1800"/>
              </a:spcAft>
              <a:buFont typeface="Arial" panose="020B0604020202020204" pitchFamily="34" charset="0"/>
              <a:buChar char="•"/>
            </a:pPr>
            <a:r>
              <a:rPr lang="en-US" dirty="0"/>
              <a:t>Anemia, which often co-occurs with thrombocytopenia, can improve with pacritinib</a:t>
            </a:r>
          </a:p>
          <a:p>
            <a:pPr marL="457200" indent="-457200">
              <a:spcAft>
                <a:spcPts val="1800"/>
              </a:spcAft>
              <a:buFont typeface="Arial" panose="020B0604020202020204" pitchFamily="34" charset="0"/>
              <a:buChar char="•"/>
            </a:pPr>
            <a:r>
              <a:rPr lang="en-US" dirty="0"/>
              <a:t>Common side effects include: diarrhea (often transient), nausea, anemia, thrombocytopenia.  </a:t>
            </a:r>
          </a:p>
          <a:p>
            <a:pPr marL="457200" indent="-457200">
              <a:spcAft>
                <a:spcPts val="1800"/>
              </a:spcAft>
              <a:buFont typeface="Arial" panose="020B0604020202020204" pitchFamily="34" charset="0"/>
              <a:buChar char="•"/>
            </a:pPr>
            <a:r>
              <a:rPr lang="en-US" dirty="0"/>
              <a:t>Momelotinib can be used in patients with a platelet count as low as 25K</a:t>
            </a:r>
          </a:p>
        </p:txBody>
      </p:sp>
    </p:spTree>
    <p:extLst>
      <p:ext uri="{BB962C8B-B14F-4D97-AF65-F5344CB8AC3E}">
        <p14:creationId xmlns:p14="http://schemas.microsoft.com/office/powerpoint/2010/main" val="3533864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693149"/>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Role of Antibody-Drug </a:t>
            </a:r>
            <a:br>
              <a:rPr lang="en-US" sz="3800" dirty="0"/>
            </a:br>
            <a:r>
              <a:rPr lang="en-US" sz="3800" dirty="0"/>
              <a:t>Conjugates in the Management of Triple-Negative </a:t>
            </a:r>
            <a:br>
              <a:rPr lang="en-US" sz="3800" dirty="0"/>
            </a:br>
            <a:r>
              <a:rPr lang="en-US" sz="3800" dirty="0"/>
              <a:t>and HR-Positive Metastatic Breast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4001125"/>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300083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9,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PM CT (8:00 PM – 9:30 PM ET)</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2286295"/>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3-Part CME Satellite Symposium Series</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271463" y="4572897"/>
            <a:ext cx="3862397"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Javier Cortés,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
        <p:nvSpPr>
          <p:cNvPr id="2" name="Text Box 6">
            <a:extLst>
              <a:ext uri="{FF2B5EF4-FFF2-40B4-BE49-F238E27FC236}">
                <a16:creationId xmlns:a16="http://schemas.microsoft.com/office/drawing/2014/main" id="{0CDEC4B7-1571-F569-6483-6653418D7416}"/>
              </a:ext>
            </a:extLst>
          </p:cNvPr>
          <p:cNvSpPr txBox="1">
            <a:spLocks noChangeArrowheads="1"/>
          </p:cNvSpPr>
          <p:nvPr/>
        </p:nvSpPr>
        <p:spPr bwMode="auto">
          <a:xfrm>
            <a:off x="5519936" y="4572897"/>
            <a:ext cx="641756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4062052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6DBD6-9030-AE82-3F34-0B354416DFC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9D717E7-A8E6-2322-6CC2-7689B1CAE53D}"/>
              </a:ext>
            </a:extLst>
          </p:cNvPr>
          <p:cNvSpPr/>
          <p:nvPr/>
        </p:nvSpPr>
        <p:spPr bwMode="auto">
          <a:xfrm>
            <a:off x="3189514" y="855616"/>
            <a:ext cx="8808847" cy="155448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49A66B3C-F1FF-27C5-E08C-FDDFE0CDF3C9}"/>
              </a:ext>
            </a:extLst>
          </p:cNvPr>
          <p:cNvSpPr>
            <a:spLocks noGrp="1"/>
          </p:cNvSpPr>
          <p:nvPr>
            <p:ph type="title"/>
          </p:nvPr>
        </p:nvSpPr>
        <p:spPr>
          <a:xfrm>
            <a:off x="3294080" y="1038197"/>
            <a:ext cx="8599715" cy="1316528"/>
          </a:xfrm>
        </p:spPr>
        <p:txBody>
          <a:bodyPr lIns="91440" tIns="91440" rIns="91440" bIns="182880"/>
          <a:lstStyle/>
          <a:p>
            <a:pPr algn="l"/>
            <a:br>
              <a:rPr lang="en-US" dirty="0">
                <a:solidFill>
                  <a:schemeClr val="bg1"/>
                </a:solidFill>
              </a:rPr>
            </a:br>
            <a:r>
              <a:rPr lang="en-US" dirty="0">
                <a:solidFill>
                  <a:schemeClr val="bg1"/>
                </a:solidFill>
              </a:rPr>
              <a:t>Management of MF with moderate thrombocytopenia (75,000)</a:t>
            </a:r>
            <a:br>
              <a:rPr lang="en-US" sz="4800" strike="sngStrike" dirty="0">
                <a:solidFill>
                  <a:schemeClr val="bg1"/>
                </a:solidFill>
              </a:rPr>
            </a:br>
            <a:endParaRPr lang="en-US" dirty="0">
              <a:solidFill>
                <a:schemeClr val="bg1"/>
              </a:solidFill>
              <a:latin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CC6B9987-524A-89DD-6D3C-3AC607342593}"/>
              </a:ext>
            </a:extLst>
          </p:cNvPr>
          <p:cNvSpPr/>
          <p:nvPr/>
        </p:nvSpPr>
        <p:spPr bwMode="auto">
          <a:xfrm>
            <a:off x="3189515" y="3719049"/>
            <a:ext cx="8793232" cy="160002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69552EF0-9301-F40E-3BF6-F60305C16F38}"/>
              </a:ext>
            </a:extLst>
          </p:cNvPr>
          <p:cNvSpPr txBox="1">
            <a:spLocks/>
          </p:cNvSpPr>
          <p:nvPr/>
        </p:nvSpPr>
        <p:spPr bwMode="auto">
          <a:xfrm>
            <a:off x="3304318" y="3927882"/>
            <a:ext cx="8694044" cy="1248460"/>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defRPr/>
            </a:pPr>
            <a:r>
              <a:rPr kumimoji="0" lang="en-US" sz="3000" b="1" i="0" u="none" strike="noStrike" kern="1200" cap="none" spc="0" normalizeH="0" baseline="0" noProof="0" dirty="0">
                <a:ln>
                  <a:noFill/>
                </a:ln>
                <a:solidFill>
                  <a:srgbClr val="FFFFFF"/>
                </a:solidFill>
                <a:effectLst/>
                <a:uLnTx/>
                <a:uFillTx/>
                <a:latin typeface="Calibri"/>
                <a:ea typeface="MS PGothic" pitchFamily="34" charset="-128"/>
                <a:cs typeface="Calibri"/>
              </a:rPr>
              <a:t>Case Presentation: 65-year-old man with primary MF and anemia (Hgb 8.2g/dL), thrombocytopenia (platelets 55,000) and splenomegaly and low JAK2 V617F allele frequency </a:t>
            </a:r>
            <a:endParaRPr kumimoji="0" lang="en-US" sz="3000" b="1" i="0" u="none" strike="sngStrike" kern="0" cap="none" spc="0" normalizeH="0" baseline="0" noProof="0" dirty="0">
              <a:ln>
                <a:noFill/>
              </a:ln>
              <a:solidFill>
                <a:srgbClr val="FFFFFF"/>
              </a:solidFill>
              <a:effectLst/>
              <a:uLnTx/>
              <a:uFillTx/>
              <a:latin typeface="Calibri"/>
              <a:ea typeface="MS PGothic" pitchFamily="34" charset="-128"/>
              <a:cs typeface="Calibri"/>
            </a:endParaRPr>
          </a:p>
        </p:txBody>
      </p:sp>
      <p:pic>
        <p:nvPicPr>
          <p:cNvPr id="4" name="Picture 3" descr="A person wearing a headset&#10;&#10;AI-generated content may be incorrect.">
            <a:extLst>
              <a:ext uri="{FF2B5EF4-FFF2-40B4-BE49-F238E27FC236}">
                <a16:creationId xmlns:a16="http://schemas.microsoft.com/office/drawing/2014/main" id="{361509A3-6AC0-134A-7CED-205865CE1E0D}"/>
              </a:ext>
            </a:extLst>
          </p:cNvPr>
          <p:cNvPicPr>
            <a:picLocks noChangeAspect="1"/>
          </p:cNvPicPr>
          <p:nvPr/>
        </p:nvPicPr>
        <p:blipFill>
          <a:blip r:embed="rId3"/>
          <a:stretch>
            <a:fillRect/>
          </a:stretch>
        </p:blipFill>
        <p:spPr>
          <a:xfrm>
            <a:off x="298205" y="855616"/>
            <a:ext cx="2763520" cy="1554480"/>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92611C64-66F0-E815-370D-034BD5698A25}"/>
              </a:ext>
            </a:extLst>
          </p:cNvPr>
          <p:cNvSpPr txBox="1">
            <a:spLocks/>
          </p:cNvSpPr>
          <p:nvPr/>
        </p:nvSpPr>
        <p:spPr bwMode="auto">
          <a:xfrm>
            <a:off x="298204" y="2450944"/>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Laura Michaelis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(Milwaukee, Wisconsin)</a:t>
            </a:r>
          </a:p>
        </p:txBody>
      </p:sp>
      <p:pic>
        <p:nvPicPr>
          <p:cNvPr id="2" name="Picture 1" descr="A person wearing headphones&#10;&#10;AI-generated content may be incorrect.">
            <a:extLst>
              <a:ext uri="{FF2B5EF4-FFF2-40B4-BE49-F238E27FC236}">
                <a16:creationId xmlns:a16="http://schemas.microsoft.com/office/drawing/2014/main" id="{481F595A-34F5-A0E1-EB73-459BF876AE82}"/>
              </a:ext>
            </a:extLst>
          </p:cNvPr>
          <p:cNvPicPr>
            <a:picLocks noChangeAspect="1"/>
          </p:cNvPicPr>
          <p:nvPr/>
        </p:nvPicPr>
        <p:blipFill>
          <a:blip r:embed="rId4"/>
          <a:stretch>
            <a:fillRect/>
          </a:stretch>
        </p:blipFill>
        <p:spPr>
          <a:xfrm>
            <a:off x="298205" y="3719049"/>
            <a:ext cx="2763519" cy="1554480"/>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0E94939A-5B3B-7CDA-8B4C-2BCC28C17407}"/>
              </a:ext>
            </a:extLst>
          </p:cNvPr>
          <p:cNvSpPr txBox="1">
            <a:spLocks/>
          </p:cNvSpPr>
          <p:nvPr/>
        </p:nvSpPr>
        <p:spPr bwMode="auto">
          <a:xfrm>
            <a:off x="298205" y="5322047"/>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John Mascarenhas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(New York, New York)</a:t>
            </a:r>
          </a:p>
        </p:txBody>
      </p:sp>
    </p:spTree>
    <p:extLst>
      <p:ext uri="{BB962C8B-B14F-4D97-AF65-F5344CB8AC3E}">
        <p14:creationId xmlns:p14="http://schemas.microsoft.com/office/powerpoint/2010/main" val="31559996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59711-45FB-06AE-67AD-3F72F05256D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3D00BD2-1BE9-CD2F-C0BC-2321E6698A79}"/>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2EED14A3-75D1-92BF-2710-32B5F8BA74EF}"/>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your usual up-front JAK inhibitor for a patient with a platelet count of 75,000 without anemia?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chemeClr val="tx1"/>
              </a:solidFill>
              <a:effectLst/>
              <a:uLnTx/>
              <a:uFillTx/>
              <a:latin typeface="Calibri"/>
              <a:ea typeface="MS PGothic" charset="0"/>
            </a:endParaRPr>
          </a:p>
          <a:p>
            <a:pPr marL="0" indent="0" defTabSz="455613" eaLnBrk="1" hangingPunct="1">
              <a:lnSpc>
                <a:spcPct val="100000"/>
              </a:lnSpc>
              <a:spcBef>
                <a:spcPct val="0"/>
              </a:spcBef>
              <a:spcAft>
                <a:spcPct val="0"/>
              </a:spcAft>
              <a:buClrTx/>
              <a:buSzTx/>
              <a:buNone/>
              <a:defRPr/>
            </a:pPr>
            <a:r>
              <a:rPr kumimoji="0" lang="en-US" b="1" i="0" u="none" strike="noStrike" kern="1200" cap="none" spc="0" normalizeH="0" baseline="0" noProof="0" dirty="0">
                <a:ln>
                  <a:noFill/>
                </a:ln>
                <a:solidFill>
                  <a:schemeClr val="tx1"/>
                </a:solidFill>
                <a:effectLst/>
                <a:uLnTx/>
                <a:uFillTx/>
                <a:latin typeface="Calibri"/>
                <a:ea typeface="MS PGothic" charset="0"/>
              </a:rPr>
              <a:t>Would you likely have administered </a:t>
            </a:r>
            <a:r>
              <a:rPr kumimoji="0" lang="en-US" b="1" i="0" u="none" strike="noStrike" kern="1200" cap="none" spc="0" normalizeH="0" baseline="0" noProof="0" dirty="0" err="1">
                <a:ln>
                  <a:noFill/>
                </a:ln>
                <a:solidFill>
                  <a:schemeClr val="tx1"/>
                </a:solidFill>
                <a:effectLst/>
                <a:uLnTx/>
                <a:uFillTx/>
                <a:latin typeface="Calibri"/>
                <a:ea typeface="MS PGothic" charset="0"/>
              </a:rPr>
              <a:t>pacritinib</a:t>
            </a:r>
            <a:r>
              <a:rPr kumimoji="0" lang="en-US" b="1" i="0" u="none" strike="noStrike" kern="1200" cap="none" spc="0" normalizeH="0" baseline="0" noProof="0" dirty="0">
                <a:ln>
                  <a:noFill/>
                </a:ln>
                <a:solidFill>
                  <a:schemeClr val="tx1"/>
                </a:solidFill>
                <a:effectLst/>
                <a:uLnTx/>
                <a:uFillTx/>
                <a:latin typeface="Calibri"/>
                <a:ea typeface="MS PGothic" charset="0"/>
              </a:rPr>
              <a:t> to Dr Mascarenhas’s patient?</a:t>
            </a:r>
          </a:p>
        </p:txBody>
      </p:sp>
    </p:spTree>
    <p:extLst>
      <p:ext uri="{BB962C8B-B14F-4D97-AF65-F5344CB8AC3E}">
        <p14:creationId xmlns:p14="http://schemas.microsoft.com/office/powerpoint/2010/main" val="39567310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DE7C4-F0AE-431F-2F32-0FCA444CD39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CDD88F3-3FAA-5629-B81D-CCF4809745E1}"/>
              </a:ext>
            </a:extLst>
          </p:cNvPr>
          <p:cNvSpPr/>
          <p:nvPr/>
        </p:nvSpPr>
        <p:spPr bwMode="auto">
          <a:xfrm>
            <a:off x="740128" y="3501008"/>
            <a:ext cx="1082848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3C710B8-5C7A-58E5-51C4-2318F862EF9E}"/>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E64759D-857F-4573-186A-2DD67350D535}"/>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Clinical Decision-Making for Myelofibrosis (MF) in the Absence of Severe Cytopenias — Dr Palmer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Managing MF in Patients with Anemia — Dr Oh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Managing MF in Patients with Thrombocytopenia — Dr Rampal </a:t>
            </a:r>
          </a:p>
          <a:p>
            <a:pPr marL="98425" indent="0">
              <a:lnSpc>
                <a:spcPct val="100000"/>
              </a:lnSpc>
              <a:spcBef>
                <a:spcPts val="1600"/>
              </a:spcBef>
              <a:spcAft>
                <a:spcPts val="0"/>
              </a:spcAft>
              <a:buNone/>
            </a:pPr>
            <a:r>
              <a:rPr lang="en-US" sz="2500" dirty="0">
                <a:solidFill>
                  <a:schemeClr val="bg1"/>
                </a:solidFill>
              </a:rPr>
              <a:t>Module 4: Promising Novel Agents Under Investigation for MF — Prof Harrison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Management of Systemic Mastocytosis — </a:t>
            </a:r>
            <a:br>
              <a:rPr lang="en-US" sz="2500" dirty="0">
                <a:solidFill>
                  <a:schemeClr val="tx1"/>
                </a:solidFill>
              </a:rPr>
            </a:br>
            <a:r>
              <a:rPr lang="en-US" sz="2500" dirty="0">
                <a:solidFill>
                  <a:schemeClr val="tx1"/>
                </a:solidFill>
              </a:rPr>
              <a:t>Dr Kuykendall  </a:t>
            </a:r>
          </a:p>
        </p:txBody>
      </p:sp>
    </p:spTree>
    <p:extLst>
      <p:ext uri="{BB962C8B-B14F-4D97-AF65-F5344CB8AC3E}">
        <p14:creationId xmlns:p14="http://schemas.microsoft.com/office/powerpoint/2010/main" val="4140288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022D7C-D6D9-6A7F-7E0C-54202AD3CC53}"/>
              </a:ext>
            </a:extLst>
          </p:cNvPr>
          <p:cNvSpPr>
            <a:spLocks noGrp="1"/>
          </p:cNvSpPr>
          <p:nvPr>
            <p:ph idx="1"/>
          </p:nvPr>
        </p:nvSpPr>
        <p:spPr>
          <a:xfrm>
            <a:off x="838200" y="1825625"/>
            <a:ext cx="10515600" cy="1809941"/>
          </a:xfrm>
        </p:spPr>
        <p:txBody>
          <a:bodyPr>
            <a:normAutofit/>
          </a:bodyPr>
          <a:lstStyle/>
          <a:p>
            <a:pPr marL="0" indent="0" algn="ctr" fontAlgn="base">
              <a:buNone/>
            </a:pPr>
            <a:r>
              <a:rPr lang="en-US" sz="3600" b="1" dirty="0"/>
              <a:t>Promising Novel Agents </a:t>
            </a:r>
          </a:p>
          <a:p>
            <a:pPr marL="0" indent="0" algn="ctr" fontAlgn="base">
              <a:buNone/>
            </a:pPr>
            <a:r>
              <a:rPr lang="en-US" sz="3600" b="1" dirty="0"/>
              <a:t>Under Investigation for MF</a:t>
            </a:r>
            <a:endParaRPr lang="en-US" sz="3600" dirty="0"/>
          </a:p>
        </p:txBody>
      </p:sp>
      <p:sp>
        <p:nvSpPr>
          <p:cNvPr id="4" name="Content Placeholder 2">
            <a:extLst>
              <a:ext uri="{FF2B5EF4-FFF2-40B4-BE49-F238E27FC236}">
                <a16:creationId xmlns:a16="http://schemas.microsoft.com/office/drawing/2014/main" id="{E573BB1D-9D81-EA8A-D19C-104F7229ECCA}"/>
              </a:ext>
            </a:extLst>
          </p:cNvPr>
          <p:cNvSpPr txBox="1">
            <a:spLocks/>
          </p:cNvSpPr>
          <p:nvPr/>
        </p:nvSpPr>
        <p:spPr>
          <a:xfrm>
            <a:off x="838200" y="4153359"/>
            <a:ext cx="10515600" cy="969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Professor Claire Harrison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250447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29A4-D3C7-0ABB-556C-5E65D5239B56}"/>
              </a:ext>
            </a:extLst>
          </p:cNvPr>
          <p:cNvSpPr>
            <a:spLocks noGrp="1"/>
          </p:cNvSpPr>
          <p:nvPr>
            <p:ph type="title"/>
          </p:nvPr>
        </p:nvSpPr>
        <p:spPr>
          <a:xfrm>
            <a:off x="838200" y="0"/>
            <a:ext cx="10515600" cy="1325563"/>
          </a:xfrm>
        </p:spPr>
        <p:txBody>
          <a:bodyPr/>
          <a:lstStyle/>
          <a:p>
            <a:r>
              <a:rPr lang="en-US" dirty="0"/>
              <a:t>Anemia in myelofibrosis</a:t>
            </a:r>
          </a:p>
        </p:txBody>
      </p:sp>
      <p:sp>
        <p:nvSpPr>
          <p:cNvPr id="3" name="Content Placeholder 2">
            <a:extLst>
              <a:ext uri="{FF2B5EF4-FFF2-40B4-BE49-F238E27FC236}">
                <a16:creationId xmlns:a16="http://schemas.microsoft.com/office/drawing/2014/main" id="{60757DFF-75E9-63AD-0D0A-951F8C48110F}"/>
              </a:ext>
            </a:extLst>
          </p:cNvPr>
          <p:cNvSpPr>
            <a:spLocks noGrp="1"/>
          </p:cNvSpPr>
          <p:nvPr>
            <p:ph idx="1"/>
          </p:nvPr>
        </p:nvSpPr>
        <p:spPr>
          <a:xfrm>
            <a:off x="838200" y="1253331"/>
            <a:ext cx="10515600" cy="4351338"/>
          </a:xfrm>
        </p:spPr>
        <p:txBody>
          <a:bodyPr/>
          <a:lstStyle/>
          <a:p>
            <a:r>
              <a:rPr lang="en-US" dirty="0"/>
              <a:t>Is an ongoing area of unmet need</a:t>
            </a:r>
          </a:p>
          <a:p>
            <a:r>
              <a:rPr lang="en-US" dirty="0"/>
              <a:t>And often multifactorial</a:t>
            </a:r>
          </a:p>
        </p:txBody>
      </p:sp>
      <p:pic>
        <p:nvPicPr>
          <p:cNvPr id="4" name="Picture 3">
            <a:extLst>
              <a:ext uri="{FF2B5EF4-FFF2-40B4-BE49-F238E27FC236}">
                <a16:creationId xmlns:a16="http://schemas.microsoft.com/office/drawing/2014/main" id="{499BD8D3-432A-EDDE-938A-892F154B94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0585" r="9456"/>
          <a:stretch>
            <a:fillRect/>
          </a:stretch>
        </p:blipFill>
        <p:spPr>
          <a:xfrm>
            <a:off x="7606051" y="2259079"/>
            <a:ext cx="4376629" cy="4256451"/>
          </a:xfrm>
          <a:prstGeom prst="rect">
            <a:avLst/>
          </a:prstGeom>
        </p:spPr>
      </p:pic>
      <p:pic>
        <p:nvPicPr>
          <p:cNvPr id="5" name="Picture 4">
            <a:extLst>
              <a:ext uri="{FF2B5EF4-FFF2-40B4-BE49-F238E27FC236}">
                <a16:creationId xmlns:a16="http://schemas.microsoft.com/office/drawing/2014/main" id="{B13D23F7-3000-93B4-9D45-973B851CCA0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6457" t="6713" r="8248" b="8577"/>
          <a:stretch>
            <a:fillRect/>
          </a:stretch>
        </p:blipFill>
        <p:spPr>
          <a:xfrm>
            <a:off x="209320" y="2542032"/>
            <a:ext cx="7112694" cy="3973498"/>
          </a:xfrm>
          <a:prstGeom prst="rect">
            <a:avLst/>
          </a:prstGeom>
        </p:spPr>
      </p:pic>
    </p:spTree>
    <p:extLst>
      <p:ext uri="{BB962C8B-B14F-4D97-AF65-F5344CB8AC3E}">
        <p14:creationId xmlns:p14="http://schemas.microsoft.com/office/powerpoint/2010/main" val="6833441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B8227-65DB-E3EA-2DD3-3BE76FFDE780}"/>
              </a:ext>
            </a:extLst>
          </p:cNvPr>
          <p:cNvSpPr>
            <a:spLocks noGrp="1"/>
          </p:cNvSpPr>
          <p:nvPr>
            <p:ph type="title"/>
          </p:nvPr>
        </p:nvSpPr>
        <p:spPr>
          <a:xfrm>
            <a:off x="838200" y="88651"/>
            <a:ext cx="10515600" cy="1325563"/>
          </a:xfrm>
        </p:spPr>
        <p:txBody>
          <a:bodyPr/>
          <a:lstStyle/>
          <a:p>
            <a:r>
              <a:rPr lang="en-US" dirty="0"/>
              <a:t>Targets of interest for anemia in MF</a:t>
            </a:r>
          </a:p>
        </p:txBody>
      </p:sp>
      <p:pic>
        <p:nvPicPr>
          <p:cNvPr id="4" name="Picture 3">
            <a:extLst>
              <a:ext uri="{FF2B5EF4-FFF2-40B4-BE49-F238E27FC236}">
                <a16:creationId xmlns:a16="http://schemas.microsoft.com/office/drawing/2014/main" id="{C8D90CD6-FB11-41B0-A755-BCCC66C482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71708" y="1237944"/>
            <a:ext cx="10182092" cy="5443786"/>
          </a:xfrm>
          <a:prstGeom prst="rect">
            <a:avLst/>
          </a:prstGeom>
        </p:spPr>
      </p:pic>
    </p:spTree>
    <p:extLst>
      <p:ext uri="{BB962C8B-B14F-4D97-AF65-F5344CB8AC3E}">
        <p14:creationId xmlns:p14="http://schemas.microsoft.com/office/powerpoint/2010/main" val="11719496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0F7118B-3ED8-595D-AA00-595F017F0593}"/>
              </a:ext>
            </a:extLst>
          </p:cNvPr>
          <p:cNvSpPr>
            <a:spLocks noGrp="1"/>
          </p:cNvSpPr>
          <p:nvPr>
            <p:ph type="title"/>
          </p:nvPr>
        </p:nvSpPr>
        <p:spPr>
          <a:xfrm>
            <a:off x="676171" y="461772"/>
            <a:ext cx="6894576" cy="1783080"/>
          </a:xfrm>
        </p:spPr>
        <p:txBody>
          <a:bodyPr vert="horz" lIns="91440" tIns="45720" rIns="91440" bIns="45720" rtlCol="0" anchor="b">
            <a:normAutofit/>
          </a:bodyPr>
          <a:lstStyle/>
          <a:p>
            <a:r>
              <a:rPr lang="en-US" sz="5400" dirty="0"/>
              <a:t>Luspatercept</a:t>
            </a:r>
          </a:p>
        </p:txBody>
      </p:sp>
      <p:sp>
        <p:nvSpPr>
          <p:cNvPr id="205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9A35AAB-7774-9DEB-734E-1A0785B85C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5204" y="2564892"/>
            <a:ext cx="6423786" cy="3340368"/>
          </a:xfrm>
          <a:prstGeom prst="rect">
            <a:avLst/>
          </a:prstGeom>
        </p:spPr>
      </p:pic>
      <p:sp>
        <p:nvSpPr>
          <p:cNvPr id="16" name="Rectangle 15">
            <a:extLst>
              <a:ext uri="{FF2B5EF4-FFF2-40B4-BE49-F238E27FC236}">
                <a16:creationId xmlns:a16="http://schemas.microsoft.com/office/drawing/2014/main" id="{8A170F59-8986-31F6-4238-6B61DCA9A9CE}"/>
              </a:ext>
            </a:extLst>
          </p:cNvPr>
          <p:cNvSpPr/>
          <p:nvPr/>
        </p:nvSpPr>
        <p:spPr>
          <a:xfrm>
            <a:off x="6827423" y="4148250"/>
            <a:ext cx="1042422" cy="176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BEF39FD-D000-E69B-FD01-0D4A42BDCC92}"/>
              </a:ext>
            </a:extLst>
          </p:cNvPr>
          <p:cNvSpPr txBox="1"/>
          <p:nvPr/>
        </p:nvSpPr>
        <p:spPr>
          <a:xfrm>
            <a:off x="135204" y="6483096"/>
            <a:ext cx="60433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Modified from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Fenaux</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P et al. Blood. 2019 Feb 21;133(8):790-794.</a:t>
            </a:r>
          </a:p>
        </p:txBody>
      </p:sp>
      <p:grpSp>
        <p:nvGrpSpPr>
          <p:cNvPr id="14" name="Group 13">
            <a:extLst>
              <a:ext uri="{FF2B5EF4-FFF2-40B4-BE49-F238E27FC236}">
                <a16:creationId xmlns:a16="http://schemas.microsoft.com/office/drawing/2014/main" id="{95C0402F-6EDE-3255-0107-8B56CCF1D96C}"/>
              </a:ext>
            </a:extLst>
          </p:cNvPr>
          <p:cNvGrpSpPr/>
          <p:nvPr/>
        </p:nvGrpSpPr>
        <p:grpSpPr>
          <a:xfrm>
            <a:off x="6746794" y="998866"/>
            <a:ext cx="5136554" cy="4461975"/>
            <a:chOff x="6746794" y="998866"/>
            <a:chExt cx="5136554" cy="3865185"/>
          </a:xfrm>
        </p:grpSpPr>
        <p:grpSp>
          <p:nvGrpSpPr>
            <p:cNvPr id="12" name="Group 11">
              <a:extLst>
                <a:ext uri="{FF2B5EF4-FFF2-40B4-BE49-F238E27FC236}">
                  <a16:creationId xmlns:a16="http://schemas.microsoft.com/office/drawing/2014/main" id="{6E580E24-0AD3-079F-BB9A-5E80608875FA}"/>
                </a:ext>
              </a:extLst>
            </p:cNvPr>
            <p:cNvGrpSpPr/>
            <p:nvPr/>
          </p:nvGrpSpPr>
          <p:grpSpPr>
            <a:xfrm>
              <a:off x="6746794" y="998866"/>
              <a:ext cx="5136554" cy="3865185"/>
              <a:chOff x="6793224" y="1220243"/>
              <a:chExt cx="5136554" cy="3865185"/>
            </a:xfrm>
          </p:grpSpPr>
          <p:grpSp>
            <p:nvGrpSpPr>
              <p:cNvPr id="9" name="Group 8">
                <a:extLst>
                  <a:ext uri="{FF2B5EF4-FFF2-40B4-BE49-F238E27FC236}">
                    <a16:creationId xmlns:a16="http://schemas.microsoft.com/office/drawing/2014/main" id="{C4895E71-BEFE-A512-0A0E-BAAF04A297FB}"/>
                  </a:ext>
                </a:extLst>
              </p:cNvPr>
              <p:cNvGrpSpPr/>
              <p:nvPr/>
            </p:nvGrpSpPr>
            <p:grpSpPr>
              <a:xfrm>
                <a:off x="6793224" y="1220243"/>
                <a:ext cx="5136554" cy="3865185"/>
                <a:chOff x="1882775" y="-250288"/>
                <a:chExt cx="8424863" cy="7254721"/>
              </a:xfrm>
            </p:grpSpPr>
            <p:pic>
              <p:nvPicPr>
                <p:cNvPr id="2050" name="Picture 2">
                  <a:extLst>
                    <a:ext uri="{FF2B5EF4-FFF2-40B4-BE49-F238E27FC236}">
                      <a16:creationId xmlns:a16="http://schemas.microsoft.com/office/drawing/2014/main" id="{87FF6219-6A2D-1B94-DC90-8C7CDB514E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2775" y="-250288"/>
                  <a:ext cx="8424863" cy="72547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CEA135D-B401-2E4A-49B5-8E5F4709FCA7}"/>
                    </a:ext>
                  </a:extLst>
                </p:cNvPr>
                <p:cNvSpPr/>
                <p:nvPr/>
              </p:nvSpPr>
              <p:spPr>
                <a:xfrm>
                  <a:off x="2033386" y="388343"/>
                  <a:ext cx="7841832" cy="31339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E4B7E974-9FB9-4980-F897-124402B782F2}"/>
                    </a:ext>
                  </a:extLst>
                </p:cNvPr>
                <p:cNvSpPr/>
                <p:nvPr/>
              </p:nvSpPr>
              <p:spPr>
                <a:xfrm>
                  <a:off x="2033384" y="-103312"/>
                  <a:ext cx="1709758" cy="331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1A9BF3E3-FB26-88BA-110A-DEC5824FFC92}"/>
                    </a:ext>
                  </a:extLst>
                </p:cNvPr>
                <p:cNvSpPr/>
                <p:nvPr/>
              </p:nvSpPr>
              <p:spPr>
                <a:xfrm>
                  <a:off x="2033384" y="3496280"/>
                  <a:ext cx="1709758" cy="331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1" name="Picture 2">
                <a:extLst>
                  <a:ext uri="{FF2B5EF4-FFF2-40B4-BE49-F238E27FC236}">
                    <a16:creationId xmlns:a16="http://schemas.microsoft.com/office/drawing/2014/main" id="{CF2CEFF0-BB0D-A5DE-0C8D-F3221AA81C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76" t="10003" r="42284" b="50668"/>
              <a:stretch>
                <a:fillRect/>
              </a:stretch>
            </p:blipFill>
            <p:spPr bwMode="auto">
              <a:xfrm>
                <a:off x="7477901" y="1523749"/>
                <a:ext cx="3525044" cy="174081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5DDB31F2-DC78-3FFF-8B60-F4BFAB6E4F51}"/>
                </a:ext>
              </a:extLst>
            </p:cNvPr>
            <p:cNvSpPr/>
            <p:nvPr/>
          </p:nvSpPr>
          <p:spPr>
            <a:xfrm>
              <a:off x="10018059" y="1125226"/>
              <a:ext cx="1244418" cy="173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3454747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a:extLst>
              <a:ext uri="{FF2B5EF4-FFF2-40B4-BE49-F238E27FC236}">
                <a16:creationId xmlns:a16="http://schemas.microsoft.com/office/drawing/2014/main" id="{CCF52191-D8FF-678A-A5B1-F636F9AF94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2" t="1310" r="21382" b="49845"/>
          <a:stretch>
            <a:fillRect/>
          </a:stretch>
        </p:blipFill>
        <p:spPr bwMode="auto">
          <a:xfrm>
            <a:off x="0" y="1450176"/>
            <a:ext cx="10774906" cy="476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9" name="TextBox 8">
            <a:extLst>
              <a:ext uri="{FF2B5EF4-FFF2-40B4-BE49-F238E27FC236}">
                <a16:creationId xmlns:a16="http://schemas.microsoft.com/office/drawing/2014/main" id="{7720AAF9-6DC2-1479-E3BD-270507F1F10F}"/>
              </a:ext>
            </a:extLst>
          </p:cNvPr>
          <p:cNvSpPr txBox="1"/>
          <p:nvPr/>
        </p:nvSpPr>
        <p:spPr>
          <a:xfrm>
            <a:off x="248469" y="324979"/>
            <a:ext cx="946910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Anemia response rate in the Phase II ACE-536-001MF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RBC, red blood cell; RUX, ruxolitinib; TD, transfusion dependent.​</a:t>
            </a:r>
          </a:p>
        </p:txBody>
      </p:sp>
      <p:sp>
        <p:nvSpPr>
          <p:cNvPr id="5" name="TextBox 4">
            <a:extLst>
              <a:ext uri="{FF2B5EF4-FFF2-40B4-BE49-F238E27FC236}">
                <a16:creationId xmlns:a16="http://schemas.microsoft.com/office/drawing/2014/main" id="{D987080A-FD51-1ADA-3759-25F4DF3061D7}"/>
              </a:ext>
            </a:extLst>
          </p:cNvPr>
          <p:cNvSpPr txBox="1"/>
          <p:nvPr/>
        </p:nvSpPr>
        <p:spPr>
          <a:xfrm>
            <a:off x="0" y="6488668"/>
            <a:ext cx="61049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Adapted from Gerds,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et al Blood Adv</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2024;8(17):4511-4522.</a:t>
            </a:r>
          </a:p>
        </p:txBody>
      </p:sp>
      <p:pic>
        <p:nvPicPr>
          <p:cNvPr id="6" name="New picture">
            <a:extLst>
              <a:ext uri="{FF2B5EF4-FFF2-40B4-BE49-F238E27FC236}">
                <a16:creationId xmlns:a16="http://schemas.microsoft.com/office/drawing/2014/main" id="{8D52B5C4-F4EE-5609-0ADC-661236018A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155" t="1310" r="2203" b="73300"/>
          <a:stretch>
            <a:fillRect/>
          </a:stretch>
        </p:blipFill>
        <p:spPr bwMode="auto">
          <a:xfrm>
            <a:off x="9717579" y="0"/>
            <a:ext cx="2474420" cy="225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12905066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B2294C-59F2-9DA2-87A4-6999395C446A}"/>
              </a:ext>
            </a:extLst>
          </p:cNvPr>
          <p:cNvPicPr>
            <a:picLocks noChangeAspect="1"/>
          </p:cNvPicPr>
          <p:nvPr/>
        </p:nvPicPr>
        <p:blipFill>
          <a:blip r:embed="rId2"/>
          <a:stretch>
            <a:fillRect/>
          </a:stretch>
        </p:blipFill>
        <p:spPr>
          <a:xfrm>
            <a:off x="1107612" y="2419494"/>
            <a:ext cx="9976773" cy="3822644"/>
          </a:xfrm>
          <a:prstGeom prst="rect">
            <a:avLst/>
          </a:prstGeom>
        </p:spPr>
      </p:pic>
      <p:sp>
        <p:nvSpPr>
          <p:cNvPr id="2" name="Title 1">
            <a:extLst>
              <a:ext uri="{FF2B5EF4-FFF2-40B4-BE49-F238E27FC236}">
                <a16:creationId xmlns:a16="http://schemas.microsoft.com/office/drawing/2014/main" id="{A83BA626-E06A-7BD2-192C-6A5B06BE5306}"/>
              </a:ext>
            </a:extLst>
          </p:cNvPr>
          <p:cNvSpPr>
            <a:spLocks noGrp="1"/>
          </p:cNvSpPr>
          <p:nvPr>
            <p:ph type="title"/>
          </p:nvPr>
        </p:nvSpPr>
        <p:spPr>
          <a:xfrm>
            <a:off x="254619" y="958811"/>
            <a:ext cx="8225352" cy="1325563"/>
          </a:xfrm>
        </p:spPr>
        <p:txBody>
          <a:bodyPr>
            <a:normAutofit fontScale="90000"/>
          </a:bodyPr>
          <a:lstStyle/>
          <a:p>
            <a:r>
              <a:rPr lang="en-US" sz="3600" dirty="0"/>
              <a:t>Emerging outcomes from and potential implications of the Phase III INDEPENDENCE study evaluating luspatercept with concomitant JAK inhibitor therapy</a:t>
            </a:r>
            <a:br>
              <a:rPr lang="en-US" dirty="0"/>
            </a:br>
            <a:br>
              <a:rPr lang="en-US" dirty="0"/>
            </a:br>
            <a:endParaRPr lang="en-US" dirty="0"/>
          </a:p>
        </p:txBody>
      </p:sp>
      <p:pic>
        <p:nvPicPr>
          <p:cNvPr id="7" name="Picture 6">
            <a:extLst>
              <a:ext uri="{FF2B5EF4-FFF2-40B4-BE49-F238E27FC236}">
                <a16:creationId xmlns:a16="http://schemas.microsoft.com/office/drawing/2014/main" id="{5342324C-4196-032E-CF93-19F13D4615B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175171" y="132203"/>
            <a:ext cx="3938976" cy="2152172"/>
          </a:xfrm>
          <a:prstGeom prst="rect">
            <a:avLst/>
          </a:prstGeom>
        </p:spPr>
      </p:pic>
    </p:spTree>
    <p:extLst>
      <p:ext uri="{BB962C8B-B14F-4D97-AF65-F5344CB8AC3E}">
        <p14:creationId xmlns:p14="http://schemas.microsoft.com/office/powerpoint/2010/main" val="24106661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4BA7-E897-3CD5-EC8E-DFB12039D564}"/>
              </a:ext>
            </a:extLst>
          </p:cNvPr>
          <p:cNvSpPr>
            <a:spLocks noGrp="1"/>
          </p:cNvSpPr>
          <p:nvPr>
            <p:ph type="title"/>
          </p:nvPr>
        </p:nvSpPr>
        <p:spPr/>
        <p:txBody>
          <a:bodyPr>
            <a:noAutofit/>
          </a:bodyPr>
          <a:lstStyle/>
          <a:p>
            <a:r>
              <a:rPr lang="en-US" sz="2400" dirty="0"/>
              <a:t>Momelotinib and luspatercept have a complementary mechanism of action, which may improve anemia by promoting both early- and late-stage erythropoiesis, suggesting a potential additive and possibly synergistic benefit.</a:t>
            </a:r>
            <a:br>
              <a:rPr lang="en-US" sz="2400" dirty="0"/>
            </a:br>
            <a:br>
              <a:rPr lang="en-US" sz="2400" dirty="0"/>
            </a:br>
            <a:r>
              <a:rPr lang="en-US" sz="2400" dirty="0"/>
              <a:t>The phase II ODYSSEY trial (</a:t>
            </a:r>
            <a:r>
              <a:rPr lang="en-US" sz="2400" u="sng" dirty="0">
                <a:hlinkClick r:id="rId2"/>
              </a:rPr>
              <a:t>NCT06517875</a:t>
            </a:r>
            <a:r>
              <a:rPr lang="en-US" sz="2400" dirty="0"/>
              <a:t>) assesses this.</a:t>
            </a:r>
          </a:p>
        </p:txBody>
      </p:sp>
      <p:sp>
        <p:nvSpPr>
          <p:cNvPr id="3" name="Rectangle 2">
            <a:extLst>
              <a:ext uri="{FF2B5EF4-FFF2-40B4-BE49-F238E27FC236}">
                <a16:creationId xmlns:a16="http://schemas.microsoft.com/office/drawing/2014/main" id="{F03730A3-51DF-6F6F-87A7-194E020F2F1D}"/>
              </a:ext>
            </a:extLst>
          </p:cNvPr>
          <p:cNvSpPr/>
          <p:nvPr/>
        </p:nvSpPr>
        <p:spPr>
          <a:xfrm>
            <a:off x="10829576" y="6269783"/>
            <a:ext cx="649996" cy="446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0970B74E-DA78-2E0F-C9D9-17CBDD7BDFDE}"/>
              </a:ext>
            </a:extLst>
          </p:cNvPr>
          <p:cNvSpPr txBox="1"/>
          <p:nvPr/>
        </p:nvSpPr>
        <p:spPr>
          <a:xfrm>
            <a:off x="158482" y="6492874"/>
            <a:ext cx="32510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Bose P et al. ASH 2024;Abstract 3191.2.</a:t>
            </a:r>
          </a:p>
        </p:txBody>
      </p:sp>
      <p:grpSp>
        <p:nvGrpSpPr>
          <p:cNvPr id="24" name="Group 23">
            <a:extLst>
              <a:ext uri="{FF2B5EF4-FFF2-40B4-BE49-F238E27FC236}">
                <a16:creationId xmlns:a16="http://schemas.microsoft.com/office/drawing/2014/main" id="{0D7FD48A-4F2E-DF26-1B7A-C24D92BD31E9}"/>
              </a:ext>
            </a:extLst>
          </p:cNvPr>
          <p:cNvGrpSpPr/>
          <p:nvPr/>
        </p:nvGrpSpPr>
        <p:grpSpPr>
          <a:xfrm>
            <a:off x="725633" y="1939396"/>
            <a:ext cx="10942198" cy="3301748"/>
            <a:chOff x="537374" y="2498149"/>
            <a:chExt cx="10942198" cy="3301748"/>
          </a:xfrm>
        </p:grpSpPr>
        <p:grpSp>
          <p:nvGrpSpPr>
            <p:cNvPr id="22" name="Group 21">
              <a:extLst>
                <a:ext uri="{FF2B5EF4-FFF2-40B4-BE49-F238E27FC236}">
                  <a16:creationId xmlns:a16="http://schemas.microsoft.com/office/drawing/2014/main" id="{098B0829-82B7-4DCC-F475-BA703F21D0B4}"/>
                </a:ext>
              </a:extLst>
            </p:cNvPr>
            <p:cNvGrpSpPr/>
            <p:nvPr/>
          </p:nvGrpSpPr>
          <p:grpSpPr>
            <a:xfrm>
              <a:off x="537374" y="2498149"/>
              <a:ext cx="10942198" cy="3301748"/>
              <a:chOff x="635478" y="2118725"/>
              <a:chExt cx="10942198" cy="3301748"/>
            </a:xfrm>
          </p:grpSpPr>
          <p:sp>
            <p:nvSpPr>
              <p:cNvPr id="4" name="Rectangle 3">
                <a:extLst>
                  <a:ext uri="{FF2B5EF4-FFF2-40B4-BE49-F238E27FC236}">
                    <a16:creationId xmlns:a16="http://schemas.microsoft.com/office/drawing/2014/main" id="{4E8BC420-6AC3-ED1A-8C1D-1088C7DAA478}"/>
                  </a:ext>
                </a:extLst>
              </p:cNvPr>
              <p:cNvSpPr/>
              <p:nvPr/>
            </p:nvSpPr>
            <p:spPr>
              <a:xfrm>
                <a:off x="635478" y="2440064"/>
                <a:ext cx="2774087" cy="2865924"/>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Screening: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(28 days)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Transfusion-dependent primary or secondary MF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Platelet count ≥50 × 10</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9</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 = ~56</a:t>
                </a:r>
              </a:p>
            </p:txBody>
          </p:sp>
          <p:sp>
            <p:nvSpPr>
              <p:cNvPr id="6" name="Rectangle 5">
                <a:extLst>
                  <a:ext uri="{FF2B5EF4-FFF2-40B4-BE49-F238E27FC236}">
                    <a16:creationId xmlns:a16="http://schemas.microsoft.com/office/drawing/2014/main" id="{6E41BB9A-BE15-FE77-6B59-C7820B79C3C8}"/>
                  </a:ext>
                </a:extLst>
              </p:cNvPr>
              <p:cNvSpPr/>
              <p:nvPr/>
            </p:nvSpPr>
            <p:spPr>
              <a:xfrm>
                <a:off x="4363816" y="2118725"/>
                <a:ext cx="3065439" cy="1431571"/>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Aptos" panose="02110004020202020204"/>
                    <a:ea typeface="+mn-ea"/>
                    <a:cs typeface="+mn-cs"/>
                  </a:rPr>
                  <a:t>Cohort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ptos" panose="02110004020202020204"/>
                    <a:ea typeface="+mn-ea"/>
                    <a:cs typeface="+mn-cs"/>
                  </a:rPr>
                  <a:t>JAKi</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 naïve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200mg momelotinib PO QD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1 mg/kg luspatercept SC Q3W</a:t>
                </a:r>
              </a:p>
            </p:txBody>
          </p:sp>
          <p:sp>
            <p:nvSpPr>
              <p:cNvPr id="7" name="Rectangle 6">
                <a:extLst>
                  <a:ext uri="{FF2B5EF4-FFF2-40B4-BE49-F238E27FC236}">
                    <a16:creationId xmlns:a16="http://schemas.microsoft.com/office/drawing/2014/main" id="{CF522133-0BA5-54C3-947E-98009CF915A3}"/>
                  </a:ext>
                </a:extLst>
              </p:cNvPr>
              <p:cNvSpPr/>
              <p:nvPr/>
            </p:nvSpPr>
            <p:spPr>
              <a:xfrm>
                <a:off x="4363815" y="3988902"/>
                <a:ext cx="3065439" cy="143157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Aptos" panose="02110004020202020204"/>
                    <a:ea typeface="+mn-ea"/>
                    <a:cs typeface="+mn-cs"/>
                  </a:rPr>
                  <a:t>Cohort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ptos" panose="02110004020202020204"/>
                    <a:ea typeface="+mn-ea"/>
                    <a:cs typeface="+mn-cs"/>
                  </a:rPr>
                  <a:t>JAKi</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 experienced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200mg momelotinib PO QD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1 mg/kg luspatercept SC Q3W</a:t>
                </a:r>
              </a:p>
            </p:txBody>
          </p:sp>
          <p:sp>
            <p:nvSpPr>
              <p:cNvPr id="8" name="Rectangle 7">
                <a:extLst>
                  <a:ext uri="{FF2B5EF4-FFF2-40B4-BE49-F238E27FC236}">
                    <a16:creationId xmlns:a16="http://schemas.microsoft.com/office/drawing/2014/main" id="{1A2E11E1-7688-D6CD-F93E-B8D29FFEBE82}"/>
                  </a:ext>
                </a:extLst>
              </p:cNvPr>
              <p:cNvSpPr/>
              <p:nvPr/>
            </p:nvSpPr>
            <p:spPr>
              <a:xfrm>
                <a:off x="7933766" y="2789687"/>
                <a:ext cx="3643910" cy="1431571"/>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Safety Follow-up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(42 days after last study treatment)</a:t>
                </a:r>
              </a:p>
            </p:txBody>
          </p:sp>
          <p:sp>
            <p:nvSpPr>
              <p:cNvPr id="9" name="Rectangle 8">
                <a:extLst>
                  <a:ext uri="{FF2B5EF4-FFF2-40B4-BE49-F238E27FC236}">
                    <a16:creationId xmlns:a16="http://schemas.microsoft.com/office/drawing/2014/main" id="{8DE64A95-937C-D8EB-D17A-B97E71EAE615}"/>
                  </a:ext>
                </a:extLst>
              </p:cNvPr>
              <p:cNvSpPr/>
              <p:nvPr/>
            </p:nvSpPr>
            <p:spPr>
              <a:xfrm>
                <a:off x="8243047" y="4594958"/>
                <a:ext cx="3200401" cy="65531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Study is currently recruiting</a:t>
                </a:r>
              </a:p>
            </p:txBody>
          </p:sp>
          <p:cxnSp>
            <p:nvCxnSpPr>
              <p:cNvPr id="11" name="Elbow Connector 10">
                <a:extLst>
                  <a:ext uri="{FF2B5EF4-FFF2-40B4-BE49-F238E27FC236}">
                    <a16:creationId xmlns:a16="http://schemas.microsoft.com/office/drawing/2014/main" id="{205F947F-F66E-CB0C-B17B-CA0D0050662C}"/>
                  </a:ext>
                </a:extLst>
              </p:cNvPr>
              <p:cNvCxnSpPr>
                <a:stCxn id="4" idx="3"/>
                <a:endCxn id="6" idx="1"/>
              </p:cNvCxnSpPr>
              <p:nvPr/>
            </p:nvCxnSpPr>
            <p:spPr>
              <a:xfrm flipV="1">
                <a:off x="3409565" y="2834511"/>
                <a:ext cx="954251" cy="1038515"/>
              </a:xfrm>
              <a:prstGeom prst="bentConnector3">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10C8FA11-67B7-4D11-DFC3-A6E6D0E41958}"/>
                  </a:ext>
                </a:extLst>
              </p:cNvPr>
              <p:cNvCxnSpPr>
                <a:cxnSpLocks/>
                <a:stCxn id="4" idx="3"/>
                <a:endCxn id="7" idx="1"/>
              </p:cNvCxnSpPr>
              <p:nvPr/>
            </p:nvCxnSpPr>
            <p:spPr>
              <a:xfrm>
                <a:off x="3409565" y="3873026"/>
                <a:ext cx="954250" cy="831662"/>
              </a:xfrm>
              <a:prstGeom prst="bentConnector3">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Elbow Connector 14">
                <a:extLst>
                  <a:ext uri="{FF2B5EF4-FFF2-40B4-BE49-F238E27FC236}">
                    <a16:creationId xmlns:a16="http://schemas.microsoft.com/office/drawing/2014/main" id="{A9139420-4F82-5D62-F9D7-708BAE6B618A}"/>
                  </a:ext>
                </a:extLst>
              </p:cNvPr>
              <p:cNvCxnSpPr>
                <a:cxnSpLocks/>
                <a:stCxn id="6" idx="3"/>
                <a:endCxn id="8" idx="1"/>
              </p:cNvCxnSpPr>
              <p:nvPr/>
            </p:nvCxnSpPr>
            <p:spPr>
              <a:xfrm>
                <a:off x="7429255" y="2834511"/>
                <a:ext cx="504511" cy="670962"/>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1B21EE70-0F85-90CA-C280-0D21379EF0E2}"/>
                  </a:ext>
                </a:extLst>
              </p:cNvPr>
              <p:cNvCxnSpPr>
                <a:cxnSpLocks/>
                <a:stCxn id="7" idx="3"/>
                <a:endCxn id="8" idx="1"/>
              </p:cNvCxnSpPr>
              <p:nvPr/>
            </p:nvCxnSpPr>
            <p:spPr>
              <a:xfrm flipV="1">
                <a:off x="7429254" y="3505473"/>
                <a:ext cx="504512" cy="1199215"/>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EB0BA5C9-B751-E5C8-56D7-0C0DF086965A}"/>
                </a:ext>
              </a:extLst>
            </p:cNvPr>
            <p:cNvSpPr txBox="1"/>
            <p:nvPr/>
          </p:nvSpPr>
          <p:spPr>
            <a:xfrm>
              <a:off x="4508942" y="3957948"/>
              <a:ext cx="25789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Treatment: 24 weeks</a:t>
              </a:r>
            </a:p>
          </p:txBody>
        </p:sp>
      </p:grpSp>
      <p:sp>
        <p:nvSpPr>
          <p:cNvPr id="31" name="Rectangle 30">
            <a:extLst>
              <a:ext uri="{FF2B5EF4-FFF2-40B4-BE49-F238E27FC236}">
                <a16:creationId xmlns:a16="http://schemas.microsoft.com/office/drawing/2014/main" id="{7940CEF7-B9A0-E60F-2AA5-E2E14D4D1088}"/>
              </a:ext>
            </a:extLst>
          </p:cNvPr>
          <p:cNvSpPr/>
          <p:nvPr/>
        </p:nvSpPr>
        <p:spPr>
          <a:xfrm>
            <a:off x="401170" y="5357020"/>
            <a:ext cx="11389659" cy="1156387"/>
          </a:xfrm>
          <a:prstGeom prst="rect">
            <a:avLst/>
          </a:prstGeom>
          <a:gradFill flip="none" rotWithShape="1">
            <a:gsLst>
              <a:gs pos="0">
                <a:schemeClr val="accent1">
                  <a:lumMod val="5000"/>
                  <a:lumOff val="95000"/>
                </a:schemeClr>
              </a:gs>
              <a:gs pos="35000">
                <a:schemeClr val="tx2">
                  <a:lumMod val="10000"/>
                  <a:lumOff val="90000"/>
                </a:schemeClr>
              </a:gs>
              <a:gs pos="67000">
                <a:schemeClr val="accent1">
                  <a:lumMod val="20000"/>
                  <a:lumOff val="80000"/>
                </a:schemeClr>
              </a:gs>
              <a:gs pos="100000">
                <a:schemeClr val="accent4">
                  <a:lumMod val="20000"/>
                  <a:lumOff val="80000"/>
                </a:schemeClr>
              </a:gs>
            </a:gsLst>
            <a:lin ang="18900000" scaled="1"/>
            <a:tileRect/>
          </a:gra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Preliminary experience from the ODYSSEY trial: Efficacy and safety of momelotinib in combination with luspatercept in patients with transfusion-dependent myelofibrosis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Bose P et al. ASH 2025;Abstract 3803</a:t>
            </a:r>
          </a:p>
        </p:txBody>
      </p:sp>
    </p:spTree>
    <p:extLst>
      <p:ext uri="{BB962C8B-B14F-4D97-AF65-F5344CB8AC3E}">
        <p14:creationId xmlns:p14="http://schemas.microsoft.com/office/powerpoint/2010/main" val="1985513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549A-CBA4-6F8B-22AF-2649E64D75D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819F0D0-F89F-9FB2-91C7-3B55C093F9D5}"/>
              </a:ext>
            </a:extLst>
          </p:cNvPr>
          <p:cNvSpPr>
            <a:spLocks noGrp="1" noChangeArrowheads="1"/>
          </p:cNvSpPr>
          <p:nvPr>
            <p:ph type="title"/>
          </p:nvPr>
        </p:nvSpPr>
        <p:spPr>
          <a:xfrm>
            <a:off x="-13312" y="260648"/>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Optimal Management </a:t>
            </a:r>
            <a:br>
              <a:rPr lang="en-US" sz="3800" dirty="0"/>
            </a:br>
            <a:r>
              <a:rPr lang="en-US" sz="3800" dirty="0"/>
              <a:t>of HER2-Positive Breast Cancer</a:t>
            </a:r>
          </a:p>
        </p:txBody>
      </p:sp>
      <p:sp>
        <p:nvSpPr>
          <p:cNvPr id="12" name="Text Box 3">
            <a:extLst>
              <a:ext uri="{FF2B5EF4-FFF2-40B4-BE49-F238E27FC236}">
                <a16:creationId xmlns:a16="http://schemas.microsoft.com/office/drawing/2014/main" id="{B0C2DFA3-A032-7A5E-C1D0-FFA1FDBBC941}"/>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0055EAA-81CD-6191-9ED0-31F37927D023}"/>
              </a:ext>
            </a:extLst>
          </p:cNvPr>
          <p:cNvSpPr txBox="1">
            <a:spLocks noChangeArrowheads="1"/>
          </p:cNvSpPr>
          <p:nvPr/>
        </p:nvSpPr>
        <p:spPr bwMode="auto">
          <a:xfrm>
            <a:off x="2920388" y="3645024"/>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6A0297A7-B27B-FDD2-22BD-89483EA42491}"/>
              </a:ext>
            </a:extLst>
          </p:cNvPr>
          <p:cNvSpPr txBox="1">
            <a:spLocks noChangeArrowheads="1"/>
          </p:cNvSpPr>
          <p:nvPr/>
        </p:nvSpPr>
        <p:spPr bwMode="auto">
          <a:xfrm>
            <a:off x="-13312" y="256833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December 10,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p>
        </p:txBody>
      </p:sp>
      <p:sp>
        <p:nvSpPr>
          <p:cNvPr id="8" name="Rectangle 4">
            <a:extLst>
              <a:ext uri="{FF2B5EF4-FFF2-40B4-BE49-F238E27FC236}">
                <a16:creationId xmlns:a16="http://schemas.microsoft.com/office/drawing/2014/main" id="{2927A4A2-69D9-6F2E-9CEC-5B1BCB03DA5B}"/>
              </a:ext>
            </a:extLst>
          </p:cNvPr>
          <p:cNvSpPr txBox="1">
            <a:spLocks noChangeArrowheads="1"/>
          </p:cNvSpPr>
          <p:nvPr/>
        </p:nvSpPr>
        <p:spPr bwMode="auto">
          <a:xfrm>
            <a:off x="-13312" y="1853794"/>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3-Part CME Satellite Symposium Series</a:t>
            </a:r>
          </a:p>
        </p:txBody>
      </p:sp>
      <p:sp>
        <p:nvSpPr>
          <p:cNvPr id="9" name="Text Box 6">
            <a:extLst>
              <a:ext uri="{FF2B5EF4-FFF2-40B4-BE49-F238E27FC236}">
                <a16:creationId xmlns:a16="http://schemas.microsoft.com/office/drawing/2014/main" id="{24223F86-120A-B5BC-6338-365961673FCB}"/>
              </a:ext>
            </a:extLst>
          </p:cNvPr>
          <p:cNvSpPr txBox="1">
            <a:spLocks noChangeArrowheads="1"/>
          </p:cNvSpPr>
          <p:nvPr/>
        </p:nvSpPr>
        <p:spPr bwMode="auto">
          <a:xfrm>
            <a:off x="334963" y="4279882"/>
            <a:ext cx="660578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Nadia Harbeck,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p>
        </p:txBody>
      </p:sp>
      <p:sp>
        <p:nvSpPr>
          <p:cNvPr id="2" name="Text Box 6">
            <a:extLst>
              <a:ext uri="{FF2B5EF4-FFF2-40B4-BE49-F238E27FC236}">
                <a16:creationId xmlns:a16="http://schemas.microsoft.com/office/drawing/2014/main" id="{008F9013-186F-4928-CA26-2D16B24F68C0}"/>
              </a:ext>
            </a:extLst>
          </p:cNvPr>
          <p:cNvSpPr txBox="1">
            <a:spLocks noChangeArrowheads="1"/>
          </p:cNvSpPr>
          <p:nvPr/>
        </p:nvSpPr>
        <p:spPr bwMode="auto">
          <a:xfrm>
            <a:off x="7058142" y="4279882"/>
            <a:ext cx="487936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Nancy U Lin,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789233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3E50F-E1E1-D4A7-F9D1-6B60696EF89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E4515C7-681F-D721-93CF-A722BFE69DC5}"/>
              </a:ext>
            </a:extLst>
          </p:cNvPr>
          <p:cNvSpPr/>
          <p:nvPr/>
        </p:nvSpPr>
        <p:spPr>
          <a:xfrm>
            <a:off x="401170" y="262506"/>
            <a:ext cx="11389659" cy="1156387"/>
          </a:xfrm>
          <a:prstGeom prst="rect">
            <a:avLst/>
          </a:prstGeom>
          <a:gradFill flip="none" rotWithShape="1">
            <a:gsLst>
              <a:gs pos="0">
                <a:schemeClr val="accent1">
                  <a:lumMod val="5000"/>
                  <a:lumOff val="95000"/>
                </a:schemeClr>
              </a:gs>
              <a:gs pos="35000">
                <a:schemeClr val="tx2">
                  <a:lumMod val="10000"/>
                  <a:lumOff val="90000"/>
                </a:schemeClr>
              </a:gs>
              <a:gs pos="67000">
                <a:schemeClr val="accent1">
                  <a:lumMod val="20000"/>
                  <a:lumOff val="80000"/>
                </a:schemeClr>
              </a:gs>
              <a:gs pos="100000">
                <a:schemeClr val="accent4">
                  <a:lumMod val="20000"/>
                  <a:lumOff val="80000"/>
                </a:schemeClr>
              </a:gs>
            </a:gsLst>
            <a:lin ang="18900000" scaled="1"/>
            <a:tileRect/>
          </a:gra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 retrospective study to assess real-world treatment patterns and outcomes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luspatercept-treated patients with myelofibrosis-associated anemia who required red blood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transfusion in the United States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Hobbs G et al. ASH 2025;Abstract 2825</a:t>
            </a:r>
          </a:p>
        </p:txBody>
      </p:sp>
      <p:sp>
        <p:nvSpPr>
          <p:cNvPr id="15" name="TextBox 14">
            <a:extLst>
              <a:ext uri="{FF2B5EF4-FFF2-40B4-BE49-F238E27FC236}">
                <a16:creationId xmlns:a16="http://schemas.microsoft.com/office/drawing/2014/main" id="{D03CB619-F971-ACA6-FE84-FB8C13C75774}"/>
              </a:ext>
            </a:extLst>
          </p:cNvPr>
          <p:cNvSpPr txBox="1"/>
          <p:nvPr/>
        </p:nvSpPr>
        <p:spPr>
          <a:xfrm>
            <a:off x="673747" y="1670820"/>
            <a:ext cx="10844503"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Helvetica" pitchFamily="2" charset="0"/>
                <a:ea typeface="+mn-ea"/>
                <a:cs typeface="+mn-cs"/>
              </a:rPr>
              <a:t>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rPr>
              <a:t>At the end of data availability (Dec 31, 2024), 99 patients who received luspatercept were identified, of whom 19 also received overlapping </a:t>
            </a:r>
            <a:r>
              <a:rPr kumimoji="0" lang="en-US" sz="1400" b="0" i="0" u="none" strike="noStrike" kern="1200" cap="none" spc="0" normalizeH="0" baseline="0" noProof="0" dirty="0" err="1">
                <a:ln>
                  <a:noFill/>
                </a:ln>
                <a:solidFill>
                  <a:srgbClr val="000000"/>
                </a:solidFill>
                <a:effectLst/>
                <a:uLnTx/>
                <a:uFillTx/>
                <a:latin typeface="Helvetica" pitchFamily="2" charset="0"/>
                <a:ea typeface="+mn-ea"/>
                <a:cs typeface="+mn-cs"/>
              </a:rPr>
              <a:t>JAKi</a:t>
            </a:r>
            <a:r>
              <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rPr>
              <a:t> treatment. The median (range) age was 77 years (55–87), 54.6% were male, and 41.4% had primary MF. The majority (74.7%) of patients were White, 14.1% were Black, 3.0% were Asian, and 8.1% were classified as other races. The median (IQR) time between MF diagnosis and index date was 1.2 years (0.4–3.7) and median (IQR) follow-up time post-index was 12.3 months (6.7–20.7). Thirty-one (31.3%) patients were treated with </a:t>
            </a:r>
            <a:r>
              <a:rPr kumimoji="0" lang="en-US" sz="1400" b="0" i="0" u="none" strike="noStrike" kern="1200" cap="none" spc="0" normalizeH="0" baseline="0" noProof="0" dirty="0" err="1">
                <a:ln>
                  <a:noFill/>
                </a:ln>
                <a:solidFill>
                  <a:srgbClr val="000000"/>
                </a:solidFill>
                <a:effectLst/>
                <a:uLnTx/>
                <a:uFillTx/>
                <a:latin typeface="Helvetica" pitchFamily="2" charset="0"/>
                <a:ea typeface="+mn-ea"/>
                <a:cs typeface="+mn-cs"/>
              </a:rPr>
              <a:t>JAKi</a:t>
            </a:r>
            <a:r>
              <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rPr>
              <a:t> at any time post-MF diagnosis and 54 (54.6%) patients were deceased by the end of data availability. Median (IQR) number of RBCT events was 3 (2–5) and 77 (77.8%) patients were considered transfusion dependent (TD: ≥ 2 RBCT events) at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rPr>
              <a:t>The median time to treatment discontinuation per Kaplan–Meier estimate was 33.6 weeks (95% CI 25.1– 51.7). The probability of remaining on treatment was 55.7% at 6 months and 35.8% at 12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rPr>
              <a:t>The proportion of patients who achieved RBC-TI 12 and RBC-TI 16 after luspatercept initiation was 38.4% (n = 38) and 33.3% (n = 33). The median (95% CI) duration of both RBC-TI 12 and RBC-TI 16 was 37.4 weeks (30.4–NR). Sixty-six (66.7%) patients achieved ≥ 50% RBCT reduction by 24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Helvetica" pitchFamily="2" charset="0"/>
                <a:ea typeface="+mn-ea"/>
                <a:cs typeface="+mn-cs"/>
              </a:rPr>
              <a:t>CONCLUSION: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rPr>
              <a:t>In this RW study, </a:t>
            </a:r>
            <a:r>
              <a:rPr kumimoji="0" lang="en-US" sz="1400" b="1" i="0" u="sng" strike="noStrike" kern="1200" cap="none" spc="0" normalizeH="0" baseline="0" noProof="0" dirty="0">
                <a:ln>
                  <a:noFill/>
                </a:ln>
                <a:solidFill>
                  <a:srgbClr val="0070C0"/>
                </a:solidFill>
                <a:effectLst/>
                <a:uLnTx/>
                <a:uFillTx/>
                <a:latin typeface="Helvetica" pitchFamily="2" charset="0"/>
                <a:ea typeface="+mn-ea"/>
                <a:cs typeface="+mn-cs"/>
              </a:rPr>
              <a:t>MF patients who required RBCT treated with luspatercept showed clinically meaningful benefits: nearly 40% achieved 12-week RBC-TI and two-thirds experienced ≥ 50% RBCT reduction within 24 weeks of luspatercept initiation</a:t>
            </a:r>
            <a:r>
              <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rPr>
              <a:t>. The findings of this RW study generally corroborate and supplement previous clinical trial results, indicating that luspatercept can be effective in increasing RBC-TI and reducing transfusion burden in this population.</a:t>
            </a:r>
          </a:p>
        </p:txBody>
      </p:sp>
    </p:spTree>
    <p:extLst>
      <p:ext uri="{BB962C8B-B14F-4D97-AF65-F5344CB8AC3E}">
        <p14:creationId xmlns:p14="http://schemas.microsoft.com/office/powerpoint/2010/main" val="20532656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059433A-DEDA-DC68-226D-F7681594288D}"/>
              </a:ext>
            </a:extLst>
          </p:cNvPr>
          <p:cNvSpPr txBox="1"/>
          <p:nvPr/>
        </p:nvSpPr>
        <p:spPr>
          <a:xfrm>
            <a:off x="2383729" y="1405973"/>
            <a:ext cx="2416927" cy="369332"/>
          </a:xfrm>
          <a:prstGeom prst="rect">
            <a:avLst/>
          </a:prstGeom>
          <a:noFill/>
        </p:spPr>
        <p:txBody>
          <a:bodyPr wrap="square" lIns="91440" tIns="45720" rIns="91440" bIns="45720" rtlCol="0" anchor="t">
            <a:spAutoFit/>
          </a:bodyPr>
          <a:lstStyle/>
          <a:p>
            <a:pPr marL="0" marR="0" lvl="0" indent="0" algn="l" defTabSz="685595"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panose="02110004020202020204"/>
                <a:ea typeface="Geneva"/>
                <a:cs typeface="Arial"/>
              </a:rPr>
              <a:t>Elritercept</a:t>
            </a:r>
            <a:endParaRPr kumimoji="0" lang="en-US" sz="1600" b="1" i="0" u="sng" strike="noStrike" kern="1200" cap="none" spc="0" normalizeH="0" baseline="0" noProof="0" dirty="0">
              <a:ln>
                <a:noFill/>
              </a:ln>
              <a:solidFill>
                <a:srgbClr val="000000"/>
              </a:solidFill>
              <a:effectLst/>
              <a:uLnTx/>
              <a:uFillTx/>
              <a:latin typeface="Aptos" panose="02110004020202020204"/>
              <a:ea typeface="Geneva" charset="0"/>
              <a:cs typeface="Arial"/>
            </a:endParaRPr>
          </a:p>
        </p:txBody>
      </p:sp>
      <p:sp>
        <p:nvSpPr>
          <p:cNvPr id="11" name="TextBox 10">
            <a:extLst>
              <a:ext uri="{FF2B5EF4-FFF2-40B4-BE49-F238E27FC236}">
                <a16:creationId xmlns:a16="http://schemas.microsoft.com/office/drawing/2014/main" id="{CBFEB563-7D6F-49A4-86AA-57DB97B8D1EB}"/>
              </a:ext>
            </a:extLst>
          </p:cNvPr>
          <p:cNvSpPr txBox="1"/>
          <p:nvPr/>
        </p:nvSpPr>
        <p:spPr>
          <a:xfrm>
            <a:off x="2383729" y="1775305"/>
            <a:ext cx="558526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Geneva" charset="0"/>
                <a:cs typeface="Arial"/>
              </a:rPr>
              <a:t>Designed to inhibit select TGF-beta superfamily ligands, including </a:t>
            </a:r>
            <a:r>
              <a:rPr kumimoji="0" lang="en-US" sz="1600" b="1" i="0" u="none" strike="noStrike" kern="1200" cap="none" spc="0" normalizeH="0" baseline="0" noProof="0" dirty="0">
                <a:ln>
                  <a:noFill/>
                </a:ln>
                <a:solidFill>
                  <a:srgbClr val="00B050"/>
                </a:solidFill>
                <a:effectLst/>
                <a:uLnTx/>
                <a:uFillTx/>
                <a:latin typeface="Aptos" panose="02110004020202020204"/>
                <a:ea typeface="Geneva" charset="0"/>
                <a:cs typeface="Arial"/>
              </a:rPr>
              <a:t>activin A</a:t>
            </a:r>
            <a:r>
              <a:rPr kumimoji="0" lang="en-US" sz="1600" b="0" i="0" u="none" strike="noStrike" kern="1200" cap="none" spc="0" normalizeH="0" baseline="0" noProof="0" dirty="0">
                <a:ln>
                  <a:noFill/>
                </a:ln>
                <a:solidFill>
                  <a:srgbClr val="00B050"/>
                </a:solidFill>
                <a:effectLst/>
                <a:uLnTx/>
                <a:uFillTx/>
                <a:latin typeface="Aptos" panose="02110004020202020204"/>
                <a:ea typeface="Geneva" charset="0"/>
                <a:cs typeface="Arial"/>
              </a:rPr>
              <a:t>, </a:t>
            </a:r>
            <a:r>
              <a:rPr kumimoji="0" lang="en-US" sz="1600" b="0" i="0" u="none" strike="noStrike" kern="1200" cap="none" spc="0" normalizeH="0" baseline="0" noProof="0" dirty="0">
                <a:ln>
                  <a:noFill/>
                </a:ln>
                <a:solidFill>
                  <a:prstClr val="black"/>
                </a:solidFill>
                <a:effectLst/>
                <a:uLnTx/>
                <a:uFillTx/>
                <a:latin typeface="Aptos" panose="02110004020202020204"/>
                <a:ea typeface="Geneva" charset="0"/>
                <a:cs typeface="Arial"/>
              </a:rPr>
              <a:t>which has been associated with </a:t>
            </a:r>
            <a:r>
              <a:rPr kumimoji="0" lang="en-US" sz="1600" b="1" i="0" u="none" strike="noStrike" kern="1200" cap="none" spc="0" normalizeH="0" baseline="0" noProof="0" dirty="0">
                <a:ln>
                  <a:noFill/>
                </a:ln>
                <a:solidFill>
                  <a:prstClr val="black"/>
                </a:solidFill>
                <a:effectLst/>
                <a:uLnTx/>
                <a:uFillTx/>
                <a:latin typeface="Aptos" panose="02110004020202020204"/>
                <a:ea typeface="Geneva" charset="0"/>
                <a:cs typeface="Arial"/>
              </a:rPr>
              <a:t>ineffective hematopoiesis, inflammation, disease pathogenesis, and progression</a:t>
            </a:r>
            <a:r>
              <a:rPr kumimoji="0" lang="en-US" sz="1600" b="0" i="0" u="none" strike="noStrike" kern="1200" cap="none" spc="0" normalizeH="0" baseline="30000" noProof="0" dirty="0">
                <a:ln>
                  <a:noFill/>
                </a:ln>
                <a:solidFill>
                  <a:prstClr val="black"/>
                </a:solidFill>
                <a:effectLst/>
                <a:uLnTx/>
                <a:uFillTx/>
                <a:latin typeface="Aptos" panose="02110004020202020204"/>
                <a:ea typeface="Geneva" charset="0"/>
                <a:cs typeface="Arial"/>
              </a:rPr>
              <a:t>1,2,3</a:t>
            </a:r>
          </a:p>
        </p:txBody>
      </p:sp>
      <p:grpSp>
        <p:nvGrpSpPr>
          <p:cNvPr id="6" name="Group 5">
            <a:extLst>
              <a:ext uri="{FF2B5EF4-FFF2-40B4-BE49-F238E27FC236}">
                <a16:creationId xmlns:a16="http://schemas.microsoft.com/office/drawing/2014/main" id="{3B03A34A-7047-D485-4AA9-1405BEDC430B}"/>
              </a:ext>
            </a:extLst>
          </p:cNvPr>
          <p:cNvGrpSpPr/>
          <p:nvPr/>
        </p:nvGrpSpPr>
        <p:grpSpPr>
          <a:xfrm>
            <a:off x="452977" y="1173818"/>
            <a:ext cx="1777286" cy="2407052"/>
            <a:chOff x="889638" y="1264558"/>
            <a:chExt cx="1252523" cy="1778873"/>
          </a:xfrm>
        </p:grpSpPr>
        <p:sp>
          <p:nvSpPr>
            <p:cNvPr id="4" name="Rectangle: Rounded Corners 19">
              <a:extLst>
                <a:ext uri="{FF2B5EF4-FFF2-40B4-BE49-F238E27FC236}">
                  <a16:creationId xmlns:a16="http://schemas.microsoft.com/office/drawing/2014/main" id="{EE00FF5F-DC4E-2805-5837-EE518C144A64}"/>
                </a:ext>
              </a:extLst>
            </p:cNvPr>
            <p:cNvSpPr/>
            <p:nvPr/>
          </p:nvSpPr>
          <p:spPr>
            <a:xfrm>
              <a:off x="889638" y="1264558"/>
              <a:ext cx="1252523" cy="1778873"/>
            </a:xfrm>
            <a:prstGeom prst="roundRect">
              <a:avLst/>
            </a:prstGeom>
            <a:solidFill>
              <a:sysClr val="window" lastClr="FFFFFF">
                <a:lumMod val="95000"/>
              </a:sysClr>
            </a:solidFill>
            <a:ln w="28575" cap="flat" cmpd="sng" algn="ctr">
              <a:solidFill>
                <a:srgbClr val="4F81BD">
                  <a:shade val="50000"/>
                </a:srgbClr>
              </a:solidFill>
              <a:prstDash val="solid"/>
            </a:ln>
            <a:effectLst/>
          </p:spPr>
          <p:txBody>
            <a:bodyPr rtlCol="0" anchor="ctr"/>
            <a:lstStyle/>
            <a:p>
              <a:pPr marL="0" marR="0" lvl="0" indent="0" algn="ctr" defTabSz="685595" rtl="0" eaLnBrk="1" fontAlgn="base" latinLnBrk="0" hangingPunct="1">
                <a:lnSpc>
                  <a:spcPct val="100000"/>
                </a:lnSpc>
                <a:spcBef>
                  <a:spcPct val="0"/>
                </a:spcBef>
                <a:spcAft>
                  <a:spcPct val="0"/>
                </a:spcAft>
                <a:buClrTx/>
                <a:buSzTx/>
                <a:buFontTx/>
                <a:buNone/>
                <a:tabLst/>
                <a:defRPr/>
              </a:pPr>
              <a:endParaRPr kumimoji="0" lang="en-US" sz="1349" b="0" i="0" u="none" strike="noStrike" kern="0" cap="none" spc="0" normalizeH="0" baseline="0" noProof="0" dirty="0">
                <a:ln>
                  <a:noFill/>
                </a:ln>
                <a:solidFill>
                  <a:srgbClr val="FFFFFF"/>
                </a:solidFill>
                <a:effectLst/>
                <a:uLnTx/>
                <a:uFillTx/>
                <a:latin typeface="Aptos" panose="02110004020202020204"/>
                <a:ea typeface="+mn-ea"/>
                <a:cs typeface="Arial"/>
              </a:endParaRPr>
            </a:p>
          </p:txBody>
        </p:sp>
        <p:pic>
          <p:nvPicPr>
            <p:cNvPr id="12" name="Picture 11" descr="A blue and green object with red and green objects&#10;&#10;Description automatically generated">
              <a:extLst>
                <a:ext uri="{FF2B5EF4-FFF2-40B4-BE49-F238E27FC236}">
                  <a16:creationId xmlns:a16="http://schemas.microsoft.com/office/drawing/2014/main" id="{DDDFCA79-1942-E1F1-6ADE-50738AC6C77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9855" t="22769" r="33125" b="28399"/>
            <a:stretch/>
          </p:blipFill>
          <p:spPr>
            <a:xfrm>
              <a:off x="947054" y="1267694"/>
              <a:ext cx="1069091" cy="1696733"/>
            </a:xfrm>
            <a:prstGeom prst="rect">
              <a:avLst/>
            </a:prstGeom>
          </p:spPr>
        </p:pic>
        <p:sp>
          <p:nvSpPr>
            <p:cNvPr id="13" name="TextBox 12">
              <a:extLst>
                <a:ext uri="{FF2B5EF4-FFF2-40B4-BE49-F238E27FC236}">
                  <a16:creationId xmlns:a16="http://schemas.microsoft.com/office/drawing/2014/main" id="{526B367C-582D-DBF2-2AAB-2DDFEE5FC9D5}"/>
                </a:ext>
              </a:extLst>
            </p:cNvPr>
            <p:cNvSpPr txBox="1"/>
            <p:nvPr/>
          </p:nvSpPr>
          <p:spPr>
            <a:xfrm>
              <a:off x="1162102" y="1571864"/>
              <a:ext cx="707596" cy="338554"/>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110004020202020204"/>
                  <a:ea typeface="Geneva" charset="0"/>
                  <a:cs typeface="Arial"/>
                </a:rPr>
                <a:t>Activins A+B</a:t>
              </a:r>
            </a:p>
          </p:txBody>
        </p:sp>
      </p:grpSp>
      <p:sp>
        <p:nvSpPr>
          <p:cNvPr id="14" name="TextBox 13">
            <a:extLst>
              <a:ext uri="{FF2B5EF4-FFF2-40B4-BE49-F238E27FC236}">
                <a16:creationId xmlns:a16="http://schemas.microsoft.com/office/drawing/2014/main" id="{91421B77-A4AB-2D5F-595B-57FDE1001EC0}"/>
              </a:ext>
            </a:extLst>
          </p:cNvPr>
          <p:cNvSpPr txBox="1"/>
          <p:nvPr/>
        </p:nvSpPr>
        <p:spPr>
          <a:xfrm>
            <a:off x="220463" y="6257205"/>
            <a:ext cx="10091325" cy="553998"/>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Aptos" panose="02110004020202020204"/>
                <a:ea typeface="Geneva"/>
                <a:cs typeface="Arial"/>
              </a:rPr>
              <a:t>1</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Verma A, et al. </a:t>
            </a:r>
            <a:r>
              <a:rPr kumimoji="0" lang="en-US" sz="1000" b="0" i="1" u="none" strike="noStrike" kern="1200" cap="none" spc="0" normalizeH="0" baseline="0" noProof="0" dirty="0">
                <a:ln>
                  <a:noFill/>
                </a:ln>
                <a:solidFill>
                  <a:prstClr val="black"/>
                </a:solidFill>
                <a:effectLst/>
                <a:uLnTx/>
                <a:uFillTx/>
                <a:latin typeface="Aptos" panose="02110004020202020204"/>
                <a:ea typeface="Geneva"/>
                <a:cs typeface="Arial"/>
              </a:rPr>
              <a:t>J Clin Inv. </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2020; </a:t>
            </a:r>
            <a:r>
              <a:rPr kumimoji="0" lang="en-US" sz="1000" b="0" i="0" u="none" strike="noStrike" kern="1200" cap="none" spc="0" normalizeH="0" baseline="30000" noProof="0" dirty="0">
                <a:ln>
                  <a:noFill/>
                </a:ln>
                <a:solidFill>
                  <a:prstClr val="black"/>
                </a:solidFill>
                <a:effectLst/>
                <a:uLnTx/>
                <a:uFillTx/>
                <a:latin typeface="Aptos" panose="02110004020202020204"/>
                <a:ea typeface="Geneva"/>
                <a:cs typeface="Arial"/>
              </a:rPr>
              <a:t>2</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Portale F, et al. </a:t>
            </a:r>
            <a:r>
              <a:rPr kumimoji="0" lang="en-US" sz="1000" b="0" i="1" u="none" strike="noStrike" kern="1200" cap="none" spc="0" normalizeH="0" baseline="0" noProof="0" dirty="0" err="1">
                <a:ln>
                  <a:noFill/>
                </a:ln>
                <a:solidFill>
                  <a:prstClr val="black"/>
                </a:solidFill>
                <a:effectLst/>
                <a:uLnTx/>
                <a:uFillTx/>
                <a:latin typeface="Aptos" panose="02110004020202020204"/>
                <a:ea typeface="Geneva"/>
                <a:cs typeface="Arial"/>
              </a:rPr>
              <a:t>Haematologica</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 2019; </a:t>
            </a:r>
            <a:r>
              <a:rPr kumimoji="0" lang="en-US" sz="1000" b="0" i="0" u="none" strike="noStrike" kern="1200" cap="none" spc="0" normalizeH="0" baseline="30000" noProof="0" dirty="0">
                <a:ln>
                  <a:noFill/>
                </a:ln>
                <a:solidFill>
                  <a:prstClr val="black"/>
                </a:solidFill>
                <a:effectLst/>
                <a:uLnTx/>
                <a:uFillTx/>
                <a:latin typeface="Aptos" panose="02110004020202020204"/>
                <a:ea typeface="Geneva"/>
                <a:cs typeface="Arial"/>
              </a:rPr>
              <a:t>3 </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Phillips D, et al. </a:t>
            </a:r>
            <a:r>
              <a:rPr kumimoji="0" lang="en-US" sz="1000" b="0" i="1" u="none" strike="noStrike" kern="1200" cap="none" spc="0" normalizeH="0" baseline="0" noProof="0" dirty="0">
                <a:ln>
                  <a:noFill/>
                </a:ln>
                <a:solidFill>
                  <a:prstClr val="black"/>
                </a:solidFill>
                <a:effectLst/>
                <a:uLnTx/>
                <a:uFillTx/>
                <a:latin typeface="Aptos" panose="02110004020202020204"/>
                <a:ea typeface="Geneva"/>
                <a:cs typeface="Arial"/>
              </a:rPr>
              <a:t>Cytokine Growth Factor Rev. </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2009;</a:t>
            </a:r>
            <a:r>
              <a:rPr kumimoji="0" lang="en-US" sz="1000" b="0" i="0" u="none" strike="noStrike" kern="1200" cap="none" spc="0" normalizeH="0" baseline="30000" noProof="0" dirty="0">
                <a:ln>
                  <a:noFill/>
                </a:ln>
                <a:solidFill>
                  <a:prstClr val="black"/>
                </a:solidFill>
                <a:effectLst/>
                <a:uLnTx/>
                <a:uFillTx/>
                <a:latin typeface="Aptos" panose="02110004020202020204"/>
                <a:ea typeface="Geneva"/>
                <a:cs typeface="Arial"/>
              </a:rPr>
              <a:t> 4</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Moses B, et al. </a:t>
            </a:r>
            <a:r>
              <a:rPr kumimoji="0" lang="en-US" sz="1000" b="0" i="1" u="none" strike="noStrike" kern="1200" cap="none" spc="0" normalizeH="0" baseline="0" noProof="0" dirty="0">
                <a:ln>
                  <a:noFill/>
                </a:ln>
                <a:solidFill>
                  <a:prstClr val="black"/>
                </a:solidFill>
                <a:effectLst/>
                <a:uLnTx/>
                <a:uFillTx/>
                <a:latin typeface="Aptos" panose="02110004020202020204"/>
                <a:ea typeface="Geneva"/>
                <a:cs typeface="Arial"/>
              </a:rPr>
              <a:t>EHA.</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 2023; </a:t>
            </a:r>
            <a:r>
              <a:rPr kumimoji="0" lang="en-US" sz="1000" b="0" i="0" u="none" strike="noStrike" kern="1200" cap="none" spc="0" normalizeH="0" baseline="30000" noProof="0" dirty="0">
                <a:ln>
                  <a:noFill/>
                </a:ln>
                <a:solidFill>
                  <a:prstClr val="black"/>
                </a:solidFill>
                <a:effectLst/>
                <a:uLnTx/>
                <a:uFillTx/>
                <a:latin typeface="Aptos" panose="02110004020202020204"/>
                <a:ea typeface="Geneva"/>
                <a:cs typeface="Arial"/>
              </a:rPr>
              <a:t>5</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Nathan R, et al. </a:t>
            </a:r>
            <a:r>
              <a:rPr kumimoji="0" lang="en-US" sz="1000" b="0" i="1" u="none" strike="noStrike" kern="1200" cap="none" spc="0" normalizeH="0" baseline="0" noProof="0" dirty="0">
                <a:ln>
                  <a:noFill/>
                </a:ln>
                <a:solidFill>
                  <a:prstClr val="black"/>
                </a:solidFill>
                <a:effectLst/>
                <a:uLnTx/>
                <a:uFillTx/>
                <a:latin typeface="Aptos" panose="02110004020202020204"/>
                <a:ea typeface="Geneva"/>
                <a:cs typeface="Arial"/>
              </a:rPr>
              <a:t>ASH. </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2021; </a:t>
            </a:r>
            <a:r>
              <a:rPr kumimoji="0" lang="en-US" sz="1000" b="0" i="0" u="none" strike="noStrike" kern="1200" cap="none" spc="0" normalizeH="0" baseline="30000" noProof="0" dirty="0">
                <a:ln>
                  <a:noFill/>
                </a:ln>
                <a:solidFill>
                  <a:prstClr val="black"/>
                </a:solidFill>
                <a:effectLst/>
                <a:uLnTx/>
                <a:uFillTx/>
                <a:latin typeface="Aptos" panose="02110004020202020204"/>
                <a:ea typeface="Geneva"/>
                <a:cs typeface="Arial"/>
              </a:rPr>
              <a:t>6</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Moses B, et al. </a:t>
            </a:r>
            <a:r>
              <a:rPr kumimoji="0" lang="en-US" sz="1000" b="0" i="1" u="none" strike="noStrike" kern="1200" cap="none" spc="0" normalizeH="0" baseline="0" noProof="0" dirty="0">
                <a:ln>
                  <a:noFill/>
                </a:ln>
                <a:solidFill>
                  <a:prstClr val="black"/>
                </a:solidFill>
                <a:effectLst/>
                <a:uLnTx/>
                <a:uFillTx/>
                <a:latin typeface="Aptos" panose="02110004020202020204"/>
                <a:ea typeface="Geneva"/>
                <a:cs typeface="Arial"/>
              </a:rPr>
              <a:t>GRC: Cell Biology of Megakaryocytes and Platelets. </a:t>
            </a: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2023.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Geneva"/>
                <a:cs typeface="Arial"/>
              </a:rPr>
              <a:t>TGF-β = transforming growth factor-β.</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21" name="TextBox 20">
            <a:extLst>
              <a:ext uri="{FF2B5EF4-FFF2-40B4-BE49-F238E27FC236}">
                <a16:creationId xmlns:a16="http://schemas.microsoft.com/office/drawing/2014/main" id="{F4F86021-1245-ED87-4840-31D2E05C036B}"/>
              </a:ext>
            </a:extLst>
          </p:cNvPr>
          <p:cNvSpPr txBox="1"/>
          <p:nvPr/>
        </p:nvSpPr>
        <p:spPr>
          <a:xfrm>
            <a:off x="1328108" y="5014477"/>
            <a:ext cx="9535784" cy="1118255"/>
          </a:xfrm>
          <a:prstGeom prst="rect">
            <a:avLst/>
          </a:prstGeom>
          <a:solidFill>
            <a:srgbClr val="1F497D">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91440" tIns="45720" rIns="91440" bIns="45720" rtlCol="0" anchor="t">
            <a:spAutoFit/>
          </a:bodyPr>
          <a:lstStyle/>
          <a:p>
            <a:pPr marL="230288" marR="0" lvl="0" indent="-230288" algn="ctr"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ptos" panose="02110004020202020204"/>
                <a:ea typeface="Calibri" panose="020F0502020204030204" pitchFamily="34" charset="0"/>
                <a:cs typeface="Arial"/>
              </a:rPr>
              <a:t>Updated results from the ongoing open-label Phase 2 RESTORE trial evaluating elritercept in participants with MF and anemia</a:t>
            </a:r>
          </a:p>
          <a:p>
            <a:pPr marL="230288" marR="0" lvl="0" indent="-230288" algn="ctr"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ptos" panose="02110004020202020204"/>
                <a:ea typeface="+mn-ea"/>
                <a:cs typeface="Arial"/>
              </a:rPr>
              <a:t>In mono and combo spleen symptoms and anemia responses were seen</a:t>
            </a:r>
            <a:endParaRPr kumimoji="0" lang="en-US" sz="2000" b="0" i="0" u="none" strike="noStrike" kern="1200" cap="none" spc="0" normalizeH="0" baseline="0" noProof="0" dirty="0">
              <a:ln>
                <a:noFill/>
              </a:ln>
              <a:solidFill>
                <a:srgbClr val="FFFF00"/>
              </a:solidFill>
              <a:effectLst/>
              <a:uLnTx/>
              <a:uFillTx/>
              <a:latin typeface="Aptos" panose="02110004020202020204"/>
              <a:ea typeface="+mn-ea"/>
              <a:cs typeface="Arial"/>
            </a:endParaRPr>
          </a:p>
        </p:txBody>
      </p:sp>
      <p:sp>
        <p:nvSpPr>
          <p:cNvPr id="3" name="TextBox 2">
            <a:extLst>
              <a:ext uri="{FF2B5EF4-FFF2-40B4-BE49-F238E27FC236}">
                <a16:creationId xmlns:a16="http://schemas.microsoft.com/office/drawing/2014/main" id="{0D2E50E7-C78B-9383-6F3F-AE5CE7894F76}"/>
              </a:ext>
            </a:extLst>
          </p:cNvPr>
          <p:cNvSpPr txBox="1"/>
          <p:nvPr/>
        </p:nvSpPr>
        <p:spPr>
          <a:xfrm>
            <a:off x="220463" y="154665"/>
            <a:ext cx="11646566" cy="107721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2B72"/>
                </a:solidFill>
                <a:effectLst/>
                <a:uLnTx/>
                <a:uFillTx/>
                <a:latin typeface="Aptos" panose="02110004020202020204"/>
                <a:ea typeface="Geneva"/>
                <a:cs typeface="Arial"/>
              </a:rPr>
              <a:t>Elritercept (KER-050) is Designed to Target Disorders of Ineffective Hematopoiesis Including MF</a:t>
            </a:r>
            <a:endParaRPr kumimoji="0" lang="en-US" sz="3200" b="0" i="0" u="none" strike="noStrike" kern="1200" cap="none" spc="0" normalizeH="0" baseline="0" noProof="0" dirty="0">
              <a:ln>
                <a:noFill/>
              </a:ln>
              <a:solidFill>
                <a:srgbClr val="272B72"/>
              </a:solidFill>
              <a:effectLst/>
              <a:uLnTx/>
              <a:uFillTx/>
              <a:latin typeface="Aptos" panose="02110004020202020204"/>
              <a:ea typeface="+mn-ea"/>
              <a:cs typeface="Arial"/>
            </a:endParaRPr>
          </a:p>
        </p:txBody>
      </p:sp>
      <p:sp>
        <p:nvSpPr>
          <p:cNvPr id="2" name="Content Placeholder 2">
            <a:extLst>
              <a:ext uri="{FF2B5EF4-FFF2-40B4-BE49-F238E27FC236}">
                <a16:creationId xmlns:a16="http://schemas.microsoft.com/office/drawing/2014/main" id="{A94217E8-39F3-DF78-FC5D-271D9B064032}"/>
              </a:ext>
            </a:extLst>
          </p:cNvPr>
          <p:cNvSpPr txBox="1">
            <a:spLocks/>
          </p:cNvSpPr>
          <p:nvPr/>
        </p:nvSpPr>
        <p:spPr>
          <a:xfrm>
            <a:off x="393038" y="3690311"/>
            <a:ext cx="10484366" cy="1199694"/>
          </a:xfrm>
          <a:prstGeom prst="rect">
            <a:avLst/>
          </a:prstGeom>
          <a:noFill/>
        </p:spPr>
        <p:txBody>
          <a:bodyPr lIns="91440" tIns="45720" rIns="91440" bIns="45720" anchor="t"/>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ts val="300"/>
              </a:spcAft>
              <a:buClrTx/>
              <a:buSzTx/>
              <a:buFont typeface="Arial" charset="0"/>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Calibri"/>
                <a:cs typeface="Arial"/>
              </a:rPr>
              <a:t>Preclinical data showed that the research form of </a:t>
            </a:r>
            <a:r>
              <a:rPr kumimoji="0" lang="en-US" sz="1800" b="1" i="0" u="none" strike="noStrike" kern="1200" cap="none" spc="0" normalizeH="0" baseline="0" noProof="0" dirty="0">
                <a:ln>
                  <a:noFill/>
                </a:ln>
                <a:solidFill>
                  <a:prstClr val="black"/>
                </a:solidFill>
                <a:effectLst/>
                <a:uLnTx/>
                <a:uFillTx/>
                <a:latin typeface="Aptos" panose="02110004020202020204"/>
                <a:ea typeface="Calibri"/>
                <a:cs typeface="Arial"/>
              </a:rPr>
              <a:t>elritercept </a:t>
            </a:r>
            <a:r>
              <a:rPr kumimoji="0" lang="en-US" sz="1800" b="0" i="0" u="none" strike="noStrike" kern="1200" cap="none" spc="0" normalizeH="0" baseline="0" noProof="0" dirty="0">
                <a:ln>
                  <a:noFill/>
                </a:ln>
                <a:solidFill>
                  <a:prstClr val="black"/>
                </a:solidFill>
                <a:effectLst/>
                <a:uLnTx/>
                <a:uFillTx/>
                <a:latin typeface="Aptos" panose="02110004020202020204"/>
                <a:ea typeface="Calibri"/>
                <a:cs typeface="Arial"/>
              </a:rPr>
              <a:t>(RKER-050):</a:t>
            </a:r>
            <a:endParaRPr kumimoji="0" lang="en-US" sz="1800" b="1" i="0" u="none" strike="noStrike" kern="1200" cap="none" spc="0" normalizeH="0" baseline="0" noProof="0" dirty="0">
              <a:ln>
                <a:noFill/>
              </a:ln>
              <a:solidFill>
                <a:prstClr val="black"/>
              </a:solidFill>
              <a:effectLst/>
              <a:uLnTx/>
              <a:uFillTx/>
              <a:latin typeface="Aptos" panose="02110004020202020204"/>
              <a:ea typeface="Calibri"/>
              <a:cs typeface="Arial"/>
            </a:endParaRPr>
          </a:p>
          <a:p>
            <a:pPr marL="225425" marR="0" lvl="0" indent="-225425" algn="l" defTabSz="457200" rtl="0" eaLnBrk="0" fontAlgn="base" latinLnBrk="0" hangingPunct="0">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Calibri"/>
                <a:cs typeface="Arial"/>
              </a:rPr>
              <a:t>induced erythropoiesis in mouse model of MF</a:t>
            </a:r>
            <a:r>
              <a:rPr kumimoji="0" lang="en-US" sz="1600" b="0" i="0" u="none" strike="noStrike" kern="1200" cap="none" spc="0" normalizeH="0" baseline="30000" noProof="0" dirty="0">
                <a:ln>
                  <a:noFill/>
                </a:ln>
                <a:solidFill>
                  <a:prstClr val="black"/>
                </a:solidFill>
                <a:effectLst/>
                <a:uLnTx/>
                <a:uFillTx/>
                <a:latin typeface="Aptos" panose="02110004020202020204"/>
                <a:ea typeface="Calibri"/>
                <a:cs typeface="Arial"/>
              </a:rPr>
              <a:t>4</a:t>
            </a:r>
          </a:p>
          <a:p>
            <a:pPr marL="225425" marR="0" lvl="0" indent="-225425" algn="l" defTabSz="457200" rtl="0" eaLnBrk="0" fontAlgn="base" latinLnBrk="0" hangingPunct="0">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Calibri"/>
                <a:cs typeface="Arial"/>
              </a:rPr>
              <a:t>reversed ruxolitinib-associated reductions in hemoglobin, hematocrit, and red blood cell (RBC) count</a:t>
            </a:r>
            <a:r>
              <a:rPr kumimoji="0" lang="en-US" sz="1600" b="0" i="0" u="none" strike="noStrike" kern="1200" cap="none" spc="0" normalizeH="0" baseline="30000" noProof="0" dirty="0">
                <a:ln>
                  <a:noFill/>
                </a:ln>
                <a:solidFill>
                  <a:prstClr val="black"/>
                </a:solidFill>
                <a:effectLst/>
                <a:uLnTx/>
                <a:uFillTx/>
                <a:latin typeface="Aptos" panose="02110004020202020204"/>
                <a:ea typeface="Calibri"/>
                <a:cs typeface="Arial"/>
              </a:rPr>
              <a:t>5</a:t>
            </a:r>
          </a:p>
          <a:p>
            <a:pPr marL="225425" marR="0" lvl="0" indent="-225425" algn="l" defTabSz="457200" rtl="0" eaLnBrk="0" fontAlgn="base" latinLnBrk="0" hangingPunct="0">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Calibri"/>
                <a:cs typeface="Arial"/>
              </a:rPr>
              <a:t>increased platelet counts</a:t>
            </a:r>
            <a:r>
              <a:rPr kumimoji="0" lang="en-US" sz="1600" b="0" i="0" u="none" strike="noStrike" kern="1200" cap="none" spc="0" normalizeH="0" baseline="30000" noProof="0" dirty="0">
                <a:ln>
                  <a:noFill/>
                </a:ln>
                <a:solidFill>
                  <a:prstClr val="black"/>
                </a:solidFill>
                <a:effectLst/>
                <a:uLnTx/>
                <a:uFillTx/>
                <a:latin typeface="Aptos" panose="02110004020202020204"/>
                <a:ea typeface="Calibri"/>
                <a:cs typeface="Arial"/>
              </a:rPr>
              <a:t>6</a:t>
            </a:r>
          </a:p>
          <a:p>
            <a:pPr marL="0" marR="0" lvl="0" indent="0" algn="l" defTabSz="457200" rtl="0" eaLnBrk="0" fontAlgn="base" latinLnBrk="0" hangingPunct="0">
              <a:lnSpc>
                <a:spcPct val="100000"/>
              </a:lnSpc>
              <a:spcBef>
                <a:spcPts val="0"/>
              </a:spcBef>
              <a:spcAft>
                <a:spcPts val="300"/>
              </a:spcAft>
              <a:buClrTx/>
              <a:buSzTx/>
              <a:buFont typeface="Arial" charset="0"/>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a:endParaRPr>
          </a:p>
        </p:txBody>
      </p:sp>
    </p:spTree>
    <p:extLst>
      <p:ext uri="{BB962C8B-B14F-4D97-AF65-F5344CB8AC3E}">
        <p14:creationId xmlns:p14="http://schemas.microsoft.com/office/powerpoint/2010/main" val="25134864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A4D9-DAFF-A6BD-AFB8-D69DAA49E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39380-D48A-352B-DC53-D30DEE922990}"/>
              </a:ext>
            </a:extLst>
          </p:cNvPr>
          <p:cNvSpPr>
            <a:spLocks noGrp="1"/>
          </p:cNvSpPr>
          <p:nvPr>
            <p:ph type="title"/>
          </p:nvPr>
        </p:nvSpPr>
        <p:spPr>
          <a:xfrm>
            <a:off x="912286" y="0"/>
            <a:ext cx="10358967" cy="892536"/>
          </a:xfrm>
        </p:spPr>
        <p:txBody>
          <a:bodyPr>
            <a:normAutofit/>
          </a:bodyPr>
          <a:lstStyle/>
          <a:p>
            <a:r>
              <a:rPr lang="en-US" sz="3600" dirty="0"/>
              <a:t>Phase II RESTORE Study Design</a:t>
            </a:r>
          </a:p>
        </p:txBody>
      </p:sp>
      <p:pic>
        <p:nvPicPr>
          <p:cNvPr id="3" name="Picture 2">
            <a:extLst>
              <a:ext uri="{FF2B5EF4-FFF2-40B4-BE49-F238E27FC236}">
                <a16:creationId xmlns:a16="http://schemas.microsoft.com/office/drawing/2014/main" id="{84C6D723-9636-3BD5-5600-BE24A2037C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3447" t="18746" r="2990" b="4031"/>
          <a:stretch>
            <a:fillRect/>
          </a:stretch>
        </p:blipFill>
        <p:spPr>
          <a:xfrm>
            <a:off x="970057" y="1912204"/>
            <a:ext cx="10243422" cy="4760258"/>
          </a:xfrm>
          <a:prstGeom prst="rect">
            <a:avLst/>
          </a:prstGeom>
        </p:spPr>
      </p:pic>
      <p:sp>
        <p:nvSpPr>
          <p:cNvPr id="5" name="Rectangle 4">
            <a:extLst>
              <a:ext uri="{FF2B5EF4-FFF2-40B4-BE49-F238E27FC236}">
                <a16:creationId xmlns:a16="http://schemas.microsoft.com/office/drawing/2014/main" id="{E7BFB144-EAE9-F28A-F8F1-F76CA5B28AAC}"/>
              </a:ext>
            </a:extLst>
          </p:cNvPr>
          <p:cNvSpPr/>
          <p:nvPr/>
        </p:nvSpPr>
        <p:spPr>
          <a:xfrm>
            <a:off x="396939" y="898483"/>
            <a:ext cx="11389659" cy="892536"/>
          </a:xfrm>
          <a:prstGeom prst="rect">
            <a:avLst/>
          </a:prstGeom>
          <a:gradFill flip="none" rotWithShape="1">
            <a:gsLst>
              <a:gs pos="0">
                <a:srgbClr val="156082">
                  <a:lumMod val="5000"/>
                  <a:lumOff val="95000"/>
                </a:srgbClr>
              </a:gs>
              <a:gs pos="35000">
                <a:srgbClr val="0E2841">
                  <a:lumMod val="10000"/>
                  <a:lumOff val="90000"/>
                </a:srgbClr>
              </a:gs>
              <a:gs pos="67000">
                <a:srgbClr val="156082">
                  <a:lumMod val="20000"/>
                  <a:lumOff val="80000"/>
                </a:srgbClr>
              </a:gs>
              <a:gs pos="100000">
                <a:srgbClr val="0F9ED5">
                  <a:lumMod val="20000"/>
                  <a:lumOff val="80000"/>
                </a:srgbClr>
              </a:gs>
            </a:gsLst>
            <a:lin ang="18900000" scaled="1"/>
            <a:tileRect/>
          </a:gradFill>
          <a:ln w="19050" cap="flat" cmpd="sng" algn="ctr">
            <a:solidFill>
              <a:srgbClr val="156082">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Hematological and clinical improvements with elritercept (KER-050, TAK-226) at the recommended Phase 2 dose (RP2D)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patients with myelofibrosis (MF) receiving ruxolitinib: Updated results from the Phase 2 RESTORE 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Rinaldi C et al. ASH 2025;Abstract 909.</a:t>
            </a:r>
          </a:p>
        </p:txBody>
      </p:sp>
    </p:spTree>
    <p:extLst>
      <p:ext uri="{BB962C8B-B14F-4D97-AF65-F5344CB8AC3E}">
        <p14:creationId xmlns:p14="http://schemas.microsoft.com/office/powerpoint/2010/main" val="2552797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ue molecule with white text&#10;&#10;Description automatically generated">
            <a:extLst>
              <a:ext uri="{FF2B5EF4-FFF2-40B4-BE49-F238E27FC236}">
                <a16:creationId xmlns:a16="http://schemas.microsoft.com/office/drawing/2014/main" id="{A5E60213-FEB1-4A87-BA7E-EAB00B176034}"/>
              </a:ext>
            </a:extLst>
          </p:cNvPr>
          <p:cNvPicPr>
            <a:picLocks noGrp="1" noChangeAspect="1"/>
          </p:cNvPicPr>
          <p:nvPr>
            <p:ph idx="1"/>
          </p:nvPr>
        </p:nvPicPr>
        <p:blipFill>
          <a:blip r:embed="rId2"/>
          <a:stretch>
            <a:fillRect/>
          </a:stretch>
        </p:blipFill>
        <p:spPr>
          <a:xfrm>
            <a:off x="216181" y="365125"/>
            <a:ext cx="11717404" cy="5956347"/>
          </a:xfrm>
        </p:spPr>
      </p:pic>
      <p:sp>
        <p:nvSpPr>
          <p:cNvPr id="4" name="TextBox 3">
            <a:extLst>
              <a:ext uri="{FF2B5EF4-FFF2-40B4-BE49-F238E27FC236}">
                <a16:creationId xmlns:a16="http://schemas.microsoft.com/office/drawing/2014/main" id="{4D81DB17-61EB-2B8F-D8CC-E430122CE3E8}"/>
              </a:ext>
            </a:extLst>
          </p:cNvPr>
          <p:cNvSpPr txBox="1"/>
          <p:nvPr/>
        </p:nvSpPr>
        <p:spPr>
          <a:xfrm>
            <a:off x="7710209" y="6382534"/>
            <a:ext cx="453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Mascarenhas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et al. ASH 2024;Abstract 1000</a:t>
            </a:r>
          </a:p>
        </p:txBody>
      </p:sp>
      <p:sp>
        <p:nvSpPr>
          <p:cNvPr id="3" name="TextBox 2">
            <a:extLst>
              <a:ext uri="{FF2B5EF4-FFF2-40B4-BE49-F238E27FC236}">
                <a16:creationId xmlns:a16="http://schemas.microsoft.com/office/drawing/2014/main" id="{E2DC3AE6-9536-4256-96C7-CFEB8D06FC23}"/>
              </a:ext>
            </a:extLst>
          </p:cNvPr>
          <p:cNvSpPr txBox="1"/>
          <p:nvPr/>
        </p:nvSpPr>
        <p:spPr>
          <a:xfrm>
            <a:off x="838200" y="4487159"/>
            <a:ext cx="6872009"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Spleen symptoms and biological – mutation VAF, BM fibrosis responses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the monotherapy second line BOREAS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 APPARENT selection of p53 clones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The NEXT approved therapy</a:t>
            </a:r>
          </a:p>
        </p:txBody>
      </p:sp>
    </p:spTree>
    <p:extLst>
      <p:ext uri="{BB962C8B-B14F-4D97-AF65-F5344CB8AC3E}">
        <p14:creationId xmlns:p14="http://schemas.microsoft.com/office/powerpoint/2010/main" val="11464650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showing the number of patients with diabetes&#10;&#10;AI-generated content may be incorrect.">
            <a:extLst>
              <a:ext uri="{FF2B5EF4-FFF2-40B4-BE49-F238E27FC236}">
                <a16:creationId xmlns:a16="http://schemas.microsoft.com/office/drawing/2014/main" id="{BC00C991-DE1A-304D-24C2-8C9CC267DD8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154" t="13577" r="1999" b="16911"/>
          <a:stretch>
            <a:fillRect/>
          </a:stretch>
        </p:blipFill>
        <p:spPr>
          <a:xfrm>
            <a:off x="5730157" y="3639443"/>
            <a:ext cx="6461843" cy="2636058"/>
          </a:xfrm>
          <a:prstGeom prst="rect">
            <a:avLst/>
          </a:prstGeom>
        </p:spPr>
      </p:pic>
      <p:pic>
        <p:nvPicPr>
          <p:cNvPr id="6" name="Picture 5" descr="A screenshot of a medical report&#10;&#10;AI-generated content may be incorrect.">
            <a:extLst>
              <a:ext uri="{FF2B5EF4-FFF2-40B4-BE49-F238E27FC236}">
                <a16:creationId xmlns:a16="http://schemas.microsoft.com/office/drawing/2014/main" id="{5F32F393-318F-C33A-5A0A-7C2D7604226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499" t="14190" r="22895" b="35368"/>
          <a:stretch>
            <a:fillRect/>
          </a:stretch>
        </p:blipFill>
        <p:spPr>
          <a:xfrm>
            <a:off x="0" y="3730609"/>
            <a:ext cx="5730157" cy="2338889"/>
          </a:xfrm>
          <a:prstGeom prst="rect">
            <a:avLst/>
          </a:prstGeom>
        </p:spPr>
      </p:pic>
      <p:pic>
        <p:nvPicPr>
          <p:cNvPr id="3" name="Picture 2" descr="A diagram of a patient's study&#10;&#10;AI-generated content may be incorrect.">
            <a:extLst>
              <a:ext uri="{FF2B5EF4-FFF2-40B4-BE49-F238E27FC236}">
                <a16:creationId xmlns:a16="http://schemas.microsoft.com/office/drawing/2014/main" id="{001E50C8-EBA4-6A40-BAF3-2EA5F573878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3644" r="10719" b="20517"/>
          <a:stretch>
            <a:fillRect/>
          </a:stretch>
        </p:blipFill>
        <p:spPr>
          <a:xfrm>
            <a:off x="69342" y="1039190"/>
            <a:ext cx="5660815" cy="2399623"/>
          </a:xfrm>
          <a:prstGeom prst="rect">
            <a:avLst/>
          </a:prstGeom>
        </p:spPr>
      </p:pic>
      <p:pic>
        <p:nvPicPr>
          <p:cNvPr id="9" name="Picture 8">
            <a:extLst>
              <a:ext uri="{FF2B5EF4-FFF2-40B4-BE49-F238E27FC236}">
                <a16:creationId xmlns:a16="http://schemas.microsoft.com/office/drawing/2014/main" id="{ADF41F18-79C6-EDE9-0B10-D707E1069C7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rcRect t="9424"/>
          <a:stretch>
            <a:fillRect/>
          </a:stretch>
        </p:blipFill>
        <p:spPr>
          <a:xfrm>
            <a:off x="6763039" y="874296"/>
            <a:ext cx="5244874" cy="2328826"/>
          </a:xfrm>
          <a:prstGeom prst="rect">
            <a:avLst/>
          </a:prstGeom>
        </p:spPr>
      </p:pic>
      <p:pic>
        <p:nvPicPr>
          <p:cNvPr id="10" name="Picture 9">
            <a:extLst>
              <a:ext uri="{FF2B5EF4-FFF2-40B4-BE49-F238E27FC236}">
                <a16:creationId xmlns:a16="http://schemas.microsoft.com/office/drawing/2014/main" id="{C158F36B-B82F-C030-063C-1FE7552E9A52}"/>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2019" t="13200" r="1788" b="16672"/>
          <a:stretch>
            <a:fillRect/>
          </a:stretch>
        </p:blipFill>
        <p:spPr>
          <a:xfrm>
            <a:off x="5730157" y="864482"/>
            <a:ext cx="6277756" cy="2574331"/>
          </a:xfrm>
          <a:prstGeom prst="rect">
            <a:avLst/>
          </a:prstGeom>
        </p:spPr>
      </p:pic>
    </p:spTree>
    <p:extLst>
      <p:ext uri="{BB962C8B-B14F-4D97-AF65-F5344CB8AC3E}">
        <p14:creationId xmlns:p14="http://schemas.microsoft.com/office/powerpoint/2010/main" val="26636822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C312-7292-3814-1D66-BD2D1783ABEB}"/>
              </a:ext>
            </a:extLst>
          </p:cNvPr>
          <p:cNvSpPr>
            <a:spLocks noGrp="1"/>
          </p:cNvSpPr>
          <p:nvPr>
            <p:ph type="title"/>
          </p:nvPr>
        </p:nvSpPr>
        <p:spPr/>
        <p:txBody>
          <a:bodyPr/>
          <a:lstStyle/>
          <a:p>
            <a:r>
              <a:rPr lang="en-US" dirty="0"/>
              <a:t>Navtemadlin in </a:t>
            </a:r>
            <a:r>
              <a:rPr lang="en-US" dirty="0" err="1"/>
              <a:t>JAKi</a:t>
            </a:r>
            <a:r>
              <a:rPr lang="en-US" dirty="0"/>
              <a:t> R/R MF some key biological results...</a:t>
            </a:r>
            <a:br>
              <a:rPr lang="en-US" dirty="0"/>
            </a:br>
            <a:r>
              <a:rPr lang="en-US" i="1" dirty="0"/>
              <a:t>Driver Gene VAF Reduction Correlates with PFS and OS in All Cohorts</a:t>
            </a:r>
          </a:p>
        </p:txBody>
      </p:sp>
      <p:sp>
        <p:nvSpPr>
          <p:cNvPr id="4" name="Footer Placeholder 3">
            <a:extLst>
              <a:ext uri="{FF2B5EF4-FFF2-40B4-BE49-F238E27FC236}">
                <a16:creationId xmlns:a16="http://schemas.microsoft.com/office/drawing/2014/main" id="{49674DD2-8202-8760-DAD6-94FDF3B584E7}"/>
              </a:ext>
            </a:extLst>
          </p:cNvPr>
          <p:cNvSpPr>
            <a:spLocks noGrp="1"/>
          </p:cNvSpPr>
          <p:nvPr>
            <p:ph type="ftr" sz="quarter" idx="11"/>
          </p:nvPr>
        </p:nvSpPr>
        <p:spPr>
          <a:xfrm>
            <a:off x="274320" y="6296642"/>
            <a:ext cx="10473055" cy="4559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Vachhani P, et al. EHA 2023.</a:t>
            </a:r>
          </a:p>
        </p:txBody>
      </p:sp>
      <p:pic>
        <p:nvPicPr>
          <p:cNvPr id="5" name="Picture Placeholder 3" descr="A picture containing text, screenshot, font, diagram&#10;&#10;Description automatically generated">
            <a:extLst>
              <a:ext uri="{FF2B5EF4-FFF2-40B4-BE49-F238E27FC236}">
                <a16:creationId xmlns:a16="http://schemas.microsoft.com/office/drawing/2014/main" id="{85522B74-C48C-243C-8A08-48C9071BDA21}"/>
              </a:ext>
            </a:extLst>
          </p:cNvPr>
          <p:cNvPicPr>
            <a:picLocks/>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5684" r="5015" b="8111"/>
          <a:stretch>
            <a:fillRect/>
          </a:stretch>
        </p:blipFill>
        <p:spPr>
          <a:xfrm>
            <a:off x="274320" y="1287780"/>
            <a:ext cx="11455081" cy="5113020"/>
          </a:xfrm>
          <a:prstGeom prst="rect">
            <a:avLst/>
          </a:prstGeom>
        </p:spPr>
      </p:pic>
    </p:spTree>
    <p:extLst>
      <p:ext uri="{BB962C8B-B14F-4D97-AF65-F5344CB8AC3E}">
        <p14:creationId xmlns:p14="http://schemas.microsoft.com/office/powerpoint/2010/main" val="41419773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78D0-E593-E62B-407A-3BD0EA42BC4B}"/>
              </a:ext>
            </a:extLst>
          </p:cNvPr>
          <p:cNvSpPr>
            <a:spLocks noGrp="1"/>
          </p:cNvSpPr>
          <p:nvPr>
            <p:ph type="title"/>
          </p:nvPr>
        </p:nvSpPr>
        <p:spPr>
          <a:xfrm>
            <a:off x="282019" y="63806"/>
            <a:ext cx="10515600" cy="1031260"/>
          </a:xfrm>
        </p:spPr>
        <p:txBody>
          <a:bodyPr/>
          <a:lstStyle/>
          <a:p>
            <a:r>
              <a:rPr lang="en-US" dirty="0">
                <a:solidFill>
                  <a:srgbClr val="FF0000"/>
                </a:solidFill>
              </a:rPr>
              <a:t>Currently open first line study:</a:t>
            </a:r>
          </a:p>
        </p:txBody>
      </p:sp>
      <p:pic>
        <p:nvPicPr>
          <p:cNvPr id="5" name="Content Placeholder 4" descr="A diagram of a patient's flow&#10;&#10;Description automatically generated">
            <a:extLst>
              <a:ext uri="{FF2B5EF4-FFF2-40B4-BE49-F238E27FC236}">
                <a16:creationId xmlns:a16="http://schemas.microsoft.com/office/drawing/2014/main" id="{B9479971-5588-7096-7AFF-349A3C58A5A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095065"/>
            <a:ext cx="10326483" cy="5329798"/>
          </a:xfrm>
        </p:spPr>
      </p:pic>
      <p:sp>
        <p:nvSpPr>
          <p:cNvPr id="3" name="TextBox 2">
            <a:extLst>
              <a:ext uri="{FF2B5EF4-FFF2-40B4-BE49-F238E27FC236}">
                <a16:creationId xmlns:a16="http://schemas.microsoft.com/office/drawing/2014/main" id="{A5EC5E72-E791-3017-5F3E-1E98C1CD0C34}"/>
              </a:ext>
            </a:extLst>
          </p:cNvPr>
          <p:cNvSpPr txBox="1"/>
          <p:nvPr/>
        </p:nvSpPr>
        <p:spPr>
          <a:xfrm>
            <a:off x="7710209" y="6422875"/>
            <a:ext cx="453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Mascarenhas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et al. ASH 2024;Abstract 1000</a:t>
            </a:r>
          </a:p>
        </p:txBody>
      </p:sp>
    </p:spTree>
    <p:extLst>
      <p:ext uri="{BB962C8B-B14F-4D97-AF65-F5344CB8AC3E}">
        <p14:creationId xmlns:p14="http://schemas.microsoft.com/office/powerpoint/2010/main" val="13777432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6E08B6-134A-4C21-A2C0-A0A3549BE904}"/>
              </a:ext>
            </a:extLst>
          </p:cNvPr>
          <p:cNvGrpSpPr/>
          <p:nvPr/>
        </p:nvGrpSpPr>
        <p:grpSpPr>
          <a:xfrm>
            <a:off x="554733" y="1023495"/>
            <a:ext cx="11082533" cy="5377305"/>
            <a:chOff x="592326" y="1538202"/>
            <a:chExt cx="10098962" cy="4900071"/>
          </a:xfrm>
        </p:grpSpPr>
        <p:pic>
          <p:nvPicPr>
            <p:cNvPr id="39" name="Picture 38">
              <a:extLst>
                <a:ext uri="{FF2B5EF4-FFF2-40B4-BE49-F238E27FC236}">
                  <a16:creationId xmlns:a16="http://schemas.microsoft.com/office/drawing/2014/main" id="{9A7B667D-1357-7149-88E8-FA99E231D766}"/>
                </a:ext>
              </a:extLst>
            </p:cNvPr>
            <p:cNvPicPr>
              <a:picLocks noChangeAspect="1"/>
            </p:cNvPicPr>
            <p:nvPr/>
          </p:nvPicPr>
          <p:blipFill>
            <a:blip r:embed="rId3"/>
            <a:stretch>
              <a:fillRect/>
            </a:stretch>
          </p:blipFill>
          <p:spPr>
            <a:xfrm>
              <a:off x="791992" y="2511931"/>
              <a:ext cx="1140078" cy="3597965"/>
            </a:xfrm>
            <a:prstGeom prst="rect">
              <a:avLst/>
            </a:prstGeom>
          </p:spPr>
        </p:pic>
        <p:pic>
          <p:nvPicPr>
            <p:cNvPr id="42" name="Picture 41">
              <a:extLst>
                <a:ext uri="{FF2B5EF4-FFF2-40B4-BE49-F238E27FC236}">
                  <a16:creationId xmlns:a16="http://schemas.microsoft.com/office/drawing/2014/main" id="{F59C7307-F90F-6448-A52B-8EC6B9F44394}"/>
                </a:ext>
              </a:extLst>
            </p:cNvPr>
            <p:cNvPicPr>
              <a:picLocks noChangeAspect="1"/>
            </p:cNvPicPr>
            <p:nvPr/>
          </p:nvPicPr>
          <p:blipFill>
            <a:blip r:embed="rId4"/>
            <a:stretch>
              <a:fillRect/>
            </a:stretch>
          </p:blipFill>
          <p:spPr>
            <a:xfrm>
              <a:off x="1483867" y="4106607"/>
              <a:ext cx="199378" cy="977900"/>
            </a:xfrm>
            <a:prstGeom prst="rect">
              <a:avLst/>
            </a:prstGeom>
          </p:spPr>
        </p:pic>
        <p:sp>
          <p:nvSpPr>
            <p:cNvPr id="45" name="Triangle 44">
              <a:extLst>
                <a:ext uri="{FF2B5EF4-FFF2-40B4-BE49-F238E27FC236}">
                  <a16:creationId xmlns:a16="http://schemas.microsoft.com/office/drawing/2014/main" id="{323C8C94-9839-8F42-9B15-829F9460FDD1}"/>
                </a:ext>
              </a:extLst>
            </p:cNvPr>
            <p:cNvSpPr/>
            <p:nvPr/>
          </p:nvSpPr>
          <p:spPr bwMode="gray">
            <a:xfrm rot="15688418">
              <a:off x="651945" y="3795590"/>
              <a:ext cx="3340393" cy="1467188"/>
            </a:xfrm>
            <a:prstGeom prst="triangle">
              <a:avLst>
                <a:gd name="adj" fmla="val 50772"/>
              </a:avLst>
            </a:prstGeom>
            <a:gradFill>
              <a:gsLst>
                <a:gs pos="100000">
                  <a:schemeClr val="accent1">
                    <a:lumMod val="5000"/>
                    <a:lumOff val="95000"/>
                    <a:alpha val="0"/>
                  </a:schemeClr>
                </a:gs>
                <a:gs pos="7000">
                  <a:schemeClr val="accent1">
                    <a:lumMod val="30000"/>
                    <a:lumOff val="70000"/>
                  </a:schemeClr>
                </a:gs>
              </a:gsLst>
              <a:lin ang="5400000" scaled="1"/>
            </a:gra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36" name="Picture 35">
              <a:extLst>
                <a:ext uri="{FF2B5EF4-FFF2-40B4-BE49-F238E27FC236}">
                  <a16:creationId xmlns:a16="http://schemas.microsoft.com/office/drawing/2014/main" id="{86C7501D-8F7D-4247-95BF-D7482A6E5B3C}"/>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2464914" y="1985155"/>
              <a:ext cx="4698119" cy="4412973"/>
            </a:xfrm>
            <a:prstGeom prst="rect">
              <a:avLst/>
            </a:prstGeom>
            <a:effectLst>
              <a:outerShdw blurRad="50800" dist="152400" dir="2700000" algn="tl" rotWithShape="0">
                <a:prstClr val="black">
                  <a:alpha val="13000"/>
                </a:prstClr>
              </a:outerShdw>
            </a:effectLst>
          </p:spPr>
        </p:pic>
        <p:sp>
          <p:nvSpPr>
            <p:cNvPr id="11" name="TextBox 10">
              <a:extLst>
                <a:ext uri="{FF2B5EF4-FFF2-40B4-BE49-F238E27FC236}">
                  <a16:creationId xmlns:a16="http://schemas.microsoft.com/office/drawing/2014/main" id="{A8662BF7-E9C4-7A41-A792-D9ADE4170B31}"/>
                </a:ext>
              </a:extLst>
            </p:cNvPr>
            <p:cNvSpPr txBox="1"/>
            <p:nvPr/>
          </p:nvSpPr>
          <p:spPr>
            <a:xfrm>
              <a:off x="4668612" y="5334763"/>
              <a:ext cx="9228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63636"/>
                  </a:solidFill>
                  <a:effectLst/>
                  <a:uLnTx/>
                  <a:uFillTx/>
                  <a:latin typeface="Arial"/>
                  <a:ea typeface="+mn-ea"/>
                  <a:cs typeface="+mn-cs"/>
                </a:rPr>
                <a:t>Nucleus</a:t>
              </a:r>
            </a:p>
          </p:txBody>
        </p:sp>
        <p:sp>
          <p:nvSpPr>
            <p:cNvPr id="12" name="TextBox 11">
              <a:extLst>
                <a:ext uri="{FF2B5EF4-FFF2-40B4-BE49-F238E27FC236}">
                  <a16:creationId xmlns:a16="http://schemas.microsoft.com/office/drawing/2014/main" id="{F51F5F16-4E2E-834F-8DB9-23CD96733AFD}"/>
                </a:ext>
              </a:extLst>
            </p:cNvPr>
            <p:cNvSpPr txBox="1"/>
            <p:nvPr/>
          </p:nvSpPr>
          <p:spPr>
            <a:xfrm>
              <a:off x="592326" y="2025704"/>
              <a:ext cx="15258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63636"/>
                  </a:solidFill>
                  <a:effectLst/>
                  <a:uLnTx/>
                  <a:uFillTx/>
                  <a:latin typeface="Arial"/>
                  <a:ea typeface="+mn-ea"/>
                  <a:cs typeface="+mn-cs"/>
                </a:rPr>
                <a:t>Myelofibrosis</a:t>
              </a:r>
            </a:p>
          </p:txBody>
        </p:sp>
        <p:sp>
          <p:nvSpPr>
            <p:cNvPr id="15" name="TextBox 14">
              <a:extLst>
                <a:ext uri="{FF2B5EF4-FFF2-40B4-BE49-F238E27FC236}">
                  <a16:creationId xmlns:a16="http://schemas.microsoft.com/office/drawing/2014/main" id="{1BE05B3F-3B0F-B04D-8BE7-9786CAF88ECE}"/>
                </a:ext>
              </a:extLst>
            </p:cNvPr>
            <p:cNvSpPr txBox="1"/>
            <p:nvPr/>
          </p:nvSpPr>
          <p:spPr>
            <a:xfrm>
              <a:off x="7361414" y="4238666"/>
              <a:ext cx="2476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63636"/>
                  </a:solidFill>
                  <a:effectLst/>
                  <a:uLnTx/>
                  <a:uFillTx/>
                  <a:latin typeface="Arial"/>
                  <a:ea typeface="+mn-ea"/>
                  <a:cs typeface="+mn-cs"/>
                </a:rPr>
                <a:t>Aberrant Erythroid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63636"/>
                  </a:solidFill>
                  <a:effectLst/>
                  <a:uLnTx/>
                  <a:uFillTx/>
                  <a:latin typeface="Arial"/>
                  <a:ea typeface="+mn-ea"/>
                  <a:cs typeface="+mn-cs"/>
                </a:rPr>
                <a:t>Differentiation </a:t>
              </a:r>
            </a:p>
          </p:txBody>
        </p:sp>
        <p:sp>
          <p:nvSpPr>
            <p:cNvPr id="48" name="TextBox 47">
              <a:extLst>
                <a:ext uri="{FF2B5EF4-FFF2-40B4-BE49-F238E27FC236}">
                  <a16:creationId xmlns:a16="http://schemas.microsoft.com/office/drawing/2014/main" id="{3194875D-BE82-DD4E-A43D-E6CA9FDB3A85}"/>
                </a:ext>
              </a:extLst>
            </p:cNvPr>
            <p:cNvSpPr txBox="1"/>
            <p:nvPr/>
          </p:nvSpPr>
          <p:spPr>
            <a:xfrm>
              <a:off x="7528525" y="2744175"/>
              <a:ext cx="21427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63636"/>
                  </a:solidFill>
                  <a:effectLst/>
                  <a:uLnTx/>
                  <a:uFillTx/>
                  <a:latin typeface="Arial"/>
                  <a:ea typeface="+mn-ea"/>
                  <a:cs typeface="+mn-cs"/>
                </a:rPr>
                <a:t>Increased Cytokine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63636"/>
                  </a:solidFill>
                  <a:effectLst/>
                  <a:uLnTx/>
                  <a:uFillTx/>
                  <a:latin typeface="Arial"/>
                  <a:ea typeface="+mn-ea"/>
                  <a:cs typeface="+mn-cs"/>
                </a:rPr>
                <a:t>Production</a:t>
              </a:r>
            </a:p>
          </p:txBody>
        </p:sp>
        <p:sp>
          <p:nvSpPr>
            <p:cNvPr id="54" name="TextBox 53">
              <a:extLst>
                <a:ext uri="{FF2B5EF4-FFF2-40B4-BE49-F238E27FC236}">
                  <a16:creationId xmlns:a16="http://schemas.microsoft.com/office/drawing/2014/main" id="{93AACEF1-58B7-FE4C-A996-ECCE12895F3E}"/>
                </a:ext>
              </a:extLst>
            </p:cNvPr>
            <p:cNvSpPr txBox="1"/>
            <p:nvPr/>
          </p:nvSpPr>
          <p:spPr>
            <a:xfrm>
              <a:off x="7361414" y="5915053"/>
              <a:ext cx="2476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63636"/>
                  </a:solidFill>
                  <a:effectLst/>
                  <a:uLnTx/>
                  <a:uFillTx/>
                  <a:latin typeface="Arial"/>
                  <a:ea typeface="+mn-ea"/>
                  <a:cs typeface="+mn-cs"/>
                </a:rPr>
                <a:t>Aberrant Megakaryocytic Differentiation</a:t>
              </a:r>
            </a:p>
          </p:txBody>
        </p:sp>
        <p:grpSp>
          <p:nvGrpSpPr>
            <p:cNvPr id="5" name="Group 4">
              <a:extLst>
                <a:ext uri="{FF2B5EF4-FFF2-40B4-BE49-F238E27FC236}">
                  <a16:creationId xmlns:a16="http://schemas.microsoft.com/office/drawing/2014/main" id="{203ADAE8-630E-EA45-B79F-69CADD85C697}"/>
                </a:ext>
              </a:extLst>
            </p:cNvPr>
            <p:cNvGrpSpPr/>
            <p:nvPr/>
          </p:nvGrpSpPr>
          <p:grpSpPr>
            <a:xfrm>
              <a:off x="3829825" y="3240101"/>
              <a:ext cx="2763520" cy="738884"/>
              <a:chOff x="2838449" y="4110400"/>
              <a:chExt cx="2763520" cy="738884"/>
            </a:xfrm>
          </p:grpSpPr>
          <p:pic>
            <p:nvPicPr>
              <p:cNvPr id="57" name="Picture 56">
                <a:extLst>
                  <a:ext uri="{FF2B5EF4-FFF2-40B4-BE49-F238E27FC236}">
                    <a16:creationId xmlns:a16="http://schemas.microsoft.com/office/drawing/2014/main" id="{60EC1BA3-C3DF-9642-9DEA-0A9F849C3E3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38449" y="4245629"/>
                <a:ext cx="2763520" cy="603655"/>
              </a:xfrm>
              <a:prstGeom prst="rect">
                <a:avLst/>
              </a:prstGeom>
            </p:spPr>
          </p:pic>
          <p:pic>
            <p:nvPicPr>
              <p:cNvPr id="61" name="Picture 60">
                <a:extLst>
                  <a:ext uri="{FF2B5EF4-FFF2-40B4-BE49-F238E27FC236}">
                    <a16:creationId xmlns:a16="http://schemas.microsoft.com/office/drawing/2014/main" id="{DFEC0A4E-DC86-914A-A6B3-0EE20586288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38449" y="4245629"/>
                <a:ext cx="2763520" cy="603655"/>
              </a:xfrm>
              <a:prstGeom prst="rect">
                <a:avLst/>
              </a:prstGeom>
            </p:spPr>
          </p:pic>
          <p:pic>
            <p:nvPicPr>
              <p:cNvPr id="63" name="Picture 62">
                <a:extLst>
                  <a:ext uri="{FF2B5EF4-FFF2-40B4-BE49-F238E27FC236}">
                    <a16:creationId xmlns:a16="http://schemas.microsoft.com/office/drawing/2014/main" id="{99B7B79D-E15F-9540-BADD-BC9FD2582FB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71738" y="4110400"/>
                <a:ext cx="543062" cy="363999"/>
              </a:xfrm>
              <a:prstGeom prst="rect">
                <a:avLst/>
              </a:prstGeom>
            </p:spPr>
          </p:pic>
        </p:grpSp>
        <p:grpSp>
          <p:nvGrpSpPr>
            <p:cNvPr id="66" name="Group 65">
              <a:extLst>
                <a:ext uri="{FF2B5EF4-FFF2-40B4-BE49-F238E27FC236}">
                  <a16:creationId xmlns:a16="http://schemas.microsoft.com/office/drawing/2014/main" id="{96967BF5-7C0B-D540-A882-5A14520EA51A}"/>
                </a:ext>
              </a:extLst>
            </p:cNvPr>
            <p:cNvGrpSpPr/>
            <p:nvPr/>
          </p:nvGrpSpPr>
          <p:grpSpPr>
            <a:xfrm>
              <a:off x="3829825" y="4404392"/>
              <a:ext cx="2763520" cy="738884"/>
              <a:chOff x="2838449" y="4110400"/>
              <a:chExt cx="2763520" cy="738884"/>
            </a:xfrm>
          </p:grpSpPr>
          <p:pic>
            <p:nvPicPr>
              <p:cNvPr id="67" name="Picture 66">
                <a:extLst>
                  <a:ext uri="{FF2B5EF4-FFF2-40B4-BE49-F238E27FC236}">
                    <a16:creationId xmlns:a16="http://schemas.microsoft.com/office/drawing/2014/main" id="{44919823-182F-FB4C-A6D0-04EF4625513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38449" y="4245629"/>
                <a:ext cx="2763520" cy="603655"/>
              </a:xfrm>
              <a:prstGeom prst="rect">
                <a:avLst/>
              </a:prstGeom>
            </p:spPr>
          </p:pic>
          <p:pic>
            <p:nvPicPr>
              <p:cNvPr id="69" name="Picture 68">
                <a:extLst>
                  <a:ext uri="{FF2B5EF4-FFF2-40B4-BE49-F238E27FC236}">
                    <a16:creationId xmlns:a16="http://schemas.microsoft.com/office/drawing/2014/main" id="{4C67962E-358E-3248-82D5-6E0D4F31C88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71738" y="4110400"/>
                <a:ext cx="543062" cy="363999"/>
              </a:xfrm>
              <a:prstGeom prst="rect">
                <a:avLst/>
              </a:prstGeom>
            </p:spPr>
          </p:pic>
        </p:grpSp>
        <p:sp>
          <p:nvSpPr>
            <p:cNvPr id="70" name="TextBox 69">
              <a:extLst>
                <a:ext uri="{FF2B5EF4-FFF2-40B4-BE49-F238E27FC236}">
                  <a16:creationId xmlns:a16="http://schemas.microsoft.com/office/drawing/2014/main" id="{4378A081-D300-5F45-8E08-43F96B77E6E4}"/>
                </a:ext>
              </a:extLst>
            </p:cNvPr>
            <p:cNvSpPr txBox="1"/>
            <p:nvPr/>
          </p:nvSpPr>
          <p:spPr>
            <a:xfrm>
              <a:off x="4457453" y="4428897"/>
              <a:ext cx="7249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BET</a:t>
              </a:r>
            </a:p>
          </p:txBody>
        </p:sp>
        <p:sp>
          <p:nvSpPr>
            <p:cNvPr id="71" name="TextBox 70">
              <a:extLst>
                <a:ext uri="{FF2B5EF4-FFF2-40B4-BE49-F238E27FC236}">
                  <a16:creationId xmlns:a16="http://schemas.microsoft.com/office/drawing/2014/main" id="{A660E5D8-E302-1A42-BD1A-51A8399B521E}"/>
                </a:ext>
              </a:extLst>
            </p:cNvPr>
            <p:cNvSpPr txBox="1"/>
            <p:nvPr/>
          </p:nvSpPr>
          <p:spPr>
            <a:xfrm>
              <a:off x="4457453" y="3264606"/>
              <a:ext cx="7249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BET</a:t>
              </a:r>
            </a:p>
          </p:txBody>
        </p:sp>
        <p:grpSp>
          <p:nvGrpSpPr>
            <p:cNvPr id="72" name="Group 71">
              <a:extLst>
                <a:ext uri="{FF2B5EF4-FFF2-40B4-BE49-F238E27FC236}">
                  <a16:creationId xmlns:a16="http://schemas.microsoft.com/office/drawing/2014/main" id="{9E0BD031-328C-414F-ACF9-647F891C77AB}"/>
                </a:ext>
              </a:extLst>
            </p:cNvPr>
            <p:cNvGrpSpPr/>
            <p:nvPr/>
          </p:nvGrpSpPr>
          <p:grpSpPr>
            <a:xfrm>
              <a:off x="6030624" y="3385586"/>
              <a:ext cx="215098" cy="217509"/>
              <a:chOff x="6496573" y="4891844"/>
              <a:chExt cx="215098" cy="217509"/>
            </a:xfrm>
            <a:solidFill>
              <a:schemeClr val="accent6">
                <a:lumMod val="50000"/>
              </a:schemeClr>
            </a:solidFill>
          </p:grpSpPr>
          <p:sp>
            <p:nvSpPr>
              <p:cNvPr id="73" name="Right Arrow 72">
                <a:extLst>
                  <a:ext uri="{FF2B5EF4-FFF2-40B4-BE49-F238E27FC236}">
                    <a16:creationId xmlns:a16="http://schemas.microsoft.com/office/drawing/2014/main" id="{8C3C5E7C-DCD3-614F-B107-1CB868C6F7A7}"/>
                  </a:ext>
                </a:extLst>
              </p:cNvPr>
              <p:cNvSpPr/>
              <p:nvPr/>
            </p:nvSpPr>
            <p:spPr>
              <a:xfrm>
                <a:off x="6496574" y="4891844"/>
                <a:ext cx="215097" cy="7676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C6AF2A34-A536-6A40-B3DD-C5E82C049CC4}"/>
                  </a:ext>
                </a:extLst>
              </p:cNvPr>
              <p:cNvSpPr/>
              <p:nvPr/>
            </p:nvSpPr>
            <p:spPr>
              <a:xfrm>
                <a:off x="6496573" y="4911037"/>
                <a:ext cx="41003" cy="1983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5" name="Group 74">
              <a:extLst>
                <a:ext uri="{FF2B5EF4-FFF2-40B4-BE49-F238E27FC236}">
                  <a16:creationId xmlns:a16="http://schemas.microsoft.com/office/drawing/2014/main" id="{D033A1BB-CC32-9541-8380-84423581124E}"/>
                </a:ext>
              </a:extLst>
            </p:cNvPr>
            <p:cNvGrpSpPr/>
            <p:nvPr/>
          </p:nvGrpSpPr>
          <p:grpSpPr>
            <a:xfrm>
              <a:off x="5468649" y="4549877"/>
              <a:ext cx="215098" cy="217509"/>
              <a:chOff x="6496573" y="4891844"/>
              <a:chExt cx="215098" cy="217509"/>
            </a:xfrm>
            <a:solidFill>
              <a:schemeClr val="accent6">
                <a:lumMod val="50000"/>
              </a:schemeClr>
            </a:solidFill>
          </p:grpSpPr>
          <p:sp>
            <p:nvSpPr>
              <p:cNvPr id="76" name="Right Arrow 75">
                <a:extLst>
                  <a:ext uri="{FF2B5EF4-FFF2-40B4-BE49-F238E27FC236}">
                    <a16:creationId xmlns:a16="http://schemas.microsoft.com/office/drawing/2014/main" id="{623A1D07-82DC-5341-8B02-2C81B0F480DC}"/>
                  </a:ext>
                </a:extLst>
              </p:cNvPr>
              <p:cNvSpPr/>
              <p:nvPr/>
            </p:nvSpPr>
            <p:spPr>
              <a:xfrm>
                <a:off x="6496574" y="4891844"/>
                <a:ext cx="215097" cy="7676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B1C67AE4-AB30-0343-BF3D-72A778FDE090}"/>
                  </a:ext>
                </a:extLst>
              </p:cNvPr>
              <p:cNvSpPr/>
              <p:nvPr/>
            </p:nvSpPr>
            <p:spPr>
              <a:xfrm>
                <a:off x="6496573" y="4911037"/>
                <a:ext cx="41003" cy="1983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TextBox 77">
              <a:extLst>
                <a:ext uri="{FF2B5EF4-FFF2-40B4-BE49-F238E27FC236}">
                  <a16:creationId xmlns:a16="http://schemas.microsoft.com/office/drawing/2014/main" id="{68C5B139-C5B2-EC41-B256-EF305B61CF0F}"/>
                </a:ext>
              </a:extLst>
            </p:cNvPr>
            <p:cNvSpPr txBox="1"/>
            <p:nvPr/>
          </p:nvSpPr>
          <p:spPr>
            <a:xfrm>
              <a:off x="4854254" y="3034364"/>
              <a:ext cx="138808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C66FF"/>
                  </a:solidFill>
                  <a:effectLst/>
                  <a:uLnTx/>
                  <a:uFillTx/>
                  <a:latin typeface="Arial"/>
                  <a:ea typeface="+mn-ea"/>
                  <a:cs typeface="+mn-cs"/>
                </a:rPr>
                <a:t>BET</a:t>
              </a:r>
              <a:r>
                <a:rPr kumimoji="0" lang="en-US" sz="1100" b="1" i="0" u="none" strike="noStrike" kern="0" cap="none" spc="0" normalizeH="0" baseline="0" noProof="0" dirty="0">
                  <a:ln>
                    <a:noFill/>
                  </a:ln>
                  <a:solidFill>
                    <a:srgbClr val="FF9900"/>
                  </a:solidFill>
                  <a:effectLst/>
                  <a:uLnTx/>
                  <a:uFillTx/>
                  <a:latin typeface="Arial"/>
                  <a:ea typeface="+mn-ea"/>
                  <a:cs typeface="+mn-cs"/>
                </a:rPr>
                <a:t> </a:t>
              </a:r>
              <a:r>
                <a:rPr kumimoji="0" lang="en-US" sz="1100" b="1" i="0" u="none" strike="noStrike" kern="0" cap="none" spc="0" normalizeH="0" baseline="0" noProof="0" dirty="0">
                  <a:ln>
                    <a:noFill/>
                  </a:ln>
                  <a:solidFill>
                    <a:srgbClr val="363636"/>
                  </a:solidFill>
                  <a:effectLst/>
                  <a:uLnTx/>
                  <a:uFillTx/>
                  <a:latin typeface="Arial"/>
                  <a:ea typeface="+mn-ea"/>
                  <a:cs typeface="+mn-cs"/>
                </a:rPr>
                <a:t>and </a:t>
              </a:r>
              <a:r>
                <a:rPr kumimoji="0" lang="en-US" sz="1100" b="1" i="0" u="none" strike="noStrike" kern="0" cap="none" spc="0" normalizeH="0" baseline="0" noProof="0" dirty="0">
                  <a:ln>
                    <a:noFill/>
                  </a:ln>
                  <a:solidFill>
                    <a:srgbClr val="FF9900"/>
                  </a:solidFill>
                  <a:effectLst/>
                  <a:uLnTx/>
                  <a:uFillTx/>
                  <a:latin typeface="Arial"/>
                  <a:ea typeface="+mn-ea"/>
                  <a:cs typeface="+mn-cs"/>
                </a:rPr>
                <a:t>NF-</a:t>
              </a:r>
              <a:r>
                <a:rPr kumimoji="0" lang="en-US" sz="1100" b="1" i="0" u="none" strike="noStrike" kern="0" cap="none" spc="0" normalizeH="0" baseline="0" noProof="0" dirty="0">
                  <a:ln>
                    <a:noFill/>
                  </a:ln>
                  <a:solidFill>
                    <a:srgbClr val="FF9900"/>
                  </a:solidFill>
                  <a:effectLst/>
                  <a:uLnTx/>
                  <a:uFillTx/>
                  <a:latin typeface="Symbol" pitchFamily="2" charset="2"/>
                  <a:ea typeface="+mn-ea"/>
                  <a:cs typeface="+mn-cs"/>
                </a:rPr>
                <a:t>k</a:t>
              </a:r>
              <a:r>
                <a:rPr kumimoji="0" lang="en-US" sz="1100" b="1" i="0" u="none" strike="noStrike" kern="0" cap="none" spc="0" normalizeH="0" baseline="0" noProof="0" dirty="0">
                  <a:ln>
                    <a:noFill/>
                  </a:ln>
                  <a:solidFill>
                    <a:srgbClr val="FF9900"/>
                  </a:solidFill>
                  <a:effectLst/>
                  <a:uLnTx/>
                  <a:uFillTx/>
                  <a:latin typeface="Arial"/>
                  <a:ea typeface="+mn-ea"/>
                  <a:cs typeface="+mn-cs"/>
                </a:rPr>
                <a:t>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363636"/>
                  </a:solidFill>
                  <a:effectLst/>
                  <a:uLnTx/>
                  <a:uFillTx/>
                  <a:latin typeface="Arial"/>
                  <a:ea typeface="+mn-ea"/>
                  <a:cs typeface="+mn-cs"/>
                </a:rPr>
                <a:t>Target Genes</a:t>
              </a:r>
            </a:p>
          </p:txBody>
        </p:sp>
        <p:sp>
          <p:nvSpPr>
            <p:cNvPr id="79" name="TextBox 78">
              <a:extLst>
                <a:ext uri="{FF2B5EF4-FFF2-40B4-BE49-F238E27FC236}">
                  <a16:creationId xmlns:a16="http://schemas.microsoft.com/office/drawing/2014/main" id="{E8F7781A-E2A8-F448-AD67-4BAC91EDA579}"/>
                </a:ext>
              </a:extLst>
            </p:cNvPr>
            <p:cNvSpPr txBox="1"/>
            <p:nvPr/>
          </p:nvSpPr>
          <p:spPr>
            <a:xfrm>
              <a:off x="4743066" y="4936001"/>
              <a:ext cx="161046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C66FF"/>
                  </a:solidFill>
                  <a:effectLst/>
                  <a:uLnTx/>
                  <a:uFillTx/>
                  <a:latin typeface="Arial"/>
                  <a:ea typeface="+mn-ea"/>
                  <a:cs typeface="+mn-cs"/>
                </a:rPr>
                <a:t>BET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363636"/>
                  </a:solidFill>
                  <a:effectLst/>
                  <a:uLnTx/>
                  <a:uFillTx/>
                  <a:latin typeface="Arial"/>
                  <a:ea typeface="+mn-ea"/>
                  <a:cs typeface="+mn-cs"/>
                </a:rPr>
                <a:t>Target Genes</a:t>
              </a:r>
            </a:p>
          </p:txBody>
        </p:sp>
        <p:sp>
          <p:nvSpPr>
            <p:cNvPr id="6" name="Oval 5">
              <a:extLst>
                <a:ext uri="{FF2B5EF4-FFF2-40B4-BE49-F238E27FC236}">
                  <a16:creationId xmlns:a16="http://schemas.microsoft.com/office/drawing/2014/main" id="{A32018C7-9C9E-DD46-B264-BD96960078EC}"/>
                </a:ext>
              </a:extLst>
            </p:cNvPr>
            <p:cNvSpPr/>
            <p:nvPr/>
          </p:nvSpPr>
          <p:spPr bwMode="gray">
            <a:xfrm>
              <a:off x="6011626" y="3568926"/>
              <a:ext cx="84575" cy="84575"/>
            </a:xfrm>
            <a:prstGeom prst="ellipse">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80" name="Oval 79">
              <a:extLst>
                <a:ext uri="{FF2B5EF4-FFF2-40B4-BE49-F238E27FC236}">
                  <a16:creationId xmlns:a16="http://schemas.microsoft.com/office/drawing/2014/main" id="{56B8C503-B88B-214B-84C4-AC3961739E48}"/>
                </a:ext>
              </a:extLst>
            </p:cNvPr>
            <p:cNvSpPr/>
            <p:nvPr/>
          </p:nvSpPr>
          <p:spPr bwMode="gray">
            <a:xfrm>
              <a:off x="5449651" y="4723692"/>
              <a:ext cx="84575" cy="84575"/>
            </a:xfrm>
            <a:prstGeom prst="ellipse">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81" name="Oval 80">
              <a:extLst>
                <a:ext uri="{FF2B5EF4-FFF2-40B4-BE49-F238E27FC236}">
                  <a16:creationId xmlns:a16="http://schemas.microsoft.com/office/drawing/2014/main" id="{4114793A-F7E8-7D47-B85F-13B2F474A0F5}"/>
                </a:ext>
              </a:extLst>
            </p:cNvPr>
            <p:cNvSpPr/>
            <p:nvPr/>
          </p:nvSpPr>
          <p:spPr bwMode="gray">
            <a:xfrm>
              <a:off x="6958479" y="4531501"/>
              <a:ext cx="84575" cy="84575"/>
            </a:xfrm>
            <a:prstGeom prst="ellipse">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Elbow Connector 8">
              <a:extLst>
                <a:ext uri="{FF2B5EF4-FFF2-40B4-BE49-F238E27FC236}">
                  <a16:creationId xmlns:a16="http://schemas.microsoft.com/office/drawing/2014/main" id="{052D7316-A8C0-0B41-A5E5-F7255F7109DF}"/>
                </a:ext>
              </a:extLst>
            </p:cNvPr>
            <p:cNvCxnSpPr>
              <a:cxnSpLocks/>
              <a:stCxn id="6" idx="6"/>
              <a:endCxn id="62" idx="2"/>
            </p:cNvCxnSpPr>
            <p:nvPr/>
          </p:nvCxnSpPr>
          <p:spPr>
            <a:xfrm flipV="1">
              <a:off x="6096201" y="2288739"/>
              <a:ext cx="1546357" cy="1322475"/>
            </a:xfrm>
            <a:prstGeom prst="bentConnector3">
              <a:avLst>
                <a:gd name="adj1" fmla="val 50000"/>
              </a:avLst>
            </a:prstGeom>
            <a:noFill/>
            <a:ln w="25400" cap="rnd">
              <a:solidFill>
                <a:schemeClr val="tx1"/>
              </a:solidFill>
              <a:prstDash val="solid"/>
              <a:round/>
              <a:headEnd/>
              <a:tailEnd type="triangle"/>
            </a:ln>
            <a:effectLst/>
          </p:spPr>
        </p:cxnSp>
        <p:cxnSp>
          <p:nvCxnSpPr>
            <p:cNvPr id="19" name="Elbow Connector 18">
              <a:extLst>
                <a:ext uri="{FF2B5EF4-FFF2-40B4-BE49-F238E27FC236}">
                  <a16:creationId xmlns:a16="http://schemas.microsoft.com/office/drawing/2014/main" id="{D5E4A9E0-4E66-DE45-BB00-22AF1C83916C}"/>
                </a:ext>
              </a:extLst>
            </p:cNvPr>
            <p:cNvCxnSpPr>
              <a:cxnSpLocks/>
              <a:stCxn id="80" idx="6"/>
              <a:endCxn id="81" idx="2"/>
            </p:cNvCxnSpPr>
            <p:nvPr/>
          </p:nvCxnSpPr>
          <p:spPr>
            <a:xfrm flipV="1">
              <a:off x="5534226" y="4573789"/>
              <a:ext cx="1424253" cy="192191"/>
            </a:xfrm>
            <a:prstGeom prst="bentConnector3">
              <a:avLst/>
            </a:prstGeom>
            <a:noFill/>
            <a:ln w="25400" cap="rnd">
              <a:solidFill>
                <a:schemeClr val="tx1"/>
              </a:solidFill>
              <a:prstDash val="solid"/>
              <a:round/>
              <a:headEnd/>
              <a:tailEnd/>
            </a:ln>
            <a:effectLst/>
          </p:spPr>
        </p:cxnSp>
        <p:sp>
          <p:nvSpPr>
            <p:cNvPr id="62" name="Oval 61">
              <a:extLst>
                <a:ext uri="{FF2B5EF4-FFF2-40B4-BE49-F238E27FC236}">
                  <a16:creationId xmlns:a16="http://schemas.microsoft.com/office/drawing/2014/main" id="{43105161-6E3A-3D47-8F7C-CDAB7908371A}"/>
                </a:ext>
              </a:extLst>
            </p:cNvPr>
            <p:cNvSpPr/>
            <p:nvPr/>
          </p:nvSpPr>
          <p:spPr bwMode="gray">
            <a:xfrm>
              <a:off x="7642558" y="2155630"/>
              <a:ext cx="266218" cy="266218"/>
            </a:xfrm>
            <a:prstGeom prst="ellipse">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03" name="Oval 102">
              <a:extLst>
                <a:ext uri="{FF2B5EF4-FFF2-40B4-BE49-F238E27FC236}">
                  <a16:creationId xmlns:a16="http://schemas.microsoft.com/office/drawing/2014/main" id="{6E0930B7-3EAF-4D48-9544-E07A93DCA12D}"/>
                </a:ext>
              </a:extLst>
            </p:cNvPr>
            <p:cNvSpPr/>
            <p:nvPr/>
          </p:nvSpPr>
          <p:spPr bwMode="gray">
            <a:xfrm>
              <a:off x="7642558" y="3731716"/>
              <a:ext cx="266218" cy="266218"/>
            </a:xfrm>
            <a:prstGeom prst="ellipse">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04" name="Oval 103">
              <a:extLst>
                <a:ext uri="{FF2B5EF4-FFF2-40B4-BE49-F238E27FC236}">
                  <a16:creationId xmlns:a16="http://schemas.microsoft.com/office/drawing/2014/main" id="{B78585CB-8094-884B-B9BB-E08E60ADBB37}"/>
                </a:ext>
              </a:extLst>
            </p:cNvPr>
            <p:cNvSpPr/>
            <p:nvPr/>
          </p:nvSpPr>
          <p:spPr bwMode="gray">
            <a:xfrm>
              <a:off x="7642558" y="5317447"/>
              <a:ext cx="266218" cy="266218"/>
            </a:xfrm>
            <a:prstGeom prst="ellipse">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05" name="Elbow Connector 104">
              <a:extLst>
                <a:ext uri="{FF2B5EF4-FFF2-40B4-BE49-F238E27FC236}">
                  <a16:creationId xmlns:a16="http://schemas.microsoft.com/office/drawing/2014/main" id="{2D8FB631-794D-BC46-AA78-F52815AACD64}"/>
                </a:ext>
              </a:extLst>
            </p:cNvPr>
            <p:cNvCxnSpPr>
              <a:cxnSpLocks/>
              <a:stCxn id="81" idx="6"/>
            </p:cNvCxnSpPr>
            <p:nvPr/>
          </p:nvCxnSpPr>
          <p:spPr>
            <a:xfrm flipV="1">
              <a:off x="7043054" y="3863293"/>
              <a:ext cx="1006603" cy="710496"/>
            </a:xfrm>
            <a:prstGeom prst="bentConnector3">
              <a:avLst>
                <a:gd name="adj1" fmla="val 50000"/>
              </a:avLst>
            </a:prstGeom>
            <a:noFill/>
            <a:ln w="25400" cap="rnd">
              <a:solidFill>
                <a:schemeClr val="tx1"/>
              </a:solidFill>
              <a:prstDash val="solid"/>
              <a:round/>
              <a:headEnd/>
              <a:tailEnd type="triangle"/>
            </a:ln>
            <a:effectLst/>
          </p:spPr>
        </p:cxnSp>
        <p:cxnSp>
          <p:nvCxnSpPr>
            <p:cNvPr id="107" name="Elbow Connector 106">
              <a:extLst>
                <a:ext uri="{FF2B5EF4-FFF2-40B4-BE49-F238E27FC236}">
                  <a16:creationId xmlns:a16="http://schemas.microsoft.com/office/drawing/2014/main" id="{D8171F46-EA13-E64D-9C21-9C6280753D53}"/>
                </a:ext>
              </a:extLst>
            </p:cNvPr>
            <p:cNvCxnSpPr>
              <a:cxnSpLocks/>
              <a:stCxn id="81" idx="6"/>
              <a:endCxn id="104" idx="2"/>
            </p:cNvCxnSpPr>
            <p:nvPr/>
          </p:nvCxnSpPr>
          <p:spPr>
            <a:xfrm>
              <a:off x="7043054" y="4573789"/>
              <a:ext cx="599504" cy="876767"/>
            </a:xfrm>
            <a:prstGeom prst="bentConnector3">
              <a:avLst>
                <a:gd name="adj1" fmla="val 50000"/>
              </a:avLst>
            </a:prstGeom>
            <a:noFill/>
            <a:ln w="25400" cap="rnd">
              <a:solidFill>
                <a:schemeClr val="tx1"/>
              </a:solidFill>
              <a:prstDash val="solid"/>
              <a:round/>
              <a:headEnd/>
              <a:tailEnd type="triangle"/>
            </a:ln>
            <a:effectLst/>
          </p:spPr>
        </p:cxnSp>
        <p:sp>
          <p:nvSpPr>
            <p:cNvPr id="82" name="TextBox 81">
              <a:extLst>
                <a:ext uri="{FF2B5EF4-FFF2-40B4-BE49-F238E27FC236}">
                  <a16:creationId xmlns:a16="http://schemas.microsoft.com/office/drawing/2014/main" id="{1555961D-A91D-DA48-A25D-BE7C1C68DC79}"/>
                </a:ext>
              </a:extLst>
            </p:cNvPr>
            <p:cNvSpPr txBox="1"/>
            <p:nvPr/>
          </p:nvSpPr>
          <p:spPr>
            <a:xfrm>
              <a:off x="8611711" y="1661819"/>
              <a:ext cx="183810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363636"/>
                  </a:solidFill>
                  <a:effectLst/>
                  <a:uLnTx/>
                  <a:uFillTx/>
                  <a:latin typeface="Arial"/>
                  <a:ea typeface="+mn-ea"/>
                  <a:cs typeface="+mn-cs"/>
                </a:rPr>
                <a:t>INFLAMMATION</a:t>
              </a:r>
            </a:p>
          </p:txBody>
        </p:sp>
        <p:sp>
          <p:nvSpPr>
            <p:cNvPr id="83" name="TextBox 82">
              <a:extLst>
                <a:ext uri="{FF2B5EF4-FFF2-40B4-BE49-F238E27FC236}">
                  <a16:creationId xmlns:a16="http://schemas.microsoft.com/office/drawing/2014/main" id="{9E8AB4C9-D191-3E4B-8345-BA10B644B50C}"/>
                </a:ext>
              </a:extLst>
            </p:cNvPr>
            <p:cNvSpPr txBox="1"/>
            <p:nvPr/>
          </p:nvSpPr>
          <p:spPr>
            <a:xfrm>
              <a:off x="8520374" y="1917159"/>
              <a:ext cx="202078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363636"/>
                  </a:solidFill>
                  <a:effectLst/>
                  <a:uLnTx/>
                  <a:uFillTx/>
                  <a:latin typeface="Arial"/>
                  <a:ea typeface="+mn-ea"/>
                  <a:cs typeface="+mn-cs"/>
                </a:rPr>
                <a:t>EXTRA-MEDULLARY HEMATOPOIESIS</a:t>
              </a:r>
            </a:p>
          </p:txBody>
        </p:sp>
        <p:sp>
          <p:nvSpPr>
            <p:cNvPr id="86" name="TextBox 85">
              <a:extLst>
                <a:ext uri="{FF2B5EF4-FFF2-40B4-BE49-F238E27FC236}">
                  <a16:creationId xmlns:a16="http://schemas.microsoft.com/office/drawing/2014/main" id="{8F2327AA-1247-1D48-8AF7-9EF9AB1DAA33}"/>
                </a:ext>
              </a:extLst>
            </p:cNvPr>
            <p:cNvSpPr txBox="1"/>
            <p:nvPr/>
          </p:nvSpPr>
          <p:spPr>
            <a:xfrm>
              <a:off x="8370240" y="2343149"/>
              <a:ext cx="232104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363636"/>
                  </a:solidFill>
                  <a:effectLst/>
                  <a:uLnTx/>
                  <a:uFillTx/>
                  <a:latin typeface="Arial"/>
                  <a:ea typeface="+mn-ea"/>
                  <a:cs typeface="+mn-cs"/>
                </a:rPr>
                <a:t>BONE MARROW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363636"/>
                  </a:solidFill>
                  <a:effectLst/>
                  <a:uLnTx/>
                  <a:uFillTx/>
                  <a:latin typeface="Arial"/>
                  <a:ea typeface="+mn-ea"/>
                  <a:cs typeface="+mn-cs"/>
                </a:rPr>
                <a:t>FIBROSIS</a:t>
              </a:r>
            </a:p>
          </p:txBody>
        </p:sp>
        <p:cxnSp>
          <p:nvCxnSpPr>
            <p:cNvPr id="87" name="Straight Connector 86">
              <a:extLst>
                <a:ext uri="{FF2B5EF4-FFF2-40B4-BE49-F238E27FC236}">
                  <a16:creationId xmlns:a16="http://schemas.microsoft.com/office/drawing/2014/main" id="{3BE74719-A8AD-EC44-A2E4-6741F7A5020A}"/>
                </a:ext>
              </a:extLst>
            </p:cNvPr>
            <p:cNvCxnSpPr>
              <a:cxnSpLocks/>
            </p:cNvCxnSpPr>
            <p:nvPr/>
          </p:nvCxnSpPr>
          <p:spPr>
            <a:xfrm>
              <a:off x="8993820" y="1923431"/>
              <a:ext cx="1073888" cy="0"/>
            </a:xfrm>
            <a:prstGeom prst="line">
              <a:avLst/>
            </a:prstGeom>
            <a:noFill/>
            <a:ln w="12700" cap="rnd">
              <a:solidFill>
                <a:schemeClr val="accent5"/>
              </a:solidFill>
              <a:prstDash val="solid"/>
              <a:round/>
              <a:headEnd/>
              <a:tailEnd/>
            </a:ln>
            <a:effectLst/>
          </p:spPr>
        </p:cxnSp>
        <p:cxnSp>
          <p:nvCxnSpPr>
            <p:cNvPr id="89" name="Straight Connector 88">
              <a:extLst>
                <a:ext uri="{FF2B5EF4-FFF2-40B4-BE49-F238E27FC236}">
                  <a16:creationId xmlns:a16="http://schemas.microsoft.com/office/drawing/2014/main" id="{6B01A0AC-87DA-D241-AD4D-B7866A4F6649}"/>
                </a:ext>
              </a:extLst>
            </p:cNvPr>
            <p:cNvCxnSpPr>
              <a:cxnSpLocks/>
            </p:cNvCxnSpPr>
            <p:nvPr/>
          </p:nvCxnSpPr>
          <p:spPr>
            <a:xfrm>
              <a:off x="8993820" y="2341645"/>
              <a:ext cx="1073888" cy="0"/>
            </a:xfrm>
            <a:prstGeom prst="line">
              <a:avLst/>
            </a:prstGeom>
            <a:noFill/>
            <a:ln w="12700" cap="rnd">
              <a:solidFill>
                <a:schemeClr val="accent5"/>
              </a:solidFill>
              <a:prstDash val="solid"/>
              <a:round/>
              <a:headEnd/>
              <a:tailEnd/>
            </a:ln>
            <a:effectLst/>
          </p:spPr>
        </p:cxnSp>
        <p:sp>
          <p:nvSpPr>
            <p:cNvPr id="118" name="Oval 117">
              <a:extLst>
                <a:ext uri="{FF2B5EF4-FFF2-40B4-BE49-F238E27FC236}">
                  <a16:creationId xmlns:a16="http://schemas.microsoft.com/office/drawing/2014/main" id="{1891C3FF-C40B-DC4C-A7EE-D65E4056AA88}"/>
                </a:ext>
              </a:extLst>
            </p:cNvPr>
            <p:cNvSpPr/>
            <p:nvPr/>
          </p:nvSpPr>
          <p:spPr bwMode="gray">
            <a:xfrm>
              <a:off x="7227234" y="2249694"/>
              <a:ext cx="84575" cy="84575"/>
            </a:xfrm>
            <a:prstGeom prst="ellipse">
              <a:avLst/>
            </a:prstGeom>
            <a:no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19" name="Oval 118">
              <a:extLst>
                <a:ext uri="{FF2B5EF4-FFF2-40B4-BE49-F238E27FC236}">
                  <a16:creationId xmlns:a16="http://schemas.microsoft.com/office/drawing/2014/main" id="{DCB0AAC3-950C-4E4A-A13F-9572E3AB3CA3}"/>
                </a:ext>
              </a:extLst>
            </p:cNvPr>
            <p:cNvSpPr/>
            <p:nvPr/>
          </p:nvSpPr>
          <p:spPr bwMode="gray">
            <a:xfrm>
              <a:off x="7638687" y="3911826"/>
              <a:ext cx="84575" cy="84575"/>
            </a:xfrm>
            <a:prstGeom prst="ellipse">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123" name="Picture 122">
              <a:extLst>
                <a:ext uri="{FF2B5EF4-FFF2-40B4-BE49-F238E27FC236}">
                  <a16:creationId xmlns:a16="http://schemas.microsoft.com/office/drawing/2014/main" id="{53B6F613-D37D-8949-B255-62378DADD59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35171" y="3563953"/>
              <a:ext cx="654180" cy="639141"/>
            </a:xfrm>
            <a:prstGeom prst="rect">
              <a:avLst/>
            </a:prstGeom>
          </p:spPr>
        </p:pic>
        <p:pic>
          <p:nvPicPr>
            <p:cNvPr id="91" name="Picture 90">
              <a:extLst>
                <a:ext uri="{FF2B5EF4-FFF2-40B4-BE49-F238E27FC236}">
                  <a16:creationId xmlns:a16="http://schemas.microsoft.com/office/drawing/2014/main" id="{04959806-F8FF-BD4A-829B-70F745C635D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04633" y="4921140"/>
              <a:ext cx="802923" cy="710922"/>
            </a:xfrm>
            <a:prstGeom prst="rect">
              <a:avLst/>
            </a:prstGeom>
          </p:spPr>
        </p:pic>
        <p:pic>
          <p:nvPicPr>
            <p:cNvPr id="92" name="Picture 91">
              <a:extLst>
                <a:ext uri="{FF2B5EF4-FFF2-40B4-BE49-F238E27FC236}">
                  <a16:creationId xmlns:a16="http://schemas.microsoft.com/office/drawing/2014/main" id="{234DE8FB-D6CF-7A40-984C-8006DF3FCF4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69204" y="4912432"/>
              <a:ext cx="802923" cy="710922"/>
            </a:xfrm>
            <a:prstGeom prst="rect">
              <a:avLst/>
            </a:prstGeom>
          </p:spPr>
        </p:pic>
        <p:pic>
          <p:nvPicPr>
            <p:cNvPr id="93" name="Picture 92">
              <a:extLst>
                <a:ext uri="{FF2B5EF4-FFF2-40B4-BE49-F238E27FC236}">
                  <a16:creationId xmlns:a16="http://schemas.microsoft.com/office/drawing/2014/main" id="{CC4FA416-79AC-9142-9BF4-A96EA02CD4E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20315173">
              <a:off x="9372320" y="4774265"/>
              <a:ext cx="671190" cy="786751"/>
            </a:xfrm>
            <a:prstGeom prst="rect">
              <a:avLst/>
            </a:prstGeom>
          </p:spPr>
        </p:pic>
        <p:sp>
          <p:nvSpPr>
            <p:cNvPr id="94" name="Right Arrow 93">
              <a:extLst>
                <a:ext uri="{FF2B5EF4-FFF2-40B4-BE49-F238E27FC236}">
                  <a16:creationId xmlns:a16="http://schemas.microsoft.com/office/drawing/2014/main" id="{772ED80D-9045-8C40-BB82-A5C1A998741A}"/>
                </a:ext>
              </a:extLst>
            </p:cNvPr>
            <p:cNvSpPr/>
            <p:nvPr/>
          </p:nvSpPr>
          <p:spPr bwMode="gray">
            <a:xfrm>
              <a:off x="8301928" y="5170733"/>
              <a:ext cx="577516" cy="561474"/>
            </a:xfrm>
            <a:prstGeom prst="rightArrow">
              <a:avLst>
                <a:gd name="adj1" fmla="val 60345"/>
                <a:gd name="adj2" fmla="val 40417"/>
              </a:avLst>
            </a:prstGeom>
            <a:solidFill>
              <a:schemeClr val="bg2">
                <a:lumMod val="75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06" name="Oval 105">
              <a:extLst>
                <a:ext uri="{FF2B5EF4-FFF2-40B4-BE49-F238E27FC236}">
                  <a16:creationId xmlns:a16="http://schemas.microsoft.com/office/drawing/2014/main" id="{FEFFF6BF-74F7-644C-B76C-A019BDE2FB84}"/>
                </a:ext>
              </a:extLst>
            </p:cNvPr>
            <p:cNvSpPr/>
            <p:nvPr/>
          </p:nvSpPr>
          <p:spPr bwMode="gray">
            <a:xfrm>
              <a:off x="7737843" y="5604434"/>
              <a:ext cx="84575" cy="84575"/>
            </a:xfrm>
            <a:prstGeom prst="ellipse">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19699C"/>
                </a:buClr>
                <a:buSzPct val="90000"/>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108" name="Picture 107">
              <a:extLst>
                <a:ext uri="{FF2B5EF4-FFF2-40B4-BE49-F238E27FC236}">
                  <a16:creationId xmlns:a16="http://schemas.microsoft.com/office/drawing/2014/main" id="{CC321CA8-9E42-8740-A937-2ADB755042E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65147" y="5195460"/>
              <a:ext cx="802923" cy="710922"/>
            </a:xfrm>
            <a:prstGeom prst="rect">
              <a:avLst/>
            </a:prstGeom>
          </p:spPr>
        </p:pic>
        <p:pic>
          <p:nvPicPr>
            <p:cNvPr id="109" name="Picture 108">
              <a:extLst>
                <a:ext uri="{FF2B5EF4-FFF2-40B4-BE49-F238E27FC236}">
                  <a16:creationId xmlns:a16="http://schemas.microsoft.com/office/drawing/2014/main" id="{9E42DD32-6E80-734F-93A7-DE4CD1FA74F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21185" y="4887117"/>
              <a:ext cx="649226" cy="862543"/>
            </a:xfrm>
            <a:prstGeom prst="rect">
              <a:avLst/>
            </a:prstGeom>
          </p:spPr>
        </p:pic>
        <p:pic>
          <p:nvPicPr>
            <p:cNvPr id="110" name="Picture 109">
              <a:extLst>
                <a:ext uri="{FF2B5EF4-FFF2-40B4-BE49-F238E27FC236}">
                  <a16:creationId xmlns:a16="http://schemas.microsoft.com/office/drawing/2014/main" id="{35D0E6DF-8CB1-9C48-9BC7-736960EB10A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37039" y="5108487"/>
              <a:ext cx="988583" cy="866187"/>
            </a:xfrm>
            <a:prstGeom prst="rect">
              <a:avLst/>
            </a:prstGeom>
          </p:spPr>
        </p:pic>
        <p:pic>
          <p:nvPicPr>
            <p:cNvPr id="112" name="Picture 111">
              <a:extLst>
                <a:ext uri="{FF2B5EF4-FFF2-40B4-BE49-F238E27FC236}">
                  <a16:creationId xmlns:a16="http://schemas.microsoft.com/office/drawing/2014/main" id="{33D99F00-E625-3F49-8A64-C069F98C703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797878" y="1995402"/>
              <a:ext cx="359684" cy="384925"/>
            </a:xfrm>
            <a:prstGeom prst="rect">
              <a:avLst/>
            </a:prstGeom>
          </p:spPr>
        </p:pic>
        <p:pic>
          <p:nvPicPr>
            <p:cNvPr id="113" name="Picture 112">
              <a:extLst>
                <a:ext uri="{FF2B5EF4-FFF2-40B4-BE49-F238E27FC236}">
                  <a16:creationId xmlns:a16="http://schemas.microsoft.com/office/drawing/2014/main" id="{DE3F9385-77F8-B14B-B4F8-CDD6018B455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040948" y="2400515"/>
              <a:ext cx="359684" cy="384925"/>
            </a:xfrm>
            <a:prstGeom prst="rect">
              <a:avLst/>
            </a:prstGeom>
          </p:spPr>
        </p:pic>
        <p:pic>
          <p:nvPicPr>
            <p:cNvPr id="114" name="Picture 113">
              <a:extLst>
                <a:ext uri="{FF2B5EF4-FFF2-40B4-BE49-F238E27FC236}">
                  <a16:creationId xmlns:a16="http://schemas.microsoft.com/office/drawing/2014/main" id="{1CA8178A-E2AC-9746-A168-3BC6B606A58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577959" y="2377366"/>
              <a:ext cx="359684" cy="384925"/>
            </a:xfrm>
            <a:prstGeom prst="rect">
              <a:avLst/>
            </a:prstGeom>
          </p:spPr>
        </p:pic>
        <p:pic>
          <p:nvPicPr>
            <p:cNvPr id="120" name="Picture 119">
              <a:extLst>
                <a:ext uri="{FF2B5EF4-FFF2-40B4-BE49-F238E27FC236}">
                  <a16:creationId xmlns:a16="http://schemas.microsoft.com/office/drawing/2014/main" id="{44327A45-780B-5540-85C1-1F571E32770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498918" y="2417768"/>
              <a:ext cx="359684" cy="384925"/>
            </a:xfrm>
            <a:prstGeom prst="rect">
              <a:avLst/>
            </a:prstGeom>
          </p:spPr>
        </p:pic>
        <p:pic>
          <p:nvPicPr>
            <p:cNvPr id="121" name="Picture 120">
              <a:extLst>
                <a:ext uri="{FF2B5EF4-FFF2-40B4-BE49-F238E27FC236}">
                  <a16:creationId xmlns:a16="http://schemas.microsoft.com/office/drawing/2014/main" id="{377FD4C3-544D-0B4D-AF21-2BFF7572F99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437188" y="1751727"/>
              <a:ext cx="359684" cy="384925"/>
            </a:xfrm>
            <a:prstGeom prst="rect">
              <a:avLst/>
            </a:prstGeom>
          </p:spPr>
        </p:pic>
        <p:pic>
          <p:nvPicPr>
            <p:cNvPr id="122" name="Picture 121">
              <a:extLst>
                <a:ext uri="{FF2B5EF4-FFF2-40B4-BE49-F238E27FC236}">
                  <a16:creationId xmlns:a16="http://schemas.microsoft.com/office/drawing/2014/main" id="{5BECE990-5ED5-C64A-A46E-AE57418A3DE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218039" y="2076920"/>
              <a:ext cx="359684" cy="384925"/>
            </a:xfrm>
            <a:prstGeom prst="rect">
              <a:avLst/>
            </a:prstGeom>
          </p:spPr>
        </p:pic>
        <p:pic>
          <p:nvPicPr>
            <p:cNvPr id="129" name="Picture 128">
              <a:extLst>
                <a:ext uri="{FF2B5EF4-FFF2-40B4-BE49-F238E27FC236}">
                  <a16:creationId xmlns:a16="http://schemas.microsoft.com/office/drawing/2014/main" id="{4F741F8F-6E36-644E-9900-593A84F6FDF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36769" y="1538202"/>
              <a:ext cx="359684" cy="384925"/>
            </a:xfrm>
            <a:prstGeom prst="rect">
              <a:avLst/>
            </a:prstGeom>
          </p:spPr>
        </p:pic>
        <p:pic>
          <p:nvPicPr>
            <p:cNvPr id="130" name="Picture 129">
              <a:extLst>
                <a:ext uri="{FF2B5EF4-FFF2-40B4-BE49-F238E27FC236}">
                  <a16:creationId xmlns:a16="http://schemas.microsoft.com/office/drawing/2014/main" id="{F4258107-C9B9-814E-8E61-FCE562F6D70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93051" y="1673349"/>
              <a:ext cx="359684" cy="384925"/>
            </a:xfrm>
            <a:prstGeom prst="rect">
              <a:avLst/>
            </a:prstGeom>
          </p:spPr>
        </p:pic>
        <p:pic>
          <p:nvPicPr>
            <p:cNvPr id="131" name="Picture 130">
              <a:extLst>
                <a:ext uri="{FF2B5EF4-FFF2-40B4-BE49-F238E27FC236}">
                  <a16:creationId xmlns:a16="http://schemas.microsoft.com/office/drawing/2014/main" id="{1DBF4B91-B375-B54F-880E-4708F1B441D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425559" y="1833080"/>
              <a:ext cx="359684" cy="384925"/>
            </a:xfrm>
            <a:prstGeom prst="rect">
              <a:avLst/>
            </a:prstGeom>
          </p:spPr>
        </p:pic>
      </p:grpSp>
      <p:sp>
        <p:nvSpPr>
          <p:cNvPr id="3" name="Title 2">
            <a:extLst>
              <a:ext uri="{FF2B5EF4-FFF2-40B4-BE49-F238E27FC236}">
                <a16:creationId xmlns:a16="http://schemas.microsoft.com/office/drawing/2014/main" id="{180FFD78-A1F4-DF48-AD33-E8243820E50C}"/>
              </a:ext>
            </a:extLst>
          </p:cNvPr>
          <p:cNvSpPr>
            <a:spLocks noGrp="1"/>
          </p:cNvSpPr>
          <p:nvPr>
            <p:ph type="title"/>
          </p:nvPr>
        </p:nvSpPr>
        <p:spPr>
          <a:xfrm>
            <a:off x="866718" y="200023"/>
            <a:ext cx="11109285" cy="604647"/>
          </a:xfrm>
        </p:spPr>
        <p:txBody>
          <a:bodyPr>
            <a:normAutofit fontScale="90000"/>
          </a:bodyPr>
          <a:lstStyle/>
          <a:p>
            <a:r>
              <a:rPr lang="en-US" dirty="0"/>
              <a:t>BET Proteins Promote Myelofibrosis</a:t>
            </a:r>
          </a:p>
        </p:txBody>
      </p:sp>
    </p:spTree>
    <p:extLst>
      <p:ext uri="{BB962C8B-B14F-4D97-AF65-F5344CB8AC3E}">
        <p14:creationId xmlns:p14="http://schemas.microsoft.com/office/powerpoint/2010/main" val="36828292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4A4DF4-463E-5D37-497E-A2311A8F5F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40937"/>
          <a:stretch>
            <a:fillRect/>
          </a:stretch>
        </p:blipFill>
        <p:spPr>
          <a:xfrm>
            <a:off x="524391" y="218497"/>
            <a:ext cx="11432745" cy="3385315"/>
          </a:xfrm>
          <a:prstGeom prst="rect">
            <a:avLst/>
          </a:prstGeom>
        </p:spPr>
      </p:pic>
      <p:sp>
        <p:nvSpPr>
          <p:cNvPr id="6" name="TextBox 5">
            <a:extLst>
              <a:ext uri="{FF2B5EF4-FFF2-40B4-BE49-F238E27FC236}">
                <a16:creationId xmlns:a16="http://schemas.microsoft.com/office/drawing/2014/main" id="{6336DED7-02A5-B5DD-BC33-C0018A96FF7F}"/>
              </a:ext>
            </a:extLst>
          </p:cNvPr>
          <p:cNvSpPr txBox="1"/>
          <p:nvPr/>
        </p:nvSpPr>
        <p:spPr>
          <a:xfrm>
            <a:off x="1034143" y="6270171"/>
            <a:ext cx="63463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As presented at EHA 2025;Abstract S223,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update at ASH 2025</a:t>
            </a:r>
          </a:p>
        </p:txBody>
      </p:sp>
      <p:sp>
        <p:nvSpPr>
          <p:cNvPr id="2" name="Rectangle 1">
            <a:extLst>
              <a:ext uri="{FF2B5EF4-FFF2-40B4-BE49-F238E27FC236}">
                <a16:creationId xmlns:a16="http://schemas.microsoft.com/office/drawing/2014/main" id="{A6BB34DE-D0BE-FD2A-1903-81C0E897176C}"/>
              </a:ext>
            </a:extLst>
          </p:cNvPr>
          <p:cNvSpPr/>
          <p:nvPr/>
        </p:nvSpPr>
        <p:spPr>
          <a:xfrm>
            <a:off x="401170" y="5113784"/>
            <a:ext cx="11389659" cy="1156387"/>
          </a:xfrm>
          <a:prstGeom prst="rect">
            <a:avLst/>
          </a:prstGeom>
          <a:gradFill flip="none" rotWithShape="1">
            <a:gsLst>
              <a:gs pos="0">
                <a:schemeClr val="accent1">
                  <a:lumMod val="5000"/>
                  <a:lumOff val="95000"/>
                </a:schemeClr>
              </a:gs>
              <a:gs pos="35000">
                <a:schemeClr val="tx2">
                  <a:lumMod val="10000"/>
                  <a:lumOff val="90000"/>
                </a:schemeClr>
              </a:gs>
              <a:gs pos="67000">
                <a:schemeClr val="accent1">
                  <a:lumMod val="20000"/>
                  <a:lumOff val="80000"/>
                </a:schemeClr>
              </a:gs>
              <a:gs pos="100000">
                <a:schemeClr val="accent4">
                  <a:lumMod val="20000"/>
                  <a:lumOff val="80000"/>
                </a:schemeClr>
              </a:gs>
            </a:gsLst>
            <a:lin ang="18900000" scaled="1"/>
            <a:tileRect/>
          </a:gra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Durable efficacy and long-term safety with pelabresib plus ruxolitinib in JAK Inhibitor– Naive myelofibrosis: 96-week Results from the Phase III MANIFEST-2 study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Rampal R et al. ASH 2025;Abstract 910</a:t>
            </a:r>
          </a:p>
        </p:txBody>
      </p:sp>
    </p:spTree>
    <p:extLst>
      <p:ext uri="{BB962C8B-B14F-4D97-AF65-F5344CB8AC3E}">
        <p14:creationId xmlns:p14="http://schemas.microsoft.com/office/powerpoint/2010/main" val="21242779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37DD11-614B-452E-BB3F-1F1CE3D285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0032" y="123940"/>
            <a:ext cx="11851935" cy="6610120"/>
          </a:xfrm>
          <a:prstGeom prst="rect">
            <a:avLst/>
          </a:prstGeom>
        </p:spPr>
      </p:pic>
      <p:sp>
        <p:nvSpPr>
          <p:cNvPr id="2" name="Rectangle 1">
            <a:extLst>
              <a:ext uri="{FF2B5EF4-FFF2-40B4-BE49-F238E27FC236}">
                <a16:creationId xmlns:a16="http://schemas.microsoft.com/office/drawing/2014/main" id="{2756F761-B40A-7101-961B-1B1B8B8DC600}"/>
              </a:ext>
            </a:extLst>
          </p:cNvPr>
          <p:cNvSpPr/>
          <p:nvPr/>
        </p:nvSpPr>
        <p:spPr>
          <a:xfrm>
            <a:off x="11038901" y="6026227"/>
            <a:ext cx="969485" cy="716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8803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A676D-96A0-D845-6072-C56F060A0B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95B3BA6-BD83-3798-C97B-4E5D1F348940}"/>
              </a:ext>
            </a:extLst>
          </p:cNvPr>
          <p:cNvSpPr>
            <a:spLocks noGrp="1" noChangeArrowheads="1"/>
          </p:cNvSpPr>
          <p:nvPr>
            <p:ph type="title"/>
          </p:nvPr>
        </p:nvSpPr>
        <p:spPr>
          <a:xfrm>
            <a:off x="-13312" y="548680"/>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Optimal Role of </a:t>
            </a:r>
            <a:br>
              <a:rPr lang="en-US" sz="3800" dirty="0"/>
            </a:br>
            <a:r>
              <a:rPr lang="en-US" sz="3800" dirty="0"/>
              <a:t>Endocrine-Based and Other Strategies in the </a:t>
            </a:r>
            <a:br>
              <a:rPr lang="en-US" sz="3800" dirty="0"/>
            </a:br>
            <a:r>
              <a:rPr lang="en-US" sz="3800" dirty="0"/>
              <a:t>Management of HR-Positive Breast Cancer</a:t>
            </a:r>
          </a:p>
        </p:txBody>
      </p:sp>
      <p:sp>
        <p:nvSpPr>
          <p:cNvPr id="12" name="Text Box 3">
            <a:extLst>
              <a:ext uri="{FF2B5EF4-FFF2-40B4-BE49-F238E27FC236}">
                <a16:creationId xmlns:a16="http://schemas.microsoft.com/office/drawing/2014/main" id="{245A5A07-9C25-DED4-837A-AD2B7BEDB053}"/>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E571EAD-4869-3114-68D8-F9B942757655}"/>
              </a:ext>
            </a:extLst>
          </p:cNvPr>
          <p:cNvSpPr txBox="1">
            <a:spLocks noChangeArrowheads="1"/>
          </p:cNvSpPr>
          <p:nvPr/>
        </p:nvSpPr>
        <p:spPr bwMode="auto">
          <a:xfrm>
            <a:off x="2920388" y="3708754"/>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07F5A389-5771-06E1-9F45-42E044F3BDC3}"/>
              </a:ext>
            </a:extLst>
          </p:cNvPr>
          <p:cNvSpPr txBox="1">
            <a:spLocks noChangeArrowheads="1"/>
          </p:cNvSpPr>
          <p:nvPr/>
        </p:nvSpPr>
        <p:spPr bwMode="auto">
          <a:xfrm>
            <a:off x="-13312" y="270846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December 11,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p>
        </p:txBody>
      </p:sp>
      <p:sp>
        <p:nvSpPr>
          <p:cNvPr id="8" name="Rectangle 4">
            <a:extLst>
              <a:ext uri="{FF2B5EF4-FFF2-40B4-BE49-F238E27FC236}">
                <a16:creationId xmlns:a16="http://schemas.microsoft.com/office/drawing/2014/main" id="{FFDE9AD0-EDCA-9CDC-C126-E4A049A48FCD}"/>
              </a:ext>
            </a:extLst>
          </p:cNvPr>
          <p:cNvSpPr txBox="1">
            <a:spLocks noChangeArrowheads="1"/>
          </p:cNvSpPr>
          <p:nvPr/>
        </p:nvSpPr>
        <p:spPr bwMode="auto">
          <a:xfrm>
            <a:off x="-13312" y="214182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3 of a 3-Part CME Satellite Symposium Series</a:t>
            </a:r>
          </a:p>
        </p:txBody>
      </p:sp>
      <p:sp>
        <p:nvSpPr>
          <p:cNvPr id="9" name="Text Box 6">
            <a:extLst>
              <a:ext uri="{FF2B5EF4-FFF2-40B4-BE49-F238E27FC236}">
                <a16:creationId xmlns:a16="http://schemas.microsoft.com/office/drawing/2014/main" id="{8403EF20-33B4-B430-00DF-C9C35723A871}"/>
              </a:ext>
            </a:extLst>
          </p:cNvPr>
          <p:cNvSpPr txBox="1">
            <a:spLocks noChangeArrowheads="1"/>
          </p:cNvSpPr>
          <p:nvPr/>
        </p:nvSpPr>
        <p:spPr bwMode="auto">
          <a:xfrm>
            <a:off x="1055440" y="4280526"/>
            <a:ext cx="10657183"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Angela DeMichele, MD, MSCE</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 FASCO</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Erica Mayer, MD, MPH, FASCO</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Seth Wander, MD, PhD</a:t>
            </a:r>
          </a:p>
          <a:p>
            <a:pPr marL="0" marR="0" lvl="0" indent="0" algn="ctr" defTabSz="914400" rtl="0" eaLnBrk="0" fontAlgn="base" latinLnBrk="0" hangingPunct="0">
              <a:lnSpc>
                <a:spcPts val="3340"/>
              </a:lnSpc>
              <a:spcBef>
                <a:spcPct val="0"/>
              </a:spcBef>
              <a:spcAft>
                <a:spcPct val="0"/>
              </a:spcAft>
              <a:buClrTx/>
              <a:buSzTx/>
              <a:buFontTx/>
              <a:buNone/>
              <a:tabLst/>
              <a:defRPr/>
            </a:pP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002886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61BF-93D9-C82D-0DFE-F489DAE9DA1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7C841E4-1DEC-5E6C-ED7F-ADCE0B92598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E8028E5-26DE-F2D2-ACF7-C62E80E37E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3244" y="88077"/>
            <a:ext cx="11373141" cy="6681845"/>
          </a:xfrm>
          <a:prstGeom prst="rect">
            <a:avLst/>
          </a:prstGeom>
        </p:spPr>
      </p:pic>
    </p:spTree>
    <p:extLst>
      <p:ext uri="{BB962C8B-B14F-4D97-AF65-F5344CB8AC3E}">
        <p14:creationId xmlns:p14="http://schemas.microsoft.com/office/powerpoint/2010/main" val="23469917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42009B1-0117-0B6A-717F-97E97C6485A6}"/>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dirty="0">
                <a:solidFill>
                  <a:srgbClr val="FFFFFF"/>
                </a:solidFill>
              </a:rPr>
              <a:t>Other benefits</a:t>
            </a:r>
          </a:p>
        </p:txBody>
      </p:sp>
      <p:pic>
        <p:nvPicPr>
          <p:cNvPr id="7" name="Picture 6">
            <a:extLst>
              <a:ext uri="{FF2B5EF4-FFF2-40B4-BE49-F238E27FC236}">
                <a16:creationId xmlns:a16="http://schemas.microsoft.com/office/drawing/2014/main" id="{F16C2003-CD3C-2F48-BBD2-A630BF374AFB}"/>
              </a:ext>
            </a:extLst>
          </p:cNvPr>
          <p:cNvPicPr>
            <a:picLocks noChangeAspect="1"/>
          </p:cNvPicPr>
          <p:nvPr/>
        </p:nvPicPr>
        <p:blipFill>
          <a:blip r:embed="rId2"/>
          <a:stretch>
            <a:fillRect/>
          </a:stretch>
        </p:blipFill>
        <p:spPr>
          <a:xfrm>
            <a:off x="262425" y="2741367"/>
            <a:ext cx="5893571" cy="3020456"/>
          </a:xfrm>
          <a:prstGeom prst="rect">
            <a:avLst/>
          </a:prstGeom>
        </p:spPr>
      </p:pic>
      <p:pic>
        <p:nvPicPr>
          <p:cNvPr id="5" name="Picture 4">
            <a:extLst>
              <a:ext uri="{FF2B5EF4-FFF2-40B4-BE49-F238E27FC236}">
                <a16:creationId xmlns:a16="http://schemas.microsoft.com/office/drawing/2014/main" id="{42B0D80D-82DF-3538-785A-34CB5F7F0AB4}"/>
              </a:ext>
            </a:extLst>
          </p:cNvPr>
          <p:cNvPicPr>
            <a:picLocks noChangeAspect="1"/>
          </p:cNvPicPr>
          <p:nvPr/>
        </p:nvPicPr>
        <p:blipFill>
          <a:blip r:embed="rId3"/>
          <a:stretch>
            <a:fillRect/>
          </a:stretch>
        </p:blipFill>
        <p:spPr>
          <a:xfrm>
            <a:off x="6345165" y="2735129"/>
            <a:ext cx="5584410" cy="3224996"/>
          </a:xfrm>
          <a:prstGeom prst="rect">
            <a:avLst/>
          </a:prstGeom>
        </p:spPr>
      </p:pic>
    </p:spTree>
    <p:extLst>
      <p:ext uri="{BB962C8B-B14F-4D97-AF65-F5344CB8AC3E}">
        <p14:creationId xmlns:p14="http://schemas.microsoft.com/office/powerpoint/2010/main" val="1847771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451282C-E0FF-B7F9-86D7-F975AB0278A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Updates on accelerated phase and leukemia</a:t>
            </a:r>
          </a:p>
        </p:txBody>
      </p:sp>
      <p:pic>
        <p:nvPicPr>
          <p:cNvPr id="5" name="Picture 4">
            <a:extLst>
              <a:ext uri="{FF2B5EF4-FFF2-40B4-BE49-F238E27FC236}">
                <a16:creationId xmlns:a16="http://schemas.microsoft.com/office/drawing/2014/main" id="{06C47F82-647A-5F40-1EA4-F20D9619E2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15678" y="1057620"/>
            <a:ext cx="7748010" cy="4532586"/>
          </a:xfrm>
          <a:prstGeom prst="rect">
            <a:avLst/>
          </a:prstGeom>
        </p:spPr>
      </p:pic>
    </p:spTree>
    <p:extLst>
      <p:ext uri="{BB962C8B-B14F-4D97-AF65-F5344CB8AC3E}">
        <p14:creationId xmlns:p14="http://schemas.microsoft.com/office/powerpoint/2010/main" val="14711177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B5628-999A-A301-F70D-3672E1B2F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E1F8E-FF98-4027-133A-AAE8DCF7B697}"/>
              </a:ext>
            </a:extLst>
          </p:cNvPr>
          <p:cNvSpPr>
            <a:spLocks noGrp="1"/>
          </p:cNvSpPr>
          <p:nvPr>
            <p:ph type="title"/>
          </p:nvPr>
        </p:nvSpPr>
        <p:spPr>
          <a:xfrm>
            <a:off x="286439" y="40528"/>
            <a:ext cx="11748679" cy="1325563"/>
          </a:xfrm>
        </p:spPr>
        <p:txBody>
          <a:bodyPr/>
          <a:lstStyle/>
          <a:p>
            <a:r>
              <a:rPr lang="en-US" dirty="0"/>
              <a:t>BET </a:t>
            </a:r>
            <a:r>
              <a:rPr lang="en-US"/>
              <a:t>Inhibitor OPN-2853: </a:t>
            </a:r>
            <a:r>
              <a:rPr lang="en-US" dirty="0"/>
              <a:t>Phase I </a:t>
            </a:r>
            <a:r>
              <a:rPr lang="en-US" dirty="0" err="1"/>
              <a:t>PROMise</a:t>
            </a:r>
            <a:r>
              <a:rPr lang="en-US" dirty="0"/>
              <a:t> Study</a:t>
            </a:r>
          </a:p>
        </p:txBody>
      </p:sp>
      <p:sp>
        <p:nvSpPr>
          <p:cNvPr id="4" name="Rectangle 3">
            <a:extLst>
              <a:ext uri="{FF2B5EF4-FFF2-40B4-BE49-F238E27FC236}">
                <a16:creationId xmlns:a16="http://schemas.microsoft.com/office/drawing/2014/main" id="{1D66ADC2-AA80-17AB-AA8B-865DF310CA04}"/>
              </a:ext>
            </a:extLst>
          </p:cNvPr>
          <p:cNvSpPr/>
          <p:nvPr/>
        </p:nvSpPr>
        <p:spPr>
          <a:xfrm>
            <a:off x="401170" y="5336488"/>
            <a:ext cx="11389659" cy="1156387"/>
          </a:xfrm>
          <a:prstGeom prst="rect">
            <a:avLst/>
          </a:prstGeom>
          <a:gradFill flip="none" rotWithShape="1">
            <a:gsLst>
              <a:gs pos="0">
                <a:schemeClr val="accent1">
                  <a:lumMod val="5000"/>
                  <a:lumOff val="95000"/>
                </a:schemeClr>
              </a:gs>
              <a:gs pos="35000">
                <a:schemeClr val="tx2">
                  <a:lumMod val="10000"/>
                  <a:lumOff val="90000"/>
                </a:schemeClr>
              </a:gs>
              <a:gs pos="67000">
                <a:schemeClr val="accent1">
                  <a:lumMod val="20000"/>
                  <a:lumOff val="80000"/>
                </a:schemeClr>
              </a:gs>
              <a:gs pos="100000">
                <a:schemeClr val="accent4">
                  <a:lumMod val="20000"/>
                  <a:lumOff val="80000"/>
                </a:schemeClr>
              </a:gs>
            </a:gsLst>
            <a:lin ang="18900000" scaled="1"/>
            <a:tileRect/>
          </a:gra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Interim analysis of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PROMise</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 clinical study combining the BET inhibitor OPN-2853 with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ruxolitinib</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in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patients with advanced myelofibrosis experiencing an inadequate response to ruxolitinib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Mead A et al. ASH 2025;Abstract 3794</a:t>
            </a:r>
          </a:p>
        </p:txBody>
      </p:sp>
      <p:pic>
        <p:nvPicPr>
          <p:cNvPr id="5" name="Picture 4">
            <a:extLst>
              <a:ext uri="{FF2B5EF4-FFF2-40B4-BE49-F238E27FC236}">
                <a16:creationId xmlns:a16="http://schemas.microsoft.com/office/drawing/2014/main" id="{919E8132-0510-8AE3-2B12-94D2ED8251D0}"/>
              </a:ext>
            </a:extLst>
          </p:cNvPr>
          <p:cNvPicPr>
            <a:picLocks noChangeAspect="1"/>
          </p:cNvPicPr>
          <p:nvPr/>
        </p:nvPicPr>
        <p:blipFill>
          <a:blip r:embed="rId2"/>
          <a:stretch>
            <a:fillRect/>
          </a:stretch>
        </p:blipFill>
        <p:spPr>
          <a:xfrm>
            <a:off x="156882" y="1841227"/>
            <a:ext cx="6071997" cy="2772439"/>
          </a:xfrm>
          <a:prstGeom prst="rect">
            <a:avLst/>
          </a:prstGeom>
        </p:spPr>
      </p:pic>
      <p:sp>
        <p:nvSpPr>
          <p:cNvPr id="6" name="Rectángulo 164">
            <a:extLst>
              <a:ext uri="{FF2B5EF4-FFF2-40B4-BE49-F238E27FC236}">
                <a16:creationId xmlns:a16="http://schemas.microsoft.com/office/drawing/2014/main" id="{ABE4A153-69AC-A406-6E81-8678C0D2F529}"/>
              </a:ext>
            </a:extLst>
          </p:cNvPr>
          <p:cNvSpPr/>
          <p:nvPr/>
        </p:nvSpPr>
        <p:spPr>
          <a:xfrm>
            <a:off x="156882" y="1426132"/>
            <a:ext cx="5566329" cy="307777"/>
          </a:xfrm>
          <a:prstGeom prst="rect">
            <a:avLst/>
          </a:prstGeom>
        </p:spPr>
        <p:txBody>
          <a:bodyPr wrap="square">
            <a:spAutoFit/>
          </a:bodyPr>
          <a:lstStyle/>
          <a:p>
            <a:pPr marL="0" marR="0" lvl="0" indent="0" algn="l" defTabSz="967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3E88"/>
                </a:solidFill>
                <a:effectLst/>
                <a:uLnTx/>
                <a:uFillTx/>
                <a:latin typeface="Roboto" panose="02000000000000000000" pitchFamily="2" charset="0"/>
                <a:ea typeface="Roboto" panose="02000000000000000000" pitchFamily="2" charset="0"/>
                <a:cs typeface="Roboto" panose="02000000000000000000" pitchFamily="2" charset="0"/>
              </a:rPr>
              <a:t>OPN-2853 Mechanism of Action</a:t>
            </a:r>
          </a:p>
        </p:txBody>
      </p:sp>
      <p:sp>
        <p:nvSpPr>
          <p:cNvPr id="7" name="Rectángulo 164">
            <a:extLst>
              <a:ext uri="{FF2B5EF4-FFF2-40B4-BE49-F238E27FC236}">
                <a16:creationId xmlns:a16="http://schemas.microsoft.com/office/drawing/2014/main" id="{FE539CD5-CC3A-708C-EF41-3A74EF2A81BF}"/>
              </a:ext>
            </a:extLst>
          </p:cNvPr>
          <p:cNvSpPr/>
          <p:nvPr/>
        </p:nvSpPr>
        <p:spPr>
          <a:xfrm>
            <a:off x="6627367" y="1498920"/>
            <a:ext cx="3046671" cy="234989"/>
          </a:xfrm>
          <a:prstGeom prst="rect">
            <a:avLst/>
          </a:prstGeom>
        </p:spPr>
        <p:txBody>
          <a:bodyPr wrap="square" lIns="19355" tIns="9678" rIns="19355" bIns="9678" anchor="t">
            <a:spAutoFit/>
          </a:bodyPr>
          <a:lstStyle/>
          <a:p>
            <a:pPr marL="0" marR="0" lvl="0" indent="0" algn="l" defTabSz="967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3E88"/>
                </a:solidFill>
                <a:effectLst/>
                <a:uLnTx/>
                <a:uFillTx/>
                <a:latin typeface="Roboto"/>
                <a:ea typeface="Roboto"/>
                <a:cs typeface="Arial"/>
              </a:rPr>
              <a:t>Spleen Length Reduction</a:t>
            </a:r>
          </a:p>
        </p:txBody>
      </p:sp>
      <p:pic>
        <p:nvPicPr>
          <p:cNvPr id="9" name="Picture 8">
            <a:extLst>
              <a:ext uri="{FF2B5EF4-FFF2-40B4-BE49-F238E27FC236}">
                <a16:creationId xmlns:a16="http://schemas.microsoft.com/office/drawing/2014/main" id="{1E5055D4-E400-8D0E-2826-C925BD6D73B3}"/>
              </a:ext>
            </a:extLst>
          </p:cNvPr>
          <p:cNvPicPr>
            <a:picLocks noChangeAspect="1"/>
          </p:cNvPicPr>
          <p:nvPr/>
        </p:nvPicPr>
        <p:blipFill>
          <a:blip r:embed="rId3"/>
          <a:stretch>
            <a:fillRect/>
          </a:stretch>
        </p:blipFill>
        <p:spPr>
          <a:xfrm>
            <a:off x="6262774" y="1762816"/>
            <a:ext cx="5539434" cy="3266662"/>
          </a:xfrm>
          <a:prstGeom prst="rect">
            <a:avLst/>
          </a:prstGeom>
        </p:spPr>
      </p:pic>
      <p:sp>
        <p:nvSpPr>
          <p:cNvPr id="10" name="TextBox 9">
            <a:extLst>
              <a:ext uri="{FF2B5EF4-FFF2-40B4-BE49-F238E27FC236}">
                <a16:creationId xmlns:a16="http://schemas.microsoft.com/office/drawing/2014/main" id="{21AD66D9-C138-922B-1A79-CBE5FF4AAB73}"/>
              </a:ext>
            </a:extLst>
          </p:cNvPr>
          <p:cNvSpPr txBox="1"/>
          <p:nvPr/>
        </p:nvSpPr>
        <p:spPr>
          <a:xfrm>
            <a:off x="401170" y="6492875"/>
            <a:ext cx="30971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Mead A et al. ASH 2024;Abstract 3186</a:t>
            </a:r>
          </a:p>
        </p:txBody>
      </p:sp>
    </p:spTree>
    <p:extLst>
      <p:ext uri="{BB962C8B-B14F-4D97-AF65-F5344CB8AC3E}">
        <p14:creationId xmlns:p14="http://schemas.microsoft.com/office/powerpoint/2010/main" val="31250876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9C0AFEA-1334-5D09-9A7B-74BE28585534}"/>
              </a:ext>
            </a:extLst>
          </p:cNvPr>
          <p:cNvSpPr/>
          <p:nvPr/>
        </p:nvSpPr>
        <p:spPr>
          <a:xfrm>
            <a:off x="507004" y="1556026"/>
            <a:ext cx="5306104" cy="97541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9"/>
                </a:solidFill>
                <a:effectLst/>
                <a:uLnTx/>
                <a:uFillTx/>
                <a:latin typeface="Calibri" panose="020F0502020204030204"/>
                <a:ea typeface="+mn-ea"/>
                <a:cs typeface="+mn-cs"/>
              </a:rPr>
              <a:t>Vaccine study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9"/>
                </a:solidFill>
                <a:effectLst/>
                <a:uLnTx/>
                <a:uFillTx/>
                <a:latin typeface="Calibri" panose="020F0502020204030204"/>
                <a:ea typeface="+mn-ea"/>
                <a:cs typeface="+mn-cs"/>
              </a:rPr>
              <a:t>mutCALR and JAK2V617F neoepitopes</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9"/>
                </a:solidFill>
                <a:effectLst/>
                <a:uLnTx/>
                <a:uFillTx/>
                <a:latin typeface="Calibri" panose="020F0502020204030204"/>
                <a:ea typeface="+mn-ea"/>
                <a:cs typeface="+mn-cs"/>
              </a:rPr>
              <a:t>(negative and closed)</a:t>
            </a:r>
          </a:p>
        </p:txBody>
      </p:sp>
      <p:sp>
        <p:nvSpPr>
          <p:cNvPr id="4" name="Rounded Rectangle 3">
            <a:extLst>
              <a:ext uri="{FF2B5EF4-FFF2-40B4-BE49-F238E27FC236}">
                <a16:creationId xmlns:a16="http://schemas.microsoft.com/office/drawing/2014/main" id="{7F73E73A-0806-107C-5FE1-3290D3F8181D}"/>
              </a:ext>
            </a:extLst>
          </p:cNvPr>
          <p:cNvSpPr/>
          <p:nvPr/>
        </p:nvSpPr>
        <p:spPr>
          <a:xfrm>
            <a:off x="507002" y="2719042"/>
            <a:ext cx="5306105" cy="11035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9"/>
                </a:solidFill>
                <a:effectLst/>
                <a:uLnTx/>
                <a:uFillTx/>
                <a:latin typeface="Calibri" panose="020F0502020204030204"/>
                <a:ea typeface="+mn-ea"/>
                <a:cs typeface="+mn-cs"/>
              </a:rPr>
              <a:t>Incyte inhibitory mut-CALR antibody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9"/>
                </a:solidFill>
                <a:effectLst/>
                <a:uLnTx/>
                <a:uFillTx/>
                <a:latin typeface="Calibri" panose="020F0502020204030204"/>
                <a:ea typeface="+mn-ea"/>
                <a:cs typeface="+mn-cs"/>
              </a:rPr>
              <a:t>(ASH Plenary 2022)</a:t>
            </a:r>
          </a:p>
        </p:txBody>
      </p:sp>
      <p:sp>
        <p:nvSpPr>
          <p:cNvPr id="5" name="Rounded Rectangle 4">
            <a:extLst>
              <a:ext uri="{FF2B5EF4-FFF2-40B4-BE49-F238E27FC236}">
                <a16:creationId xmlns:a16="http://schemas.microsoft.com/office/drawing/2014/main" id="{E0677FD5-8546-EBFC-B29F-80E9C4D69681}"/>
              </a:ext>
            </a:extLst>
          </p:cNvPr>
          <p:cNvSpPr/>
          <p:nvPr/>
        </p:nvSpPr>
        <p:spPr>
          <a:xfrm>
            <a:off x="507001" y="4010202"/>
            <a:ext cx="5306105" cy="110356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9"/>
                </a:solidFill>
                <a:effectLst/>
                <a:uLnTx/>
                <a:uFillTx/>
                <a:latin typeface="Calibri" panose="020F0502020204030204"/>
                <a:ea typeface="+mn-ea"/>
                <a:cs typeface="+mn-cs"/>
              </a:rPr>
              <a:t>Anti-mutCALR bispecific antibodies</a:t>
            </a:r>
          </a:p>
        </p:txBody>
      </p:sp>
      <p:sp>
        <p:nvSpPr>
          <p:cNvPr id="9" name="Rounded Rectangle 4">
            <a:extLst>
              <a:ext uri="{FF2B5EF4-FFF2-40B4-BE49-F238E27FC236}">
                <a16:creationId xmlns:a16="http://schemas.microsoft.com/office/drawing/2014/main" id="{22DECC1F-52AC-4176-B1BD-5260D111C4EA}"/>
              </a:ext>
            </a:extLst>
          </p:cNvPr>
          <p:cNvSpPr/>
          <p:nvPr/>
        </p:nvSpPr>
        <p:spPr>
          <a:xfrm>
            <a:off x="507000" y="5301362"/>
            <a:ext cx="5306105" cy="12043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9"/>
                </a:solidFill>
                <a:effectLst/>
                <a:uLnTx/>
                <a:uFillTx/>
                <a:latin typeface="Calibri" panose="020F0502020204030204"/>
                <a:ea typeface="+mn-ea"/>
                <a:cs typeface="+mn-cs"/>
              </a:rPr>
              <a:t>Mut CALR targeting CAR-T</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9"/>
                </a:solidFill>
                <a:effectLst/>
                <a:uLnTx/>
                <a:uFillTx/>
                <a:latin typeface="Calibri" panose="020F0502020204030204"/>
                <a:ea typeface="+mn-ea"/>
                <a:cs typeface="+mn-cs"/>
              </a:rPr>
              <a:t>(presented at EHA 2024 (Rampotas et al) not yet  in active trials)</a:t>
            </a:r>
          </a:p>
        </p:txBody>
      </p:sp>
      <p:sp>
        <p:nvSpPr>
          <p:cNvPr id="8" name="Title 7">
            <a:extLst>
              <a:ext uri="{FF2B5EF4-FFF2-40B4-BE49-F238E27FC236}">
                <a16:creationId xmlns:a16="http://schemas.microsoft.com/office/drawing/2014/main" id="{89BBA24F-ABD7-494C-9232-96B12D39330B}"/>
              </a:ext>
            </a:extLst>
          </p:cNvPr>
          <p:cNvSpPr>
            <a:spLocks noGrp="1"/>
          </p:cNvSpPr>
          <p:nvPr>
            <p:ph type="title"/>
          </p:nvPr>
        </p:nvSpPr>
        <p:spPr>
          <a:xfrm>
            <a:off x="325427" y="272289"/>
            <a:ext cx="11205638" cy="1325563"/>
          </a:xfrm>
        </p:spPr>
        <p:txBody>
          <a:bodyPr>
            <a:normAutofit/>
          </a:bodyPr>
          <a:lstStyle/>
          <a:p>
            <a:r>
              <a:rPr lang="en-US" sz="3800" b="1" dirty="0">
                <a:solidFill>
                  <a:srgbClr val="C00000"/>
                </a:solidFill>
                <a:latin typeface="Arial" panose="020B0604020202020204" pitchFamily="34" charset="0"/>
                <a:cs typeface="Arial" panose="020B0604020202020204" pitchFamily="34" charset="0"/>
              </a:rPr>
              <a:t>Mutant targeted therapies currently being tested:</a:t>
            </a:r>
          </a:p>
        </p:txBody>
      </p:sp>
      <p:grpSp>
        <p:nvGrpSpPr>
          <p:cNvPr id="13" name="Group 12">
            <a:extLst>
              <a:ext uri="{FF2B5EF4-FFF2-40B4-BE49-F238E27FC236}">
                <a16:creationId xmlns:a16="http://schemas.microsoft.com/office/drawing/2014/main" id="{8B5EEC99-D4D9-4499-8B3A-18A87DA98287}"/>
              </a:ext>
            </a:extLst>
          </p:cNvPr>
          <p:cNvGrpSpPr/>
          <p:nvPr/>
        </p:nvGrpSpPr>
        <p:grpSpPr>
          <a:xfrm>
            <a:off x="6011951" y="2413828"/>
            <a:ext cx="5321023" cy="2711609"/>
            <a:chOff x="201390" y="1976887"/>
            <a:chExt cx="4964686" cy="2530017"/>
          </a:xfrm>
        </p:grpSpPr>
        <p:pic>
          <p:nvPicPr>
            <p:cNvPr id="15" name="Picture 14">
              <a:extLst>
                <a:ext uri="{FF2B5EF4-FFF2-40B4-BE49-F238E27FC236}">
                  <a16:creationId xmlns:a16="http://schemas.microsoft.com/office/drawing/2014/main" id="{9312330C-5BCA-4B9A-9896-D194C54758D3}"/>
                </a:ext>
              </a:extLst>
            </p:cNvPr>
            <p:cNvPicPr>
              <a:picLocks noChangeAspect="1"/>
            </p:cNvPicPr>
            <p:nvPr/>
          </p:nvPicPr>
          <p:blipFill rotWithShape="1">
            <a:blip r:embed="rId2"/>
            <a:srcRect l="2934" t="22049" b="16017"/>
            <a:stretch/>
          </p:blipFill>
          <p:spPr>
            <a:xfrm>
              <a:off x="201390" y="2600517"/>
              <a:ext cx="4822388" cy="1906387"/>
            </a:xfrm>
            <a:prstGeom prst="rect">
              <a:avLst/>
            </a:prstGeom>
          </p:spPr>
        </p:pic>
        <p:sp>
          <p:nvSpPr>
            <p:cNvPr id="16" name="TextBox 15">
              <a:extLst>
                <a:ext uri="{FF2B5EF4-FFF2-40B4-BE49-F238E27FC236}">
                  <a16:creationId xmlns:a16="http://schemas.microsoft.com/office/drawing/2014/main" id="{B8A90B86-7DB1-4578-883B-EEA5E1978404}"/>
                </a:ext>
              </a:extLst>
            </p:cNvPr>
            <p:cNvSpPr txBox="1"/>
            <p:nvPr/>
          </p:nvSpPr>
          <p:spPr>
            <a:xfrm>
              <a:off x="2717527" y="1976887"/>
              <a:ext cx="2448549" cy="746630"/>
            </a:xfrm>
            <a:prstGeom prst="rect">
              <a:avLst/>
            </a:prstGeom>
            <a:noFill/>
          </p:spPr>
          <p:txBody>
            <a:bodyPr wrap="square" rtlCol="0">
              <a:spAutoFit/>
            </a:bodyPr>
            <a:lstStyle/>
            <a:p>
              <a:pPr marL="0" marR="0" lvl="0" indent="0" algn="l" defTabSz="60957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C0504D"/>
                  </a:solidFill>
                  <a:effectLst/>
                  <a:uLnTx/>
                  <a:uFillTx/>
                  <a:latin typeface="Calibri"/>
                  <a:ea typeface="Verdana" panose="020B0604030504040204" pitchFamily="34" charset="0"/>
                  <a:cs typeface="+mn-cs"/>
                </a:rPr>
                <a:t>Mutant-specific C-terminus</a:t>
              </a:r>
            </a:p>
          </p:txBody>
        </p:sp>
        <p:sp>
          <p:nvSpPr>
            <p:cNvPr id="17" name="TextBox 16">
              <a:extLst>
                <a:ext uri="{FF2B5EF4-FFF2-40B4-BE49-F238E27FC236}">
                  <a16:creationId xmlns:a16="http://schemas.microsoft.com/office/drawing/2014/main" id="{E862F44E-F0AD-48FA-ABE7-58E1AF1A7277}"/>
                </a:ext>
              </a:extLst>
            </p:cNvPr>
            <p:cNvSpPr txBox="1"/>
            <p:nvPr/>
          </p:nvSpPr>
          <p:spPr>
            <a:xfrm>
              <a:off x="3721899" y="2864948"/>
              <a:ext cx="736699" cy="354231"/>
            </a:xfrm>
            <a:prstGeom prst="rect">
              <a:avLst/>
            </a:prstGeom>
            <a:noFill/>
          </p:spPr>
          <p:txBody>
            <a:bodyPr wrap="none" rtlCol="0">
              <a:spAutoFit/>
            </a:bodyPr>
            <a:lstStyle/>
            <a:p>
              <a:pPr marL="0" marR="0" lvl="0" indent="0" algn="l" defTabSz="6095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C0504D"/>
                  </a:solidFill>
                  <a:effectLst/>
                  <a:uLnTx/>
                  <a:uFillTx/>
                  <a:latin typeface="Calibri" panose="020F0502020204030204" pitchFamily="34" charset="0"/>
                  <a:ea typeface="Verdana" panose="020B0604030504040204" pitchFamily="34" charset="0"/>
                  <a:cs typeface="+mn-cs"/>
                </a:rPr>
                <a:t>+++++</a:t>
              </a:r>
            </a:p>
          </p:txBody>
        </p:sp>
      </p:grpSp>
      <p:sp>
        <p:nvSpPr>
          <p:cNvPr id="18" name="Title 1">
            <a:extLst>
              <a:ext uri="{FF2B5EF4-FFF2-40B4-BE49-F238E27FC236}">
                <a16:creationId xmlns:a16="http://schemas.microsoft.com/office/drawing/2014/main" id="{D1FFF609-0419-4D6A-92A0-4E80CFC97E04}"/>
              </a:ext>
            </a:extLst>
          </p:cNvPr>
          <p:cNvSpPr txBox="1">
            <a:spLocks/>
          </p:cNvSpPr>
          <p:nvPr/>
        </p:nvSpPr>
        <p:spPr>
          <a:xfrm>
            <a:off x="598964" y="2754427"/>
            <a:ext cx="10825974" cy="2171951"/>
          </a:xfrm>
          <a:prstGeom prst="rect">
            <a:avLst/>
          </a:prstGeom>
          <a:solidFill>
            <a:schemeClr val="accent1">
              <a:lumMod val="60000"/>
              <a:lumOff val="40000"/>
              <a:alpha val="93000"/>
            </a:schemeClr>
          </a:solidFill>
          <a:ln w="38100">
            <a:solidFill>
              <a:srgbClr val="0070C0"/>
            </a:solidFill>
            <a:bevel/>
          </a:ln>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JAK2 </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V617F specific kinase inhibition also entered clinical testing in 2024</a:t>
            </a:r>
          </a:p>
        </p:txBody>
      </p:sp>
    </p:spTree>
    <p:extLst>
      <p:ext uri="{BB962C8B-B14F-4D97-AF65-F5344CB8AC3E}">
        <p14:creationId xmlns:p14="http://schemas.microsoft.com/office/powerpoint/2010/main" val="199906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dirty="0"/>
              <a:t>INCA033989: a </a:t>
            </a:r>
            <a:r>
              <a:rPr lang="en-US" sz="3600" dirty="0" err="1"/>
              <a:t>mutCALR</a:t>
            </a:r>
            <a:r>
              <a:rPr lang="en-US" sz="3600" dirty="0"/>
              <a:t>-specific monoclonal antibody</a:t>
            </a:r>
          </a:p>
        </p:txBody>
      </p:sp>
      <p:pic>
        <p:nvPicPr>
          <p:cNvPr id="3" name="Picture 2"/>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AA16C01-A4D5-48FB-939E-9E00F7298713}"/>
              </a:ext>
            </a:extLst>
          </p:cNvPr>
          <p:cNvSpPr/>
          <p:nvPr/>
        </p:nvSpPr>
        <p:spPr>
          <a:xfrm>
            <a:off x="2639505" y="6743700"/>
            <a:ext cx="6919275" cy="11430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611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09DA9-73D0-40D6-9ACC-967EF08F4C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46"/>
          <a:stretch>
            <a:fillRect/>
          </a:stretch>
        </p:blipFill>
        <p:spPr>
          <a:xfrm>
            <a:off x="385763" y="-48987"/>
            <a:ext cx="11752333" cy="6857999"/>
          </a:xfrm>
          <a:prstGeom prst="rect">
            <a:avLst/>
          </a:prstGeom>
        </p:spPr>
      </p:pic>
      <p:sp>
        <p:nvSpPr>
          <p:cNvPr id="2" name="TextBox 1">
            <a:extLst>
              <a:ext uri="{FF2B5EF4-FFF2-40B4-BE49-F238E27FC236}">
                <a16:creationId xmlns:a16="http://schemas.microsoft.com/office/drawing/2014/main" id="{1AD6319A-24C4-AC3B-C179-E848B40B9EEE}"/>
              </a:ext>
            </a:extLst>
          </p:cNvPr>
          <p:cNvSpPr txBox="1"/>
          <p:nvPr/>
        </p:nvSpPr>
        <p:spPr>
          <a:xfrm>
            <a:off x="8209563" y="6534835"/>
            <a:ext cx="398243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Mascarenhas J et al. EHA 2025;Abstract LBA4002</a:t>
            </a:r>
          </a:p>
        </p:txBody>
      </p:sp>
    </p:spTree>
    <p:extLst>
      <p:ext uri="{BB962C8B-B14F-4D97-AF65-F5344CB8AC3E}">
        <p14:creationId xmlns:p14="http://schemas.microsoft.com/office/powerpoint/2010/main" val="367287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2FB0-92F9-4463-99E9-941F3A1D1F39}"/>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A7E482B4-6EB8-4408-B4AD-FB7E7471ED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979"/>
          <a:stretch>
            <a:fillRect/>
          </a:stretch>
        </p:blipFill>
        <p:spPr>
          <a:xfrm>
            <a:off x="700087" y="11320"/>
            <a:ext cx="11074717" cy="6639412"/>
          </a:xfrm>
          <a:prstGeom prst="rect">
            <a:avLst/>
          </a:prstGeom>
        </p:spPr>
      </p:pic>
      <p:sp>
        <p:nvSpPr>
          <p:cNvPr id="4" name="TextBox 3">
            <a:extLst>
              <a:ext uri="{FF2B5EF4-FFF2-40B4-BE49-F238E27FC236}">
                <a16:creationId xmlns:a16="http://schemas.microsoft.com/office/drawing/2014/main" id="{B5CD2CB8-B940-DE07-4B97-3F43486EAA02}"/>
              </a:ext>
            </a:extLst>
          </p:cNvPr>
          <p:cNvSpPr txBox="1"/>
          <p:nvPr/>
        </p:nvSpPr>
        <p:spPr>
          <a:xfrm>
            <a:off x="8209563" y="6520417"/>
            <a:ext cx="398243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Mascarenhas J et al. EHA 2025;Abstract LBA4002</a:t>
            </a:r>
          </a:p>
        </p:txBody>
      </p:sp>
    </p:spTree>
    <p:extLst>
      <p:ext uri="{BB962C8B-B14F-4D97-AF65-F5344CB8AC3E}">
        <p14:creationId xmlns:p14="http://schemas.microsoft.com/office/powerpoint/2010/main" val="3342244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E509-79AA-40A3-91AD-4DDAB516F396}"/>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FCE39E3-7A6D-4C59-BFAE-20BC8D56C393}"/>
              </a:ext>
            </a:extLst>
          </p:cNvPr>
          <p:cNvPicPr>
            <a:picLocks noChangeAspect="1"/>
          </p:cNvPicPr>
          <p:nvPr/>
        </p:nvPicPr>
        <p:blipFill>
          <a:blip r:embed="rId2"/>
          <a:srcRect l="3204"/>
          <a:stretch>
            <a:fillRect/>
          </a:stretch>
        </p:blipFill>
        <p:spPr>
          <a:xfrm>
            <a:off x="500063" y="-146961"/>
            <a:ext cx="11574983" cy="6858000"/>
          </a:xfrm>
          <a:prstGeom prst="rect">
            <a:avLst/>
          </a:prstGeom>
        </p:spPr>
      </p:pic>
      <p:sp>
        <p:nvSpPr>
          <p:cNvPr id="4" name="TextBox 3">
            <a:extLst>
              <a:ext uri="{FF2B5EF4-FFF2-40B4-BE49-F238E27FC236}">
                <a16:creationId xmlns:a16="http://schemas.microsoft.com/office/drawing/2014/main" id="{6418B549-F97E-FBDC-A568-57D98389E75F}"/>
              </a:ext>
            </a:extLst>
          </p:cNvPr>
          <p:cNvSpPr txBox="1"/>
          <p:nvPr/>
        </p:nvSpPr>
        <p:spPr>
          <a:xfrm>
            <a:off x="8209563" y="6534835"/>
            <a:ext cx="3982437" cy="3231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Mascarenhas J et al. EHA 2025;Abstract LBA4002</a:t>
            </a:r>
          </a:p>
        </p:txBody>
      </p:sp>
    </p:spTree>
    <p:extLst>
      <p:ext uri="{BB962C8B-B14F-4D97-AF65-F5344CB8AC3E}">
        <p14:creationId xmlns:p14="http://schemas.microsoft.com/office/powerpoint/2010/main" val="3004526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F8F87-BCC1-4C8B-9650-2A8E462CFE00}"/>
              </a:ext>
            </a:extLst>
          </p:cNvPr>
          <p:cNvPicPr>
            <a:picLocks noChangeAspect="1"/>
          </p:cNvPicPr>
          <p:nvPr/>
        </p:nvPicPr>
        <p:blipFill>
          <a:blip r:embed="rId2"/>
          <a:srcRect l="3854"/>
          <a:stretch>
            <a:fillRect/>
          </a:stretch>
        </p:blipFill>
        <p:spPr>
          <a:xfrm>
            <a:off x="828675" y="-17875"/>
            <a:ext cx="10974588" cy="6632485"/>
          </a:xfrm>
          <a:prstGeom prst="rect">
            <a:avLst/>
          </a:prstGeom>
        </p:spPr>
      </p:pic>
      <p:sp>
        <p:nvSpPr>
          <p:cNvPr id="2" name="TextBox 1">
            <a:extLst>
              <a:ext uri="{FF2B5EF4-FFF2-40B4-BE49-F238E27FC236}">
                <a16:creationId xmlns:a16="http://schemas.microsoft.com/office/drawing/2014/main" id="{CD2639D8-ECD9-B73F-E95C-EAE4A6FD88EA}"/>
              </a:ext>
            </a:extLst>
          </p:cNvPr>
          <p:cNvSpPr txBox="1"/>
          <p:nvPr/>
        </p:nvSpPr>
        <p:spPr>
          <a:xfrm>
            <a:off x="8209563" y="6534835"/>
            <a:ext cx="3982437" cy="3231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Mascarenhas J et al. EHA 2025;Abstract LBA4002</a:t>
            </a:r>
          </a:p>
        </p:txBody>
      </p:sp>
    </p:spTree>
    <p:extLst>
      <p:ext uri="{BB962C8B-B14F-4D97-AF65-F5344CB8AC3E}">
        <p14:creationId xmlns:p14="http://schemas.microsoft.com/office/powerpoint/2010/main" val="2279358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563637"/>
            <a:ext cx="12192000" cy="1143000"/>
          </a:xfrm>
        </p:spPr>
        <p:txBody>
          <a:bodyPr wrap="square" anchor="ctr">
            <a:noAutofit/>
          </a:bodyPr>
          <a:lstStyle/>
          <a:p>
            <a:r>
              <a:rPr lang="en-US" sz="3400" dirty="0"/>
              <a:t>Cases from the Community: Investigators Discuss Available Research Guiding the Management of Relapsed/Refractory Multiple Myeloma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410005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89308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December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78501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70593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María-Victoria Mateos, MD, PhD</a:t>
            </a:r>
          </a:p>
        </p:txBody>
      </p:sp>
    </p:spTree>
    <p:custDataLst>
      <p:tags r:id="rId1"/>
    </p:custDataLst>
    <p:extLst>
      <p:ext uri="{BB962C8B-B14F-4D97-AF65-F5344CB8AC3E}">
        <p14:creationId xmlns:p14="http://schemas.microsoft.com/office/powerpoint/2010/main" val="3950919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12B93-7459-4A52-9DB1-C66BCCD94C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3226" b="878"/>
          <a:stretch>
            <a:fillRect/>
          </a:stretch>
        </p:blipFill>
        <p:spPr>
          <a:xfrm>
            <a:off x="406635" y="53603"/>
            <a:ext cx="11378729" cy="6341067"/>
          </a:xfrm>
          <a:prstGeom prst="rect">
            <a:avLst/>
          </a:prstGeom>
        </p:spPr>
      </p:pic>
      <p:sp>
        <p:nvSpPr>
          <p:cNvPr id="4" name="Rectangle 3">
            <a:extLst>
              <a:ext uri="{FF2B5EF4-FFF2-40B4-BE49-F238E27FC236}">
                <a16:creationId xmlns:a16="http://schemas.microsoft.com/office/drawing/2014/main" id="{35FBCFBD-45C9-8742-70BE-91C51F35FFD4}"/>
              </a:ext>
            </a:extLst>
          </p:cNvPr>
          <p:cNvSpPr/>
          <p:nvPr/>
        </p:nvSpPr>
        <p:spPr>
          <a:xfrm>
            <a:off x="11544300" y="6557963"/>
            <a:ext cx="442913" cy="300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D6EB739-97D5-753F-DF68-A2BD5A0CFDD1}"/>
              </a:ext>
            </a:extLst>
          </p:cNvPr>
          <p:cNvSpPr txBox="1"/>
          <p:nvPr/>
        </p:nvSpPr>
        <p:spPr>
          <a:xfrm>
            <a:off x="8209563" y="6511274"/>
            <a:ext cx="3982437" cy="3231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Mascarenhas J et al. EHA 2025;Abstract LBA4002</a:t>
            </a:r>
          </a:p>
        </p:txBody>
      </p:sp>
    </p:spTree>
    <p:extLst>
      <p:ext uri="{BB962C8B-B14F-4D97-AF65-F5344CB8AC3E}">
        <p14:creationId xmlns:p14="http://schemas.microsoft.com/office/powerpoint/2010/main" val="364856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D862-9CA1-D322-B39F-173AACAA8B15}"/>
              </a:ext>
            </a:extLst>
          </p:cNvPr>
          <p:cNvSpPr>
            <a:spLocks noGrp="1"/>
          </p:cNvSpPr>
          <p:nvPr>
            <p:ph type="title"/>
          </p:nvPr>
        </p:nvSpPr>
        <p:spPr/>
        <p:txBody>
          <a:bodyPr/>
          <a:lstStyle/>
          <a:p>
            <a:r>
              <a:rPr lang="en-US" dirty="0"/>
              <a:t>JAK2V617F-selective and Type II JAK2 Inhibitors</a:t>
            </a:r>
          </a:p>
        </p:txBody>
      </p:sp>
      <p:sp>
        <p:nvSpPr>
          <p:cNvPr id="4" name="Footer Placeholder 3">
            <a:extLst>
              <a:ext uri="{FF2B5EF4-FFF2-40B4-BE49-F238E27FC236}">
                <a16:creationId xmlns:a16="http://schemas.microsoft.com/office/drawing/2014/main" id="{9E1CDA19-1DEE-4231-00A1-B5005EDC3A1C}"/>
              </a:ext>
            </a:extLst>
          </p:cNvPr>
          <p:cNvSpPr>
            <a:spLocks noGrp="1"/>
          </p:cNvSpPr>
          <p:nvPr>
            <p:ph type="ftr" sz="quarter" idx="11"/>
          </p:nvPr>
        </p:nvSpPr>
        <p:spPr>
          <a:xfrm>
            <a:off x="477591" y="5462063"/>
            <a:ext cx="10473055" cy="1333135"/>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1. Stubbs MC, et al. ASH 2023. Oral Presentation 860. 2. </a:t>
            </a:r>
            <a:r>
              <a:rPr kumimoji="0" lang="en-US" sz="1000" b="0" i="0" u="none" strike="noStrike" kern="1200" cap="none" spc="0" normalizeH="0" baseline="0" noProof="0" dirty="0" err="1">
                <a:ln>
                  <a:noFill/>
                </a:ln>
                <a:solidFill>
                  <a:srgbClr val="222222"/>
                </a:solidFill>
                <a:effectLst/>
                <a:highlight>
                  <a:srgbClr val="FFFFFF"/>
                </a:highlight>
                <a:uLnTx/>
                <a:uFillTx/>
                <a:latin typeface="Arial" panose="020B0604020202020204" pitchFamily="34" charset="0"/>
                <a:ea typeface="+mn-ea"/>
                <a:cs typeface="+mn-cs"/>
              </a:rPr>
              <a:t>Shwaky</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AM et al. </a:t>
            </a:r>
            <a:r>
              <a:rPr kumimoji="0" lang="en-US" sz="1000" b="0" i="1"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mn-ea"/>
                <a:cs typeface="+mn-cs"/>
              </a:rPr>
              <a:t>Pharmaceutics</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2022;14:1001. 3. Nair PC et al. </a:t>
            </a:r>
            <a:r>
              <a:rPr kumimoji="0" lang="en-US" sz="1000" b="0" i="1" u="none" strike="noStrike" kern="1200" cap="none" spc="0" normalizeH="0" baseline="0" noProof="0" dirty="0">
                <a:ln>
                  <a:noFill/>
                </a:ln>
                <a:solidFill>
                  <a:srgbClr val="000000"/>
                </a:solidFill>
                <a:effectLst/>
                <a:uLnTx/>
                <a:uFillTx/>
                <a:latin typeface="Arial" panose="020B0604020202020204"/>
                <a:ea typeface="+mn-ea"/>
                <a:cs typeface="+mn-cs"/>
              </a:rPr>
              <a:t>Blood Cancer </a:t>
            </a:r>
            <a:r>
              <a:rPr kumimoji="0" lang="en-US" sz="1000" b="0" i="1" u="none" strike="noStrike" kern="1200" cap="none" spc="0" normalizeH="0" baseline="0" noProof="0" dirty="0" err="1">
                <a:ln>
                  <a:noFill/>
                </a:ln>
                <a:solidFill>
                  <a:srgbClr val="000000"/>
                </a:solidFill>
                <a:effectLst/>
                <a:uLnTx/>
                <a:uFillTx/>
                <a:latin typeface="Arial" panose="020B0604020202020204"/>
                <a:ea typeface="+mn-ea"/>
                <a:cs typeface="+mn-cs"/>
              </a:rPr>
              <a:t>Discov</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2023; 4:352-64. </a:t>
            </a:r>
            <a:b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4. Rai S, et al. ASH2022. Poster Presentation 2992. 5. Meyer, et al. </a:t>
            </a:r>
            <a:r>
              <a:rPr kumimoji="0" lang="en-US" sz="1000" b="0" i="1" u="none" strike="noStrike" kern="1200" cap="none" spc="0" normalizeH="0" baseline="0" noProof="0" dirty="0">
                <a:ln>
                  <a:noFill/>
                </a:ln>
                <a:solidFill>
                  <a:srgbClr val="000000"/>
                </a:solidFill>
                <a:effectLst/>
                <a:uLnTx/>
                <a:uFillTx/>
                <a:latin typeface="Arial" panose="020B0604020202020204"/>
                <a:ea typeface="+mn-ea"/>
                <a:cs typeface="+mn-cs"/>
              </a:rPr>
              <a:t>Cancer Cell. </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2015;28:15-28. 6. ClinicalTrials.gov. Accessed Jul 2024. </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hlinkClick r:id="rId2"/>
              </a:rPr>
              <a:t>https://clinicaltrials.gov/study/NCT06313593</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7. ClinicalTrials.gov. Accessed Jul 2024. </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hlinkClick r:id="rId3"/>
              </a:rPr>
              <a:t>https://clinicaltrials.gov/study/NCT06343805</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a:t>
            </a:r>
            <a:b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AE0D4C26-52F3-B55B-9D58-C1A7EBF1936C}"/>
              </a:ext>
            </a:extLst>
          </p:cNvPr>
          <p:cNvGraphicFramePr>
            <a:graphicFrameLocks noGrp="1"/>
          </p:cNvGraphicFramePr>
          <p:nvPr/>
        </p:nvGraphicFramePr>
        <p:xfrm>
          <a:off x="477591" y="979528"/>
          <a:ext cx="6683702" cy="4544973"/>
        </p:xfrm>
        <a:graphic>
          <a:graphicData uri="http://schemas.openxmlformats.org/drawingml/2006/table">
            <a:tbl>
              <a:tblPr firstRow="1" bandRow="1">
                <a:tableStyleId>{5C22544A-7EE6-4342-B048-85BDC9FD1C3A}</a:tableStyleId>
              </a:tblPr>
              <a:tblGrid>
                <a:gridCol w="1243167">
                  <a:extLst>
                    <a:ext uri="{9D8B030D-6E8A-4147-A177-3AD203B41FA5}">
                      <a16:colId xmlns:a16="http://schemas.microsoft.com/office/drawing/2014/main" val="1702058630"/>
                    </a:ext>
                  </a:extLst>
                </a:gridCol>
                <a:gridCol w="2612818">
                  <a:extLst>
                    <a:ext uri="{9D8B030D-6E8A-4147-A177-3AD203B41FA5}">
                      <a16:colId xmlns:a16="http://schemas.microsoft.com/office/drawing/2014/main" val="1911894723"/>
                    </a:ext>
                  </a:extLst>
                </a:gridCol>
                <a:gridCol w="2827717">
                  <a:extLst>
                    <a:ext uri="{9D8B030D-6E8A-4147-A177-3AD203B41FA5}">
                      <a16:colId xmlns:a16="http://schemas.microsoft.com/office/drawing/2014/main" val="932930925"/>
                    </a:ext>
                  </a:extLst>
                </a:gridCol>
              </a:tblGrid>
              <a:tr h="403851">
                <a:tc>
                  <a:txBody>
                    <a:bodyPr/>
                    <a:lstStyle/>
                    <a:p>
                      <a:endParaRPr lang="en-US" sz="1300" dirty="0"/>
                    </a:p>
                  </a:txBody>
                  <a:tcPr>
                    <a:noFill/>
                  </a:tcPr>
                </a:tc>
                <a:tc>
                  <a:txBody>
                    <a:bodyPr/>
                    <a:lstStyle/>
                    <a:p>
                      <a:r>
                        <a:rPr lang="en-US" sz="1300" b="1" kern="1200" dirty="0">
                          <a:solidFill>
                            <a:schemeClr val="bg1"/>
                          </a:solidFill>
                          <a:effectLst/>
                          <a:latin typeface="+mn-lt"/>
                          <a:ea typeface="+mn-ea"/>
                          <a:cs typeface="+mn-cs"/>
                        </a:rPr>
                        <a:t>INCB160058</a:t>
                      </a:r>
                      <a:endParaRPr lang="en-US" sz="1300" dirty="0">
                        <a:solidFill>
                          <a:schemeClr val="bg1"/>
                        </a:solidFill>
                      </a:endParaRPr>
                    </a:p>
                  </a:txBody>
                  <a:tcPr>
                    <a:solidFill>
                      <a:schemeClr val="accent2"/>
                    </a:solidFill>
                  </a:tcPr>
                </a:tc>
                <a:tc>
                  <a:txBody>
                    <a:bodyPr/>
                    <a:lstStyle/>
                    <a:p>
                      <a:r>
                        <a:rPr lang="en-US" sz="1300" dirty="0">
                          <a:solidFill>
                            <a:schemeClr val="bg1"/>
                          </a:solidFill>
                        </a:rPr>
                        <a:t>AJ1-10502 / AJ1-11095</a:t>
                      </a:r>
                    </a:p>
                  </a:txBody>
                  <a:tcPr>
                    <a:solidFill>
                      <a:schemeClr val="accent4"/>
                    </a:solidFill>
                  </a:tcPr>
                </a:tc>
                <a:extLst>
                  <a:ext uri="{0D108BD9-81ED-4DB2-BD59-A6C34878D82A}">
                    <a16:rowId xmlns:a16="http://schemas.microsoft.com/office/drawing/2014/main" val="3588237335"/>
                  </a:ext>
                </a:extLst>
              </a:tr>
              <a:tr h="591485">
                <a:tc>
                  <a:txBody>
                    <a:bodyPr/>
                    <a:lstStyle/>
                    <a:p>
                      <a:r>
                        <a:rPr lang="en-US" sz="1300" dirty="0"/>
                        <a:t>Inhibitor type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cap="all" dirty="0">
                          <a:solidFill>
                            <a:schemeClr val="tx1"/>
                          </a:solidFill>
                          <a:effectLst/>
                          <a:latin typeface="+mn-lt"/>
                          <a:ea typeface="+mn-ea"/>
                          <a:cs typeface="+mn-cs"/>
                        </a:rPr>
                        <a:t>JAk2v617f-</a:t>
                      </a:r>
                      <a:r>
                        <a:rPr lang="en-US" sz="1300" b="1" kern="1200" dirty="0">
                          <a:solidFill>
                            <a:schemeClr val="tx1"/>
                          </a:solidFill>
                          <a:effectLst/>
                          <a:latin typeface="+mn-lt"/>
                          <a:ea typeface="+mn-ea"/>
                          <a:cs typeface="+mn-cs"/>
                        </a:rPr>
                        <a:t>selective inhibitor </a:t>
                      </a:r>
                      <a:endParaRPr lang="en-US" sz="1300" baseline="30000" dirty="0">
                        <a:solidFill>
                          <a:schemeClr val="tx1"/>
                        </a:solidFill>
                      </a:endParaRPr>
                    </a:p>
                  </a:txBody>
                  <a:tcPr anchor="ctr">
                    <a:solidFill>
                      <a:schemeClr val="accent2">
                        <a:lumMod val="20000"/>
                        <a:lumOff val="80000"/>
                      </a:schemeClr>
                    </a:solidFill>
                  </a:tcPr>
                </a:tc>
                <a:tc>
                  <a:txBody>
                    <a:bodyPr/>
                    <a:lstStyle/>
                    <a:p>
                      <a:r>
                        <a:rPr lang="en-US" sz="1300" b="1" dirty="0">
                          <a:solidFill>
                            <a:schemeClr val="tx1"/>
                          </a:solidFill>
                        </a:rPr>
                        <a:t>Type II JAK2 Inhibitor </a:t>
                      </a:r>
                      <a:endParaRPr lang="en-US" sz="1300" b="1" baseline="300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2761687825"/>
                  </a:ext>
                </a:extLst>
              </a:tr>
              <a:tr h="956489">
                <a:tc>
                  <a:txBody>
                    <a:bodyPr/>
                    <a:lstStyle/>
                    <a:p>
                      <a:r>
                        <a:rPr lang="en-US" sz="1300" dirty="0"/>
                        <a:t>Binding mechanism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Binds to the </a:t>
                      </a:r>
                      <a:r>
                        <a:rPr lang="en-US" sz="1300" b="0" dirty="0" err="1"/>
                        <a:t>pseudokinase</a:t>
                      </a:r>
                      <a:r>
                        <a:rPr lang="en-US" sz="1300" b="0" dirty="0"/>
                        <a:t> domain</a:t>
                      </a:r>
                      <a:r>
                        <a:rPr lang="en-US" sz="1300" dirty="0"/>
                        <a:t>, inhibiting TPOR dimerization</a:t>
                      </a:r>
                      <a:r>
                        <a:rPr lang="en-US" sz="1300" baseline="30000" dirty="0"/>
                        <a:t>1</a:t>
                      </a:r>
                    </a:p>
                  </a:txBody>
                  <a:tcPr anchor="ctr">
                    <a:solidFill>
                      <a:schemeClr val="accent2">
                        <a:lumMod val="20000"/>
                        <a:lumOff val="80000"/>
                      </a:schemeClr>
                    </a:solidFill>
                  </a:tcPr>
                </a:tc>
                <a:tc>
                  <a:txBody>
                    <a:bodyPr/>
                    <a:lstStyle/>
                    <a:p>
                      <a:r>
                        <a:rPr lang="en-US" sz="1300" b="0" i="0" kern="1200" dirty="0">
                          <a:solidFill>
                            <a:schemeClr val="dk1"/>
                          </a:solidFill>
                          <a:effectLst/>
                          <a:latin typeface="+mn-lt"/>
                          <a:ea typeface="+mn-ea"/>
                          <a:cs typeface="+mn-cs"/>
                        </a:rPr>
                        <a:t>Binds to the ATP-binding pocket of kinase domains in inactive conformation</a:t>
                      </a:r>
                      <a:r>
                        <a:rPr lang="en-US" sz="1300" b="0" i="0" kern="1200" baseline="30000" dirty="0">
                          <a:solidFill>
                            <a:schemeClr val="dk1"/>
                          </a:solidFill>
                          <a:effectLst/>
                          <a:latin typeface="+mn-lt"/>
                          <a:ea typeface="+mn-ea"/>
                          <a:cs typeface="+mn-cs"/>
                        </a:rPr>
                        <a:t>2</a:t>
                      </a:r>
                      <a:endParaRPr lang="en-US" sz="1300" baseline="30000" dirty="0"/>
                    </a:p>
                  </a:txBody>
                  <a:tcPr anchor="ctr">
                    <a:solidFill>
                      <a:schemeClr val="accent4">
                        <a:lumMod val="20000"/>
                        <a:lumOff val="80000"/>
                      </a:schemeClr>
                    </a:solidFill>
                  </a:tcPr>
                </a:tc>
                <a:extLst>
                  <a:ext uri="{0D108BD9-81ED-4DB2-BD59-A6C34878D82A}">
                    <a16:rowId xmlns:a16="http://schemas.microsoft.com/office/drawing/2014/main" val="3533337158"/>
                  </a:ext>
                </a:extLst>
              </a:tr>
              <a:tr h="403851">
                <a:tc>
                  <a:txBody>
                    <a:bodyPr/>
                    <a:lstStyle/>
                    <a:p>
                      <a:r>
                        <a:rPr lang="en-US" sz="1300" dirty="0"/>
                        <a:t>Selectivity</a:t>
                      </a:r>
                    </a:p>
                  </a:txBody>
                  <a:tcPr anchor="ctr"/>
                </a:tc>
                <a:tc>
                  <a:txBody>
                    <a:bodyPr/>
                    <a:lstStyle/>
                    <a:p>
                      <a:r>
                        <a:rPr lang="en-US" sz="1300" dirty="0"/>
                        <a:t>Selective to JAK2V617F</a:t>
                      </a:r>
                      <a:r>
                        <a:rPr lang="en-US" sz="1300" baseline="30000" dirty="0"/>
                        <a:t>1,3</a:t>
                      </a:r>
                    </a:p>
                  </a:txBody>
                  <a:tcPr anchor="ctr">
                    <a:solidFill>
                      <a:schemeClr val="accent2">
                        <a:lumMod val="20000"/>
                        <a:lumOff val="80000"/>
                      </a:schemeClr>
                    </a:solidFill>
                  </a:tcPr>
                </a:tc>
                <a:tc>
                  <a:txBody>
                    <a:bodyPr/>
                    <a:lstStyle/>
                    <a:p>
                      <a:r>
                        <a:rPr lang="en-US" sz="1300" dirty="0"/>
                        <a:t>Type II JAK2-selective</a:t>
                      </a:r>
                      <a:r>
                        <a:rPr lang="en-US" sz="1300" baseline="30000" dirty="0"/>
                        <a:t>4</a:t>
                      </a:r>
                    </a:p>
                  </a:txBody>
                  <a:tcPr anchor="ctr">
                    <a:solidFill>
                      <a:schemeClr val="accent4">
                        <a:lumMod val="20000"/>
                        <a:lumOff val="80000"/>
                      </a:schemeClr>
                    </a:solidFill>
                  </a:tcPr>
                </a:tc>
                <a:extLst>
                  <a:ext uri="{0D108BD9-81ED-4DB2-BD59-A6C34878D82A}">
                    <a16:rowId xmlns:a16="http://schemas.microsoft.com/office/drawing/2014/main" val="2207190240"/>
                  </a:ext>
                </a:extLst>
              </a:tr>
              <a:tr h="1509127">
                <a:tc>
                  <a:txBody>
                    <a:bodyPr/>
                    <a:lstStyle/>
                    <a:p>
                      <a:r>
                        <a:rPr lang="en-US" sz="1300" dirty="0"/>
                        <a:t>Preclinical data</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Inhibited JAK2V617F-induced TPOR dimerization</a:t>
                      </a:r>
                      <a:r>
                        <a:rPr lang="en-US" sz="1300" baseline="30000" dirty="0"/>
                        <a:t>1</a:t>
                      </a:r>
                      <a:endParaRPr lang="en-US" sz="1300" dirty="0"/>
                    </a:p>
                    <a:p>
                      <a:pPr marL="285750" indent="-285750">
                        <a:buFont typeface="Arial" panose="020B0604020202020204" pitchFamily="34" charset="0"/>
                        <a:buChar char="•"/>
                      </a:pPr>
                      <a:r>
                        <a:rPr lang="en-US" sz="1300" dirty="0"/>
                        <a:t>Selectively reduced human JAK2V617F cell engraftment </a:t>
                      </a:r>
                    </a:p>
                    <a:p>
                      <a:pPr marL="285750" indent="-285750">
                        <a:buFont typeface="Arial" panose="020B0604020202020204" pitchFamily="34" charset="0"/>
                        <a:buChar char="•"/>
                      </a:pPr>
                      <a:r>
                        <a:rPr lang="en-US" sz="1300" dirty="0"/>
                        <a:t>Normalized pathogenic cytokine levels</a:t>
                      </a:r>
                      <a:endParaRPr lang="en-US" sz="1300" baseline="30000" dirty="0"/>
                    </a:p>
                  </a:txBody>
                  <a:tcPr anchor="ctr">
                    <a:solidFill>
                      <a:schemeClr val="accent2">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Reduced blood counts, splenomegaly, and mutant allele burden</a:t>
                      </a:r>
                      <a:r>
                        <a:rPr lang="en-US" sz="1300" baseline="30000" dirty="0"/>
                        <a:t>4</a:t>
                      </a:r>
                      <a:endParaRPr lang="en-US" sz="13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Type II JAK2i CHZ868 reversed Type I </a:t>
                      </a:r>
                      <a:r>
                        <a:rPr lang="en-US" sz="1300" baseline="0" dirty="0" err="1"/>
                        <a:t>JAKi</a:t>
                      </a:r>
                      <a:r>
                        <a:rPr lang="en-US" sz="1300" baseline="0" dirty="0"/>
                        <a:t> persistence in vitro</a:t>
                      </a:r>
                      <a:r>
                        <a:rPr lang="en-US" sz="1300" baseline="30000" dirty="0"/>
                        <a:t>5</a:t>
                      </a:r>
                      <a:endParaRPr lang="en-US" sz="1300" baseline="0" dirty="0"/>
                    </a:p>
                  </a:txBody>
                  <a:tcPr anchor="ctr">
                    <a:solidFill>
                      <a:schemeClr val="accent4">
                        <a:lumMod val="20000"/>
                        <a:lumOff val="80000"/>
                      </a:schemeClr>
                    </a:solidFill>
                  </a:tcPr>
                </a:tc>
                <a:extLst>
                  <a:ext uri="{0D108BD9-81ED-4DB2-BD59-A6C34878D82A}">
                    <a16:rowId xmlns:a16="http://schemas.microsoft.com/office/drawing/2014/main" val="3871619795"/>
                  </a:ext>
                </a:extLst>
              </a:tr>
              <a:tr h="680170">
                <a:tc>
                  <a:txBody>
                    <a:bodyPr/>
                    <a:lstStyle/>
                    <a:p>
                      <a:r>
                        <a:rPr lang="en-US" sz="1300" dirty="0"/>
                        <a:t>Clinical trial status</a:t>
                      </a:r>
                    </a:p>
                  </a:txBody>
                  <a:tcPr anchor="ctr"/>
                </a:tc>
                <a:tc>
                  <a:txBody>
                    <a:bodyPr/>
                    <a:lstStyle/>
                    <a:p>
                      <a:r>
                        <a:rPr lang="en-US" sz="1300" dirty="0"/>
                        <a:t>Phase 1, recruiting</a:t>
                      </a:r>
                      <a:r>
                        <a:rPr lang="en-US" sz="1300" baseline="30000" dirty="0"/>
                        <a:t>6</a:t>
                      </a:r>
                    </a:p>
                  </a:txBody>
                  <a:tcPr anchor="ctr">
                    <a:solidFill>
                      <a:schemeClr val="accent2">
                        <a:lumMod val="20000"/>
                        <a:lumOff val="80000"/>
                      </a:schemeClr>
                    </a:solidFill>
                  </a:tcPr>
                </a:tc>
                <a:tc>
                  <a:txBody>
                    <a:bodyPr/>
                    <a:lstStyle/>
                    <a:p>
                      <a:r>
                        <a:rPr lang="en-US" sz="1300" dirty="0"/>
                        <a:t>Phase 1, not yet recruiting</a:t>
                      </a:r>
                      <a:r>
                        <a:rPr lang="en-US" sz="1300" baseline="30000" dirty="0"/>
                        <a:t>7 </a:t>
                      </a:r>
                      <a:br>
                        <a:rPr lang="en-US" sz="1300" baseline="30000" dirty="0"/>
                      </a:br>
                      <a:r>
                        <a:rPr lang="en-US" sz="1300" baseline="0" dirty="0"/>
                        <a:t>(AJ1-11095)</a:t>
                      </a:r>
                      <a:endParaRPr lang="en-US" sz="1300" baseline="30000" dirty="0"/>
                    </a:p>
                  </a:txBody>
                  <a:tcPr anchor="ctr">
                    <a:solidFill>
                      <a:schemeClr val="accent4">
                        <a:lumMod val="20000"/>
                        <a:lumOff val="80000"/>
                      </a:schemeClr>
                    </a:solidFill>
                  </a:tcPr>
                </a:tc>
                <a:extLst>
                  <a:ext uri="{0D108BD9-81ED-4DB2-BD59-A6C34878D82A}">
                    <a16:rowId xmlns:a16="http://schemas.microsoft.com/office/drawing/2014/main" val="2316364927"/>
                  </a:ext>
                </a:extLst>
              </a:tr>
            </a:tbl>
          </a:graphicData>
        </a:graphic>
      </p:graphicFrame>
      <p:grpSp>
        <p:nvGrpSpPr>
          <p:cNvPr id="14" name="Group 13">
            <a:extLst>
              <a:ext uri="{FF2B5EF4-FFF2-40B4-BE49-F238E27FC236}">
                <a16:creationId xmlns:a16="http://schemas.microsoft.com/office/drawing/2014/main" id="{6778DB08-CA71-9965-942B-FE9741FCAB82}"/>
              </a:ext>
            </a:extLst>
          </p:cNvPr>
          <p:cNvGrpSpPr/>
          <p:nvPr/>
        </p:nvGrpSpPr>
        <p:grpSpPr>
          <a:xfrm>
            <a:off x="7309353" y="3206847"/>
            <a:ext cx="4652180" cy="2126604"/>
            <a:chOff x="7425400" y="2568242"/>
            <a:chExt cx="4652180" cy="2126604"/>
          </a:xfrm>
        </p:grpSpPr>
        <p:pic>
          <p:nvPicPr>
            <p:cNvPr id="3" name="Picture 2">
              <a:extLst>
                <a:ext uri="{FF2B5EF4-FFF2-40B4-BE49-F238E27FC236}">
                  <a16:creationId xmlns:a16="http://schemas.microsoft.com/office/drawing/2014/main" id="{CDD08363-1BC1-A7BA-C647-C8341DD4F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537" y="2966343"/>
              <a:ext cx="3575843" cy="1096792"/>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ED7060DA-3985-8125-6B47-009071876558}"/>
                </a:ext>
              </a:extLst>
            </p:cNvPr>
            <p:cNvSpPr/>
            <p:nvPr/>
          </p:nvSpPr>
          <p:spPr>
            <a:xfrm>
              <a:off x="9493322" y="2838398"/>
              <a:ext cx="320066" cy="495705"/>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2C1D422-621D-4756-E2E8-5AF40EEA8C69}"/>
                </a:ext>
              </a:extLst>
            </p:cNvPr>
            <p:cNvSpPr txBox="1"/>
            <p:nvPr/>
          </p:nvSpPr>
          <p:spPr>
            <a:xfrm>
              <a:off x="10354480" y="3924635"/>
              <a:ext cx="1723100" cy="276999"/>
            </a:xfrm>
            <a:prstGeom prst="rect">
              <a:avLst/>
            </a:prstGeom>
            <a:solidFill>
              <a:schemeClr val="accent4"/>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Type II JAK2 Inhibitors</a:t>
              </a:r>
            </a:p>
          </p:txBody>
        </p:sp>
        <p:sp>
          <p:nvSpPr>
            <p:cNvPr id="9" name="TextBox 8">
              <a:extLst>
                <a:ext uri="{FF2B5EF4-FFF2-40B4-BE49-F238E27FC236}">
                  <a16:creationId xmlns:a16="http://schemas.microsoft.com/office/drawing/2014/main" id="{8C07C170-94F4-B5BF-F9E0-D0EDC4F2B89C}"/>
                </a:ext>
              </a:extLst>
            </p:cNvPr>
            <p:cNvSpPr txBox="1"/>
            <p:nvPr/>
          </p:nvSpPr>
          <p:spPr>
            <a:xfrm>
              <a:off x="7425400" y="2568242"/>
              <a:ext cx="2307042" cy="276999"/>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JAK2V617F-selective inhibitors</a:t>
              </a:r>
            </a:p>
          </p:txBody>
        </p:sp>
        <p:sp>
          <p:nvSpPr>
            <p:cNvPr id="10" name="Arrow: Down 9">
              <a:extLst>
                <a:ext uri="{FF2B5EF4-FFF2-40B4-BE49-F238E27FC236}">
                  <a16:creationId xmlns:a16="http://schemas.microsoft.com/office/drawing/2014/main" id="{81BCD258-3A31-0476-F35A-ABD56531A48F}"/>
                </a:ext>
              </a:extLst>
            </p:cNvPr>
            <p:cNvSpPr/>
            <p:nvPr/>
          </p:nvSpPr>
          <p:spPr>
            <a:xfrm rot="10800000">
              <a:off x="10281163" y="3548296"/>
              <a:ext cx="296645" cy="380704"/>
            </a:xfrm>
            <a:prstGeom prst="down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2B3D0252-283B-2AB0-1F63-364F2CEC7CD1}"/>
                </a:ext>
              </a:extLst>
            </p:cNvPr>
            <p:cNvSpPr txBox="1"/>
            <p:nvPr/>
          </p:nvSpPr>
          <p:spPr>
            <a:xfrm>
              <a:off x="8189305" y="4479402"/>
              <a:ext cx="34243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Image adapted from </a:t>
              </a: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Shwaky</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AM et al.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mn-cs"/>
                </a:rPr>
                <a:t>Pharmaceutics</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2022;14:1001.  </a:t>
              </a:r>
            </a:p>
          </p:txBody>
        </p:sp>
      </p:grpSp>
      <p:sp>
        <p:nvSpPr>
          <p:cNvPr id="12" name="TextBox 11">
            <a:extLst>
              <a:ext uri="{FF2B5EF4-FFF2-40B4-BE49-F238E27FC236}">
                <a16:creationId xmlns:a16="http://schemas.microsoft.com/office/drawing/2014/main" id="{BFCD51D4-8458-3173-92EE-1ABDBBE6CBBD}"/>
              </a:ext>
            </a:extLst>
          </p:cNvPr>
          <p:cNvSpPr txBox="1"/>
          <p:nvPr/>
        </p:nvSpPr>
        <p:spPr>
          <a:xfrm>
            <a:off x="7656482" y="2717185"/>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Binding Locations of JAK2 Inhibitors</a:t>
            </a:r>
          </a:p>
        </p:txBody>
      </p:sp>
      <p:sp>
        <p:nvSpPr>
          <p:cNvPr id="13" name="Rectangle 12">
            <a:extLst>
              <a:ext uri="{FF2B5EF4-FFF2-40B4-BE49-F238E27FC236}">
                <a16:creationId xmlns:a16="http://schemas.microsoft.com/office/drawing/2014/main" id="{4560106B-BBBF-7659-C105-4ED8A8323B12}"/>
              </a:ext>
            </a:extLst>
          </p:cNvPr>
          <p:cNvSpPr/>
          <p:nvPr/>
        </p:nvSpPr>
        <p:spPr>
          <a:xfrm>
            <a:off x="7234785" y="2519747"/>
            <a:ext cx="4714754" cy="287052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Arrow: Bent 16">
            <a:extLst>
              <a:ext uri="{FF2B5EF4-FFF2-40B4-BE49-F238E27FC236}">
                <a16:creationId xmlns:a16="http://schemas.microsoft.com/office/drawing/2014/main" id="{B48575A8-208D-E094-D8CB-7E3BCD744B6B}"/>
              </a:ext>
            </a:extLst>
          </p:cNvPr>
          <p:cNvSpPr/>
          <p:nvPr/>
        </p:nvSpPr>
        <p:spPr>
          <a:xfrm rot="5400000">
            <a:off x="8280917" y="1005392"/>
            <a:ext cx="375880" cy="2633136"/>
          </a:xfrm>
          <a:prstGeom prst="bentArrow">
            <a:avLst>
              <a:gd name="adj1" fmla="val 31352"/>
              <a:gd name="adj2" fmla="val 35969"/>
              <a:gd name="adj3" fmla="val 25000"/>
              <a:gd name="adj4" fmla="val 43750"/>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Rectangle: Rounded Corners 13">
            <a:extLst>
              <a:ext uri="{FF2B5EF4-FFF2-40B4-BE49-F238E27FC236}">
                <a16:creationId xmlns:a16="http://schemas.microsoft.com/office/drawing/2014/main" id="{E17D85E3-4699-4611-947E-CA2F0C768534}"/>
              </a:ext>
            </a:extLst>
          </p:cNvPr>
          <p:cNvSpPr/>
          <p:nvPr/>
        </p:nvSpPr>
        <p:spPr>
          <a:xfrm>
            <a:off x="7755872" y="859001"/>
            <a:ext cx="4305051" cy="1046222"/>
          </a:xfrm>
          <a:prstGeom prst="roundRect">
            <a:avLst>
              <a:gd name="adj" fmla="val 14880"/>
            </a:avLst>
          </a:prstGeom>
          <a:solidFill>
            <a:schemeClr val="bg2">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251" marR="0" lvl="0" indent="0" algn="l" defTabSz="914106" rtl="0" eaLnBrk="1" fontAlgn="base" latinLnBrk="0" hangingPunct="1">
              <a:lnSpc>
                <a:spcPct val="100000"/>
              </a:lnSpc>
              <a:spcBef>
                <a:spcPts val="750"/>
              </a:spcBef>
              <a:spcAft>
                <a:spcPts val="0"/>
              </a:spcAft>
              <a:buClr>
                <a:srgbClr val="659ACE"/>
              </a:buClr>
              <a:buSzTx/>
              <a:buFontTx/>
              <a:buNone/>
              <a:tabLst/>
              <a:defRPr/>
            </a:pPr>
            <a:r>
              <a:rPr kumimoji="0" lang="en-US" sz="1800" b="0" i="0" u="none" strike="noStrike" kern="1200" cap="none" spc="0" normalizeH="0" baseline="0" noProof="0" dirty="0">
                <a:ln>
                  <a:noFill/>
                </a:ln>
                <a:solidFill>
                  <a:srgbClr val="171E4C"/>
                </a:solidFill>
                <a:effectLst/>
                <a:uLnTx/>
                <a:uFillTx/>
                <a:latin typeface="Arial" panose="020B0604020202020204"/>
                <a:ea typeface="+mn-ea"/>
                <a:cs typeface="+mn-cs"/>
              </a:rPr>
              <a:t>In phase 1 trials but</a:t>
            </a:r>
          </a:p>
          <a:p>
            <a:pPr marL="136251" marR="0" lvl="0" indent="0" algn="l" defTabSz="914106" rtl="0" eaLnBrk="1" fontAlgn="base" latinLnBrk="0" hangingPunct="1">
              <a:lnSpc>
                <a:spcPct val="100000"/>
              </a:lnSpc>
              <a:spcBef>
                <a:spcPts val="750"/>
              </a:spcBef>
              <a:spcAft>
                <a:spcPts val="0"/>
              </a:spcAft>
              <a:buClr>
                <a:srgbClr val="659ACE"/>
              </a:buClr>
              <a:buSzTx/>
              <a:buFontTx/>
              <a:buNone/>
              <a:tabLst/>
              <a:defRPr/>
            </a:pPr>
            <a:r>
              <a:rPr kumimoji="0" lang="en-US" sz="1800" b="0" i="0" u="none" strike="noStrike" kern="1200" cap="none" spc="0" normalizeH="0" baseline="0" noProof="0" dirty="0">
                <a:ln>
                  <a:noFill/>
                </a:ln>
                <a:solidFill>
                  <a:srgbClr val="171E4C"/>
                </a:solidFill>
                <a:effectLst/>
                <a:uLnTx/>
                <a:uFillTx/>
                <a:latin typeface="Arial" panose="020B0604020202020204"/>
                <a:ea typeface="+mn-ea"/>
                <a:cs typeface="+mn-cs"/>
              </a:rPr>
              <a:t>No clinical data in the public domain</a:t>
            </a:r>
          </a:p>
        </p:txBody>
      </p:sp>
      <p:sp>
        <p:nvSpPr>
          <p:cNvPr id="15" name="TextBox 14">
            <a:extLst>
              <a:ext uri="{FF2B5EF4-FFF2-40B4-BE49-F238E27FC236}">
                <a16:creationId xmlns:a16="http://schemas.microsoft.com/office/drawing/2014/main" id="{1073F05B-D71C-0CBB-D705-8EE4512F51D2}"/>
              </a:ext>
            </a:extLst>
          </p:cNvPr>
          <p:cNvSpPr txBox="1"/>
          <p:nvPr/>
        </p:nvSpPr>
        <p:spPr>
          <a:xfrm>
            <a:off x="7247464" y="963968"/>
            <a:ext cx="728365" cy="731519"/>
          </a:xfrm>
          <a:prstGeom prst="ellipse">
            <a:avLst/>
          </a:prstGeom>
          <a:solidFill>
            <a:srgbClr val="FFF7D5"/>
          </a:solidFill>
          <a:ln>
            <a:solidFill>
              <a:schemeClr val="accent1"/>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71E4C"/>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8575599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6AFA-97E7-1BCE-1932-2F1EF6051283}"/>
              </a:ext>
            </a:extLst>
          </p:cNvPr>
          <p:cNvSpPr>
            <a:spLocks noGrp="1"/>
          </p:cNvSpPr>
          <p:nvPr>
            <p:ph type="title"/>
          </p:nvPr>
        </p:nvSpPr>
        <p:spPr/>
        <p:txBody>
          <a:bodyPr/>
          <a:lstStyle/>
          <a:p>
            <a:r>
              <a:rPr lang="en-US" dirty="0"/>
              <a:t>Abstracts at ASH 2025 to watch out for…</a:t>
            </a:r>
          </a:p>
        </p:txBody>
      </p:sp>
      <p:sp>
        <p:nvSpPr>
          <p:cNvPr id="4" name="Rectangle 3">
            <a:extLst>
              <a:ext uri="{FF2B5EF4-FFF2-40B4-BE49-F238E27FC236}">
                <a16:creationId xmlns:a16="http://schemas.microsoft.com/office/drawing/2014/main" id="{77CC1C1F-7959-FAE1-B390-6DE0A9500814}"/>
              </a:ext>
            </a:extLst>
          </p:cNvPr>
          <p:cNvSpPr/>
          <p:nvPr/>
        </p:nvSpPr>
        <p:spPr>
          <a:xfrm>
            <a:off x="401170" y="5538314"/>
            <a:ext cx="11389659" cy="1156387"/>
          </a:xfrm>
          <a:prstGeom prst="rect">
            <a:avLst/>
          </a:prstGeom>
          <a:gradFill flip="none" rotWithShape="1">
            <a:gsLst>
              <a:gs pos="0">
                <a:schemeClr val="accent1">
                  <a:lumMod val="5000"/>
                  <a:lumOff val="95000"/>
                </a:schemeClr>
              </a:gs>
              <a:gs pos="35000">
                <a:schemeClr val="tx2">
                  <a:lumMod val="10000"/>
                  <a:lumOff val="90000"/>
                </a:schemeClr>
              </a:gs>
              <a:gs pos="67000">
                <a:schemeClr val="accent1">
                  <a:lumMod val="20000"/>
                  <a:lumOff val="80000"/>
                </a:schemeClr>
              </a:gs>
              <a:gs pos="100000">
                <a:schemeClr val="accent4">
                  <a:lumMod val="20000"/>
                  <a:lumOff val="80000"/>
                </a:schemeClr>
              </a:gs>
            </a:gsLst>
            <a:lin ang="18900000" scaled="1"/>
            <a:tileRect/>
          </a:gra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Molecular characterization of patients (pts) with myeloproliferative neoplasms treated with INCA033989 demonstrates selective targeting of CALR mutant hematopoietic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Psaila B et al. ASH 2025;Abstract 71</a:t>
            </a:r>
          </a:p>
        </p:txBody>
      </p:sp>
      <p:sp>
        <p:nvSpPr>
          <p:cNvPr id="5" name="Rectangle 4">
            <a:extLst>
              <a:ext uri="{FF2B5EF4-FFF2-40B4-BE49-F238E27FC236}">
                <a16:creationId xmlns:a16="http://schemas.microsoft.com/office/drawing/2014/main" id="{8680DA04-C202-080D-178A-A4DC687E0C83}"/>
              </a:ext>
            </a:extLst>
          </p:cNvPr>
          <p:cNvSpPr/>
          <p:nvPr/>
        </p:nvSpPr>
        <p:spPr>
          <a:xfrm>
            <a:off x="401170" y="4225345"/>
            <a:ext cx="11389659" cy="1156387"/>
          </a:xfrm>
          <a:prstGeom prst="rect">
            <a:avLst/>
          </a:prstGeom>
          <a:gradFill flip="none" rotWithShape="1">
            <a:gsLst>
              <a:gs pos="0">
                <a:schemeClr val="accent1">
                  <a:lumMod val="5000"/>
                  <a:lumOff val="95000"/>
                </a:schemeClr>
              </a:gs>
              <a:gs pos="35000">
                <a:schemeClr val="tx2">
                  <a:lumMod val="10000"/>
                  <a:lumOff val="90000"/>
                </a:schemeClr>
              </a:gs>
              <a:gs pos="67000">
                <a:schemeClr val="accent1">
                  <a:lumMod val="20000"/>
                  <a:lumOff val="80000"/>
                </a:schemeClr>
              </a:gs>
              <a:gs pos="100000">
                <a:schemeClr val="accent4">
                  <a:lumMod val="20000"/>
                  <a:lumOff val="80000"/>
                </a:schemeClr>
              </a:gs>
            </a:gsLst>
            <a:lin ang="18900000" scaled="1"/>
            <a:tileRect/>
          </a:gra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Safety and efficacy of the mutant calreticulin-specific monoclonal antibody INCA033989 as monotherapy or in combination with ruxolitinib in patients (pts) with myelofibrosis (MF): Preliminary results from dose escalation of two global Phase 1 studies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Mascarenhas J et al. ASH 2025;Abstract 484</a:t>
            </a:r>
          </a:p>
        </p:txBody>
      </p:sp>
      <p:sp>
        <p:nvSpPr>
          <p:cNvPr id="6" name="Rectangle 5">
            <a:extLst>
              <a:ext uri="{FF2B5EF4-FFF2-40B4-BE49-F238E27FC236}">
                <a16:creationId xmlns:a16="http://schemas.microsoft.com/office/drawing/2014/main" id="{C53976F5-978E-C539-F088-1EEA27417130}"/>
              </a:ext>
            </a:extLst>
          </p:cNvPr>
          <p:cNvSpPr/>
          <p:nvPr/>
        </p:nvSpPr>
        <p:spPr>
          <a:xfrm>
            <a:off x="401170" y="2912376"/>
            <a:ext cx="11389659" cy="1156387"/>
          </a:xfrm>
          <a:prstGeom prst="rect">
            <a:avLst/>
          </a:prstGeom>
          <a:gradFill flip="none" rotWithShape="1">
            <a:gsLst>
              <a:gs pos="0">
                <a:schemeClr val="accent1">
                  <a:lumMod val="5000"/>
                  <a:lumOff val="95000"/>
                </a:schemeClr>
              </a:gs>
              <a:gs pos="35000">
                <a:srgbClr val="E2FBED"/>
              </a:gs>
              <a:gs pos="67000">
                <a:schemeClr val="accent3">
                  <a:lumMod val="20000"/>
                  <a:lumOff val="80000"/>
                </a:schemeClr>
              </a:gs>
              <a:gs pos="100000">
                <a:schemeClr val="accent6">
                  <a:lumMod val="20000"/>
                  <a:lumOff val="80000"/>
                </a:schemeClr>
              </a:gs>
            </a:gsLst>
            <a:lin ang="18900000" scaled="1"/>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 multicenter, open-label phase 1 study of INCB160058, a first-in-class JAK2V617F mutant– selective inhibitor, in patients with myelofibrosis, polycythemia vera, or essential thrombocythemia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Gotlib J et al. ASH 2025;Abstract 2051</a:t>
            </a:r>
          </a:p>
        </p:txBody>
      </p:sp>
      <p:sp>
        <p:nvSpPr>
          <p:cNvPr id="9" name="Rectangle 8">
            <a:extLst>
              <a:ext uri="{FF2B5EF4-FFF2-40B4-BE49-F238E27FC236}">
                <a16:creationId xmlns:a16="http://schemas.microsoft.com/office/drawing/2014/main" id="{7EF4A1FB-6540-6A0F-3D14-F6E0D8E2421E}"/>
              </a:ext>
            </a:extLst>
          </p:cNvPr>
          <p:cNvSpPr/>
          <p:nvPr/>
        </p:nvSpPr>
        <p:spPr>
          <a:xfrm>
            <a:off x="401170" y="1599407"/>
            <a:ext cx="11389659" cy="1156387"/>
          </a:xfrm>
          <a:prstGeom prst="rect">
            <a:avLst/>
          </a:prstGeom>
          <a:gradFill flip="none" rotWithShape="1">
            <a:gsLst>
              <a:gs pos="0">
                <a:schemeClr val="accent1">
                  <a:lumMod val="5000"/>
                  <a:lumOff val="95000"/>
                </a:schemeClr>
              </a:gs>
              <a:gs pos="35000">
                <a:schemeClr val="bg1">
                  <a:lumMod val="95000"/>
                </a:schemeClr>
              </a:gs>
              <a:gs pos="67000">
                <a:schemeClr val="bg2">
                  <a:lumMod val="90000"/>
                </a:schemeClr>
              </a:gs>
              <a:gs pos="100000">
                <a:schemeClr val="bg2"/>
              </a:gs>
            </a:gsLst>
            <a:lin ang="189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AJ1-11095, a potent and highly selective type-II JAK2 inhibitor, shows enhanced therapeutic efficacy as compared with type-I JAK2 inhibitor ruxolitinib in models of myeloproliferative neoplasms (MPNs)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Dunbar A et al. ASH 2025;Abstract 1983</a:t>
            </a:r>
          </a:p>
        </p:txBody>
      </p:sp>
    </p:spTree>
    <p:extLst>
      <p:ext uri="{BB962C8B-B14F-4D97-AF65-F5344CB8AC3E}">
        <p14:creationId xmlns:p14="http://schemas.microsoft.com/office/powerpoint/2010/main" val="15594805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CA7B4-4FD8-C162-D25C-EBCAC4D0F66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0CD368A-5454-43A7-9670-E8C75725532D}"/>
              </a:ext>
            </a:extLst>
          </p:cNvPr>
          <p:cNvSpPr/>
          <p:nvPr/>
        </p:nvSpPr>
        <p:spPr bwMode="auto">
          <a:xfrm>
            <a:off x="3189514" y="855616"/>
            <a:ext cx="8808847" cy="155448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A05A8D85-840C-23CE-1F14-2DA57C4694AA}"/>
              </a:ext>
            </a:extLst>
          </p:cNvPr>
          <p:cNvSpPr>
            <a:spLocks noGrp="1"/>
          </p:cNvSpPr>
          <p:nvPr>
            <p:ph type="title"/>
          </p:nvPr>
        </p:nvSpPr>
        <p:spPr>
          <a:xfrm>
            <a:off x="3294081" y="1038197"/>
            <a:ext cx="8383800" cy="1316528"/>
          </a:xfrm>
        </p:spPr>
        <p:txBody>
          <a:bodyPr lIns="91440" tIns="91440" rIns="91440" bIns="182880"/>
          <a:lstStyle/>
          <a:p>
            <a:pPr algn="l"/>
            <a:r>
              <a:rPr lang="en-US" dirty="0">
                <a:solidFill>
                  <a:schemeClr val="bg1"/>
                </a:solidFill>
              </a:rPr>
              <a:t>Case Presentation: 78-year-old woman with primary MF (CALR1 and SF3B1 mutations) and anemia receives </a:t>
            </a:r>
            <a:r>
              <a:rPr lang="en-US" dirty="0" err="1">
                <a:solidFill>
                  <a:schemeClr val="bg1"/>
                </a:solidFill>
              </a:rPr>
              <a:t>luspatercept</a:t>
            </a:r>
            <a:endParaRPr lang="en-US" dirty="0">
              <a:solidFill>
                <a:schemeClr val="bg1"/>
              </a:solidFill>
              <a:latin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EB6B9E07-79C6-29C2-3A66-5244C2821836}"/>
              </a:ext>
            </a:extLst>
          </p:cNvPr>
          <p:cNvSpPr/>
          <p:nvPr/>
        </p:nvSpPr>
        <p:spPr bwMode="auto">
          <a:xfrm>
            <a:off x="3189515" y="3719049"/>
            <a:ext cx="8793232" cy="155448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235E9E3D-1D53-C8D3-1335-3D1C51529A56}"/>
              </a:ext>
            </a:extLst>
          </p:cNvPr>
          <p:cNvSpPr txBox="1">
            <a:spLocks/>
          </p:cNvSpPr>
          <p:nvPr/>
        </p:nvSpPr>
        <p:spPr bwMode="auto">
          <a:xfrm>
            <a:off x="3304318" y="3927882"/>
            <a:ext cx="8694044" cy="1248460"/>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Current 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luspatercept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for patients with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MF-associated anemia</a:t>
            </a:r>
            <a:endParaRPr kumimoji="0" lang="en-US" sz="3000" b="1" i="0" u="none" strike="sngStrike" kern="0" cap="none" spc="0" normalizeH="0" baseline="0" noProof="0" dirty="0">
              <a:ln>
                <a:noFill/>
              </a:ln>
              <a:solidFill>
                <a:srgbClr val="FFFFFF"/>
              </a:solidFill>
              <a:effectLst/>
              <a:uLnTx/>
              <a:uFillTx/>
              <a:latin typeface="Calibri"/>
              <a:ea typeface="MS PGothic" pitchFamily="34" charset="-128"/>
              <a:cs typeface="Calibri"/>
            </a:endParaRPr>
          </a:p>
        </p:txBody>
      </p:sp>
      <p:pic>
        <p:nvPicPr>
          <p:cNvPr id="4" name="Picture 3" descr="A person wearing a headset&#10;&#10;AI-generated content may be incorrect.">
            <a:extLst>
              <a:ext uri="{FF2B5EF4-FFF2-40B4-BE49-F238E27FC236}">
                <a16:creationId xmlns:a16="http://schemas.microsoft.com/office/drawing/2014/main" id="{D149EED9-C0D1-4A02-CE7F-2588E2120274}"/>
              </a:ext>
            </a:extLst>
          </p:cNvPr>
          <p:cNvPicPr>
            <a:picLocks noChangeAspect="1"/>
          </p:cNvPicPr>
          <p:nvPr/>
        </p:nvPicPr>
        <p:blipFill>
          <a:blip r:embed="rId3"/>
          <a:stretch>
            <a:fillRect/>
          </a:stretch>
        </p:blipFill>
        <p:spPr>
          <a:xfrm>
            <a:off x="293171" y="855616"/>
            <a:ext cx="2763520" cy="1554480"/>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924E0442-EBEA-9D6F-1C4D-293707A06EE8}"/>
              </a:ext>
            </a:extLst>
          </p:cNvPr>
          <p:cNvSpPr txBox="1">
            <a:spLocks/>
          </p:cNvSpPr>
          <p:nvPr/>
        </p:nvSpPr>
        <p:spPr bwMode="auto">
          <a:xfrm>
            <a:off x="293170" y="2450944"/>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Laura Michaelis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(Milwaukee, Wisconsin)</a:t>
            </a:r>
          </a:p>
        </p:txBody>
      </p:sp>
      <p:pic>
        <p:nvPicPr>
          <p:cNvPr id="12" name="Picture 11" descr="A person in a suit sitting in a chair&#10;&#10;AI-generated content may be incorrect.">
            <a:extLst>
              <a:ext uri="{FF2B5EF4-FFF2-40B4-BE49-F238E27FC236}">
                <a16:creationId xmlns:a16="http://schemas.microsoft.com/office/drawing/2014/main" id="{B5961E91-46C3-D074-B31A-AD71090D3A9C}"/>
              </a:ext>
            </a:extLst>
          </p:cNvPr>
          <p:cNvPicPr>
            <a:picLocks noChangeAspect="1"/>
          </p:cNvPicPr>
          <p:nvPr/>
        </p:nvPicPr>
        <p:blipFill>
          <a:blip r:embed="rId4"/>
          <a:stretch>
            <a:fillRect/>
          </a:stretch>
        </p:blipFill>
        <p:spPr>
          <a:xfrm>
            <a:off x="293170" y="3719049"/>
            <a:ext cx="2763520" cy="1554480"/>
          </a:xfrm>
          <a:prstGeom prst="rect">
            <a:avLst/>
          </a:prstGeom>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25B1FF9F-4F14-B7AD-2E8E-D26DFB554D7E}"/>
              </a:ext>
            </a:extLst>
          </p:cNvPr>
          <p:cNvSpPr txBox="1">
            <a:spLocks/>
          </p:cNvSpPr>
          <p:nvPr/>
        </p:nvSpPr>
        <p:spPr bwMode="auto">
          <a:xfrm>
            <a:off x="293171" y="5319073"/>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Prithviraj Bose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a:t>
            </a:r>
            <a:r>
              <a:rPr kumimoji="0" lang="en-US" sz="2000" b="1" i="0" u="none" strike="noStrike" kern="1200" cap="none" spc="0" normalizeH="0" baseline="0" noProof="0" dirty="0" err="1">
                <a:ln>
                  <a:noFill/>
                </a:ln>
                <a:solidFill>
                  <a:srgbClr val="062060"/>
                </a:solidFill>
                <a:effectLst/>
                <a:uLnTx/>
                <a:uFillTx/>
                <a:latin typeface="Calibri"/>
                <a:ea typeface="MS PGothic" pitchFamily="34" charset="-128"/>
                <a:cs typeface="Calibri"/>
              </a:rPr>
              <a:t>Houston,Texas</a:t>
            </a: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a:t>
            </a:r>
          </a:p>
        </p:txBody>
      </p:sp>
    </p:spTree>
    <p:extLst>
      <p:ext uri="{BB962C8B-B14F-4D97-AF65-F5344CB8AC3E}">
        <p14:creationId xmlns:p14="http://schemas.microsoft.com/office/powerpoint/2010/main" val="22613676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FEF9-0AD9-1A75-2BEB-A301BD79FDF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B26D1AE-45DF-4D83-12C2-396C9791D6BB}"/>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0D5A05B8-F51D-46D6-A5ED-98AE7E20D869}"/>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How would you likely have managed this patient’s care?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In what situations, if any, do you combine a JAK inhibitor with luspatercept?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How do you dose-escalate luspatercept for patients with MF? </a:t>
            </a:r>
            <a:br>
              <a:rPr kumimoji="0" lang="en-US" b="1" i="0" u="none" strike="noStrike" kern="1200" cap="none" spc="0" normalizeH="0" baseline="0" noProof="0" dirty="0">
                <a:ln>
                  <a:noFill/>
                </a:ln>
                <a:solidFill>
                  <a:schemeClr val="tx1"/>
                </a:solidFill>
                <a:effectLst/>
                <a:uLnTx/>
                <a:uFillTx/>
                <a:latin typeface="Calibri"/>
                <a:ea typeface="MS PGothic" charset="0"/>
              </a:rPr>
            </a:br>
            <a:r>
              <a:rPr kumimoji="0" lang="en-US" b="1" i="0" u="none" strike="noStrike" kern="1200" cap="none" spc="0" normalizeH="0" baseline="0" noProof="0" dirty="0">
                <a:ln>
                  <a:noFill/>
                </a:ln>
                <a:solidFill>
                  <a:schemeClr val="tx1"/>
                </a:solidFill>
                <a:effectLst/>
                <a:uLnTx/>
                <a:uFillTx/>
                <a:latin typeface="Calibri"/>
                <a:ea typeface="MS PGothic" charset="0"/>
              </a:rPr>
              <a:t>When do you discontinue treatment?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are your thoughts about the emerging results from the </a:t>
            </a:r>
            <a:br>
              <a:rPr kumimoji="0" lang="en-US" b="1" i="0" u="none" strike="noStrike" kern="1200" cap="none" spc="0" normalizeH="0" baseline="0" noProof="0" dirty="0">
                <a:ln>
                  <a:noFill/>
                </a:ln>
                <a:solidFill>
                  <a:schemeClr val="tx1"/>
                </a:solidFill>
                <a:effectLst/>
                <a:uLnTx/>
                <a:uFillTx/>
                <a:latin typeface="Calibri"/>
                <a:ea typeface="MS PGothic" charset="0"/>
              </a:rPr>
            </a:br>
            <a:r>
              <a:rPr kumimoji="0" lang="en-US" b="1" i="0" u="none" strike="noStrike" kern="1200" cap="none" spc="0" normalizeH="0" baseline="0" noProof="0" dirty="0">
                <a:ln>
                  <a:noFill/>
                </a:ln>
                <a:solidFill>
                  <a:schemeClr val="tx1"/>
                </a:solidFill>
                <a:effectLst/>
                <a:uLnTx/>
                <a:uFillTx/>
                <a:latin typeface="Calibri"/>
                <a:ea typeface="MS PGothic" charset="0"/>
              </a:rPr>
              <a:t>Phase III INDEPENDENCE trial?</a:t>
            </a:r>
          </a:p>
        </p:txBody>
      </p:sp>
    </p:spTree>
    <p:extLst>
      <p:ext uri="{BB962C8B-B14F-4D97-AF65-F5344CB8AC3E}">
        <p14:creationId xmlns:p14="http://schemas.microsoft.com/office/powerpoint/2010/main" val="1257124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EB483-B796-B581-72FA-C5BF9561D77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EADC12B-07CA-08F6-CCE9-24704EE7EC53}"/>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614A1CC-31AA-D028-637B-6A879D9D1E23}"/>
              </a:ext>
            </a:extLst>
          </p:cNvPr>
          <p:cNvSpPr>
            <a:spLocks noGrp="1"/>
          </p:cNvSpPr>
          <p:nvPr>
            <p:ph type="title"/>
          </p:nvPr>
        </p:nvSpPr>
        <p:spPr>
          <a:xfrm>
            <a:off x="1122023" y="548680"/>
            <a:ext cx="10062756" cy="1085498"/>
          </a:xfrm>
        </p:spPr>
        <p:txBody>
          <a:bodyPr lIns="91440" tIns="91440" rIns="91440" bIns="182880"/>
          <a:lstStyle/>
          <a:p>
            <a:r>
              <a:rPr lang="en-US" dirty="0">
                <a:solidFill>
                  <a:schemeClr val="bg1"/>
                </a:solidFill>
              </a:rPr>
              <a:t>Promising novel therapies under development for MF</a:t>
            </a:r>
          </a:p>
        </p:txBody>
      </p:sp>
      <p:sp>
        <p:nvSpPr>
          <p:cNvPr id="8" name="Title 1">
            <a:extLst>
              <a:ext uri="{FF2B5EF4-FFF2-40B4-BE49-F238E27FC236}">
                <a16:creationId xmlns:a16="http://schemas.microsoft.com/office/drawing/2014/main" id="{4F130A2E-21C2-D6F6-1ED1-8721BF314D6E}"/>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John Mascarenhas (New York, New York)</a:t>
            </a:r>
          </a:p>
        </p:txBody>
      </p:sp>
      <p:pic>
        <p:nvPicPr>
          <p:cNvPr id="2" name="Picture 1" descr="A person wearing headphones&#10;&#10;AI-generated content may be incorrect.">
            <a:extLst>
              <a:ext uri="{FF2B5EF4-FFF2-40B4-BE49-F238E27FC236}">
                <a16:creationId xmlns:a16="http://schemas.microsoft.com/office/drawing/2014/main" id="{4D73C230-71C7-22AB-42C0-8276C2D8449E}"/>
              </a:ext>
            </a:extLst>
          </p:cNvPr>
          <p:cNvPicPr>
            <a:picLocks noChangeAspect="1"/>
          </p:cNvPicPr>
          <p:nvPr/>
        </p:nvPicPr>
        <p:blipFill>
          <a:blip r:embed="rId2"/>
          <a:stretch>
            <a:fillRect/>
          </a:stretch>
        </p:blipFill>
        <p:spPr>
          <a:xfrm>
            <a:off x="3115594" y="2297384"/>
            <a:ext cx="6317974"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4661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EECE5-47CB-CD4E-7046-EB0C0173377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AC88505-A522-03E1-3AEC-6BE468D6751E}"/>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4DC22C27-799B-170B-6335-46919BA9BBE8}"/>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are your thoughts about the future role of the following </a:t>
            </a:r>
            <a:br>
              <a:rPr kumimoji="0" lang="en-US" b="1" i="0" u="none" strike="noStrike" kern="1200" cap="none" spc="0" normalizeH="0" baseline="0" noProof="0" dirty="0">
                <a:ln>
                  <a:noFill/>
                </a:ln>
                <a:solidFill>
                  <a:schemeClr val="tx1"/>
                </a:solidFill>
                <a:effectLst/>
                <a:uLnTx/>
                <a:uFillTx/>
                <a:latin typeface="Calibri"/>
                <a:ea typeface="MS PGothic" charset="0"/>
              </a:rPr>
            </a:br>
            <a:r>
              <a:rPr kumimoji="0" lang="en-US" b="1" i="0" u="none" strike="noStrike" kern="1200" cap="none" spc="0" normalizeH="0" baseline="0" noProof="0" dirty="0">
                <a:ln>
                  <a:noFill/>
                </a:ln>
                <a:solidFill>
                  <a:schemeClr val="tx1"/>
                </a:solidFill>
                <a:effectLst/>
                <a:uLnTx/>
                <a:uFillTx/>
                <a:latin typeface="Calibri"/>
                <a:ea typeface="MS PGothic" charset="0"/>
              </a:rPr>
              <a:t>in MF?</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chemeClr val="tx1"/>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Pelabresib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Selinexor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Navtemadlin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Imetelstat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Mutant CALR-directed monoclonal and bispecific antibodies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chemeClr val="tx1"/>
              </a:solidFill>
              <a:effectLst/>
              <a:uLnTx/>
              <a:uFillTx/>
              <a:latin typeface="Calibri"/>
              <a:ea typeface="MS PGothic" charset="0"/>
            </a:endParaRPr>
          </a:p>
        </p:txBody>
      </p:sp>
    </p:spTree>
    <p:extLst>
      <p:ext uri="{BB962C8B-B14F-4D97-AF65-F5344CB8AC3E}">
        <p14:creationId xmlns:p14="http://schemas.microsoft.com/office/powerpoint/2010/main" val="36264298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3B8F4-20A0-0E5C-54B5-690C1BF6A3D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C757B0F-579F-4E1F-D74A-1FD92226C8AB}"/>
              </a:ext>
            </a:extLst>
          </p:cNvPr>
          <p:cNvSpPr/>
          <p:nvPr/>
        </p:nvSpPr>
        <p:spPr bwMode="auto">
          <a:xfrm>
            <a:off x="740128" y="4077072"/>
            <a:ext cx="1082848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2202377-14DB-7199-24F6-2D43AD4A1165}"/>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E9AE13C-B795-5666-8B82-00F27BF8FCD2}"/>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Clinical Decision-Making for Myelofibrosis (MF) in the Absence of Severe Cytopenias — Dr Palmer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Managing MF in Patients with Anemia — Dr Oh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Managing MF in Patients with Thrombocytopenia — Dr Rampal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Promising Novel Agents Under Investigation for MF — Prof Harrison </a:t>
            </a:r>
          </a:p>
          <a:p>
            <a:pPr marL="98425" indent="0">
              <a:lnSpc>
                <a:spcPct val="100000"/>
              </a:lnSpc>
              <a:spcBef>
                <a:spcPts val="1600"/>
              </a:spcBef>
              <a:spcAft>
                <a:spcPts val="0"/>
              </a:spcAft>
              <a:buNone/>
            </a:pPr>
            <a:r>
              <a:rPr lang="en-US" sz="2500" dirty="0">
                <a:solidFill>
                  <a:schemeClr val="bg1"/>
                </a:solidFill>
              </a:rPr>
              <a:t>Module 5: Current and Future Management of Systemic Mastocytosis — </a:t>
            </a:r>
            <a:br>
              <a:rPr lang="en-US" sz="2500" dirty="0">
                <a:solidFill>
                  <a:schemeClr val="bg1"/>
                </a:solidFill>
              </a:rPr>
            </a:br>
            <a:r>
              <a:rPr lang="en-US" sz="2500" dirty="0">
                <a:solidFill>
                  <a:schemeClr val="bg1"/>
                </a:solidFill>
              </a:rPr>
              <a:t>Dr Kuykendall  </a:t>
            </a:r>
          </a:p>
        </p:txBody>
      </p:sp>
    </p:spTree>
    <p:extLst>
      <p:ext uri="{BB962C8B-B14F-4D97-AF65-F5344CB8AC3E}">
        <p14:creationId xmlns:p14="http://schemas.microsoft.com/office/powerpoint/2010/main" val="21963999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AA4311B-734A-502C-339E-B2E6DEC7D9B1}"/>
              </a:ext>
            </a:extLst>
          </p:cNvPr>
          <p:cNvSpPr>
            <a:spLocks noGrp="1"/>
          </p:cNvSpPr>
          <p:nvPr>
            <p:ph type="title"/>
          </p:nvPr>
        </p:nvSpPr>
        <p:spPr>
          <a:xfrm>
            <a:off x="2659529" y="2085788"/>
            <a:ext cx="6884895" cy="1496649"/>
          </a:xfrm>
        </p:spPr>
        <p:txBody>
          <a:bodyPr vert="horz" lIns="91440" tIns="45720" rIns="91440" bIns="45720" rtlCol="0" anchor="b">
            <a:normAutofit/>
          </a:bodyPr>
          <a:lstStyle/>
          <a:p>
            <a:pPr algn="ctr"/>
            <a:r>
              <a:rPr lang="en-US" sz="3600" kern="1200" dirty="0">
                <a:solidFill>
                  <a:schemeClr val="tx1">
                    <a:lumMod val="65000"/>
                    <a:lumOff val="35000"/>
                  </a:schemeClr>
                </a:solidFill>
                <a:latin typeface="+mj-lt"/>
                <a:ea typeface="+mj-ea"/>
                <a:cs typeface="+mj-cs"/>
              </a:rPr>
              <a:t>Current and Future Management of Systemic Mastocytosis</a:t>
            </a:r>
          </a:p>
        </p:txBody>
      </p:sp>
      <p:sp>
        <p:nvSpPr>
          <p:cNvPr id="3" name="TextBox 2">
            <a:extLst>
              <a:ext uri="{FF2B5EF4-FFF2-40B4-BE49-F238E27FC236}">
                <a16:creationId xmlns:a16="http://schemas.microsoft.com/office/drawing/2014/main" id="{9A67F0FC-1F73-69C5-2800-02FCF79A114D}"/>
              </a:ext>
            </a:extLst>
          </p:cNvPr>
          <p:cNvSpPr txBox="1"/>
          <p:nvPr/>
        </p:nvSpPr>
        <p:spPr>
          <a:xfrm>
            <a:off x="3461968" y="4240706"/>
            <a:ext cx="526806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Andrew Kuykendall, MD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Associate Member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Moffitt Cancer 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Tampa, Florida </a:t>
            </a:r>
          </a:p>
        </p:txBody>
      </p:sp>
    </p:spTree>
    <p:extLst>
      <p:ext uri="{BB962C8B-B14F-4D97-AF65-F5344CB8AC3E}">
        <p14:creationId xmlns:p14="http://schemas.microsoft.com/office/powerpoint/2010/main" val="19263975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a:extLst>
              <a:ext uri="{FF2B5EF4-FFF2-40B4-BE49-F238E27FC236}">
                <a16:creationId xmlns:a16="http://schemas.microsoft.com/office/drawing/2014/main" id="{41B0662C-E0BE-154F-B2F8-8DF26E3EF679}"/>
              </a:ext>
            </a:extLst>
          </p:cNvPr>
          <p:cNvSpPr txBox="1">
            <a:spLocks/>
          </p:cNvSpPr>
          <p:nvPr/>
        </p:nvSpPr>
        <p:spPr>
          <a:xfrm>
            <a:off x="322727" y="1155884"/>
            <a:ext cx="11394144" cy="32034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10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The diagnosis of SM is often </a:t>
            </a:r>
            <a:r>
              <a:rPr kumimoji="0" lang="en-US" sz="1600" b="1" i="0" u="none" strike="noStrike" kern="1200" cap="none" spc="0" normalizeH="0" baseline="0" noProof="0" dirty="0">
                <a:ln>
                  <a:noFill/>
                </a:ln>
                <a:solidFill>
                  <a:srgbClr val="C00000"/>
                </a:solidFill>
                <a:effectLst/>
                <a:uLnTx/>
                <a:uFillTx/>
                <a:latin typeface="Krub"/>
                <a:ea typeface="+mn-ea"/>
                <a:cs typeface="+mn-cs"/>
                <a:sym typeface="Arial"/>
              </a:rPr>
              <a:t>d</a:t>
            </a:r>
            <a:r>
              <a:rPr kumimoji="0" lang="en-US" sz="1600" b="1" i="0" u="none" strike="noStrike" kern="1200" cap="none" spc="0" normalizeH="0" baseline="0" noProof="0" dirty="0" err="1">
                <a:ln>
                  <a:noFill/>
                </a:ln>
                <a:solidFill>
                  <a:srgbClr val="C00000"/>
                </a:solidFill>
                <a:effectLst/>
                <a:uLnTx/>
                <a:uFillTx/>
                <a:latin typeface="Krub"/>
                <a:ea typeface="+mn-ea"/>
                <a:cs typeface="+mn-cs"/>
                <a:sym typeface="Arial"/>
              </a:rPr>
              <a:t>elayed</a:t>
            </a:r>
            <a:r>
              <a:rPr kumimoji="0" lang="en-US" sz="1600" b="0" i="0" u="none" strike="noStrike" kern="1200" cap="none" spc="0" normalizeH="0" baseline="0" noProof="0" dirty="0">
                <a:ln>
                  <a:noFill/>
                </a:ln>
                <a:solidFill>
                  <a:srgbClr val="FF0000"/>
                </a:solidFill>
                <a:effectLst/>
                <a:uLnTx/>
                <a:uFillTx/>
                <a:latin typeface="Krub"/>
                <a:ea typeface="+mn-ea"/>
                <a:cs typeface="+mn-cs"/>
                <a:sym typeface="Arial"/>
              </a:rPr>
              <a:t> </a:t>
            </a: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due to non-specific symptoms, protracted time-course from initial symptom evaluation to referral to hematology/oncology.</a:t>
            </a:r>
            <a:endParaRPr kumimoji="0" lang="en-US" sz="1600" b="1" i="0" u="none" strike="noStrike" kern="1200" cap="none" spc="0" normalizeH="0" baseline="0" noProof="0" dirty="0">
              <a:ln>
                <a:noFill/>
              </a:ln>
              <a:solidFill>
                <a:srgbClr val="C00000"/>
              </a:solidFill>
              <a:effectLst/>
              <a:uLnTx/>
              <a:uFillTx/>
              <a:latin typeface="Krub"/>
              <a:ea typeface="+mn-ea"/>
              <a:cs typeface="+mn-cs"/>
              <a:sym typeface="Arial"/>
            </a:endParaRPr>
          </a:p>
          <a:p>
            <a:pPr marL="228600" marR="0" lvl="0" indent="-228600" algn="l" defTabSz="914400" rtl="0" eaLnBrk="1" fontAlgn="auto" latinLnBrk="0" hangingPunct="1">
              <a:lnSpc>
                <a:spcPct val="100000"/>
              </a:lnSpc>
              <a:spcBef>
                <a:spcPts val="1000"/>
              </a:spcBef>
              <a:spcAft>
                <a:spcPts val="1000"/>
              </a:spcAft>
              <a:buClr>
                <a:srgbClr val="000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C00000"/>
                </a:solidFill>
                <a:effectLst/>
                <a:uLnTx/>
                <a:uFillTx/>
                <a:latin typeface="Krub"/>
                <a:ea typeface="+mn-ea"/>
                <a:cs typeface="+mn-cs"/>
                <a:sym typeface="Arial"/>
              </a:rPr>
              <a:t>Misdiagnosis and incorrect classification</a:t>
            </a: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 is common</a:t>
            </a:r>
          </a:p>
          <a:p>
            <a:pPr marL="228600" marR="0" lvl="0" indent="-228600" algn="l" defTabSz="914400" rtl="0" eaLnBrk="1" fontAlgn="auto" latinLnBrk="0" hangingPunct="1">
              <a:lnSpc>
                <a:spcPct val="100000"/>
              </a:lnSpc>
              <a:spcBef>
                <a:spcPts val="1000"/>
              </a:spcBef>
              <a:spcAft>
                <a:spcPts val="10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Often complicated by </a:t>
            </a:r>
            <a:r>
              <a:rPr kumimoji="0" lang="en-US" sz="1600" b="1" i="0" u="none" strike="noStrike" kern="1200" cap="none" spc="0" normalizeH="0" baseline="0" noProof="0" dirty="0">
                <a:ln>
                  <a:noFill/>
                </a:ln>
                <a:solidFill>
                  <a:srgbClr val="C00000"/>
                </a:solidFill>
                <a:effectLst/>
                <a:uLnTx/>
                <a:uFillTx/>
                <a:latin typeface="Krub"/>
                <a:ea typeface="+mn-ea"/>
                <a:cs typeface="+mn-cs"/>
                <a:sym typeface="Arial"/>
              </a:rPr>
              <a:t>co-existing Hematologic neoplasms</a:t>
            </a:r>
          </a:p>
          <a:p>
            <a:pPr marL="228600" marR="0" lvl="0" indent="-228600" algn="l" defTabSz="914400" rtl="0" eaLnBrk="1" fontAlgn="auto" latinLnBrk="0" hangingPunct="1">
              <a:lnSpc>
                <a:spcPct val="100000"/>
              </a:lnSpc>
              <a:spcBef>
                <a:spcPts val="1000"/>
              </a:spcBef>
              <a:spcAft>
                <a:spcPts val="10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Patients have a </a:t>
            </a:r>
            <a:r>
              <a:rPr kumimoji="0" lang="en-US" sz="1600" b="1" i="0" u="none" strike="noStrike" kern="1200" cap="none" spc="0" normalizeH="0" baseline="0" noProof="0" dirty="0">
                <a:ln>
                  <a:noFill/>
                </a:ln>
                <a:solidFill>
                  <a:srgbClr val="C00000"/>
                </a:solidFill>
                <a:effectLst/>
                <a:uLnTx/>
                <a:uFillTx/>
                <a:latin typeface="Krub"/>
                <a:ea typeface="+mn-ea"/>
                <a:cs typeface="+mn-cs"/>
                <a:sym typeface="Arial"/>
              </a:rPr>
              <a:t>high symptom burden </a:t>
            </a: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with </a:t>
            </a:r>
            <a:r>
              <a:rPr kumimoji="0" lang="en-US" sz="1600" b="1" i="0" u="none" strike="noStrike" kern="1200" cap="none" spc="0" normalizeH="0" baseline="0" noProof="0" dirty="0">
                <a:ln>
                  <a:noFill/>
                </a:ln>
                <a:solidFill>
                  <a:srgbClr val="C00000"/>
                </a:solidFill>
                <a:effectLst/>
                <a:uLnTx/>
                <a:uFillTx/>
                <a:latin typeface="Krub"/>
                <a:ea typeface="+mn-ea"/>
                <a:cs typeface="+mn-cs"/>
                <a:sym typeface="Arial"/>
              </a:rPr>
              <a:t>poor quality of life and shortened survival</a:t>
            </a:r>
          </a:p>
          <a:p>
            <a:pPr marL="228600" marR="0" lvl="0" indent="-228600" algn="l" defTabSz="914400" rtl="0" eaLnBrk="1" fontAlgn="auto" latinLnBrk="0" hangingPunct="1">
              <a:lnSpc>
                <a:spcPct val="100000"/>
              </a:lnSpc>
              <a:spcBef>
                <a:spcPts val="1000"/>
              </a:spcBef>
              <a:spcAft>
                <a:spcPts val="1000"/>
              </a:spcAft>
              <a:buClr>
                <a:srgbClr val="0000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C00000"/>
                </a:solidFill>
                <a:effectLst/>
                <a:uLnTx/>
                <a:uFillTx/>
                <a:latin typeface="Krub"/>
                <a:ea typeface="+mn-ea"/>
                <a:cs typeface="+mn-cs"/>
                <a:sym typeface="Arial"/>
              </a:rPr>
              <a:t>~ 95% of patients </a:t>
            </a: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have a gain of function mutation in KIT, a receptor tyrosine kinase, stem cell factor</a:t>
            </a:r>
            <a:b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br>
            <a:r>
              <a:rPr kumimoji="0" lang="en-US" sz="1600" b="1" i="0" u="none" strike="noStrike" kern="1200" cap="none" spc="0" normalizeH="0" baseline="0" noProof="0" dirty="0">
                <a:ln>
                  <a:noFill/>
                </a:ln>
                <a:solidFill>
                  <a:srgbClr val="C00000"/>
                </a:solidFill>
                <a:effectLst/>
                <a:uLnTx/>
                <a:uFillTx/>
                <a:latin typeface="Krub"/>
                <a:ea typeface="+mn-ea"/>
                <a:cs typeface="+mn-cs"/>
                <a:sym typeface="Arial"/>
              </a:rPr>
              <a:t>FDA approved targeted therapy is available</a:t>
            </a:r>
          </a:p>
        </p:txBody>
      </p:sp>
      <p:sp>
        <p:nvSpPr>
          <p:cNvPr id="30" name="Content Placeholder 2">
            <a:extLst>
              <a:ext uri="{FF2B5EF4-FFF2-40B4-BE49-F238E27FC236}">
                <a16:creationId xmlns:a16="http://schemas.microsoft.com/office/drawing/2014/main" id="{89803135-F27D-BF42-BAC9-1EDBFB4CE2BD}"/>
              </a:ext>
            </a:extLst>
          </p:cNvPr>
          <p:cNvSpPr txBox="1">
            <a:spLocks/>
          </p:cNvSpPr>
          <p:nvPr/>
        </p:nvSpPr>
        <p:spPr>
          <a:xfrm>
            <a:off x="6633821" y="1952312"/>
            <a:ext cx="4787035"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endParaRPr kumimoji="0" lang="en-US" sz="2000" b="1" i="0" u="none" strike="noStrike" kern="1200" cap="none" spc="0" normalizeH="0" baseline="0" noProof="0" dirty="0">
              <a:ln>
                <a:noFill/>
              </a:ln>
              <a:solidFill>
                <a:srgbClr val="C00000"/>
              </a:solidFill>
              <a:effectLst/>
              <a:uLnTx/>
              <a:uFillTx/>
              <a:latin typeface="Krub"/>
              <a:ea typeface="+mn-ea"/>
              <a:cs typeface="+mn-cs"/>
              <a:sym typeface="Arial"/>
            </a:endParaRPr>
          </a:p>
        </p:txBody>
      </p:sp>
      <p:sp>
        <p:nvSpPr>
          <p:cNvPr id="23" name="Title 1">
            <a:extLst>
              <a:ext uri="{FF2B5EF4-FFF2-40B4-BE49-F238E27FC236}">
                <a16:creationId xmlns:a16="http://schemas.microsoft.com/office/drawing/2014/main" id="{BFF51660-D044-4C4D-B8B6-541280BAF706}"/>
              </a:ext>
            </a:extLst>
          </p:cNvPr>
          <p:cNvSpPr txBox="1">
            <a:spLocks/>
          </p:cNvSpPr>
          <p:nvPr/>
        </p:nvSpPr>
        <p:spPr>
          <a:xfrm>
            <a:off x="641590" y="339760"/>
            <a:ext cx="9839045" cy="727966"/>
          </a:xfrm>
          <a:prstGeom prst="rect">
            <a:avLst/>
          </a:prstGeom>
        </p:spPr>
        <p:txBody>
          <a:bodyPr vert="horz" lIns="121920" tIns="60960" rIns="121920" bIns="60960" rtlCol="0" anchor="t">
            <a:noAutofit/>
          </a:bodyPr>
          <a:lst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85000"/>
              </a:lnSpc>
              <a:spcBef>
                <a:spcPct val="0"/>
              </a:spcBef>
              <a:spcAft>
                <a:spcPts val="1600"/>
              </a:spcAft>
              <a:buClr>
                <a:srgbClr val="000000"/>
              </a:buClr>
              <a:buSzTx/>
              <a:buFont typeface="Arial"/>
              <a:buNone/>
              <a:tabLst/>
              <a:defRPr/>
            </a:pPr>
            <a:r>
              <a:rPr kumimoji="0" lang="en-US" sz="2200" b="0" i="0" u="none" strike="noStrike" kern="1200" cap="none" spc="0" normalizeH="0" baseline="0" noProof="0" dirty="0">
                <a:ln>
                  <a:noFill/>
                </a:ln>
                <a:solidFill>
                  <a:srgbClr val="000000">
                    <a:lumMod val="50000"/>
                  </a:srgbClr>
                </a:solidFill>
                <a:effectLst/>
                <a:uLnTx/>
                <a:uFillTx/>
                <a:latin typeface="Poppins"/>
                <a:ea typeface="+mj-ea"/>
                <a:cs typeface="Arial" panose="020B0604020202020204" pitchFamily="34" charset="0"/>
                <a:sym typeface="Arial"/>
              </a:rPr>
              <a:t>Systemic Mastocytosis: Challenges and Opportunities</a:t>
            </a:r>
            <a:endParaRPr kumimoji="0" lang="en-US" sz="2200" b="0" i="0" u="none" strike="noStrike" kern="1200" cap="none" spc="0" normalizeH="0" baseline="30000" noProof="0" dirty="0">
              <a:ln>
                <a:noFill/>
              </a:ln>
              <a:solidFill>
                <a:srgbClr val="000000">
                  <a:lumMod val="50000"/>
                </a:srgbClr>
              </a:solidFill>
              <a:effectLst/>
              <a:uLnTx/>
              <a:uFillTx/>
              <a:latin typeface="Poppins"/>
              <a:ea typeface="+mj-ea"/>
              <a:cs typeface="Arial" panose="020B0604020202020204" pitchFamily="34" charset="0"/>
              <a:sym typeface="Arial"/>
            </a:endParaRPr>
          </a:p>
        </p:txBody>
      </p:sp>
      <p:graphicFrame>
        <p:nvGraphicFramePr>
          <p:cNvPr id="6" name="Chart 5">
            <a:extLst>
              <a:ext uri="{FF2B5EF4-FFF2-40B4-BE49-F238E27FC236}">
                <a16:creationId xmlns:a16="http://schemas.microsoft.com/office/drawing/2014/main" id="{B69771EC-6420-4EE9-EF15-E64FCBA87351}"/>
              </a:ext>
            </a:extLst>
          </p:cNvPr>
          <p:cNvGraphicFramePr>
            <a:graphicFrameLocks/>
          </p:cNvGraphicFramePr>
          <p:nvPr/>
        </p:nvGraphicFramePr>
        <p:xfrm>
          <a:off x="2353204" y="4544367"/>
          <a:ext cx="9663454" cy="16289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A8B668C-3921-78F7-F325-3F8DF9E1595E}"/>
              </a:ext>
            </a:extLst>
          </p:cNvPr>
          <p:cNvSpPr txBox="1"/>
          <p:nvPr/>
        </p:nvSpPr>
        <p:spPr>
          <a:xfrm>
            <a:off x="322727" y="4447507"/>
            <a:ext cx="2003222" cy="1477328"/>
          </a:xfrm>
          <a:prstGeom prst="rect">
            <a:avLst/>
          </a:prstGeom>
          <a:solidFill>
            <a:schemeClr val="accent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Krub"/>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Krub"/>
                <a:ea typeface="+mn-ea"/>
                <a:cs typeface="+mn-cs"/>
              </a:rPr>
              <a:t>QOL  by SF-12 in SM comparatively</a:t>
            </a:r>
            <a:r>
              <a:rPr kumimoji="0" lang="en-US" sz="1800" b="1" i="0" u="none" strike="noStrike" kern="1200" cap="none" spc="0" normalizeH="0" baseline="30000" noProof="0" dirty="0">
                <a:ln>
                  <a:noFill/>
                </a:ln>
                <a:solidFill>
                  <a:srgbClr val="FFFFFF"/>
                </a:solidFill>
                <a:effectLst/>
                <a:uLnTx/>
                <a:uFillTx/>
                <a:latin typeface="Krub"/>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Krub"/>
              <a:ea typeface="+mn-ea"/>
              <a:cs typeface="+mn-cs"/>
            </a:endParaRPr>
          </a:p>
        </p:txBody>
      </p:sp>
      <p:sp>
        <p:nvSpPr>
          <p:cNvPr id="8" name="TextBox 7">
            <a:extLst>
              <a:ext uri="{FF2B5EF4-FFF2-40B4-BE49-F238E27FC236}">
                <a16:creationId xmlns:a16="http://schemas.microsoft.com/office/drawing/2014/main" id="{EE6AE645-2F34-46D5-E2F1-5AC299FBD2FF}"/>
              </a:ext>
            </a:extLst>
          </p:cNvPr>
          <p:cNvSpPr txBox="1"/>
          <p:nvPr/>
        </p:nvSpPr>
        <p:spPr>
          <a:xfrm>
            <a:off x="322727" y="6488668"/>
            <a:ext cx="10476772" cy="3693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defTabSz="914400" eaLnBrk="1" fontAlgn="auto" latinLnBrk="0" hangingPunct="1">
              <a:lnSpc>
                <a:spcPct val="95000"/>
              </a:lnSpc>
              <a:buSzPts val="933"/>
              <a:buNone/>
              <a:tabLst/>
              <a:defRPr kumimoji="0" sz="700" kern="12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Krub"/>
                <a:ea typeface="Lato"/>
                <a:cs typeface="Krub" panose="00000500000000000000" pitchFamily="2" charset="-34"/>
                <a:sym typeface="Arial"/>
              </a:rPr>
              <a:t>1. Mukherjee et. al. Evaluation of Survival Among Patients With Indolent Systemic Mastocytosis: A Population-Level Retrospective Cohort Analysis Using Healthcare Claims Dataset. ASH 2023 Oral </a:t>
            </a:r>
            <a:r>
              <a:rPr kumimoji="0" lang="en-US" sz="800" b="0" i="0" u="none" strike="noStrike" kern="1200" cap="none" spc="0" normalizeH="0" baseline="0" noProof="0" dirty="0" err="1">
                <a:ln>
                  <a:noFill/>
                </a:ln>
                <a:solidFill>
                  <a:srgbClr val="000000"/>
                </a:solidFill>
                <a:effectLst/>
                <a:uLnTx/>
                <a:uFillTx/>
                <a:latin typeface="Krub"/>
                <a:ea typeface="Lato"/>
                <a:cs typeface="Krub" panose="00000500000000000000" pitchFamily="2" charset="-34"/>
                <a:sym typeface="Arial"/>
              </a:rPr>
              <a:t>Presentation;Abstract</a:t>
            </a:r>
            <a:r>
              <a:rPr kumimoji="0" lang="en-US" sz="800" b="0" i="0" u="none" strike="noStrike" kern="1200" cap="none" spc="0" normalizeH="0" baseline="0" noProof="0" dirty="0">
                <a:ln>
                  <a:noFill/>
                </a:ln>
                <a:solidFill>
                  <a:srgbClr val="000000"/>
                </a:solidFill>
                <a:effectLst/>
                <a:uLnTx/>
                <a:uFillTx/>
                <a:latin typeface="Krub"/>
                <a:ea typeface="Lato"/>
                <a:cs typeface="Krub" panose="00000500000000000000" pitchFamily="2" charset="-34"/>
                <a:sym typeface="Arial"/>
              </a:rPr>
              <a:t> 75. 2. Mesa et. al. Patient-reported outcomes among patients with systemic mastocytosis in routine clinical practice: Results of the TouchStone SM Patient Survey. Cancer. 2022 Oct;128(20):3691-3699. doi: 10.1002/cncr.34420. Epub 2022 Aug 23.</a:t>
            </a:r>
          </a:p>
        </p:txBody>
      </p:sp>
      <p:sp>
        <p:nvSpPr>
          <p:cNvPr id="2" name="Rectangle 1">
            <a:extLst>
              <a:ext uri="{FF2B5EF4-FFF2-40B4-BE49-F238E27FC236}">
                <a16:creationId xmlns:a16="http://schemas.microsoft.com/office/drawing/2014/main" id="{575891ED-8B47-BDA0-AC8D-20D74ED868FA}"/>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1422831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Francesco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Tree>
    <p:custDataLst>
      <p:tags r:id="rId1"/>
    </p:custDataLst>
    <p:extLst>
      <p:ext uri="{BB962C8B-B14F-4D97-AF65-F5344CB8AC3E}">
        <p14:creationId xmlns:p14="http://schemas.microsoft.com/office/powerpoint/2010/main" val="4027418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23">
            <a:extLst>
              <a:ext uri="{FF2B5EF4-FFF2-40B4-BE49-F238E27FC236}">
                <a16:creationId xmlns:a16="http://schemas.microsoft.com/office/drawing/2014/main" id="{5AD65FC3-6AE0-3C4E-A9E9-EF8DC75DA685}"/>
              </a:ext>
            </a:extLst>
          </p:cNvPr>
          <p:cNvSpPr txBox="1"/>
          <p:nvPr/>
        </p:nvSpPr>
        <p:spPr>
          <a:xfrm>
            <a:off x="6301833" y="1877978"/>
            <a:ext cx="5791650" cy="659155"/>
          </a:xfrm>
          <a:prstGeom prst="rect">
            <a:avLst/>
          </a:prstGeom>
        </p:spPr>
        <p:txBody>
          <a:bodyPr vert="horz" wrap="square" lIns="0" tIns="12700" rIns="0" bIns="0" rtlCol="0">
            <a:spAutoFit/>
          </a:bodyPr>
          <a:lstStyle/>
          <a:p>
            <a:pPr marL="12700" marR="168275" lvl="0" indent="0" algn="l" defTabSz="914400" rtl="0" eaLnBrk="1" fontAlgn="auto" latinLnBrk="0" hangingPunct="1">
              <a:lnSpc>
                <a:spcPct val="100000"/>
              </a:lnSpc>
              <a:spcBef>
                <a:spcPts val="505"/>
              </a:spcBef>
              <a:spcAft>
                <a:spcPts val="0"/>
              </a:spcAft>
              <a:buClr>
                <a:srgbClr val="000000"/>
              </a:buClr>
              <a:buSzTx/>
              <a:buFont typeface="Arial"/>
              <a:buNone/>
              <a:tabLst/>
              <a:defRPr/>
            </a:pP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Multifocal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dense mast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cell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infiltrates (≥15 mast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cells in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aggregates) are detected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in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sections of bone marrow and/or </a:t>
            </a:r>
            <a:r>
              <a:rPr kumimoji="0" sz="1400" b="0" i="0" u="none" strike="noStrike" kern="0" cap="none" spc="-40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sections</a:t>
            </a:r>
            <a:r>
              <a:rPr kumimoji="0" sz="1400" b="0" i="0" u="none" strike="noStrike" kern="0" cap="none" spc="-3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of</a:t>
            </a:r>
            <a:r>
              <a:rPr kumimoji="0" sz="1400" b="0" i="0" u="none" strike="noStrike" kern="0" cap="none" spc="-2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other</a:t>
            </a:r>
            <a:r>
              <a:rPr kumimoji="0" sz="1400" b="0" i="0" u="none" strike="noStrike" kern="0" cap="none" spc="-2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extracutaneous</a:t>
            </a:r>
            <a:r>
              <a:rPr kumimoji="0" sz="1400" b="0" i="0" u="none" strike="noStrike" kern="0" cap="none" spc="-3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organ(s)</a:t>
            </a:r>
            <a:endParaRPr kumimoji="0" sz="1400" b="0" i="0" u="none" strike="noStrike" kern="0" cap="none" spc="0" normalizeH="0" baseline="0" noProof="0" dirty="0">
              <a:ln>
                <a:noFill/>
              </a:ln>
              <a:solidFill>
                <a:srgbClr val="000000"/>
              </a:solidFill>
              <a:effectLst/>
              <a:uLnTx/>
              <a:uFillTx/>
              <a:latin typeface="Krub"/>
              <a:ea typeface="Lato" panose="020F0502020204030203" pitchFamily="34" charset="0"/>
              <a:cs typeface="Lato" panose="020F0502020204030203" pitchFamily="34" charset="0"/>
              <a:sym typeface="Arial"/>
            </a:endParaRPr>
          </a:p>
        </p:txBody>
      </p:sp>
      <p:sp>
        <p:nvSpPr>
          <p:cNvPr id="36" name="Content Placeholder 2">
            <a:extLst>
              <a:ext uri="{FF2B5EF4-FFF2-40B4-BE49-F238E27FC236}">
                <a16:creationId xmlns:a16="http://schemas.microsoft.com/office/drawing/2014/main" id="{107369ED-9167-E24A-9D7D-156EE4409DF9}"/>
              </a:ext>
            </a:extLst>
          </p:cNvPr>
          <p:cNvSpPr txBox="1">
            <a:spLocks/>
          </p:cNvSpPr>
          <p:nvPr/>
        </p:nvSpPr>
        <p:spPr>
          <a:xfrm>
            <a:off x="5603716" y="387071"/>
            <a:ext cx="6412942" cy="336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r>
              <a:rPr kumimoji="0" lang="en-US" sz="1700" b="0" i="0" u="none" strike="noStrike" kern="1200" cap="none" spc="0" normalizeH="0" baseline="0" noProof="0" dirty="0">
                <a:ln>
                  <a:noFill/>
                </a:ln>
                <a:solidFill>
                  <a:srgbClr val="000000"/>
                </a:solidFill>
                <a:effectLst/>
                <a:uLnTx/>
                <a:uFillTx/>
                <a:latin typeface="Poppins"/>
                <a:ea typeface="+mn-ea"/>
                <a:cs typeface="+mn-cs"/>
                <a:sym typeface="Arial"/>
              </a:rPr>
              <a:t>Diagnosis of SM by WHO criteria requires </a:t>
            </a:r>
            <a:br>
              <a:rPr kumimoji="0" lang="en-US" sz="1700" b="0" i="0" u="none" strike="noStrike" kern="1200" cap="none" spc="0" normalizeH="0" baseline="0" noProof="0" dirty="0">
                <a:ln>
                  <a:noFill/>
                </a:ln>
                <a:solidFill>
                  <a:srgbClr val="000000"/>
                </a:solidFill>
                <a:effectLst/>
                <a:uLnTx/>
                <a:uFillTx/>
                <a:latin typeface="Poppins"/>
                <a:ea typeface="+mn-ea"/>
                <a:cs typeface="+mn-cs"/>
                <a:sym typeface="Arial"/>
              </a:rPr>
            </a:br>
            <a:r>
              <a:rPr kumimoji="0" lang="en-US" sz="1700" b="1" i="0" u="none" strike="noStrike" kern="1200" cap="none" spc="0" normalizeH="0" baseline="0" noProof="0" dirty="0">
                <a:ln>
                  <a:noFill/>
                </a:ln>
                <a:solidFill>
                  <a:srgbClr val="FEAB1A"/>
                </a:solidFill>
                <a:effectLst/>
                <a:uLnTx/>
                <a:uFillTx/>
                <a:latin typeface="Poppins"/>
                <a:ea typeface="+mn-ea"/>
                <a:cs typeface="+mn-cs"/>
                <a:sym typeface="Arial"/>
              </a:rPr>
              <a:t>major</a:t>
            </a:r>
            <a:r>
              <a:rPr kumimoji="0" lang="en-US" sz="1700" b="0" i="0" u="none" strike="noStrike" kern="1200" cap="none" spc="0" normalizeH="0" baseline="0" noProof="0" dirty="0">
                <a:ln>
                  <a:noFill/>
                </a:ln>
                <a:solidFill>
                  <a:srgbClr val="000000"/>
                </a:solidFill>
                <a:effectLst/>
                <a:uLnTx/>
                <a:uFillTx/>
                <a:latin typeface="Poppins"/>
                <a:ea typeface="+mn-ea"/>
                <a:cs typeface="+mn-cs"/>
                <a:sym typeface="Arial"/>
              </a:rPr>
              <a:t> </a:t>
            </a:r>
            <a:r>
              <a:rPr kumimoji="0" lang="en-US" sz="1700" b="1" i="0" u="none" strike="noStrike" kern="1200" cap="none" spc="0" normalizeH="0" baseline="0" noProof="0" dirty="0">
                <a:ln>
                  <a:noFill/>
                </a:ln>
                <a:solidFill>
                  <a:srgbClr val="000000"/>
                </a:solidFill>
                <a:effectLst/>
                <a:uLnTx/>
                <a:uFillTx/>
                <a:latin typeface="Poppins"/>
                <a:ea typeface="+mn-ea"/>
                <a:cs typeface="+mn-cs"/>
                <a:sym typeface="Arial"/>
              </a:rPr>
              <a:t>and </a:t>
            </a:r>
            <a:r>
              <a:rPr kumimoji="0" lang="en-US" sz="1700" b="1" i="0" u="none" strike="noStrike" kern="1200" cap="none" spc="0" normalizeH="0" baseline="0" noProof="0" dirty="0">
                <a:ln>
                  <a:noFill/>
                </a:ln>
                <a:solidFill>
                  <a:srgbClr val="C00000"/>
                </a:solidFill>
                <a:effectLst/>
                <a:uLnTx/>
                <a:uFillTx/>
                <a:latin typeface="Poppins"/>
                <a:ea typeface="+mn-ea"/>
                <a:cs typeface="+mn-cs"/>
                <a:sym typeface="Arial"/>
              </a:rPr>
              <a:t>≥1 minor criterion </a:t>
            </a:r>
            <a:r>
              <a:rPr kumimoji="0" lang="en-US" sz="1700" b="1" i="0" u="none" strike="noStrike" kern="1200" cap="none" spc="0" normalizeH="0" baseline="0" noProof="0" dirty="0">
                <a:ln>
                  <a:noFill/>
                </a:ln>
                <a:solidFill>
                  <a:srgbClr val="000000"/>
                </a:solidFill>
                <a:effectLst/>
                <a:uLnTx/>
                <a:uFillTx/>
                <a:latin typeface="Poppins"/>
                <a:ea typeface="+mn-ea"/>
                <a:cs typeface="+mn-cs"/>
                <a:sym typeface="Arial"/>
              </a:rPr>
              <a:t>OR </a:t>
            </a:r>
            <a:r>
              <a:rPr kumimoji="0" lang="en-US" sz="1700" b="1" i="0" u="none" strike="noStrike" kern="1200" cap="none" spc="0" normalizeH="0" baseline="0" noProof="0" dirty="0">
                <a:ln>
                  <a:noFill/>
                </a:ln>
                <a:solidFill>
                  <a:srgbClr val="C00000"/>
                </a:solidFill>
                <a:effectLst/>
                <a:uLnTx/>
                <a:uFillTx/>
                <a:latin typeface="Poppins"/>
                <a:ea typeface="+mn-ea"/>
                <a:cs typeface="+mn-cs"/>
                <a:sym typeface="Arial"/>
              </a:rPr>
              <a:t>≥3 minor criteria</a:t>
            </a:r>
          </a:p>
        </p:txBody>
      </p:sp>
      <p:sp>
        <p:nvSpPr>
          <p:cNvPr id="38" name="object 23">
            <a:extLst>
              <a:ext uri="{FF2B5EF4-FFF2-40B4-BE49-F238E27FC236}">
                <a16:creationId xmlns:a16="http://schemas.microsoft.com/office/drawing/2014/main" id="{60FE8F0F-13FE-014E-BC43-392F46C83BF8}"/>
              </a:ext>
            </a:extLst>
          </p:cNvPr>
          <p:cNvSpPr txBox="1"/>
          <p:nvPr/>
        </p:nvSpPr>
        <p:spPr>
          <a:xfrm>
            <a:off x="6299782" y="2879382"/>
            <a:ext cx="5614312" cy="3459922"/>
          </a:xfrm>
          <a:prstGeom prst="rect">
            <a:avLst/>
          </a:prstGeom>
        </p:spPr>
        <p:txBody>
          <a:bodyPr vert="horz" wrap="square" lIns="0" tIns="12700" rIns="0" bIns="0" rtlCol="0">
            <a:spAutoFit/>
          </a:bodyPr>
          <a:lstStyle/>
          <a:p>
            <a:pPr marL="12700" marR="186690" lvl="0" indent="0" algn="l" defTabSz="914400" rtl="0" eaLnBrk="1" fontAlgn="auto" latinLnBrk="0" hangingPunct="1">
              <a:lnSpc>
                <a:spcPct val="100000"/>
              </a:lnSpc>
              <a:spcBef>
                <a:spcPts val="500"/>
              </a:spcBef>
              <a:spcAft>
                <a:spcPts val="0"/>
              </a:spcAft>
              <a:buClr>
                <a:srgbClr val="000000"/>
              </a:buClr>
              <a:buSzTx/>
              <a:buFont typeface="Arial"/>
              <a:buNone/>
              <a:tabLst/>
              <a:defRPr/>
            </a:pP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In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bone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marrow biopsy sections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or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biopsy sections from other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extracutaneous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organs,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&gt;25%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of the mast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cells in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the </a:t>
            </a:r>
            <a:r>
              <a:rPr kumimoji="0" sz="1400" b="0" i="0" u="none" strike="noStrike" kern="0" cap="none" spc="-40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infiltrate appear spindle-shaped or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have atypical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morphologic features; or &gt;25% of all mast cells in bone marrow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aspirate</a:t>
            </a:r>
            <a:r>
              <a:rPr kumimoji="0" sz="1400" b="0" i="0" u="none" strike="noStrike" kern="0" cap="none" spc="-3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smears</a:t>
            </a:r>
            <a:r>
              <a:rPr kumimoji="0" sz="1400" b="0" i="0" u="none" strike="noStrike" kern="0" cap="none" spc="-1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are</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immature</a:t>
            </a:r>
            <a:r>
              <a:rPr kumimoji="0" sz="1400" b="0" i="0" u="none" strike="noStrike" kern="0" cap="none" spc="-1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or </a:t>
            </a:r>
            <a:r>
              <a:rPr kumimoji="0" sz="1400" b="0" i="0" u="none" strike="noStrike" kern="0" cap="none" spc="-1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have</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atypical</a:t>
            </a:r>
            <a:r>
              <a:rPr kumimoji="0" sz="1400" b="0" i="0" u="none" strike="noStrike" kern="0" cap="none" spc="-1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features</a:t>
            </a:r>
            <a:endParaRPr kumimoji="0" sz="1400" b="0" i="0" u="none" strike="noStrike" kern="0" cap="none" spc="0" normalizeH="0" baseline="0" noProof="0" dirty="0">
              <a:ln>
                <a:noFill/>
              </a:ln>
              <a:solidFill>
                <a:srgbClr val="000000"/>
              </a:solidFill>
              <a:effectLst/>
              <a:uLnTx/>
              <a:uFillTx/>
              <a:latin typeface="Krub"/>
              <a:ea typeface="Lato" panose="020F0502020204030203" pitchFamily="34" charset="0"/>
              <a:cs typeface="Lato" panose="020F0502020204030203" pitchFamily="34" charset="0"/>
              <a:sym typeface="Arial"/>
            </a:endParaRPr>
          </a:p>
          <a:p>
            <a:pPr marL="0" marR="0" lvl="0" indent="0" algn="l" defTabSz="914400" rtl="0" eaLnBrk="1" fontAlgn="auto" latinLnBrk="0" hangingPunct="1">
              <a:lnSpc>
                <a:spcPct val="100000"/>
              </a:lnSpc>
              <a:spcBef>
                <a:spcPts val="4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Krub"/>
              <a:ea typeface="Lato" panose="020F0502020204030203" pitchFamily="34" charset="0"/>
              <a:cs typeface="Lato" panose="020F0502020204030203" pitchFamily="34" charset="0"/>
              <a:sym typeface="Arial"/>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Presence</a:t>
            </a:r>
            <a:r>
              <a:rPr kumimoji="0" sz="1400" b="0" i="0" u="none" strike="noStrike" kern="0" cap="none" spc="-1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of</a:t>
            </a:r>
            <a:r>
              <a:rPr kumimoji="0" sz="1400" b="0" i="0" u="none" strike="noStrike" kern="0" cap="none" spc="-1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an</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activating</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point</a:t>
            </a:r>
            <a:r>
              <a:rPr kumimoji="0" sz="1400" b="0" i="0" u="none" strike="noStrike" kern="0" cap="none" spc="-1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mutation</a:t>
            </a:r>
            <a:r>
              <a:rPr kumimoji="0" sz="1400" b="0" i="0" u="none" strike="noStrike" kern="0" cap="none" spc="-2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in</a:t>
            </a:r>
            <a:r>
              <a:rPr kumimoji="0" sz="1400" b="0" i="0" u="none" strike="noStrike" kern="0" cap="none" spc="6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1"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KIT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at</a:t>
            </a:r>
            <a:r>
              <a:rPr kumimoji="0" sz="1400" b="0" i="0" u="none" strike="noStrike" kern="0" cap="none" spc="-1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codon</a:t>
            </a:r>
            <a:r>
              <a:rPr kumimoji="0" sz="1400" b="0" i="0" u="none" strike="noStrike" kern="0" cap="none" spc="-1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816</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in</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bone</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1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marrow,</a:t>
            </a:r>
            <a:r>
              <a:rPr kumimoji="0" sz="1400" b="0" i="0" u="none" strike="noStrike" kern="0" cap="none" spc="1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blood,</a:t>
            </a:r>
            <a:r>
              <a:rPr kumimoji="0" sz="1400" b="0" i="0" u="none" strike="noStrike" kern="0" cap="none" spc="-1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or</a:t>
            </a:r>
            <a:r>
              <a:rPr kumimoji="0" sz="1400" b="0" i="0" u="none" strike="noStrike" kern="0" cap="none" spc="-1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another</a:t>
            </a:r>
            <a:r>
              <a:rPr kumimoji="0" sz="1400" b="0" i="0" u="none" strike="noStrike" kern="0" cap="none" spc="-1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extracutaneous</a:t>
            </a:r>
            <a:r>
              <a:rPr kumimoji="0" sz="1400" b="0" i="0" u="none" strike="noStrike" kern="0" cap="none" spc="-3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organ</a:t>
            </a:r>
            <a:r>
              <a:rPr kumimoji="0" lang="en-US"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(any detectable level is significant)</a:t>
            </a:r>
            <a:endParaRPr kumimoji="0" sz="1400" b="0" i="0" u="none" strike="noStrike" kern="0" cap="none" spc="0" normalizeH="0" baseline="0" noProof="0" dirty="0">
              <a:ln>
                <a:noFill/>
              </a:ln>
              <a:solidFill>
                <a:srgbClr val="000000"/>
              </a:solidFill>
              <a:effectLst/>
              <a:uLnTx/>
              <a:uFillTx/>
              <a:latin typeface="Krub"/>
              <a:ea typeface="Lato" panose="020F0502020204030203" pitchFamily="34" charset="0"/>
              <a:cs typeface="Lato" panose="020F0502020204030203" pitchFamily="34" charset="0"/>
              <a:sym typeface="Arial"/>
            </a:endParaRPr>
          </a:p>
          <a:p>
            <a:pPr marL="0" marR="0" lvl="0" indent="0" algn="l" defTabSz="914400" rtl="0" eaLnBrk="1" fontAlgn="auto" latinLnBrk="0" hangingPunct="1">
              <a:lnSpc>
                <a:spcPct val="100000"/>
              </a:lnSpc>
              <a:spcBef>
                <a:spcPts val="3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Krub"/>
              <a:ea typeface="Lato" panose="020F0502020204030203" pitchFamily="34" charset="0"/>
              <a:cs typeface="Lato" panose="020F0502020204030203" pitchFamily="34" charset="0"/>
              <a:sym typeface="Arial"/>
            </a:endParaRPr>
          </a:p>
          <a:p>
            <a:pPr marL="12700" marR="184785" lvl="0" indent="0" algn="l" defTabSz="914400" rtl="0" eaLnBrk="1" fontAlgn="auto" latinLnBrk="0" hangingPunct="1">
              <a:lnSpc>
                <a:spcPct val="100000"/>
              </a:lnSpc>
              <a:spcBef>
                <a:spcPts val="5"/>
              </a:spcBef>
              <a:spcAft>
                <a:spcPts val="0"/>
              </a:spcAft>
              <a:buClr>
                <a:srgbClr val="000000"/>
              </a:buClr>
              <a:buSzTx/>
              <a:buFont typeface="Arial"/>
              <a:buNone/>
              <a:tabLst/>
              <a:defRPr/>
            </a:pP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Mast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cells in bone </a:t>
            </a:r>
            <a:r>
              <a:rPr kumimoji="0" sz="1400" b="0" i="0" u="none" strike="noStrike" kern="0" cap="none" spc="-1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marrow,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blood,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or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other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extracutaneous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organs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express CD25 </a:t>
            </a:r>
            <a:r>
              <a:rPr kumimoji="0" sz="1400" b="0" i="0" u="none" strike="noStrike" kern="0" cap="none" spc="5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expression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of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CD2 in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addition to </a:t>
            </a:r>
            <a:r>
              <a:rPr kumimoji="0" sz="1400" b="0" i="0" u="none" strike="noStrike" kern="0" cap="none" spc="-40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normal</a:t>
            </a:r>
            <a:r>
              <a:rPr kumimoji="0" sz="1400" b="0" i="0" u="none" strike="noStrike" kern="0" cap="none" spc="-1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mast</a:t>
            </a:r>
            <a:r>
              <a:rPr kumimoji="0" sz="1400" b="0" i="0" u="none" strike="noStrike" kern="0" cap="none" spc="-2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cell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markers*</a:t>
            </a:r>
            <a:endParaRPr kumimoji="0" sz="1400" b="0" i="0" u="none" strike="noStrike" kern="0" cap="none" spc="0" normalizeH="0" baseline="0" noProof="0" dirty="0">
              <a:ln>
                <a:noFill/>
              </a:ln>
              <a:solidFill>
                <a:srgbClr val="000000"/>
              </a:solidFill>
              <a:effectLst/>
              <a:uLnTx/>
              <a:uFillTx/>
              <a:latin typeface="Krub"/>
              <a:ea typeface="Lato" panose="020F0502020204030203" pitchFamily="34" charset="0"/>
              <a:cs typeface="Lato" panose="020F0502020204030203" pitchFamily="34" charset="0"/>
              <a:sym typeface="Arial"/>
            </a:endParaRPr>
          </a:p>
          <a:p>
            <a:pPr marL="0" marR="0" lvl="0" indent="0" algn="l" defTabSz="914400" rtl="0" eaLnBrk="1" fontAlgn="auto" latinLnBrk="0" hangingPunct="1">
              <a:lnSpc>
                <a:spcPct val="100000"/>
              </a:lnSpc>
              <a:spcBef>
                <a:spcPts val="3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Krub"/>
              <a:ea typeface="Lato" panose="020F0502020204030203" pitchFamily="34" charset="0"/>
              <a:cs typeface="Lato" panose="020F0502020204030203" pitchFamily="34" charset="0"/>
              <a:sym typeface="Arial"/>
            </a:endParaRPr>
          </a:p>
          <a:p>
            <a:pPr marL="12700" marR="38354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Serum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total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tryptase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persistently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&gt;20 ng/mL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(if the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patient has an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associated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myeloid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neoplasm, this parameter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is </a:t>
            </a:r>
            <a:r>
              <a:rPr kumimoji="0" sz="1400" b="0" i="0" u="none" strike="noStrike" kern="0" cap="none" spc="-40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0"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not</a:t>
            </a:r>
            <a:r>
              <a:rPr kumimoji="0" sz="1400" b="0" i="0" u="none" strike="noStrike" kern="0" cap="none" spc="-2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 </a:t>
            </a:r>
            <a:r>
              <a:rPr kumimoji="0" sz="1400" b="0" i="0" u="none" strike="noStrike" kern="0" cap="none" spc="-5" normalizeH="0" baseline="0" noProof="0" dirty="0">
                <a:ln>
                  <a:noFill/>
                </a:ln>
                <a:solidFill>
                  <a:srgbClr val="404040"/>
                </a:solidFill>
                <a:effectLst/>
                <a:uLnTx/>
                <a:uFillTx/>
                <a:latin typeface="Krub"/>
                <a:ea typeface="Lato" panose="020F0502020204030203" pitchFamily="34" charset="0"/>
                <a:cs typeface="Lato" panose="020F0502020204030203" pitchFamily="34" charset="0"/>
                <a:sym typeface="Arial"/>
              </a:rPr>
              <a:t>valid)</a:t>
            </a:r>
            <a:endParaRPr kumimoji="0" sz="1400" b="0" i="0" u="none" strike="noStrike" kern="0" cap="none" spc="0" normalizeH="0" baseline="0" noProof="0" dirty="0">
              <a:ln>
                <a:noFill/>
              </a:ln>
              <a:solidFill>
                <a:srgbClr val="000000"/>
              </a:solidFill>
              <a:effectLst/>
              <a:uLnTx/>
              <a:uFillTx/>
              <a:latin typeface="Krub"/>
              <a:ea typeface="Lato" panose="020F0502020204030203" pitchFamily="34" charset="0"/>
              <a:cs typeface="Lato" panose="020F0502020204030203" pitchFamily="34" charset="0"/>
              <a:sym typeface="Arial"/>
            </a:endParaRPr>
          </a:p>
        </p:txBody>
      </p:sp>
      <p:pic>
        <p:nvPicPr>
          <p:cNvPr id="39" name="object 5">
            <a:extLst>
              <a:ext uri="{FF2B5EF4-FFF2-40B4-BE49-F238E27FC236}">
                <a16:creationId xmlns:a16="http://schemas.microsoft.com/office/drawing/2014/main" id="{B2245D41-0623-E54A-9153-AB2772C7E130}"/>
              </a:ext>
            </a:extLst>
          </p:cNvPr>
          <p:cNvPicPr/>
          <p:nvPr/>
        </p:nvPicPr>
        <p:blipFill>
          <a:blip r:embed="rId3" cstate="print"/>
          <a:stretch>
            <a:fillRect/>
          </a:stretch>
        </p:blipFill>
        <p:spPr>
          <a:xfrm>
            <a:off x="5763437" y="1858494"/>
            <a:ext cx="487680" cy="489203"/>
          </a:xfrm>
          <a:prstGeom prst="rect">
            <a:avLst/>
          </a:prstGeom>
        </p:spPr>
      </p:pic>
      <p:grpSp>
        <p:nvGrpSpPr>
          <p:cNvPr id="40" name="object 10">
            <a:extLst>
              <a:ext uri="{FF2B5EF4-FFF2-40B4-BE49-F238E27FC236}">
                <a16:creationId xmlns:a16="http://schemas.microsoft.com/office/drawing/2014/main" id="{43E3B003-2E4A-8B4E-8926-525DF224B366}"/>
              </a:ext>
            </a:extLst>
          </p:cNvPr>
          <p:cNvGrpSpPr/>
          <p:nvPr/>
        </p:nvGrpSpPr>
        <p:grpSpPr>
          <a:xfrm>
            <a:off x="5719202" y="5593760"/>
            <a:ext cx="487680" cy="487680"/>
            <a:chOff x="822960" y="5451347"/>
            <a:chExt cx="487680" cy="487680"/>
          </a:xfrm>
        </p:grpSpPr>
        <p:sp>
          <p:nvSpPr>
            <p:cNvPr id="41" name="object 11">
              <a:extLst>
                <a:ext uri="{FF2B5EF4-FFF2-40B4-BE49-F238E27FC236}">
                  <a16:creationId xmlns:a16="http://schemas.microsoft.com/office/drawing/2014/main" id="{A50FA93E-3F80-0A4E-B140-306137165048}"/>
                </a:ext>
              </a:extLst>
            </p:cNvPr>
            <p:cNvSpPr/>
            <p:nvPr/>
          </p:nvSpPr>
          <p:spPr>
            <a:xfrm>
              <a:off x="822960" y="5451347"/>
              <a:ext cx="487680" cy="487680"/>
            </a:xfrm>
            <a:custGeom>
              <a:avLst/>
              <a:gdLst/>
              <a:ahLst/>
              <a:cxnLst/>
              <a:rect l="l" t="t" r="r" b="b"/>
              <a:pathLst>
                <a:path w="487680" h="487679">
                  <a:moveTo>
                    <a:pt x="243840" y="0"/>
                  </a:moveTo>
                  <a:lnTo>
                    <a:pt x="194697" y="4955"/>
                  </a:lnTo>
                  <a:lnTo>
                    <a:pt x="148925" y="19169"/>
                  </a:lnTo>
                  <a:lnTo>
                    <a:pt x="107505" y="41656"/>
                  </a:lnTo>
                  <a:lnTo>
                    <a:pt x="71418" y="71437"/>
                  </a:lnTo>
                  <a:lnTo>
                    <a:pt x="41643" y="107528"/>
                  </a:lnTo>
                  <a:lnTo>
                    <a:pt x="19161" y="148947"/>
                  </a:lnTo>
                  <a:lnTo>
                    <a:pt x="4953" y="194711"/>
                  </a:lnTo>
                  <a:lnTo>
                    <a:pt x="0" y="243839"/>
                  </a:lnTo>
                  <a:lnTo>
                    <a:pt x="4953" y="292982"/>
                  </a:lnTo>
                  <a:lnTo>
                    <a:pt x="19161" y="338754"/>
                  </a:lnTo>
                  <a:lnTo>
                    <a:pt x="41643" y="380174"/>
                  </a:lnTo>
                  <a:lnTo>
                    <a:pt x="71418" y="416261"/>
                  </a:lnTo>
                  <a:lnTo>
                    <a:pt x="107505" y="446036"/>
                  </a:lnTo>
                  <a:lnTo>
                    <a:pt x="148925" y="468518"/>
                  </a:lnTo>
                  <a:lnTo>
                    <a:pt x="194697" y="482726"/>
                  </a:lnTo>
                  <a:lnTo>
                    <a:pt x="243840" y="487679"/>
                  </a:lnTo>
                  <a:lnTo>
                    <a:pt x="292982" y="482726"/>
                  </a:lnTo>
                  <a:lnTo>
                    <a:pt x="338754" y="468518"/>
                  </a:lnTo>
                  <a:lnTo>
                    <a:pt x="380174" y="446036"/>
                  </a:lnTo>
                  <a:lnTo>
                    <a:pt x="416261" y="416261"/>
                  </a:lnTo>
                  <a:lnTo>
                    <a:pt x="446036" y="380174"/>
                  </a:lnTo>
                  <a:lnTo>
                    <a:pt x="468518" y="338754"/>
                  </a:lnTo>
                  <a:lnTo>
                    <a:pt x="482726" y="292982"/>
                  </a:lnTo>
                  <a:lnTo>
                    <a:pt x="487680" y="243839"/>
                  </a:lnTo>
                  <a:lnTo>
                    <a:pt x="482726" y="194711"/>
                  </a:lnTo>
                  <a:lnTo>
                    <a:pt x="468518" y="148947"/>
                  </a:lnTo>
                  <a:lnTo>
                    <a:pt x="446036" y="107528"/>
                  </a:lnTo>
                  <a:lnTo>
                    <a:pt x="416261" y="71437"/>
                  </a:lnTo>
                  <a:lnTo>
                    <a:pt x="380174" y="41656"/>
                  </a:lnTo>
                  <a:lnTo>
                    <a:pt x="338754" y="19169"/>
                  </a:lnTo>
                  <a:lnTo>
                    <a:pt x="292982" y="4955"/>
                  </a:lnTo>
                  <a:lnTo>
                    <a:pt x="243840" y="0"/>
                  </a:lnTo>
                  <a:close/>
                </a:path>
              </a:pathLst>
            </a:custGeom>
            <a:solidFill>
              <a:srgbClr val="466F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pic>
          <p:nvPicPr>
            <p:cNvPr id="44" name="object 12">
              <a:extLst>
                <a:ext uri="{FF2B5EF4-FFF2-40B4-BE49-F238E27FC236}">
                  <a16:creationId xmlns:a16="http://schemas.microsoft.com/office/drawing/2014/main" id="{47B23212-6F66-7B46-87A3-819F6F0F3785}"/>
                </a:ext>
              </a:extLst>
            </p:cNvPr>
            <p:cNvPicPr/>
            <p:nvPr/>
          </p:nvPicPr>
          <p:blipFill>
            <a:blip r:embed="rId4" cstate="print"/>
            <a:stretch>
              <a:fillRect/>
            </a:stretch>
          </p:blipFill>
          <p:spPr>
            <a:xfrm>
              <a:off x="996696" y="5565647"/>
              <a:ext cx="140155" cy="259076"/>
            </a:xfrm>
            <a:prstGeom prst="rect">
              <a:avLst/>
            </a:prstGeom>
          </p:spPr>
        </p:pic>
      </p:grpSp>
      <p:grpSp>
        <p:nvGrpSpPr>
          <p:cNvPr id="45" name="object 13">
            <a:extLst>
              <a:ext uri="{FF2B5EF4-FFF2-40B4-BE49-F238E27FC236}">
                <a16:creationId xmlns:a16="http://schemas.microsoft.com/office/drawing/2014/main" id="{25E7C966-C54D-CF47-B24B-E469C19705CA}"/>
              </a:ext>
            </a:extLst>
          </p:cNvPr>
          <p:cNvGrpSpPr/>
          <p:nvPr/>
        </p:nvGrpSpPr>
        <p:grpSpPr>
          <a:xfrm>
            <a:off x="5719202" y="2879382"/>
            <a:ext cx="487680" cy="487680"/>
            <a:chOff x="822960" y="3564635"/>
            <a:chExt cx="487680" cy="487680"/>
          </a:xfrm>
        </p:grpSpPr>
        <p:sp>
          <p:nvSpPr>
            <p:cNvPr id="46" name="object 14">
              <a:extLst>
                <a:ext uri="{FF2B5EF4-FFF2-40B4-BE49-F238E27FC236}">
                  <a16:creationId xmlns:a16="http://schemas.microsoft.com/office/drawing/2014/main" id="{70B13AFE-C2EE-564B-BBE9-F9E3C0D3E74E}"/>
                </a:ext>
              </a:extLst>
            </p:cNvPr>
            <p:cNvSpPr/>
            <p:nvPr/>
          </p:nvSpPr>
          <p:spPr>
            <a:xfrm>
              <a:off x="822960" y="3564635"/>
              <a:ext cx="487680" cy="487680"/>
            </a:xfrm>
            <a:custGeom>
              <a:avLst/>
              <a:gdLst/>
              <a:ahLst/>
              <a:cxnLst/>
              <a:rect l="l" t="t" r="r" b="b"/>
              <a:pathLst>
                <a:path w="487680" h="487679">
                  <a:moveTo>
                    <a:pt x="243840" y="0"/>
                  </a:moveTo>
                  <a:lnTo>
                    <a:pt x="194697" y="4955"/>
                  </a:lnTo>
                  <a:lnTo>
                    <a:pt x="148925" y="19169"/>
                  </a:lnTo>
                  <a:lnTo>
                    <a:pt x="107505" y="41656"/>
                  </a:lnTo>
                  <a:lnTo>
                    <a:pt x="71418" y="71437"/>
                  </a:lnTo>
                  <a:lnTo>
                    <a:pt x="41643" y="107528"/>
                  </a:lnTo>
                  <a:lnTo>
                    <a:pt x="19161" y="148947"/>
                  </a:lnTo>
                  <a:lnTo>
                    <a:pt x="4953" y="194711"/>
                  </a:lnTo>
                  <a:lnTo>
                    <a:pt x="0" y="243839"/>
                  </a:lnTo>
                  <a:lnTo>
                    <a:pt x="4953" y="292968"/>
                  </a:lnTo>
                  <a:lnTo>
                    <a:pt x="19161" y="338732"/>
                  </a:lnTo>
                  <a:lnTo>
                    <a:pt x="41643" y="380151"/>
                  </a:lnTo>
                  <a:lnTo>
                    <a:pt x="71418" y="416242"/>
                  </a:lnTo>
                  <a:lnTo>
                    <a:pt x="107505" y="446023"/>
                  </a:lnTo>
                  <a:lnTo>
                    <a:pt x="148925" y="468510"/>
                  </a:lnTo>
                  <a:lnTo>
                    <a:pt x="194697" y="482724"/>
                  </a:lnTo>
                  <a:lnTo>
                    <a:pt x="243840" y="487680"/>
                  </a:lnTo>
                  <a:lnTo>
                    <a:pt x="292982" y="482724"/>
                  </a:lnTo>
                  <a:lnTo>
                    <a:pt x="338754" y="468510"/>
                  </a:lnTo>
                  <a:lnTo>
                    <a:pt x="380174" y="446023"/>
                  </a:lnTo>
                  <a:lnTo>
                    <a:pt x="416261" y="416242"/>
                  </a:lnTo>
                  <a:lnTo>
                    <a:pt x="446036" y="380151"/>
                  </a:lnTo>
                  <a:lnTo>
                    <a:pt x="468518" y="338732"/>
                  </a:lnTo>
                  <a:lnTo>
                    <a:pt x="482726" y="292968"/>
                  </a:lnTo>
                  <a:lnTo>
                    <a:pt x="487680" y="243839"/>
                  </a:lnTo>
                  <a:lnTo>
                    <a:pt x="482726" y="194711"/>
                  </a:lnTo>
                  <a:lnTo>
                    <a:pt x="468518" y="148947"/>
                  </a:lnTo>
                  <a:lnTo>
                    <a:pt x="446036" y="107528"/>
                  </a:lnTo>
                  <a:lnTo>
                    <a:pt x="416261" y="71437"/>
                  </a:lnTo>
                  <a:lnTo>
                    <a:pt x="380174" y="41656"/>
                  </a:lnTo>
                  <a:lnTo>
                    <a:pt x="338754" y="19169"/>
                  </a:lnTo>
                  <a:lnTo>
                    <a:pt x="292982" y="4955"/>
                  </a:lnTo>
                  <a:lnTo>
                    <a:pt x="243840" y="0"/>
                  </a:lnTo>
                  <a:close/>
                </a:path>
              </a:pathLst>
            </a:custGeom>
            <a:solidFill>
              <a:srgbClr val="466F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47" name="object 15">
              <a:extLst>
                <a:ext uri="{FF2B5EF4-FFF2-40B4-BE49-F238E27FC236}">
                  <a16:creationId xmlns:a16="http://schemas.microsoft.com/office/drawing/2014/main" id="{9D563223-A133-1646-A5DB-7C852C6C2480}"/>
                </a:ext>
              </a:extLst>
            </p:cNvPr>
            <p:cNvSpPr/>
            <p:nvPr/>
          </p:nvSpPr>
          <p:spPr>
            <a:xfrm>
              <a:off x="961644" y="3657599"/>
              <a:ext cx="208915" cy="294640"/>
            </a:xfrm>
            <a:custGeom>
              <a:avLst/>
              <a:gdLst/>
              <a:ahLst/>
              <a:cxnLst/>
              <a:rect l="l" t="t" r="r" b="b"/>
              <a:pathLst>
                <a:path w="208915" h="294639">
                  <a:moveTo>
                    <a:pt x="150812" y="0"/>
                  </a:moveTo>
                  <a:lnTo>
                    <a:pt x="133197" y="28701"/>
                  </a:lnTo>
                  <a:lnTo>
                    <a:pt x="126936" y="25018"/>
                  </a:lnTo>
                  <a:lnTo>
                    <a:pt x="118833" y="27050"/>
                  </a:lnTo>
                  <a:lnTo>
                    <a:pt x="56032" y="129158"/>
                  </a:lnTo>
                  <a:lnTo>
                    <a:pt x="45669" y="122808"/>
                  </a:lnTo>
                  <a:lnTo>
                    <a:pt x="31000" y="146685"/>
                  </a:lnTo>
                  <a:lnTo>
                    <a:pt x="93167" y="184785"/>
                  </a:lnTo>
                  <a:lnTo>
                    <a:pt x="107848" y="160908"/>
                  </a:lnTo>
                  <a:lnTo>
                    <a:pt x="97485" y="154558"/>
                  </a:lnTo>
                  <a:lnTo>
                    <a:pt x="112458" y="130175"/>
                  </a:lnTo>
                  <a:lnTo>
                    <a:pt x="118221" y="137193"/>
                  </a:lnTo>
                  <a:lnTo>
                    <a:pt x="125528" y="142605"/>
                  </a:lnTo>
                  <a:lnTo>
                    <a:pt x="134066" y="146087"/>
                  </a:lnTo>
                  <a:lnTo>
                    <a:pt x="143522" y="147319"/>
                  </a:lnTo>
                  <a:lnTo>
                    <a:pt x="146558" y="147319"/>
                  </a:lnTo>
                  <a:lnTo>
                    <a:pt x="149491" y="146938"/>
                  </a:lnTo>
                  <a:lnTo>
                    <a:pt x="152311" y="146176"/>
                  </a:lnTo>
                  <a:lnTo>
                    <a:pt x="156246" y="152781"/>
                  </a:lnTo>
                  <a:lnTo>
                    <a:pt x="159184" y="159956"/>
                  </a:lnTo>
                  <a:lnTo>
                    <a:pt x="161022" y="167608"/>
                  </a:lnTo>
                  <a:lnTo>
                    <a:pt x="161658" y="175641"/>
                  </a:lnTo>
                  <a:lnTo>
                    <a:pt x="157616" y="195605"/>
                  </a:lnTo>
                  <a:lnTo>
                    <a:pt x="146594" y="211915"/>
                  </a:lnTo>
                  <a:lnTo>
                    <a:pt x="130245" y="222914"/>
                  </a:lnTo>
                  <a:lnTo>
                    <a:pt x="110223" y="226949"/>
                  </a:lnTo>
                  <a:lnTo>
                    <a:pt x="101663" y="226949"/>
                  </a:lnTo>
                  <a:lnTo>
                    <a:pt x="93624" y="224789"/>
                  </a:lnTo>
                  <a:lnTo>
                    <a:pt x="86525" y="221106"/>
                  </a:lnTo>
                  <a:lnTo>
                    <a:pt x="100469" y="221106"/>
                  </a:lnTo>
                  <a:lnTo>
                    <a:pt x="100469" y="201422"/>
                  </a:lnTo>
                  <a:lnTo>
                    <a:pt x="0" y="201422"/>
                  </a:lnTo>
                  <a:lnTo>
                    <a:pt x="0" y="221106"/>
                  </a:lnTo>
                  <a:lnTo>
                    <a:pt x="40386" y="221106"/>
                  </a:lnTo>
                  <a:lnTo>
                    <a:pt x="48195" y="231268"/>
                  </a:lnTo>
                  <a:lnTo>
                    <a:pt x="57437" y="240109"/>
                  </a:lnTo>
                  <a:lnTo>
                    <a:pt x="67948" y="247449"/>
                  </a:lnTo>
                  <a:lnTo>
                    <a:pt x="79565" y="253111"/>
                  </a:lnTo>
                  <a:lnTo>
                    <a:pt x="10706" y="253111"/>
                  </a:lnTo>
                  <a:lnTo>
                    <a:pt x="4673" y="259080"/>
                  </a:lnTo>
                  <a:lnTo>
                    <a:pt x="4673" y="288163"/>
                  </a:lnTo>
                  <a:lnTo>
                    <a:pt x="10706" y="294131"/>
                  </a:lnTo>
                  <a:lnTo>
                    <a:pt x="202755" y="294131"/>
                  </a:lnTo>
                  <a:lnTo>
                    <a:pt x="208787" y="288163"/>
                  </a:lnTo>
                  <a:lnTo>
                    <a:pt x="208787" y="259080"/>
                  </a:lnTo>
                  <a:lnTo>
                    <a:pt x="202755" y="253111"/>
                  </a:lnTo>
                  <a:lnTo>
                    <a:pt x="195376" y="253111"/>
                  </a:lnTo>
                  <a:lnTo>
                    <a:pt x="140931" y="253111"/>
                  </a:lnTo>
                  <a:lnTo>
                    <a:pt x="162210" y="240809"/>
                  </a:lnTo>
                  <a:lnTo>
                    <a:pt x="178896" y="222996"/>
                  </a:lnTo>
                  <a:lnTo>
                    <a:pt x="189789" y="200872"/>
                  </a:lnTo>
                  <a:lnTo>
                    <a:pt x="193687" y="175641"/>
                  </a:lnTo>
                  <a:lnTo>
                    <a:pt x="192546" y="161932"/>
                  </a:lnTo>
                  <a:lnTo>
                    <a:pt x="189250" y="148939"/>
                  </a:lnTo>
                  <a:lnTo>
                    <a:pt x="183995" y="136850"/>
                  </a:lnTo>
                  <a:lnTo>
                    <a:pt x="176974" y="125856"/>
                  </a:lnTo>
                  <a:lnTo>
                    <a:pt x="179095" y="121157"/>
                  </a:lnTo>
                  <a:lnTo>
                    <a:pt x="180301" y="116077"/>
                  </a:lnTo>
                  <a:lnTo>
                    <a:pt x="180301" y="110617"/>
                  </a:lnTo>
                  <a:lnTo>
                    <a:pt x="177721" y="97061"/>
                  </a:lnTo>
                  <a:lnTo>
                    <a:pt x="170641" y="85804"/>
                  </a:lnTo>
                  <a:lnTo>
                    <a:pt x="160054" y="77809"/>
                  </a:lnTo>
                  <a:lnTo>
                    <a:pt x="146951" y="74041"/>
                  </a:lnTo>
                  <a:lnTo>
                    <a:pt x="160286" y="52450"/>
                  </a:lnTo>
                  <a:lnTo>
                    <a:pt x="158394" y="44323"/>
                  </a:lnTo>
                  <a:lnTo>
                    <a:pt x="152323" y="40386"/>
                  </a:lnTo>
                  <a:lnTo>
                    <a:pt x="169938" y="11683"/>
                  </a:lnTo>
                  <a:lnTo>
                    <a:pt x="15081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grpSp>
      <p:grpSp>
        <p:nvGrpSpPr>
          <p:cNvPr id="48" name="object 16">
            <a:extLst>
              <a:ext uri="{FF2B5EF4-FFF2-40B4-BE49-F238E27FC236}">
                <a16:creationId xmlns:a16="http://schemas.microsoft.com/office/drawing/2014/main" id="{D525FB83-3FF8-B640-932E-C93BE8060D86}"/>
              </a:ext>
            </a:extLst>
          </p:cNvPr>
          <p:cNvGrpSpPr/>
          <p:nvPr/>
        </p:nvGrpSpPr>
        <p:grpSpPr>
          <a:xfrm>
            <a:off x="5719202" y="4110055"/>
            <a:ext cx="487680" cy="489584"/>
            <a:chOff x="822960" y="4203191"/>
            <a:chExt cx="487680" cy="489584"/>
          </a:xfrm>
        </p:grpSpPr>
        <p:sp>
          <p:nvSpPr>
            <p:cNvPr id="49" name="object 17">
              <a:extLst>
                <a:ext uri="{FF2B5EF4-FFF2-40B4-BE49-F238E27FC236}">
                  <a16:creationId xmlns:a16="http://schemas.microsoft.com/office/drawing/2014/main" id="{3BAE27AF-6BBE-7C43-B1CF-6CBA1E10A0DF}"/>
                </a:ext>
              </a:extLst>
            </p:cNvPr>
            <p:cNvSpPr/>
            <p:nvPr/>
          </p:nvSpPr>
          <p:spPr>
            <a:xfrm>
              <a:off x="822960" y="4203191"/>
              <a:ext cx="487680" cy="489584"/>
            </a:xfrm>
            <a:custGeom>
              <a:avLst/>
              <a:gdLst/>
              <a:ahLst/>
              <a:cxnLst/>
              <a:rect l="l" t="t" r="r" b="b"/>
              <a:pathLst>
                <a:path w="487680" h="489585">
                  <a:moveTo>
                    <a:pt x="243840" y="0"/>
                  </a:moveTo>
                  <a:lnTo>
                    <a:pt x="194697" y="4967"/>
                  </a:lnTo>
                  <a:lnTo>
                    <a:pt x="148925" y="19216"/>
                  </a:lnTo>
                  <a:lnTo>
                    <a:pt x="107505" y="41764"/>
                  </a:lnTo>
                  <a:lnTo>
                    <a:pt x="71418" y="71627"/>
                  </a:lnTo>
                  <a:lnTo>
                    <a:pt x="41643" y="107825"/>
                  </a:lnTo>
                  <a:lnTo>
                    <a:pt x="19161" y="149375"/>
                  </a:lnTo>
                  <a:lnTo>
                    <a:pt x="4953" y="195295"/>
                  </a:lnTo>
                  <a:lnTo>
                    <a:pt x="0" y="244601"/>
                  </a:lnTo>
                  <a:lnTo>
                    <a:pt x="4953" y="293908"/>
                  </a:lnTo>
                  <a:lnTo>
                    <a:pt x="19161" y="339828"/>
                  </a:lnTo>
                  <a:lnTo>
                    <a:pt x="41643" y="381378"/>
                  </a:lnTo>
                  <a:lnTo>
                    <a:pt x="71418" y="417575"/>
                  </a:lnTo>
                  <a:lnTo>
                    <a:pt x="107505" y="447439"/>
                  </a:lnTo>
                  <a:lnTo>
                    <a:pt x="148925" y="469987"/>
                  </a:lnTo>
                  <a:lnTo>
                    <a:pt x="194697" y="484236"/>
                  </a:lnTo>
                  <a:lnTo>
                    <a:pt x="243840" y="489203"/>
                  </a:lnTo>
                  <a:lnTo>
                    <a:pt x="292982" y="484236"/>
                  </a:lnTo>
                  <a:lnTo>
                    <a:pt x="338754" y="469987"/>
                  </a:lnTo>
                  <a:lnTo>
                    <a:pt x="380174" y="447439"/>
                  </a:lnTo>
                  <a:lnTo>
                    <a:pt x="416261" y="417575"/>
                  </a:lnTo>
                  <a:lnTo>
                    <a:pt x="446036" y="381378"/>
                  </a:lnTo>
                  <a:lnTo>
                    <a:pt x="468518" y="339828"/>
                  </a:lnTo>
                  <a:lnTo>
                    <a:pt x="482726" y="293908"/>
                  </a:lnTo>
                  <a:lnTo>
                    <a:pt x="487680" y="244601"/>
                  </a:lnTo>
                  <a:lnTo>
                    <a:pt x="482726" y="195295"/>
                  </a:lnTo>
                  <a:lnTo>
                    <a:pt x="468518" y="149375"/>
                  </a:lnTo>
                  <a:lnTo>
                    <a:pt x="446036" y="107825"/>
                  </a:lnTo>
                  <a:lnTo>
                    <a:pt x="416261" y="71627"/>
                  </a:lnTo>
                  <a:lnTo>
                    <a:pt x="380174" y="41764"/>
                  </a:lnTo>
                  <a:lnTo>
                    <a:pt x="338754" y="19216"/>
                  </a:lnTo>
                  <a:lnTo>
                    <a:pt x="292982" y="4967"/>
                  </a:lnTo>
                  <a:lnTo>
                    <a:pt x="243840" y="0"/>
                  </a:lnTo>
                  <a:close/>
                </a:path>
              </a:pathLst>
            </a:custGeom>
            <a:solidFill>
              <a:srgbClr val="466F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50" name="object 18">
              <a:extLst>
                <a:ext uri="{FF2B5EF4-FFF2-40B4-BE49-F238E27FC236}">
                  <a16:creationId xmlns:a16="http://schemas.microsoft.com/office/drawing/2014/main" id="{2E541B66-055B-0E41-BBB2-4C6180DC3960}"/>
                </a:ext>
              </a:extLst>
            </p:cNvPr>
            <p:cNvSpPr/>
            <p:nvPr/>
          </p:nvSpPr>
          <p:spPr>
            <a:xfrm>
              <a:off x="918681" y="4269613"/>
              <a:ext cx="296545" cy="356235"/>
            </a:xfrm>
            <a:custGeom>
              <a:avLst/>
              <a:gdLst/>
              <a:ahLst/>
              <a:cxnLst/>
              <a:rect l="l" t="t" r="r" b="b"/>
              <a:pathLst>
                <a:path w="296544" h="356235">
                  <a:moveTo>
                    <a:pt x="178846" y="10716"/>
                  </a:moveTo>
                  <a:lnTo>
                    <a:pt x="160284" y="0"/>
                  </a:lnTo>
                  <a:lnTo>
                    <a:pt x="150529" y="26283"/>
                  </a:lnTo>
                  <a:lnTo>
                    <a:pt x="150556" y="51230"/>
                  </a:lnTo>
                  <a:lnTo>
                    <a:pt x="157571" y="74926"/>
                  </a:lnTo>
                  <a:lnTo>
                    <a:pt x="168779" y="97452"/>
                  </a:lnTo>
                  <a:lnTo>
                    <a:pt x="143743" y="98876"/>
                  </a:lnTo>
                  <a:lnTo>
                    <a:pt x="98046" y="117183"/>
                  </a:lnTo>
                  <a:lnTo>
                    <a:pt x="70256" y="165314"/>
                  </a:lnTo>
                  <a:lnTo>
                    <a:pt x="70188" y="190426"/>
                  </a:lnTo>
                  <a:lnTo>
                    <a:pt x="77175" y="214169"/>
                  </a:lnTo>
                  <a:lnTo>
                    <a:pt x="88458" y="236568"/>
                  </a:lnTo>
                  <a:lnTo>
                    <a:pt x="63450" y="237942"/>
                  </a:lnTo>
                  <a:lnTo>
                    <a:pt x="39476" y="243619"/>
                  </a:lnTo>
                  <a:lnTo>
                    <a:pt x="17879" y="256032"/>
                  </a:lnTo>
                  <a:lnTo>
                    <a:pt x="0" y="277610"/>
                  </a:lnTo>
                  <a:lnTo>
                    <a:pt x="18562" y="288327"/>
                  </a:lnTo>
                  <a:lnTo>
                    <a:pt x="22022" y="282333"/>
                  </a:lnTo>
                  <a:lnTo>
                    <a:pt x="25865" y="277822"/>
                  </a:lnTo>
                  <a:lnTo>
                    <a:pt x="30143" y="273983"/>
                  </a:lnTo>
                  <a:lnTo>
                    <a:pt x="142550" y="338880"/>
                  </a:lnTo>
                  <a:lnTo>
                    <a:pt x="145872" y="329928"/>
                  </a:lnTo>
                  <a:lnTo>
                    <a:pt x="145843" y="315545"/>
                  </a:lnTo>
                  <a:lnTo>
                    <a:pt x="53137" y="262022"/>
                  </a:lnTo>
                  <a:lnTo>
                    <a:pt x="64244" y="259720"/>
                  </a:lnTo>
                  <a:lnTo>
                    <a:pt x="76116" y="258569"/>
                  </a:lnTo>
                  <a:lnTo>
                    <a:pt x="88654" y="258276"/>
                  </a:lnTo>
                  <a:lnTo>
                    <a:pt x="101756" y="258546"/>
                  </a:lnTo>
                  <a:lnTo>
                    <a:pt x="137672" y="279282"/>
                  </a:lnTo>
                  <a:lnTo>
                    <a:pt x="127439" y="259073"/>
                  </a:lnTo>
                  <a:lnTo>
                    <a:pt x="149982" y="257788"/>
                  </a:lnTo>
                  <a:lnTo>
                    <a:pt x="114141" y="237095"/>
                  </a:lnTo>
                  <a:lnTo>
                    <a:pt x="107238" y="225565"/>
                  </a:lnTo>
                  <a:lnTo>
                    <a:pt x="101098" y="214318"/>
                  </a:lnTo>
                  <a:lnTo>
                    <a:pt x="96092" y="203252"/>
                  </a:lnTo>
                  <a:lnTo>
                    <a:pt x="92588" y="192265"/>
                  </a:lnTo>
                  <a:lnTo>
                    <a:pt x="186113" y="246261"/>
                  </a:lnTo>
                  <a:lnTo>
                    <a:pt x="198249" y="239210"/>
                  </a:lnTo>
                  <a:lnTo>
                    <a:pt x="204501" y="231641"/>
                  </a:lnTo>
                  <a:lnTo>
                    <a:pt x="92069" y="166729"/>
                  </a:lnTo>
                  <a:lnTo>
                    <a:pt x="93254" y="161104"/>
                  </a:lnTo>
                  <a:lnTo>
                    <a:pt x="95422" y="155205"/>
                  </a:lnTo>
                  <a:lnTo>
                    <a:pt x="101979" y="143849"/>
                  </a:lnTo>
                  <a:lnTo>
                    <a:pt x="106004" y="139022"/>
                  </a:lnTo>
                  <a:lnTo>
                    <a:pt x="110282" y="135183"/>
                  </a:lnTo>
                  <a:lnTo>
                    <a:pt x="222694" y="200084"/>
                  </a:lnTo>
                  <a:lnTo>
                    <a:pt x="226039" y="191079"/>
                  </a:lnTo>
                  <a:lnTo>
                    <a:pt x="226047" y="176783"/>
                  </a:lnTo>
                  <a:lnTo>
                    <a:pt x="132967" y="123043"/>
                  </a:lnTo>
                  <a:lnTo>
                    <a:pt x="144150" y="120720"/>
                  </a:lnTo>
                  <a:lnTo>
                    <a:pt x="156192" y="119522"/>
                  </a:lnTo>
                  <a:lnTo>
                    <a:pt x="168898" y="119182"/>
                  </a:lnTo>
                  <a:lnTo>
                    <a:pt x="182077" y="119431"/>
                  </a:lnTo>
                  <a:lnTo>
                    <a:pt x="217925" y="140127"/>
                  </a:lnTo>
                  <a:lnTo>
                    <a:pt x="207760" y="119958"/>
                  </a:lnTo>
                  <a:lnTo>
                    <a:pt x="230129" y="118572"/>
                  </a:lnTo>
                  <a:lnTo>
                    <a:pt x="194153" y="97801"/>
                  </a:lnTo>
                  <a:lnTo>
                    <a:pt x="187604" y="86482"/>
                  </a:lnTo>
                  <a:lnTo>
                    <a:pt x="181629" y="75376"/>
                  </a:lnTo>
                  <a:lnTo>
                    <a:pt x="176636" y="64443"/>
                  </a:lnTo>
                  <a:lnTo>
                    <a:pt x="173036" y="53643"/>
                  </a:lnTo>
                  <a:lnTo>
                    <a:pt x="266065" y="107353"/>
                  </a:lnTo>
                  <a:lnTo>
                    <a:pt x="278522" y="100179"/>
                  </a:lnTo>
                  <a:lnTo>
                    <a:pt x="284622" y="92816"/>
                  </a:lnTo>
                  <a:lnTo>
                    <a:pt x="172214" y="27918"/>
                  </a:lnTo>
                  <a:lnTo>
                    <a:pt x="173399" y="22293"/>
                  </a:lnTo>
                  <a:lnTo>
                    <a:pt x="175567" y="16395"/>
                  </a:lnTo>
                  <a:lnTo>
                    <a:pt x="178846" y="10716"/>
                  </a:lnTo>
                  <a:close/>
                </a:path>
                <a:path w="296544" h="356235">
                  <a:moveTo>
                    <a:pt x="142550" y="338880"/>
                  </a:moveTo>
                  <a:lnTo>
                    <a:pt x="124193" y="328282"/>
                  </a:lnTo>
                  <a:lnTo>
                    <a:pt x="123008" y="333907"/>
                  </a:lnTo>
                  <a:lnTo>
                    <a:pt x="121022" y="339490"/>
                  </a:lnTo>
                  <a:lnTo>
                    <a:pt x="117561" y="345483"/>
                  </a:lnTo>
                  <a:lnTo>
                    <a:pt x="136123" y="356200"/>
                  </a:lnTo>
                  <a:lnTo>
                    <a:pt x="142550" y="338880"/>
                  </a:lnTo>
                  <a:close/>
                </a:path>
                <a:path w="296544" h="356235">
                  <a:moveTo>
                    <a:pt x="137672" y="279282"/>
                  </a:moveTo>
                  <a:lnTo>
                    <a:pt x="101756" y="258546"/>
                  </a:lnTo>
                  <a:lnTo>
                    <a:pt x="108541" y="269758"/>
                  </a:lnTo>
                  <a:lnTo>
                    <a:pt x="114556" y="280762"/>
                  </a:lnTo>
                  <a:lnTo>
                    <a:pt x="119496" y="291619"/>
                  </a:lnTo>
                  <a:lnTo>
                    <a:pt x="123055" y="302389"/>
                  </a:lnTo>
                  <a:lnTo>
                    <a:pt x="145843" y="315545"/>
                  </a:lnTo>
                  <a:lnTo>
                    <a:pt x="145823" y="305018"/>
                  </a:lnTo>
                  <a:lnTo>
                    <a:pt x="138753" y="281418"/>
                  </a:lnTo>
                  <a:lnTo>
                    <a:pt x="137672" y="279282"/>
                  </a:lnTo>
                  <a:close/>
                </a:path>
                <a:path w="296544" h="356235">
                  <a:moveTo>
                    <a:pt x="186113" y="246261"/>
                  </a:moveTo>
                  <a:lnTo>
                    <a:pt x="163743" y="233346"/>
                  </a:lnTo>
                  <a:lnTo>
                    <a:pt x="152475" y="235805"/>
                  </a:lnTo>
                  <a:lnTo>
                    <a:pt x="140389" y="237002"/>
                  </a:lnTo>
                  <a:lnTo>
                    <a:pt x="127579" y="237309"/>
                  </a:lnTo>
                  <a:lnTo>
                    <a:pt x="114141" y="237095"/>
                  </a:lnTo>
                  <a:lnTo>
                    <a:pt x="149982" y="257788"/>
                  </a:lnTo>
                  <a:lnTo>
                    <a:pt x="152479" y="257645"/>
                  </a:lnTo>
                  <a:lnTo>
                    <a:pt x="176535" y="251825"/>
                  </a:lnTo>
                  <a:lnTo>
                    <a:pt x="186113" y="246261"/>
                  </a:lnTo>
                  <a:close/>
                </a:path>
                <a:path w="296544" h="356235">
                  <a:moveTo>
                    <a:pt x="222694" y="200084"/>
                  </a:moveTo>
                  <a:lnTo>
                    <a:pt x="204641" y="189661"/>
                  </a:lnTo>
                  <a:lnTo>
                    <a:pt x="203456" y="195285"/>
                  </a:lnTo>
                  <a:lnTo>
                    <a:pt x="201288" y="201184"/>
                  </a:lnTo>
                  <a:lnTo>
                    <a:pt x="194731" y="212540"/>
                  </a:lnTo>
                  <a:lnTo>
                    <a:pt x="190706" y="217367"/>
                  </a:lnTo>
                  <a:lnTo>
                    <a:pt x="186428" y="221206"/>
                  </a:lnTo>
                  <a:lnTo>
                    <a:pt x="204501" y="231641"/>
                  </a:lnTo>
                  <a:lnTo>
                    <a:pt x="216262" y="217400"/>
                  </a:lnTo>
                  <a:lnTo>
                    <a:pt x="222694" y="200084"/>
                  </a:lnTo>
                  <a:close/>
                </a:path>
                <a:path w="296544" h="356235">
                  <a:moveTo>
                    <a:pt x="217925" y="140127"/>
                  </a:moveTo>
                  <a:lnTo>
                    <a:pt x="182077" y="119431"/>
                  </a:lnTo>
                  <a:lnTo>
                    <a:pt x="188805" y="130853"/>
                  </a:lnTo>
                  <a:lnTo>
                    <a:pt x="194872" y="142012"/>
                  </a:lnTo>
                  <a:lnTo>
                    <a:pt x="199899" y="152965"/>
                  </a:lnTo>
                  <a:lnTo>
                    <a:pt x="203504" y="163767"/>
                  </a:lnTo>
                  <a:lnTo>
                    <a:pt x="226047" y="176783"/>
                  </a:lnTo>
                  <a:lnTo>
                    <a:pt x="226053" y="166061"/>
                  </a:lnTo>
                  <a:lnTo>
                    <a:pt x="219046" y="142352"/>
                  </a:lnTo>
                  <a:lnTo>
                    <a:pt x="217925" y="140127"/>
                  </a:lnTo>
                  <a:close/>
                </a:path>
                <a:path w="296544" h="356235">
                  <a:moveTo>
                    <a:pt x="266065" y="107353"/>
                  </a:moveTo>
                  <a:lnTo>
                    <a:pt x="243264" y="94189"/>
                  </a:lnTo>
                  <a:lnTo>
                    <a:pt x="232106" y="96468"/>
                  </a:lnTo>
                  <a:lnTo>
                    <a:pt x="220107" y="97591"/>
                  </a:lnTo>
                  <a:lnTo>
                    <a:pt x="207409" y="97916"/>
                  </a:lnTo>
                  <a:lnTo>
                    <a:pt x="194153" y="97801"/>
                  </a:lnTo>
                  <a:lnTo>
                    <a:pt x="230129" y="118572"/>
                  </a:lnTo>
                  <a:lnTo>
                    <a:pt x="232874" y="118402"/>
                  </a:lnTo>
                  <a:lnTo>
                    <a:pt x="256903" y="112629"/>
                  </a:lnTo>
                  <a:lnTo>
                    <a:pt x="266065" y="107353"/>
                  </a:lnTo>
                  <a:close/>
                </a:path>
                <a:path w="296544" h="356235">
                  <a:moveTo>
                    <a:pt x="296407" y="78590"/>
                  </a:moveTo>
                  <a:lnTo>
                    <a:pt x="277845" y="67873"/>
                  </a:lnTo>
                  <a:lnTo>
                    <a:pt x="274567" y="73551"/>
                  </a:lnTo>
                  <a:lnTo>
                    <a:pt x="270542" y="78378"/>
                  </a:lnTo>
                  <a:lnTo>
                    <a:pt x="266263" y="82217"/>
                  </a:lnTo>
                  <a:lnTo>
                    <a:pt x="284622" y="92816"/>
                  </a:lnTo>
                  <a:lnTo>
                    <a:pt x="296407" y="7859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pic>
          <p:nvPicPr>
            <p:cNvPr id="51" name="object 19">
              <a:extLst>
                <a:ext uri="{FF2B5EF4-FFF2-40B4-BE49-F238E27FC236}">
                  <a16:creationId xmlns:a16="http://schemas.microsoft.com/office/drawing/2014/main" id="{E2838DFC-4C0A-4740-9344-AE41C0FEB8FA}"/>
                </a:ext>
              </a:extLst>
            </p:cNvPr>
            <p:cNvPicPr/>
            <p:nvPr/>
          </p:nvPicPr>
          <p:blipFill>
            <a:blip r:embed="rId5" cstate="print"/>
            <a:stretch>
              <a:fillRect/>
            </a:stretch>
          </p:blipFill>
          <p:spPr>
            <a:xfrm>
              <a:off x="1053084" y="4422647"/>
              <a:ext cx="120395" cy="99060"/>
            </a:xfrm>
            <a:prstGeom prst="rect">
              <a:avLst/>
            </a:prstGeom>
          </p:spPr>
        </p:pic>
      </p:grpSp>
      <p:grpSp>
        <p:nvGrpSpPr>
          <p:cNvPr id="52" name="object 20">
            <a:extLst>
              <a:ext uri="{FF2B5EF4-FFF2-40B4-BE49-F238E27FC236}">
                <a16:creationId xmlns:a16="http://schemas.microsoft.com/office/drawing/2014/main" id="{FA0ABDAF-55B2-504C-B50A-66B430EAAB87}"/>
              </a:ext>
            </a:extLst>
          </p:cNvPr>
          <p:cNvGrpSpPr/>
          <p:nvPr/>
        </p:nvGrpSpPr>
        <p:grpSpPr>
          <a:xfrm>
            <a:off x="5719202" y="4769958"/>
            <a:ext cx="487680" cy="487680"/>
            <a:chOff x="822960" y="4811267"/>
            <a:chExt cx="487680" cy="487680"/>
          </a:xfrm>
        </p:grpSpPr>
        <p:sp>
          <p:nvSpPr>
            <p:cNvPr id="53" name="object 21">
              <a:extLst>
                <a:ext uri="{FF2B5EF4-FFF2-40B4-BE49-F238E27FC236}">
                  <a16:creationId xmlns:a16="http://schemas.microsoft.com/office/drawing/2014/main" id="{CDC374DB-D97B-D942-B734-204C895E272C}"/>
                </a:ext>
              </a:extLst>
            </p:cNvPr>
            <p:cNvSpPr/>
            <p:nvPr/>
          </p:nvSpPr>
          <p:spPr>
            <a:xfrm>
              <a:off x="822960" y="4811267"/>
              <a:ext cx="487680" cy="487680"/>
            </a:xfrm>
            <a:custGeom>
              <a:avLst/>
              <a:gdLst/>
              <a:ahLst/>
              <a:cxnLst/>
              <a:rect l="l" t="t" r="r" b="b"/>
              <a:pathLst>
                <a:path w="487680" h="487679">
                  <a:moveTo>
                    <a:pt x="243840" y="0"/>
                  </a:moveTo>
                  <a:lnTo>
                    <a:pt x="194697" y="4955"/>
                  </a:lnTo>
                  <a:lnTo>
                    <a:pt x="148925" y="19169"/>
                  </a:lnTo>
                  <a:lnTo>
                    <a:pt x="107505" y="41656"/>
                  </a:lnTo>
                  <a:lnTo>
                    <a:pt x="71418" y="71437"/>
                  </a:lnTo>
                  <a:lnTo>
                    <a:pt x="41643" y="107528"/>
                  </a:lnTo>
                  <a:lnTo>
                    <a:pt x="19161" y="148947"/>
                  </a:lnTo>
                  <a:lnTo>
                    <a:pt x="4953" y="194711"/>
                  </a:lnTo>
                  <a:lnTo>
                    <a:pt x="0" y="243839"/>
                  </a:lnTo>
                  <a:lnTo>
                    <a:pt x="4953" y="292968"/>
                  </a:lnTo>
                  <a:lnTo>
                    <a:pt x="19161" y="338732"/>
                  </a:lnTo>
                  <a:lnTo>
                    <a:pt x="41643" y="380151"/>
                  </a:lnTo>
                  <a:lnTo>
                    <a:pt x="71418" y="416242"/>
                  </a:lnTo>
                  <a:lnTo>
                    <a:pt x="107505" y="446023"/>
                  </a:lnTo>
                  <a:lnTo>
                    <a:pt x="148925" y="468510"/>
                  </a:lnTo>
                  <a:lnTo>
                    <a:pt x="194697" y="482724"/>
                  </a:lnTo>
                  <a:lnTo>
                    <a:pt x="243840" y="487679"/>
                  </a:lnTo>
                  <a:lnTo>
                    <a:pt x="292982" y="482724"/>
                  </a:lnTo>
                  <a:lnTo>
                    <a:pt x="338754" y="468510"/>
                  </a:lnTo>
                  <a:lnTo>
                    <a:pt x="380174" y="446023"/>
                  </a:lnTo>
                  <a:lnTo>
                    <a:pt x="416261" y="416242"/>
                  </a:lnTo>
                  <a:lnTo>
                    <a:pt x="446036" y="380151"/>
                  </a:lnTo>
                  <a:lnTo>
                    <a:pt x="468518" y="338732"/>
                  </a:lnTo>
                  <a:lnTo>
                    <a:pt x="482726" y="292968"/>
                  </a:lnTo>
                  <a:lnTo>
                    <a:pt x="487680" y="243839"/>
                  </a:lnTo>
                  <a:lnTo>
                    <a:pt x="482726" y="194711"/>
                  </a:lnTo>
                  <a:lnTo>
                    <a:pt x="468518" y="148947"/>
                  </a:lnTo>
                  <a:lnTo>
                    <a:pt x="446036" y="107528"/>
                  </a:lnTo>
                  <a:lnTo>
                    <a:pt x="416261" y="71437"/>
                  </a:lnTo>
                  <a:lnTo>
                    <a:pt x="380174" y="41656"/>
                  </a:lnTo>
                  <a:lnTo>
                    <a:pt x="338754" y="19169"/>
                  </a:lnTo>
                  <a:lnTo>
                    <a:pt x="292982" y="4955"/>
                  </a:lnTo>
                  <a:lnTo>
                    <a:pt x="243840" y="0"/>
                  </a:lnTo>
                  <a:close/>
                </a:path>
              </a:pathLst>
            </a:custGeom>
            <a:solidFill>
              <a:srgbClr val="466F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55" name="object 22">
              <a:extLst>
                <a:ext uri="{FF2B5EF4-FFF2-40B4-BE49-F238E27FC236}">
                  <a16:creationId xmlns:a16="http://schemas.microsoft.com/office/drawing/2014/main" id="{A8C65EDC-6B04-5942-A345-8189D8FBB999}"/>
                </a:ext>
              </a:extLst>
            </p:cNvPr>
            <p:cNvSpPr/>
            <p:nvPr/>
          </p:nvSpPr>
          <p:spPr>
            <a:xfrm>
              <a:off x="966216" y="4902707"/>
              <a:ext cx="204470" cy="340360"/>
            </a:xfrm>
            <a:custGeom>
              <a:avLst/>
              <a:gdLst/>
              <a:ahLst/>
              <a:cxnLst/>
              <a:rect l="l" t="t" r="r" b="b"/>
              <a:pathLst>
                <a:path w="204469" h="340360">
                  <a:moveTo>
                    <a:pt x="167614" y="0"/>
                  </a:moveTo>
                  <a:lnTo>
                    <a:pt x="182205" y="40195"/>
                  </a:lnTo>
                  <a:lnTo>
                    <a:pt x="183870" y="62357"/>
                  </a:lnTo>
                  <a:lnTo>
                    <a:pt x="177444" y="105132"/>
                  </a:lnTo>
                  <a:lnTo>
                    <a:pt x="159919" y="140049"/>
                  </a:lnTo>
                  <a:lnTo>
                    <a:pt x="133930" y="163583"/>
                  </a:lnTo>
                  <a:lnTo>
                    <a:pt x="102108" y="172212"/>
                  </a:lnTo>
                  <a:lnTo>
                    <a:pt x="70285" y="163583"/>
                  </a:lnTo>
                  <a:lnTo>
                    <a:pt x="44296" y="140049"/>
                  </a:lnTo>
                  <a:lnTo>
                    <a:pt x="26771" y="105132"/>
                  </a:lnTo>
                  <a:lnTo>
                    <a:pt x="20345" y="62357"/>
                  </a:lnTo>
                  <a:lnTo>
                    <a:pt x="20769" y="51097"/>
                  </a:lnTo>
                  <a:lnTo>
                    <a:pt x="22010" y="40195"/>
                  </a:lnTo>
                  <a:lnTo>
                    <a:pt x="24026" y="29674"/>
                  </a:lnTo>
                  <a:lnTo>
                    <a:pt x="26771" y="19558"/>
                  </a:lnTo>
                  <a:lnTo>
                    <a:pt x="36601" y="0"/>
                  </a:lnTo>
                  <a:lnTo>
                    <a:pt x="29908" y="5207"/>
                  </a:lnTo>
                  <a:lnTo>
                    <a:pt x="17439" y="22633"/>
                  </a:lnTo>
                  <a:lnTo>
                    <a:pt x="8024" y="42608"/>
                  </a:lnTo>
                  <a:lnTo>
                    <a:pt x="2074" y="64678"/>
                  </a:lnTo>
                  <a:lnTo>
                    <a:pt x="0" y="88392"/>
                  </a:lnTo>
                  <a:lnTo>
                    <a:pt x="4590" y="123412"/>
                  </a:lnTo>
                  <a:lnTo>
                    <a:pt x="17438" y="154241"/>
                  </a:lnTo>
                  <a:lnTo>
                    <a:pt x="37156" y="179260"/>
                  </a:lnTo>
                  <a:lnTo>
                    <a:pt x="62356" y="196850"/>
                  </a:lnTo>
                  <a:lnTo>
                    <a:pt x="84010" y="201930"/>
                  </a:lnTo>
                  <a:lnTo>
                    <a:pt x="84010" y="339852"/>
                  </a:lnTo>
                  <a:lnTo>
                    <a:pt x="120205" y="339852"/>
                  </a:lnTo>
                  <a:lnTo>
                    <a:pt x="120205" y="201930"/>
                  </a:lnTo>
                  <a:lnTo>
                    <a:pt x="141859" y="196850"/>
                  </a:lnTo>
                  <a:lnTo>
                    <a:pt x="167059" y="179260"/>
                  </a:lnTo>
                  <a:lnTo>
                    <a:pt x="186777" y="154241"/>
                  </a:lnTo>
                  <a:lnTo>
                    <a:pt x="199625" y="123412"/>
                  </a:lnTo>
                  <a:lnTo>
                    <a:pt x="204215" y="88392"/>
                  </a:lnTo>
                  <a:lnTo>
                    <a:pt x="202141" y="64678"/>
                  </a:lnTo>
                  <a:lnTo>
                    <a:pt x="196191" y="42608"/>
                  </a:lnTo>
                  <a:lnTo>
                    <a:pt x="186776" y="22633"/>
                  </a:lnTo>
                  <a:lnTo>
                    <a:pt x="174307" y="5207"/>
                  </a:lnTo>
                  <a:lnTo>
                    <a:pt x="16761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grpSp>
      <p:sp>
        <p:nvSpPr>
          <p:cNvPr id="58" name="Text Placeholder 6">
            <a:extLst>
              <a:ext uri="{FF2B5EF4-FFF2-40B4-BE49-F238E27FC236}">
                <a16:creationId xmlns:a16="http://schemas.microsoft.com/office/drawing/2014/main" id="{E5FD8293-8653-884A-AAB4-A86433F5CCD7}"/>
              </a:ext>
            </a:extLst>
          </p:cNvPr>
          <p:cNvSpPr txBox="1">
            <a:spLocks/>
          </p:cNvSpPr>
          <p:nvPr/>
        </p:nvSpPr>
        <p:spPr>
          <a:xfrm>
            <a:off x="473994" y="6331084"/>
            <a:ext cx="8062452" cy="600777"/>
          </a:xfrm>
          <a:prstGeom prst="rect">
            <a:avLst/>
          </a:prstGeom>
        </p:spPr>
        <p:txBody>
          <a:bodyPr lIns="91432" tIns="45716" rIns="91432" bIns="45716" numCol="1" spcCol="274320" anchor="t"/>
          <a:lstStyle>
            <a:lvl1pPr marL="0" indent="0" algn="l" defTabSz="457142" rtl="0" eaLnBrk="1" latinLnBrk="0" hangingPunct="1">
              <a:spcBef>
                <a:spcPct val="20000"/>
              </a:spcBef>
              <a:buFontTx/>
              <a:buNone/>
              <a:defRPr sz="800" kern="1200">
                <a:solidFill>
                  <a:schemeClr val="tx1"/>
                </a:solidFill>
                <a:latin typeface="+mn-lt"/>
                <a:ea typeface="+mn-ea"/>
                <a:cs typeface="+mn-cs"/>
              </a:defRPr>
            </a:lvl1pPr>
            <a:lvl2pPr marL="457142" indent="0" algn="l" defTabSz="457142" rtl="0" eaLnBrk="1" latinLnBrk="0" hangingPunct="1">
              <a:spcBef>
                <a:spcPct val="20000"/>
              </a:spcBef>
              <a:buFontTx/>
              <a:buNone/>
              <a:defRPr sz="800" kern="1200">
                <a:solidFill>
                  <a:schemeClr val="tx1"/>
                </a:solidFill>
                <a:latin typeface="+mn-lt"/>
                <a:ea typeface="+mn-ea"/>
                <a:cs typeface="+mn-cs"/>
              </a:defRPr>
            </a:lvl2pPr>
            <a:lvl3pPr marL="914288" indent="0" algn="l" defTabSz="457142" rtl="0" eaLnBrk="1" latinLnBrk="0" hangingPunct="1">
              <a:spcBef>
                <a:spcPct val="20000"/>
              </a:spcBef>
              <a:buFontTx/>
              <a:buNone/>
              <a:defRPr sz="800" kern="1200">
                <a:solidFill>
                  <a:schemeClr val="tx1"/>
                </a:solidFill>
                <a:latin typeface="+mn-lt"/>
                <a:ea typeface="+mn-ea"/>
                <a:cs typeface="+mn-cs"/>
              </a:defRPr>
            </a:lvl3pPr>
            <a:lvl4pPr marL="1371430" indent="0" algn="l" defTabSz="457142" rtl="0" eaLnBrk="1" latinLnBrk="0" hangingPunct="1">
              <a:spcBef>
                <a:spcPct val="20000"/>
              </a:spcBef>
              <a:buFontTx/>
              <a:buNone/>
              <a:defRPr sz="800" kern="1200">
                <a:solidFill>
                  <a:schemeClr val="tx1"/>
                </a:solidFill>
                <a:latin typeface="+mn-lt"/>
                <a:ea typeface="+mn-ea"/>
                <a:cs typeface="+mn-cs"/>
              </a:defRPr>
            </a:lvl4pPr>
            <a:lvl5pPr marL="1828574" indent="0" algn="l" defTabSz="457142" rtl="0" eaLnBrk="1" latinLnBrk="0" hangingPunct="1">
              <a:spcBef>
                <a:spcPct val="20000"/>
              </a:spcBef>
              <a:buFontTx/>
              <a:buNone/>
              <a:defRPr sz="800" kern="1200">
                <a:solidFill>
                  <a:schemeClr val="tx1"/>
                </a:solidFill>
                <a:latin typeface="+mn-lt"/>
                <a:ea typeface="+mn-ea"/>
                <a:cs typeface="+mn-cs"/>
              </a:defRPr>
            </a:lvl5pPr>
            <a:lvl6pPr marL="2514285" indent="-228570" algn="l" defTabSz="457142" rtl="0" eaLnBrk="1" latinLnBrk="0" hangingPunct="1">
              <a:spcBef>
                <a:spcPct val="20000"/>
              </a:spcBef>
              <a:buFont typeface="Arial"/>
              <a:buChar char="•"/>
              <a:defRPr sz="2000" kern="1200">
                <a:solidFill>
                  <a:schemeClr val="tx1"/>
                </a:solidFill>
                <a:latin typeface="+mn-lt"/>
                <a:ea typeface="+mn-ea"/>
                <a:cs typeface="+mn-cs"/>
              </a:defRPr>
            </a:lvl6pPr>
            <a:lvl7pPr marL="2971430" indent="-228570" algn="l" defTabSz="457142" rtl="0" eaLnBrk="1" latinLnBrk="0" hangingPunct="1">
              <a:spcBef>
                <a:spcPct val="20000"/>
              </a:spcBef>
              <a:buFont typeface="Arial"/>
              <a:buChar char="•"/>
              <a:defRPr sz="2000" kern="1200">
                <a:solidFill>
                  <a:schemeClr val="tx1"/>
                </a:solidFill>
                <a:latin typeface="+mn-lt"/>
                <a:ea typeface="+mn-ea"/>
                <a:cs typeface="+mn-cs"/>
              </a:defRPr>
            </a:lvl7pPr>
            <a:lvl8pPr marL="3428573" indent="-228570" algn="l" defTabSz="457142" rtl="0" eaLnBrk="1" latinLnBrk="0" hangingPunct="1">
              <a:spcBef>
                <a:spcPct val="20000"/>
              </a:spcBef>
              <a:buFont typeface="Arial"/>
              <a:buChar char="•"/>
              <a:defRPr sz="2000" kern="1200">
                <a:solidFill>
                  <a:schemeClr val="tx1"/>
                </a:solidFill>
                <a:latin typeface="+mn-lt"/>
                <a:ea typeface="+mn-ea"/>
                <a:cs typeface="+mn-cs"/>
              </a:defRPr>
            </a:lvl8pPr>
            <a:lvl9pPr marL="3885715" indent="-228570" algn="l" defTabSz="457142"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48" rtl="0" eaLnBrk="1" fontAlgn="auto" latinLnBrk="0" hangingPunct="1">
              <a:lnSpc>
                <a:spcPct val="100000"/>
              </a:lnSpc>
              <a:spcBef>
                <a:spcPct val="20000"/>
              </a:spcBef>
              <a:spcAft>
                <a:spcPts val="0"/>
              </a:spcAft>
              <a:buClr>
                <a:srgbClr val="000000"/>
              </a:buClr>
              <a:buSzTx/>
              <a:buFontTx/>
              <a:buNone/>
              <a:tabLst/>
              <a:defRPr/>
            </a:pPr>
            <a:r>
              <a:rPr kumimoji="0" lang="en-GB" sz="800" b="0" i="1" u="none" strike="noStrike" kern="1200" cap="none" spc="0" normalizeH="0" baseline="0" noProof="0" dirty="0">
                <a:ln>
                  <a:noFill/>
                </a:ln>
                <a:solidFill>
                  <a:srgbClr val="000000"/>
                </a:solidFill>
                <a:effectLst/>
                <a:uLnTx/>
                <a:uFillTx/>
                <a:latin typeface="Krub"/>
                <a:ea typeface="+mn-ea"/>
                <a:cs typeface="+mn-cs"/>
                <a:sym typeface="Arial"/>
              </a:rPr>
              <a:t>*CD25 is the more sensitive marker by flow cytometry or immunohistochemistry.</a:t>
            </a:r>
          </a:p>
          <a:p>
            <a:pPr marL="0" marR="0" lvl="0" indent="0" algn="l" defTabSz="457148" rtl="0" eaLnBrk="1" fontAlgn="auto" latinLnBrk="0" hangingPunct="1">
              <a:lnSpc>
                <a:spcPct val="100000"/>
              </a:lnSpc>
              <a:spcBef>
                <a:spcPct val="20000"/>
              </a:spcBef>
              <a:spcAft>
                <a:spcPts val="0"/>
              </a:spcAft>
              <a:buClr>
                <a:srgbClr val="000000"/>
              </a:buClr>
              <a:buSzTx/>
              <a:buFontTx/>
              <a:buNone/>
              <a:tabLst/>
              <a:defRPr/>
            </a:pPr>
            <a:r>
              <a:rPr kumimoji="0" lang="en-GB" sz="800" b="0" i="1" u="none" strike="noStrike" kern="1200" cap="none" spc="0" normalizeH="0" baseline="0" noProof="0" dirty="0">
                <a:ln>
                  <a:noFill/>
                </a:ln>
                <a:solidFill>
                  <a:srgbClr val="000000"/>
                </a:solidFill>
                <a:effectLst/>
                <a:uLnTx/>
                <a:uFillTx/>
                <a:latin typeface="Krub"/>
                <a:ea typeface="+mn-ea"/>
                <a:cs typeface="+mn-cs"/>
                <a:sym typeface="Arial"/>
              </a:rPr>
              <a:t>CD, cluster of differentiation; KIT, KIT proto-oncogene, receptor tyrosine kinase; WHO, World Health Organization.  </a:t>
            </a:r>
            <a:r>
              <a:rPr kumimoji="0" lang="en-GB" sz="800" b="0" i="1" u="none" strike="noStrike" kern="1200" cap="none" spc="0" normalizeH="0" baseline="0" noProof="0" dirty="0" err="1">
                <a:ln>
                  <a:noFill/>
                </a:ln>
                <a:solidFill>
                  <a:srgbClr val="000000"/>
                </a:solidFill>
                <a:effectLst/>
                <a:uLnTx/>
                <a:uFillTx/>
                <a:latin typeface="Krub"/>
                <a:ea typeface="+mn-ea"/>
                <a:cs typeface="+mn-cs"/>
                <a:sym typeface="Arial"/>
              </a:rPr>
              <a:t>Pardanani</a:t>
            </a:r>
            <a:r>
              <a:rPr kumimoji="0" lang="en-GB" sz="800" b="0" i="1" u="none" strike="noStrike" kern="1200" cap="none" spc="0" normalizeH="0" baseline="0" noProof="0" dirty="0">
                <a:ln>
                  <a:noFill/>
                </a:ln>
                <a:solidFill>
                  <a:srgbClr val="000000"/>
                </a:solidFill>
                <a:effectLst/>
                <a:uLnTx/>
                <a:uFillTx/>
                <a:latin typeface="Krub"/>
                <a:ea typeface="+mn-ea"/>
                <a:cs typeface="+mn-cs"/>
                <a:sym typeface="Arial"/>
              </a:rPr>
              <a:t> A. Am J Hematol. </a:t>
            </a:r>
            <a:r>
              <a:rPr kumimoji="0" lang="en-GB" sz="800" b="0" i="1" u="none" strike="noStrike" kern="1200" cap="none" spc="0" normalizeH="0" baseline="0" noProof="0" dirty="0">
                <a:ln>
                  <a:noFill/>
                </a:ln>
                <a:solidFill>
                  <a:prstClr val="black"/>
                </a:solidFill>
                <a:effectLst/>
                <a:uLnTx/>
                <a:uFillTx/>
                <a:latin typeface="Krub"/>
                <a:ea typeface="+mn-ea"/>
                <a:cs typeface="+mn-cs"/>
                <a:sym typeface="Arial"/>
              </a:rPr>
              <a:t>2019;94(3</a:t>
            </a:r>
            <a:r>
              <a:rPr kumimoji="0" lang="en-GB" sz="800" b="0" i="1" u="none" strike="noStrike" kern="1200" cap="none" spc="0" normalizeH="0" baseline="0" noProof="0" dirty="0">
                <a:ln>
                  <a:noFill/>
                </a:ln>
                <a:solidFill>
                  <a:prstClr val="black"/>
                </a:solidFill>
                <a:effectLst/>
                <a:uLnTx/>
                <a:uFillTx/>
                <a:latin typeface="Lato" panose="020F0502020204030203" pitchFamily="34" charset="77"/>
                <a:ea typeface="+mn-ea"/>
                <a:cs typeface="+mn-cs"/>
                <a:sym typeface="Arial"/>
              </a:rPr>
              <a:t>):363-377. </a:t>
            </a:r>
            <a:r>
              <a:rPr kumimoji="0" lang="en-GB" sz="800" b="0" i="1" u="none" strike="noStrike" kern="1200" cap="none" spc="0" normalizeH="0" baseline="0" noProof="0" dirty="0" err="1">
                <a:ln>
                  <a:noFill/>
                </a:ln>
                <a:solidFill>
                  <a:prstClr val="black"/>
                </a:solidFill>
                <a:effectLst/>
                <a:uLnTx/>
                <a:uFillTx/>
                <a:latin typeface="Lato" panose="020F0502020204030203" pitchFamily="34" charset="77"/>
                <a:ea typeface="+mn-ea"/>
                <a:cs typeface="+mn-cs"/>
                <a:sym typeface="Arial"/>
              </a:rPr>
              <a:t>Castellas</a:t>
            </a:r>
            <a:r>
              <a:rPr kumimoji="0" lang="en-GB" sz="800" b="0" i="1" u="none" strike="noStrike" kern="1200" cap="none" spc="0" normalizeH="0" baseline="0" noProof="0" dirty="0">
                <a:ln>
                  <a:noFill/>
                </a:ln>
                <a:solidFill>
                  <a:prstClr val="black"/>
                </a:solidFill>
                <a:effectLst/>
                <a:uLnTx/>
                <a:uFillTx/>
                <a:latin typeface="Lato" panose="020F0502020204030203" pitchFamily="34" charset="77"/>
                <a:ea typeface="+mn-ea"/>
                <a:cs typeface="+mn-cs"/>
                <a:sym typeface="Arial"/>
              </a:rPr>
              <a:t> M et al. AAAAI 2023</a:t>
            </a:r>
          </a:p>
        </p:txBody>
      </p:sp>
      <p:sp>
        <p:nvSpPr>
          <p:cNvPr id="26" name="object 23">
            <a:extLst>
              <a:ext uri="{FF2B5EF4-FFF2-40B4-BE49-F238E27FC236}">
                <a16:creationId xmlns:a16="http://schemas.microsoft.com/office/drawing/2014/main" id="{195DC017-9716-DF48-92FB-74F8B2D936A9}"/>
              </a:ext>
            </a:extLst>
          </p:cNvPr>
          <p:cNvSpPr txBox="1"/>
          <p:nvPr/>
        </p:nvSpPr>
        <p:spPr>
          <a:xfrm>
            <a:off x="7240490" y="1509472"/>
            <a:ext cx="2591913" cy="259045"/>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22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EAB1A"/>
                </a:solidFill>
                <a:effectLst/>
                <a:uLnTx/>
                <a:uFillTx/>
                <a:latin typeface="Krub"/>
                <a:ea typeface="Lato" panose="020F0502020204030203" pitchFamily="34" charset="0"/>
                <a:cs typeface="Lato" panose="020F0502020204030203" pitchFamily="34" charset="0"/>
                <a:sym typeface="Arial"/>
              </a:rPr>
              <a:t>MAJOR</a:t>
            </a:r>
            <a:r>
              <a:rPr kumimoji="0" lang="en-US" sz="1600" b="1" i="0" u="none" strike="noStrike" kern="0" cap="none" spc="-35" normalizeH="0" baseline="0" noProof="0" dirty="0">
                <a:ln>
                  <a:noFill/>
                </a:ln>
                <a:solidFill>
                  <a:srgbClr val="FEAB1A"/>
                </a:solidFill>
                <a:effectLst/>
                <a:uLnTx/>
                <a:uFillTx/>
                <a:latin typeface="Krub"/>
                <a:ea typeface="Lato" panose="020F0502020204030203" pitchFamily="34" charset="0"/>
                <a:cs typeface="Lato" panose="020F0502020204030203" pitchFamily="34" charset="0"/>
                <a:sym typeface="Arial"/>
              </a:rPr>
              <a:t> </a:t>
            </a:r>
            <a:r>
              <a:rPr kumimoji="0" lang="en-US" sz="1600" b="1" i="0" u="none" strike="noStrike" kern="0" cap="none" spc="-5" normalizeH="0" baseline="0" noProof="0" dirty="0">
                <a:ln>
                  <a:noFill/>
                </a:ln>
                <a:solidFill>
                  <a:srgbClr val="FEAB1A"/>
                </a:solidFill>
                <a:effectLst/>
                <a:uLnTx/>
                <a:uFillTx/>
                <a:latin typeface="Krub"/>
                <a:ea typeface="Lato" panose="020F0502020204030203" pitchFamily="34" charset="0"/>
                <a:cs typeface="Lato" panose="020F0502020204030203" pitchFamily="34" charset="0"/>
                <a:sym typeface="Arial"/>
              </a:rPr>
              <a:t>CRITERION</a:t>
            </a:r>
            <a:endParaRPr kumimoji="0" lang="en-US" sz="1200" b="1" i="0" u="none" strike="noStrike" kern="0" cap="none" spc="0" normalizeH="0" baseline="0" noProof="0" dirty="0">
              <a:ln>
                <a:noFill/>
              </a:ln>
              <a:solidFill>
                <a:srgbClr val="FEAB1A"/>
              </a:solidFill>
              <a:effectLst/>
              <a:uLnTx/>
              <a:uFillTx/>
              <a:latin typeface="Krub"/>
              <a:ea typeface="Lato" panose="020F0502020204030203" pitchFamily="34" charset="0"/>
              <a:cs typeface="Lato" panose="020F0502020204030203" pitchFamily="34" charset="0"/>
              <a:sym typeface="Arial"/>
            </a:endParaRPr>
          </a:p>
        </p:txBody>
      </p:sp>
      <p:sp>
        <p:nvSpPr>
          <p:cNvPr id="27" name="object 23">
            <a:extLst>
              <a:ext uri="{FF2B5EF4-FFF2-40B4-BE49-F238E27FC236}">
                <a16:creationId xmlns:a16="http://schemas.microsoft.com/office/drawing/2014/main" id="{DC8D2743-854F-7B48-8D23-A243CF50E3B9}"/>
              </a:ext>
            </a:extLst>
          </p:cNvPr>
          <p:cNvSpPr txBox="1"/>
          <p:nvPr/>
        </p:nvSpPr>
        <p:spPr>
          <a:xfrm>
            <a:off x="7785066" y="2639051"/>
            <a:ext cx="5791650"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5"/>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00000"/>
                </a:solidFill>
                <a:effectLst/>
                <a:uLnTx/>
                <a:uFillTx/>
                <a:latin typeface="Krub"/>
                <a:ea typeface="Lato" panose="020F0502020204030203" pitchFamily="34" charset="0"/>
                <a:cs typeface="Lato" panose="020F0502020204030203" pitchFamily="34" charset="0"/>
                <a:sym typeface="Arial"/>
              </a:rPr>
              <a:t>MINOR</a:t>
            </a:r>
            <a:r>
              <a:rPr kumimoji="0" lang="en-US" sz="1600" b="1" i="0" u="none" strike="noStrike" kern="0" cap="none" spc="-45" normalizeH="0" baseline="0" noProof="0" dirty="0">
                <a:ln>
                  <a:noFill/>
                </a:ln>
                <a:solidFill>
                  <a:srgbClr val="C00000"/>
                </a:solidFill>
                <a:effectLst/>
                <a:uLnTx/>
                <a:uFillTx/>
                <a:latin typeface="Krub"/>
                <a:ea typeface="Lato" panose="020F0502020204030203" pitchFamily="34" charset="0"/>
                <a:cs typeface="Lato" panose="020F0502020204030203" pitchFamily="34" charset="0"/>
                <a:sym typeface="Arial"/>
              </a:rPr>
              <a:t> </a:t>
            </a:r>
            <a:r>
              <a:rPr kumimoji="0" lang="en-US" sz="1600" b="1" i="0" u="none" strike="noStrike" kern="0" cap="none" spc="-5" normalizeH="0" baseline="0" noProof="0" dirty="0">
                <a:ln>
                  <a:noFill/>
                </a:ln>
                <a:solidFill>
                  <a:srgbClr val="C00000"/>
                </a:solidFill>
                <a:effectLst/>
                <a:uLnTx/>
                <a:uFillTx/>
                <a:latin typeface="Krub"/>
                <a:ea typeface="Lato" panose="020F0502020204030203" pitchFamily="34" charset="0"/>
                <a:cs typeface="Lato" panose="020F0502020204030203" pitchFamily="34" charset="0"/>
                <a:sym typeface="Arial"/>
              </a:rPr>
              <a:t>CRITERIA</a:t>
            </a:r>
            <a:endParaRPr kumimoji="0" lang="en-US" sz="1200" b="1" i="0" u="none" strike="noStrike" kern="0" cap="none" spc="0" normalizeH="0" baseline="0" noProof="0" dirty="0">
              <a:ln>
                <a:noFill/>
              </a:ln>
              <a:solidFill>
                <a:srgbClr val="000000"/>
              </a:solidFill>
              <a:effectLst/>
              <a:uLnTx/>
              <a:uFillTx/>
              <a:latin typeface="Krub"/>
              <a:ea typeface="Lato" panose="020F0502020204030203" pitchFamily="34" charset="0"/>
              <a:cs typeface="Lato" panose="020F0502020204030203" pitchFamily="34" charset="0"/>
              <a:sym typeface="Arial"/>
            </a:endParaRPr>
          </a:p>
        </p:txBody>
      </p:sp>
      <p:sp>
        <p:nvSpPr>
          <p:cNvPr id="2" name="Title 1">
            <a:extLst>
              <a:ext uri="{FF2B5EF4-FFF2-40B4-BE49-F238E27FC236}">
                <a16:creationId xmlns:a16="http://schemas.microsoft.com/office/drawing/2014/main" id="{BB384D44-4DA7-3B72-7899-DA8B430846E6}"/>
              </a:ext>
            </a:extLst>
          </p:cNvPr>
          <p:cNvSpPr>
            <a:spLocks noGrp="1"/>
          </p:cNvSpPr>
          <p:nvPr>
            <p:ph type="title"/>
          </p:nvPr>
        </p:nvSpPr>
        <p:spPr>
          <a:xfrm>
            <a:off x="674689" y="376326"/>
            <a:ext cx="9650920" cy="430847"/>
          </a:xfrm>
        </p:spPr>
        <p:txBody>
          <a:bodyPr/>
          <a:lstStyle/>
          <a:p>
            <a:r>
              <a:rPr lang="en-US" sz="2400" dirty="0">
                <a:latin typeface="+mj-lt"/>
              </a:rPr>
              <a:t>Presentation and Diagnosis</a:t>
            </a:r>
          </a:p>
        </p:txBody>
      </p:sp>
      <p:grpSp>
        <p:nvGrpSpPr>
          <p:cNvPr id="89" name="Group 88">
            <a:extLst>
              <a:ext uri="{FF2B5EF4-FFF2-40B4-BE49-F238E27FC236}">
                <a16:creationId xmlns:a16="http://schemas.microsoft.com/office/drawing/2014/main" id="{2B6269D2-996B-FB05-28D5-26A425E1AB30}"/>
              </a:ext>
            </a:extLst>
          </p:cNvPr>
          <p:cNvGrpSpPr/>
          <p:nvPr/>
        </p:nvGrpSpPr>
        <p:grpSpPr>
          <a:xfrm>
            <a:off x="88685" y="1125703"/>
            <a:ext cx="5552450" cy="5008829"/>
            <a:chOff x="4286863" y="1084814"/>
            <a:chExt cx="7461310" cy="5086425"/>
          </a:xfrm>
        </p:grpSpPr>
        <p:pic>
          <p:nvPicPr>
            <p:cNvPr id="5" name="Graphic 4">
              <a:extLst>
                <a:ext uri="{FF2B5EF4-FFF2-40B4-BE49-F238E27FC236}">
                  <a16:creationId xmlns:a16="http://schemas.microsoft.com/office/drawing/2014/main" id="{91E9268B-C30C-D62D-C8DA-5DF48F28FB2B}"/>
                </a:ext>
              </a:extLst>
            </p:cNvPr>
            <p:cNvPicPr>
              <a:picLocks noChangeAspect="1"/>
            </p:cNvPicPr>
            <p:nvPr/>
          </p:nvPicPr>
          <p:blipFill>
            <a:blip r:embed="rId6">
              <a:extLst>
                <a:ext uri="{96DAC541-7B7A-43D3-8B79-37D633B846F1}">
                  <asvg:svgBlip xmlns:asvg="http://schemas.microsoft.com/office/drawing/2016/SVG/main" r:embed="rId7"/>
                </a:ext>
              </a:extLst>
            </a:blip>
            <a:srcRect l="55892"/>
            <a:stretch>
              <a:fillRect/>
            </a:stretch>
          </p:blipFill>
          <p:spPr>
            <a:xfrm>
              <a:off x="7393988" y="1455774"/>
              <a:ext cx="1239470" cy="3576453"/>
            </a:xfrm>
            <a:custGeom>
              <a:avLst/>
              <a:gdLst>
                <a:gd name="connsiteX0" fmla="*/ 0 w 1230666"/>
                <a:gd name="connsiteY0" fmla="*/ 0 h 3551047"/>
                <a:gd name="connsiteX1" fmla="*/ 1230666 w 1230666"/>
                <a:gd name="connsiteY1" fmla="*/ 0 h 3551047"/>
                <a:gd name="connsiteX2" fmla="*/ 1230666 w 1230666"/>
                <a:gd name="connsiteY2" fmla="*/ 3551047 h 3551047"/>
                <a:gd name="connsiteX3" fmla="*/ 0 w 1230666"/>
                <a:gd name="connsiteY3" fmla="*/ 3551047 h 3551047"/>
                <a:gd name="connsiteX4" fmla="*/ 0 w 1230666"/>
                <a:gd name="connsiteY4" fmla="*/ 0 h 3551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66" h="3551047">
                  <a:moveTo>
                    <a:pt x="0" y="0"/>
                  </a:moveTo>
                  <a:lnTo>
                    <a:pt x="1230666" y="0"/>
                  </a:lnTo>
                  <a:lnTo>
                    <a:pt x="1230666" y="3551047"/>
                  </a:lnTo>
                  <a:lnTo>
                    <a:pt x="0" y="3551047"/>
                  </a:lnTo>
                  <a:lnTo>
                    <a:pt x="0" y="0"/>
                  </a:lnTo>
                  <a:close/>
                </a:path>
              </a:pathLst>
            </a:custGeom>
          </p:spPr>
        </p:pic>
        <p:sp>
          <p:nvSpPr>
            <p:cNvPr id="6" name="Oval 5">
              <a:extLst>
                <a:ext uri="{FF2B5EF4-FFF2-40B4-BE49-F238E27FC236}">
                  <a16:creationId xmlns:a16="http://schemas.microsoft.com/office/drawing/2014/main" id="{378A04B8-1966-B7D7-BCC0-B6522BF524DC}"/>
                </a:ext>
              </a:extLst>
            </p:cNvPr>
            <p:cNvSpPr/>
            <p:nvPr/>
          </p:nvSpPr>
          <p:spPr>
            <a:xfrm>
              <a:off x="5014310" y="1084814"/>
              <a:ext cx="714162" cy="714162"/>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7" name="Oval 6">
              <a:extLst>
                <a:ext uri="{FF2B5EF4-FFF2-40B4-BE49-F238E27FC236}">
                  <a16:creationId xmlns:a16="http://schemas.microsoft.com/office/drawing/2014/main" id="{4A4F8482-FA05-F49F-B554-622EDA6296F8}"/>
                </a:ext>
              </a:extLst>
            </p:cNvPr>
            <p:cNvSpPr/>
            <p:nvPr/>
          </p:nvSpPr>
          <p:spPr>
            <a:xfrm>
              <a:off x="5186438" y="2810352"/>
              <a:ext cx="714162" cy="714162"/>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8" name="Oval 7">
              <a:extLst>
                <a:ext uri="{FF2B5EF4-FFF2-40B4-BE49-F238E27FC236}">
                  <a16:creationId xmlns:a16="http://schemas.microsoft.com/office/drawing/2014/main" id="{5CA43B4A-6B00-2339-9A97-8870D295CB4E}"/>
                </a:ext>
              </a:extLst>
            </p:cNvPr>
            <p:cNvSpPr/>
            <p:nvPr/>
          </p:nvSpPr>
          <p:spPr>
            <a:xfrm>
              <a:off x="5810582" y="4535890"/>
              <a:ext cx="714162" cy="714162"/>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9" name="Rectangle 8">
              <a:extLst>
                <a:ext uri="{FF2B5EF4-FFF2-40B4-BE49-F238E27FC236}">
                  <a16:creationId xmlns:a16="http://schemas.microsoft.com/office/drawing/2014/main" id="{9BD5E8E9-27F7-7F89-295E-E2F2A3578BED}"/>
                </a:ext>
              </a:extLst>
            </p:cNvPr>
            <p:cNvSpPr>
              <a:spLocks/>
            </p:cNvSpPr>
            <p:nvPr/>
          </p:nvSpPr>
          <p:spPr>
            <a:xfrm>
              <a:off x="4286863" y="1796833"/>
              <a:ext cx="2564964"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Krub"/>
                  <a:ea typeface="+mn-ea"/>
                  <a:cs typeface="+mn-cs"/>
                </a:rPr>
                <a:t>SKIN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88D29"/>
                  </a:solidFill>
                  <a:effectLst/>
                  <a:uLnTx/>
                  <a:uFillTx/>
                  <a:latin typeface="Krub"/>
                  <a:ea typeface="+mn-ea"/>
                  <a:cs typeface="+mn-cs"/>
                </a:rPr>
                <a:t>Darier’s sign </a:t>
              </a:r>
              <a:br>
                <a:rPr kumimoji="0" lang="en-US" sz="1200" b="0" i="0" u="none" strike="noStrike" kern="1200" cap="none" spc="0" normalizeH="0" baseline="0" noProof="0" dirty="0">
                  <a:ln>
                    <a:noFill/>
                  </a:ln>
                  <a:solidFill>
                    <a:srgbClr val="F88D29"/>
                  </a:solidFill>
                  <a:effectLst/>
                  <a:uLnTx/>
                  <a:uFillTx/>
                  <a:latin typeface="Krub"/>
                  <a:ea typeface="+mn-ea"/>
                  <a:cs typeface="+mn-cs"/>
                </a:rPr>
              </a:br>
              <a:r>
                <a:rPr kumimoji="0" lang="en-US" sz="1200" b="1" i="0" u="none" strike="noStrike" kern="1200" cap="none" spc="0" normalizeH="0" baseline="0" noProof="0" dirty="0">
                  <a:ln>
                    <a:noFill/>
                  </a:ln>
                  <a:solidFill>
                    <a:srgbClr val="F88D29"/>
                  </a:solidFill>
                  <a:effectLst/>
                  <a:uLnTx/>
                  <a:uFillTx/>
                  <a:latin typeface="Krub"/>
                  <a:ea typeface="+mn-ea"/>
                  <a:cs typeface="+mn-cs"/>
                </a:rPr>
                <a:t>urticaria</a:t>
              </a:r>
              <a:r>
                <a:rPr kumimoji="0" lang="en-US" sz="1200" b="0" i="0" u="none" strike="noStrike" kern="1200" cap="none" spc="0" normalizeH="0" baseline="0" noProof="0" dirty="0">
                  <a:ln>
                    <a:noFill/>
                  </a:ln>
                  <a:solidFill>
                    <a:srgbClr val="F88D29"/>
                  </a:solidFill>
                  <a:effectLst/>
                  <a:uLnTx/>
                  <a:uFillTx/>
                  <a:latin typeface="Krub"/>
                  <a:ea typeface="+mn-ea"/>
                  <a:cs typeface="+mn-cs"/>
                </a:rPr>
                <a:t> </a:t>
              </a:r>
              <a:r>
                <a:rPr kumimoji="0" lang="en-US" sz="1200" b="1" i="0" u="none" strike="noStrike" kern="1200" cap="none" spc="0" normalizeH="0" baseline="0" noProof="0" dirty="0">
                  <a:ln>
                    <a:noFill/>
                  </a:ln>
                  <a:solidFill>
                    <a:srgbClr val="F88D29"/>
                  </a:solidFill>
                  <a:effectLst/>
                  <a:uLnTx/>
                  <a:uFillTx/>
                  <a:latin typeface="Krub"/>
                  <a:ea typeface="+mn-ea"/>
                  <a:cs typeface="+mn-cs"/>
                </a:rPr>
                <a:t>pigmentosa, </a:t>
              </a:r>
              <a:r>
                <a:rPr kumimoji="0" lang="en-US" sz="1200" b="0" i="0" u="none" strike="noStrike" kern="1200" cap="none" spc="0" normalizeH="0" baseline="0" noProof="0" dirty="0">
                  <a:ln>
                    <a:noFill/>
                  </a:ln>
                  <a:solidFill>
                    <a:srgbClr val="F88D29"/>
                  </a:solidFill>
                  <a:effectLst/>
                  <a:uLnTx/>
                  <a:uFillTx/>
                  <a:latin typeface="Krub"/>
                  <a:ea typeface="+mn-ea"/>
                  <a:cs typeface="+mn-cs"/>
                </a:rPr>
                <a:t>extreme</a:t>
              </a:r>
              <a:r>
                <a:rPr kumimoji="0" lang="en-US" sz="1200" b="1" i="0" u="none" strike="noStrike" kern="1200" cap="none" spc="0" normalizeH="0" baseline="0" noProof="0" dirty="0">
                  <a:ln>
                    <a:noFill/>
                  </a:ln>
                  <a:solidFill>
                    <a:srgbClr val="F88D29"/>
                  </a:solidFill>
                  <a:effectLst/>
                  <a:uLnTx/>
                  <a:uFillTx/>
                  <a:latin typeface="Krub"/>
                  <a:ea typeface="+mn-ea"/>
                  <a:cs typeface="+mn-cs"/>
                </a:rPr>
                <a:t> </a:t>
              </a:r>
              <a:r>
                <a:rPr kumimoji="0" lang="en-US" sz="1200" b="0" i="0" u="none" strike="noStrike" kern="1200" cap="none" spc="0" normalizeH="0" baseline="0" noProof="0" dirty="0">
                  <a:ln>
                    <a:noFill/>
                  </a:ln>
                  <a:solidFill>
                    <a:srgbClr val="F88D29"/>
                  </a:solidFill>
                  <a:effectLst/>
                  <a:uLnTx/>
                  <a:uFillTx/>
                  <a:latin typeface="Krub"/>
                  <a:ea typeface="+mn-ea"/>
                  <a:cs typeface="+mn-cs"/>
                </a:rPr>
                <a:t>flushing, pruritus</a:t>
              </a:r>
            </a:p>
          </p:txBody>
        </p:sp>
        <p:sp>
          <p:nvSpPr>
            <p:cNvPr id="10" name="Rectangle 9">
              <a:extLst>
                <a:ext uri="{FF2B5EF4-FFF2-40B4-BE49-F238E27FC236}">
                  <a16:creationId xmlns:a16="http://schemas.microsoft.com/office/drawing/2014/main" id="{95540F08-4149-7C33-D25B-60000FB0C506}"/>
                </a:ext>
              </a:extLst>
            </p:cNvPr>
            <p:cNvSpPr>
              <a:spLocks/>
            </p:cNvSpPr>
            <p:nvPr/>
          </p:nvSpPr>
          <p:spPr>
            <a:xfrm>
              <a:off x="4458992" y="3430038"/>
              <a:ext cx="2169055" cy="1200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Krub"/>
                  <a:ea typeface="+mn-ea"/>
                  <a:cs typeface="+mn-cs"/>
                </a:rPr>
                <a:t>CARDIOVASCULAR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Krub"/>
                  <a:ea typeface="+mn-ea"/>
                  <a:cs typeface="+mn-cs"/>
                </a:rPr>
                <a:t>Syncope, dizziness, palpitations, hypotensive anaphylaxis</a:t>
              </a:r>
            </a:p>
          </p:txBody>
        </p:sp>
        <p:sp>
          <p:nvSpPr>
            <p:cNvPr id="11" name="Rectangle 10">
              <a:extLst>
                <a:ext uri="{FF2B5EF4-FFF2-40B4-BE49-F238E27FC236}">
                  <a16:creationId xmlns:a16="http://schemas.microsoft.com/office/drawing/2014/main" id="{99EA16A7-4ECC-59CB-754A-04E837221E72}"/>
                </a:ext>
              </a:extLst>
            </p:cNvPr>
            <p:cNvSpPr>
              <a:spLocks/>
            </p:cNvSpPr>
            <p:nvPr/>
          </p:nvSpPr>
          <p:spPr>
            <a:xfrm>
              <a:off x="5083136" y="5155576"/>
              <a:ext cx="2169055"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Krub"/>
                  <a:ea typeface="+mn-ea"/>
                  <a:cs typeface="+mn-cs"/>
                </a:rPr>
                <a:t>GASTROINTESTINAL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Krub"/>
                  <a:ea typeface="+mn-ea"/>
                  <a:cs typeface="+mn-cs"/>
                </a:rPr>
                <a:t>Diarrhea, nausea/vomiting, abdominal pain</a:t>
              </a:r>
            </a:p>
          </p:txBody>
        </p:sp>
        <p:sp>
          <p:nvSpPr>
            <p:cNvPr id="12" name="Rectangle 11">
              <a:extLst>
                <a:ext uri="{FF2B5EF4-FFF2-40B4-BE49-F238E27FC236}">
                  <a16:creationId xmlns:a16="http://schemas.microsoft.com/office/drawing/2014/main" id="{5EA6D6EB-C329-AC2C-9808-76CF24FA1CCC}"/>
                </a:ext>
              </a:extLst>
            </p:cNvPr>
            <p:cNvSpPr>
              <a:spLocks/>
            </p:cNvSpPr>
            <p:nvPr/>
          </p:nvSpPr>
          <p:spPr>
            <a:xfrm>
              <a:off x="9579118" y="2225205"/>
              <a:ext cx="2169055"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Krub"/>
                  <a:ea typeface="+mn-ea"/>
                  <a:cs typeface="+mn-cs"/>
                </a:rPr>
                <a:t>NEUROPSYCHIATRIC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F3339"/>
                  </a:solidFill>
                  <a:effectLst/>
                  <a:uLnTx/>
                  <a:uFillTx/>
                  <a:latin typeface="Krub"/>
                  <a:ea typeface="+mn-ea"/>
                  <a:cs typeface="+mn-cs"/>
                </a:rPr>
                <a:t>Brain fog, depression, migraines, anxiety</a:t>
              </a:r>
            </a:p>
          </p:txBody>
        </p:sp>
        <p:sp>
          <p:nvSpPr>
            <p:cNvPr id="13" name="Rectangle 12">
              <a:extLst>
                <a:ext uri="{FF2B5EF4-FFF2-40B4-BE49-F238E27FC236}">
                  <a16:creationId xmlns:a16="http://schemas.microsoft.com/office/drawing/2014/main" id="{482BB49B-9D1A-B6DC-2C62-9021803299B3}"/>
                </a:ext>
              </a:extLst>
            </p:cNvPr>
            <p:cNvSpPr>
              <a:spLocks/>
            </p:cNvSpPr>
            <p:nvPr/>
          </p:nvSpPr>
          <p:spPr>
            <a:xfrm>
              <a:off x="9579118" y="4257599"/>
              <a:ext cx="2169055"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Krub"/>
                  <a:ea typeface="+mn-ea"/>
                  <a:cs typeface="+mn-cs"/>
                </a:rPr>
                <a:t>MUSCULOSKELTAL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Krub"/>
                  <a:ea typeface="+mn-ea"/>
                  <a:cs typeface="+mn-cs"/>
                </a:rPr>
                <a:t>Bone/muscle pain, osteoporosis/</a:t>
              </a:r>
              <a:br>
                <a:rPr kumimoji="0" lang="en-US" sz="1200" b="0" i="0" u="none" strike="noStrike" kern="1200" cap="none" spc="0" normalizeH="0" baseline="0" noProof="0" dirty="0">
                  <a:ln>
                    <a:noFill/>
                  </a:ln>
                  <a:solidFill>
                    <a:sysClr val="windowText" lastClr="000000"/>
                  </a:solidFill>
                  <a:effectLst/>
                  <a:uLnTx/>
                  <a:uFillTx/>
                  <a:latin typeface="Krub"/>
                  <a:ea typeface="+mn-ea"/>
                  <a:cs typeface="+mn-cs"/>
                </a:rPr>
              </a:br>
              <a:r>
                <a:rPr kumimoji="0" lang="en-US" sz="1200" b="0" i="0" u="none" strike="noStrike" kern="1200" cap="none" spc="0" normalizeH="0" baseline="0" noProof="0" dirty="0">
                  <a:ln>
                    <a:noFill/>
                  </a:ln>
                  <a:solidFill>
                    <a:sysClr val="windowText" lastClr="000000"/>
                  </a:solidFill>
                  <a:effectLst/>
                  <a:uLnTx/>
                  <a:uFillTx/>
                  <a:latin typeface="Krub"/>
                  <a:ea typeface="+mn-ea"/>
                  <a:cs typeface="+mn-cs"/>
                </a:rPr>
                <a:t>osteosclerosis</a:t>
              </a:r>
            </a:p>
          </p:txBody>
        </p:sp>
        <p:pic>
          <p:nvPicPr>
            <p:cNvPr id="14" name="Graphic 13">
              <a:extLst>
                <a:ext uri="{FF2B5EF4-FFF2-40B4-BE49-F238E27FC236}">
                  <a16:creationId xmlns:a16="http://schemas.microsoft.com/office/drawing/2014/main" id="{CBB58681-7353-51B9-B02A-D749F8D7A5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80625" y="1252123"/>
              <a:ext cx="381532" cy="379545"/>
            </a:xfrm>
            <a:prstGeom prst="rect">
              <a:avLst/>
            </a:prstGeom>
          </p:spPr>
        </p:pic>
        <p:grpSp>
          <p:nvGrpSpPr>
            <p:cNvPr id="15" name="Google Shape;12979;p51">
              <a:extLst>
                <a:ext uri="{FF2B5EF4-FFF2-40B4-BE49-F238E27FC236}">
                  <a16:creationId xmlns:a16="http://schemas.microsoft.com/office/drawing/2014/main" id="{02F3073B-BE76-D90A-B3A3-DEFC52873EE7}"/>
                </a:ext>
              </a:extLst>
            </p:cNvPr>
            <p:cNvGrpSpPr/>
            <p:nvPr/>
          </p:nvGrpSpPr>
          <p:grpSpPr>
            <a:xfrm>
              <a:off x="5363106" y="2915460"/>
              <a:ext cx="360826" cy="503946"/>
              <a:chOff x="1217613" y="2707481"/>
              <a:chExt cx="284163" cy="396876"/>
            </a:xfrm>
            <a:solidFill>
              <a:schemeClr val="accent6"/>
            </a:solidFill>
          </p:grpSpPr>
          <p:sp>
            <p:nvSpPr>
              <p:cNvPr id="16" name="Google Shape;12980;p51">
                <a:extLst>
                  <a:ext uri="{FF2B5EF4-FFF2-40B4-BE49-F238E27FC236}">
                    <a16:creationId xmlns:a16="http://schemas.microsoft.com/office/drawing/2014/main" id="{A88C0EAC-D4FB-67B7-33A9-8A9D09750E10}"/>
                  </a:ext>
                </a:extLst>
              </p:cNvPr>
              <p:cNvSpPr/>
              <p:nvPr/>
            </p:nvSpPr>
            <p:spPr>
              <a:xfrm>
                <a:off x="1217613" y="2750344"/>
                <a:ext cx="257175" cy="222250"/>
              </a:xfrm>
              <a:custGeom>
                <a:avLst/>
                <a:gdLst/>
                <a:ahLst/>
                <a:cxnLst/>
                <a:rect l="l" t="t" r="r" b="b"/>
                <a:pathLst>
                  <a:path w="158" h="136" extrusionOk="0">
                    <a:moveTo>
                      <a:pt x="6" y="136"/>
                    </a:moveTo>
                    <a:cubicBezTo>
                      <a:pt x="0" y="120"/>
                      <a:pt x="19" y="110"/>
                      <a:pt x="37" y="101"/>
                    </a:cubicBezTo>
                    <a:cubicBezTo>
                      <a:pt x="46" y="97"/>
                      <a:pt x="55" y="92"/>
                      <a:pt x="59" y="88"/>
                    </a:cubicBezTo>
                    <a:cubicBezTo>
                      <a:pt x="62" y="83"/>
                      <a:pt x="64" y="77"/>
                      <a:pt x="66" y="69"/>
                    </a:cubicBezTo>
                    <a:cubicBezTo>
                      <a:pt x="69" y="60"/>
                      <a:pt x="72" y="49"/>
                      <a:pt x="78" y="40"/>
                    </a:cubicBezTo>
                    <a:cubicBezTo>
                      <a:pt x="87" y="27"/>
                      <a:pt x="127" y="5"/>
                      <a:pt x="132" y="3"/>
                    </a:cubicBezTo>
                    <a:cubicBezTo>
                      <a:pt x="137" y="0"/>
                      <a:pt x="137" y="0"/>
                      <a:pt x="137" y="0"/>
                    </a:cubicBezTo>
                    <a:cubicBezTo>
                      <a:pt x="142" y="32"/>
                      <a:pt x="142" y="32"/>
                      <a:pt x="142" y="32"/>
                    </a:cubicBezTo>
                    <a:cubicBezTo>
                      <a:pt x="140" y="33"/>
                      <a:pt x="140" y="33"/>
                      <a:pt x="140" y="33"/>
                    </a:cubicBezTo>
                    <a:cubicBezTo>
                      <a:pt x="131" y="39"/>
                      <a:pt x="116" y="51"/>
                      <a:pt x="113" y="56"/>
                    </a:cubicBezTo>
                    <a:cubicBezTo>
                      <a:pt x="113" y="57"/>
                      <a:pt x="113" y="57"/>
                      <a:pt x="113" y="57"/>
                    </a:cubicBezTo>
                    <a:cubicBezTo>
                      <a:pt x="109" y="63"/>
                      <a:pt x="103" y="74"/>
                      <a:pt x="109" y="79"/>
                    </a:cubicBezTo>
                    <a:cubicBezTo>
                      <a:pt x="111" y="82"/>
                      <a:pt x="119" y="85"/>
                      <a:pt x="126" y="88"/>
                    </a:cubicBezTo>
                    <a:cubicBezTo>
                      <a:pt x="140" y="94"/>
                      <a:pt x="154" y="100"/>
                      <a:pt x="158" y="109"/>
                    </a:cubicBezTo>
                    <a:cubicBezTo>
                      <a:pt x="150" y="111"/>
                      <a:pt x="150" y="111"/>
                      <a:pt x="150" y="111"/>
                    </a:cubicBezTo>
                    <a:cubicBezTo>
                      <a:pt x="148" y="106"/>
                      <a:pt x="134" y="100"/>
                      <a:pt x="123" y="96"/>
                    </a:cubicBezTo>
                    <a:cubicBezTo>
                      <a:pt x="114" y="92"/>
                      <a:pt x="107" y="89"/>
                      <a:pt x="103" y="85"/>
                    </a:cubicBezTo>
                    <a:cubicBezTo>
                      <a:pt x="93" y="75"/>
                      <a:pt x="102" y="60"/>
                      <a:pt x="106" y="53"/>
                    </a:cubicBezTo>
                    <a:cubicBezTo>
                      <a:pt x="106" y="52"/>
                      <a:pt x="106" y="52"/>
                      <a:pt x="106" y="52"/>
                    </a:cubicBezTo>
                    <a:cubicBezTo>
                      <a:pt x="110" y="45"/>
                      <a:pt x="127" y="33"/>
                      <a:pt x="133" y="28"/>
                    </a:cubicBezTo>
                    <a:cubicBezTo>
                      <a:pt x="131" y="12"/>
                      <a:pt x="131" y="12"/>
                      <a:pt x="131" y="12"/>
                    </a:cubicBezTo>
                    <a:cubicBezTo>
                      <a:pt x="116" y="20"/>
                      <a:pt x="90" y="36"/>
                      <a:pt x="85" y="44"/>
                    </a:cubicBezTo>
                    <a:cubicBezTo>
                      <a:pt x="79" y="53"/>
                      <a:pt x="76" y="63"/>
                      <a:pt x="74" y="71"/>
                    </a:cubicBezTo>
                    <a:cubicBezTo>
                      <a:pt x="71" y="79"/>
                      <a:pt x="69" y="87"/>
                      <a:pt x="65" y="93"/>
                    </a:cubicBezTo>
                    <a:cubicBezTo>
                      <a:pt x="60" y="98"/>
                      <a:pt x="51" y="103"/>
                      <a:pt x="41" y="108"/>
                    </a:cubicBezTo>
                    <a:cubicBezTo>
                      <a:pt x="23" y="117"/>
                      <a:pt x="10" y="124"/>
                      <a:pt x="13" y="133"/>
                    </a:cubicBezTo>
                    <a:lnTo>
                      <a:pt x="6" y="136"/>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7" name="Google Shape;12981;p51">
                <a:extLst>
                  <a:ext uri="{FF2B5EF4-FFF2-40B4-BE49-F238E27FC236}">
                    <a16:creationId xmlns:a16="http://schemas.microsoft.com/office/drawing/2014/main" id="{84E42378-7F03-AC17-ED46-18047DD4E40C}"/>
                  </a:ext>
                </a:extLst>
              </p:cNvPr>
              <p:cNvSpPr/>
              <p:nvPr/>
            </p:nvSpPr>
            <p:spPr>
              <a:xfrm>
                <a:off x="1220788" y="2750344"/>
                <a:ext cx="280988" cy="354013"/>
              </a:xfrm>
              <a:custGeom>
                <a:avLst/>
                <a:gdLst/>
                <a:ahLst/>
                <a:cxnLst/>
                <a:rect l="l" t="t" r="r" b="b"/>
                <a:pathLst>
                  <a:path w="172" h="216" extrusionOk="0">
                    <a:moveTo>
                      <a:pt x="122" y="216"/>
                    </a:moveTo>
                    <a:cubicBezTo>
                      <a:pt x="82" y="216"/>
                      <a:pt x="15" y="168"/>
                      <a:pt x="4" y="135"/>
                    </a:cubicBezTo>
                    <a:cubicBezTo>
                      <a:pt x="0" y="123"/>
                      <a:pt x="0" y="117"/>
                      <a:pt x="0" y="110"/>
                    </a:cubicBezTo>
                    <a:cubicBezTo>
                      <a:pt x="0" y="70"/>
                      <a:pt x="35" y="38"/>
                      <a:pt x="78" y="38"/>
                    </a:cubicBezTo>
                    <a:cubicBezTo>
                      <a:pt x="78" y="38"/>
                      <a:pt x="78" y="38"/>
                      <a:pt x="78" y="38"/>
                    </a:cubicBezTo>
                    <a:cubicBezTo>
                      <a:pt x="88" y="25"/>
                      <a:pt x="125" y="5"/>
                      <a:pt x="130" y="3"/>
                    </a:cubicBezTo>
                    <a:cubicBezTo>
                      <a:pt x="135" y="0"/>
                      <a:pt x="135" y="0"/>
                      <a:pt x="135" y="0"/>
                    </a:cubicBezTo>
                    <a:cubicBezTo>
                      <a:pt x="140" y="32"/>
                      <a:pt x="140" y="32"/>
                      <a:pt x="140" y="32"/>
                    </a:cubicBezTo>
                    <a:cubicBezTo>
                      <a:pt x="138" y="33"/>
                      <a:pt x="138" y="33"/>
                      <a:pt x="138" y="33"/>
                    </a:cubicBezTo>
                    <a:cubicBezTo>
                      <a:pt x="138" y="33"/>
                      <a:pt x="126" y="42"/>
                      <a:pt x="118" y="50"/>
                    </a:cubicBezTo>
                    <a:cubicBezTo>
                      <a:pt x="137" y="65"/>
                      <a:pt x="172" y="124"/>
                      <a:pt x="169" y="168"/>
                    </a:cubicBezTo>
                    <a:cubicBezTo>
                      <a:pt x="167" y="191"/>
                      <a:pt x="155" y="207"/>
                      <a:pt x="133" y="214"/>
                    </a:cubicBezTo>
                    <a:cubicBezTo>
                      <a:pt x="129" y="215"/>
                      <a:pt x="126" y="216"/>
                      <a:pt x="122" y="216"/>
                    </a:cubicBezTo>
                    <a:close/>
                    <a:moveTo>
                      <a:pt x="78" y="46"/>
                    </a:moveTo>
                    <a:cubicBezTo>
                      <a:pt x="39" y="46"/>
                      <a:pt x="8" y="75"/>
                      <a:pt x="8" y="110"/>
                    </a:cubicBezTo>
                    <a:cubicBezTo>
                      <a:pt x="8" y="117"/>
                      <a:pt x="8" y="122"/>
                      <a:pt x="12" y="133"/>
                    </a:cubicBezTo>
                    <a:cubicBezTo>
                      <a:pt x="23" y="168"/>
                      <a:pt x="101" y="216"/>
                      <a:pt x="131" y="206"/>
                    </a:cubicBezTo>
                    <a:cubicBezTo>
                      <a:pt x="149" y="200"/>
                      <a:pt x="160" y="187"/>
                      <a:pt x="161" y="167"/>
                    </a:cubicBezTo>
                    <a:cubicBezTo>
                      <a:pt x="164" y="122"/>
                      <a:pt x="123" y="60"/>
                      <a:pt x="110" y="54"/>
                    </a:cubicBezTo>
                    <a:cubicBezTo>
                      <a:pt x="105" y="51"/>
                      <a:pt x="105" y="51"/>
                      <a:pt x="105" y="51"/>
                    </a:cubicBezTo>
                    <a:cubicBezTo>
                      <a:pt x="109" y="47"/>
                      <a:pt x="109" y="47"/>
                      <a:pt x="109" y="47"/>
                    </a:cubicBezTo>
                    <a:cubicBezTo>
                      <a:pt x="115" y="41"/>
                      <a:pt x="127" y="32"/>
                      <a:pt x="131" y="28"/>
                    </a:cubicBezTo>
                    <a:cubicBezTo>
                      <a:pt x="129" y="12"/>
                      <a:pt x="129" y="12"/>
                      <a:pt x="129" y="12"/>
                    </a:cubicBezTo>
                    <a:cubicBezTo>
                      <a:pt x="114" y="20"/>
                      <a:pt x="88" y="36"/>
                      <a:pt x="83" y="44"/>
                    </a:cubicBezTo>
                    <a:cubicBezTo>
                      <a:pt x="82" y="46"/>
                      <a:pt x="82" y="46"/>
                      <a:pt x="82" y="46"/>
                    </a:cubicBezTo>
                    <a:cubicBezTo>
                      <a:pt x="80" y="46"/>
                      <a:pt x="80" y="46"/>
                      <a:pt x="80" y="46"/>
                    </a:cubicBezTo>
                    <a:cubicBezTo>
                      <a:pt x="79" y="46"/>
                      <a:pt x="79" y="46"/>
                      <a:pt x="79" y="46"/>
                    </a:cubicBezTo>
                    <a:cubicBezTo>
                      <a:pt x="78" y="46"/>
                      <a:pt x="78" y="46"/>
                      <a:pt x="78" y="46"/>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8" name="Google Shape;12982;p51">
                <a:extLst>
                  <a:ext uri="{FF2B5EF4-FFF2-40B4-BE49-F238E27FC236}">
                    <a16:creationId xmlns:a16="http://schemas.microsoft.com/office/drawing/2014/main" id="{1A51728C-95A8-400F-0617-D002B0F7E88C}"/>
                  </a:ext>
                </a:extLst>
              </p:cNvPr>
              <p:cNvSpPr/>
              <p:nvPr/>
            </p:nvSpPr>
            <p:spPr>
              <a:xfrm>
                <a:off x="1279525" y="2721769"/>
                <a:ext cx="144463" cy="114300"/>
              </a:xfrm>
              <a:custGeom>
                <a:avLst/>
                <a:gdLst/>
                <a:ahLst/>
                <a:cxnLst/>
                <a:rect l="l" t="t" r="r" b="b"/>
                <a:pathLst>
                  <a:path w="89" h="70" extrusionOk="0">
                    <a:moveTo>
                      <a:pt x="8" y="70"/>
                    </a:moveTo>
                    <a:cubicBezTo>
                      <a:pt x="0" y="70"/>
                      <a:pt x="0" y="70"/>
                      <a:pt x="0" y="70"/>
                    </a:cubicBezTo>
                    <a:cubicBezTo>
                      <a:pt x="0" y="32"/>
                      <a:pt x="22" y="0"/>
                      <a:pt x="50" y="0"/>
                    </a:cubicBezTo>
                    <a:cubicBezTo>
                      <a:pt x="65" y="0"/>
                      <a:pt x="79" y="10"/>
                      <a:pt x="89" y="26"/>
                    </a:cubicBezTo>
                    <a:cubicBezTo>
                      <a:pt x="82" y="30"/>
                      <a:pt x="82" y="30"/>
                      <a:pt x="82" y="30"/>
                    </a:cubicBezTo>
                    <a:cubicBezTo>
                      <a:pt x="74" y="16"/>
                      <a:pt x="62" y="8"/>
                      <a:pt x="50" y="8"/>
                    </a:cubicBezTo>
                    <a:cubicBezTo>
                      <a:pt x="27" y="8"/>
                      <a:pt x="8" y="36"/>
                      <a:pt x="8" y="70"/>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9" name="Google Shape;12983;p51">
                <a:extLst>
                  <a:ext uri="{FF2B5EF4-FFF2-40B4-BE49-F238E27FC236}">
                    <a16:creationId xmlns:a16="http://schemas.microsoft.com/office/drawing/2014/main" id="{98C1A802-2FE2-C2A7-762E-9F89446BD9A5}"/>
                  </a:ext>
                </a:extLst>
              </p:cNvPr>
              <p:cNvSpPr/>
              <p:nvPr/>
            </p:nvSpPr>
            <p:spPr>
              <a:xfrm>
                <a:off x="1328738" y="2774156"/>
                <a:ext cx="66675" cy="47625"/>
              </a:xfrm>
              <a:custGeom>
                <a:avLst/>
                <a:gdLst/>
                <a:ahLst/>
                <a:cxnLst/>
                <a:rect l="l" t="t" r="r" b="b"/>
                <a:pathLst>
                  <a:path w="41" h="29" extrusionOk="0">
                    <a:moveTo>
                      <a:pt x="8" y="29"/>
                    </a:moveTo>
                    <a:cubicBezTo>
                      <a:pt x="0" y="27"/>
                      <a:pt x="0" y="27"/>
                      <a:pt x="0" y="27"/>
                    </a:cubicBezTo>
                    <a:cubicBezTo>
                      <a:pt x="5" y="10"/>
                      <a:pt x="15" y="0"/>
                      <a:pt x="26" y="0"/>
                    </a:cubicBezTo>
                    <a:cubicBezTo>
                      <a:pt x="31" y="0"/>
                      <a:pt x="36" y="3"/>
                      <a:pt x="41" y="8"/>
                    </a:cubicBezTo>
                    <a:cubicBezTo>
                      <a:pt x="35" y="13"/>
                      <a:pt x="35" y="13"/>
                      <a:pt x="35" y="13"/>
                    </a:cubicBezTo>
                    <a:cubicBezTo>
                      <a:pt x="33" y="11"/>
                      <a:pt x="30" y="8"/>
                      <a:pt x="26" y="8"/>
                    </a:cubicBezTo>
                    <a:cubicBezTo>
                      <a:pt x="19" y="8"/>
                      <a:pt x="12" y="16"/>
                      <a:pt x="8" y="29"/>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12984;p51">
                <a:extLst>
                  <a:ext uri="{FF2B5EF4-FFF2-40B4-BE49-F238E27FC236}">
                    <a16:creationId xmlns:a16="http://schemas.microsoft.com/office/drawing/2014/main" id="{1EB3894E-4D2B-8F6C-26E3-AE5107ED36A5}"/>
                  </a:ext>
                </a:extLst>
              </p:cNvPr>
              <p:cNvSpPr/>
              <p:nvPr/>
            </p:nvSpPr>
            <p:spPr>
              <a:xfrm>
                <a:off x="1423988" y="2804319"/>
                <a:ext cx="19050" cy="58738"/>
              </a:xfrm>
              <a:custGeom>
                <a:avLst/>
                <a:gdLst/>
                <a:ahLst/>
                <a:cxnLst/>
                <a:rect l="l" t="t" r="r" b="b"/>
                <a:pathLst>
                  <a:path w="11" h="36" extrusionOk="0">
                    <a:moveTo>
                      <a:pt x="6" y="36"/>
                    </a:moveTo>
                    <a:cubicBezTo>
                      <a:pt x="0" y="30"/>
                      <a:pt x="0" y="30"/>
                      <a:pt x="0" y="30"/>
                    </a:cubicBezTo>
                    <a:cubicBezTo>
                      <a:pt x="3" y="28"/>
                      <a:pt x="3" y="24"/>
                      <a:pt x="3" y="17"/>
                    </a:cubicBezTo>
                    <a:cubicBezTo>
                      <a:pt x="3" y="11"/>
                      <a:pt x="2" y="8"/>
                      <a:pt x="1" y="2"/>
                    </a:cubicBezTo>
                    <a:cubicBezTo>
                      <a:pt x="9" y="0"/>
                      <a:pt x="9" y="0"/>
                      <a:pt x="9" y="0"/>
                    </a:cubicBezTo>
                    <a:cubicBezTo>
                      <a:pt x="10" y="6"/>
                      <a:pt x="11" y="11"/>
                      <a:pt x="11" y="17"/>
                    </a:cubicBezTo>
                    <a:cubicBezTo>
                      <a:pt x="11" y="24"/>
                      <a:pt x="11" y="31"/>
                      <a:pt x="6" y="36"/>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2985;p51">
                <a:extLst>
                  <a:ext uri="{FF2B5EF4-FFF2-40B4-BE49-F238E27FC236}">
                    <a16:creationId xmlns:a16="http://schemas.microsoft.com/office/drawing/2014/main" id="{BA8F8AE8-EC44-6897-68FB-459A6EBFB1BA}"/>
                  </a:ext>
                </a:extLst>
              </p:cNvPr>
              <p:cNvSpPr/>
              <p:nvPr/>
            </p:nvSpPr>
            <p:spPr>
              <a:xfrm>
                <a:off x="1223963" y="2734469"/>
                <a:ext cx="46038" cy="46038"/>
              </a:xfrm>
              <a:custGeom>
                <a:avLst/>
                <a:gdLst/>
                <a:ahLst/>
                <a:cxnLst/>
                <a:rect l="l" t="t" r="r" b="b"/>
                <a:pathLst>
                  <a:path w="28" h="28" extrusionOk="0">
                    <a:moveTo>
                      <a:pt x="14" y="28"/>
                    </a:moveTo>
                    <a:cubicBezTo>
                      <a:pt x="6" y="28"/>
                      <a:pt x="0" y="22"/>
                      <a:pt x="0" y="14"/>
                    </a:cubicBezTo>
                    <a:cubicBezTo>
                      <a:pt x="0" y="6"/>
                      <a:pt x="6" y="0"/>
                      <a:pt x="14" y="0"/>
                    </a:cubicBezTo>
                    <a:cubicBezTo>
                      <a:pt x="21" y="0"/>
                      <a:pt x="28" y="6"/>
                      <a:pt x="28" y="14"/>
                    </a:cubicBezTo>
                    <a:cubicBezTo>
                      <a:pt x="28" y="22"/>
                      <a:pt x="21" y="28"/>
                      <a:pt x="14" y="28"/>
                    </a:cubicBezTo>
                    <a:close/>
                    <a:moveTo>
                      <a:pt x="14" y="8"/>
                    </a:moveTo>
                    <a:cubicBezTo>
                      <a:pt x="10" y="8"/>
                      <a:pt x="8" y="11"/>
                      <a:pt x="8" y="14"/>
                    </a:cubicBezTo>
                    <a:cubicBezTo>
                      <a:pt x="8" y="17"/>
                      <a:pt x="10" y="20"/>
                      <a:pt x="14" y="20"/>
                    </a:cubicBezTo>
                    <a:cubicBezTo>
                      <a:pt x="17" y="20"/>
                      <a:pt x="20" y="17"/>
                      <a:pt x="20" y="14"/>
                    </a:cubicBezTo>
                    <a:cubicBezTo>
                      <a:pt x="20" y="11"/>
                      <a:pt x="17" y="8"/>
                      <a:pt x="14" y="8"/>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2" name="Google Shape;12986;p51">
                <a:extLst>
                  <a:ext uri="{FF2B5EF4-FFF2-40B4-BE49-F238E27FC236}">
                    <a16:creationId xmlns:a16="http://schemas.microsoft.com/office/drawing/2014/main" id="{FCEB4B11-6F3A-BF00-8660-DBDCF7239BB1}"/>
                  </a:ext>
                </a:extLst>
              </p:cNvPr>
              <p:cNvSpPr/>
              <p:nvPr/>
            </p:nvSpPr>
            <p:spPr>
              <a:xfrm>
                <a:off x="1273175" y="2707481"/>
                <a:ext cx="38100" cy="39688"/>
              </a:xfrm>
              <a:custGeom>
                <a:avLst/>
                <a:gdLst/>
                <a:ahLst/>
                <a:cxnLst/>
                <a:rect l="l" t="t" r="r" b="b"/>
                <a:pathLst>
                  <a:path w="24" h="24" extrusionOk="0">
                    <a:moveTo>
                      <a:pt x="12" y="24"/>
                    </a:moveTo>
                    <a:cubicBezTo>
                      <a:pt x="5" y="24"/>
                      <a:pt x="0" y="19"/>
                      <a:pt x="0" y="12"/>
                    </a:cubicBezTo>
                    <a:cubicBezTo>
                      <a:pt x="0" y="6"/>
                      <a:pt x="5" y="0"/>
                      <a:pt x="12" y="0"/>
                    </a:cubicBezTo>
                    <a:cubicBezTo>
                      <a:pt x="18" y="0"/>
                      <a:pt x="24" y="6"/>
                      <a:pt x="24" y="12"/>
                    </a:cubicBezTo>
                    <a:cubicBezTo>
                      <a:pt x="24" y="19"/>
                      <a:pt x="18"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3" name="Google Shape;12987;p51">
                <a:extLst>
                  <a:ext uri="{FF2B5EF4-FFF2-40B4-BE49-F238E27FC236}">
                    <a16:creationId xmlns:a16="http://schemas.microsoft.com/office/drawing/2014/main" id="{38A1AAAA-C042-BF0E-B08A-B15BF2FC9C66}"/>
                  </a:ext>
                </a:extLst>
              </p:cNvPr>
              <p:cNvSpPr/>
              <p:nvPr/>
            </p:nvSpPr>
            <p:spPr>
              <a:xfrm>
                <a:off x="1223963" y="2755106"/>
                <a:ext cx="20638" cy="142875"/>
              </a:xfrm>
              <a:custGeom>
                <a:avLst/>
                <a:gdLst/>
                <a:ahLst/>
                <a:cxnLst/>
                <a:rect l="l" t="t" r="r" b="b"/>
                <a:pathLst>
                  <a:path w="13" h="87" extrusionOk="0">
                    <a:moveTo>
                      <a:pt x="10" y="87"/>
                    </a:moveTo>
                    <a:cubicBezTo>
                      <a:pt x="2" y="87"/>
                      <a:pt x="2" y="87"/>
                      <a:pt x="2" y="87"/>
                    </a:cubicBezTo>
                    <a:cubicBezTo>
                      <a:pt x="2" y="86"/>
                      <a:pt x="5" y="41"/>
                      <a:pt x="5" y="31"/>
                    </a:cubicBezTo>
                    <a:cubicBezTo>
                      <a:pt x="5" y="25"/>
                      <a:pt x="1" y="8"/>
                      <a:pt x="0" y="2"/>
                    </a:cubicBezTo>
                    <a:cubicBezTo>
                      <a:pt x="8" y="0"/>
                      <a:pt x="8" y="0"/>
                      <a:pt x="8" y="0"/>
                    </a:cubicBezTo>
                    <a:cubicBezTo>
                      <a:pt x="8" y="1"/>
                      <a:pt x="13" y="23"/>
                      <a:pt x="13" y="31"/>
                    </a:cubicBezTo>
                    <a:cubicBezTo>
                      <a:pt x="13" y="41"/>
                      <a:pt x="10" y="86"/>
                      <a:pt x="10" y="87"/>
                    </a:cubicBez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4" name="Google Shape;12988;p51">
                <a:extLst>
                  <a:ext uri="{FF2B5EF4-FFF2-40B4-BE49-F238E27FC236}">
                    <a16:creationId xmlns:a16="http://schemas.microsoft.com/office/drawing/2014/main" id="{529862CC-5365-A20B-B02A-939421CB193D}"/>
                  </a:ext>
                </a:extLst>
              </p:cNvPr>
              <p:cNvSpPr/>
              <p:nvPr/>
            </p:nvSpPr>
            <p:spPr>
              <a:xfrm>
                <a:off x="1252538" y="2743994"/>
                <a:ext cx="39688" cy="90488"/>
              </a:xfrm>
              <a:custGeom>
                <a:avLst/>
                <a:gdLst/>
                <a:ahLst/>
                <a:cxnLst/>
                <a:rect l="l" t="t" r="r" b="b"/>
                <a:pathLst>
                  <a:path w="24" h="55" extrusionOk="0">
                    <a:moveTo>
                      <a:pt x="16" y="55"/>
                    </a:moveTo>
                    <a:cubicBezTo>
                      <a:pt x="16" y="55"/>
                      <a:pt x="10" y="27"/>
                      <a:pt x="7" y="20"/>
                    </a:cubicBezTo>
                    <a:cubicBezTo>
                      <a:pt x="4" y="12"/>
                      <a:pt x="0" y="4"/>
                      <a:pt x="0" y="4"/>
                    </a:cubicBezTo>
                    <a:cubicBezTo>
                      <a:pt x="7" y="0"/>
                      <a:pt x="7" y="0"/>
                      <a:pt x="7" y="0"/>
                    </a:cubicBezTo>
                    <a:cubicBezTo>
                      <a:pt x="7" y="1"/>
                      <a:pt x="11" y="9"/>
                      <a:pt x="14" y="17"/>
                    </a:cubicBezTo>
                    <a:cubicBezTo>
                      <a:pt x="17" y="24"/>
                      <a:pt x="23" y="52"/>
                      <a:pt x="24" y="53"/>
                    </a:cubicBezTo>
                    <a:lnTo>
                      <a:pt x="16" y="55"/>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5" name="Google Shape;12989;p51">
                <a:extLst>
                  <a:ext uri="{FF2B5EF4-FFF2-40B4-BE49-F238E27FC236}">
                    <a16:creationId xmlns:a16="http://schemas.microsoft.com/office/drawing/2014/main" id="{D07EA76A-38C0-FF22-40C4-0F831AF33866}"/>
                  </a:ext>
                </a:extLst>
              </p:cNvPr>
              <p:cNvSpPr/>
              <p:nvPr/>
            </p:nvSpPr>
            <p:spPr>
              <a:xfrm>
                <a:off x="1279525" y="2739231"/>
                <a:ext cx="23813" cy="38100"/>
              </a:xfrm>
              <a:custGeom>
                <a:avLst/>
                <a:gdLst/>
                <a:ahLst/>
                <a:cxnLst/>
                <a:rect l="l" t="t" r="r" b="b"/>
                <a:pathLst>
                  <a:path w="15" h="24" extrusionOk="0">
                    <a:moveTo>
                      <a:pt x="8" y="24"/>
                    </a:moveTo>
                    <a:lnTo>
                      <a:pt x="0" y="3"/>
                    </a:lnTo>
                    <a:lnTo>
                      <a:pt x="7" y="0"/>
                    </a:lnTo>
                    <a:lnTo>
                      <a:pt x="15" y="21"/>
                    </a:lnTo>
                    <a:lnTo>
                      <a:pt x="8" y="24"/>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8" name="Google Shape;12990;p51">
                <a:extLst>
                  <a:ext uri="{FF2B5EF4-FFF2-40B4-BE49-F238E27FC236}">
                    <a16:creationId xmlns:a16="http://schemas.microsoft.com/office/drawing/2014/main" id="{623226F7-1917-34DD-31ED-47411256A943}"/>
                  </a:ext>
                </a:extLst>
              </p:cNvPr>
              <p:cNvSpPr/>
              <p:nvPr/>
            </p:nvSpPr>
            <p:spPr>
              <a:xfrm>
                <a:off x="1301751" y="2717006"/>
                <a:ext cx="31750" cy="23813"/>
              </a:xfrm>
              <a:custGeom>
                <a:avLst/>
                <a:gdLst/>
                <a:ahLst/>
                <a:cxnLst/>
                <a:rect l="l" t="t" r="r" b="b"/>
                <a:pathLst>
                  <a:path w="20" h="15" extrusionOk="0">
                    <a:moveTo>
                      <a:pt x="17" y="15"/>
                    </a:moveTo>
                    <a:lnTo>
                      <a:pt x="0" y="7"/>
                    </a:lnTo>
                    <a:lnTo>
                      <a:pt x="3" y="0"/>
                    </a:lnTo>
                    <a:lnTo>
                      <a:pt x="20" y="8"/>
                    </a:lnTo>
                    <a:lnTo>
                      <a:pt x="17" y="15"/>
                    </a:lnTo>
                    <a:close/>
                  </a:path>
                </a:pathLst>
              </a:custGeom>
              <a:gr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pic>
          <p:nvPicPr>
            <p:cNvPr id="29" name="Graphic 28">
              <a:extLst>
                <a:ext uri="{FF2B5EF4-FFF2-40B4-BE49-F238E27FC236}">
                  <a16:creationId xmlns:a16="http://schemas.microsoft.com/office/drawing/2014/main" id="{9AB4CB4E-7E5A-9BC5-429E-1FDD702A98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41637" y="4665804"/>
              <a:ext cx="452052" cy="454335"/>
            </a:xfrm>
            <a:prstGeom prst="rect">
              <a:avLst/>
            </a:prstGeom>
          </p:spPr>
        </p:pic>
        <p:grpSp>
          <p:nvGrpSpPr>
            <p:cNvPr id="30" name="Group 29">
              <a:extLst>
                <a:ext uri="{FF2B5EF4-FFF2-40B4-BE49-F238E27FC236}">
                  <a16:creationId xmlns:a16="http://schemas.microsoft.com/office/drawing/2014/main" id="{8008422A-C1B6-2998-F634-F19A336C7887}"/>
                </a:ext>
              </a:extLst>
            </p:cNvPr>
            <p:cNvGrpSpPr/>
            <p:nvPr/>
          </p:nvGrpSpPr>
          <p:grpSpPr>
            <a:xfrm>
              <a:off x="10306564" y="1560441"/>
              <a:ext cx="714162" cy="714162"/>
              <a:chOff x="10306564" y="1560441"/>
              <a:chExt cx="714162" cy="714162"/>
            </a:xfrm>
          </p:grpSpPr>
          <p:sp>
            <p:nvSpPr>
              <p:cNvPr id="31" name="Oval 30">
                <a:extLst>
                  <a:ext uri="{FF2B5EF4-FFF2-40B4-BE49-F238E27FC236}">
                    <a16:creationId xmlns:a16="http://schemas.microsoft.com/office/drawing/2014/main" id="{DE2D6BDB-09AB-FDE8-CA93-552C2F00D363}"/>
                  </a:ext>
                </a:extLst>
              </p:cNvPr>
              <p:cNvSpPr/>
              <p:nvPr/>
            </p:nvSpPr>
            <p:spPr>
              <a:xfrm>
                <a:off x="10306564" y="1560441"/>
                <a:ext cx="714162" cy="714162"/>
              </a:xfrm>
              <a:prstGeom prst="ellipse">
                <a:avLst/>
              </a:prstGeom>
              <a:solidFill>
                <a:schemeClr val="bg1"/>
              </a:solidFill>
              <a:ln w="12700">
                <a:solidFill>
                  <a:srgbClr val="EF3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pic>
            <p:nvPicPr>
              <p:cNvPr id="32" name="Graphic 31">
                <a:extLst>
                  <a:ext uri="{FF2B5EF4-FFF2-40B4-BE49-F238E27FC236}">
                    <a16:creationId xmlns:a16="http://schemas.microsoft.com/office/drawing/2014/main" id="{5932CFFB-4313-A82F-91EA-3DA5805D70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09658" y="1702099"/>
                <a:ext cx="507974" cy="430847"/>
              </a:xfrm>
              <a:prstGeom prst="rect">
                <a:avLst/>
              </a:prstGeom>
            </p:spPr>
          </p:pic>
        </p:grpSp>
        <p:sp>
          <p:nvSpPr>
            <p:cNvPr id="33" name="Oval 32">
              <a:extLst>
                <a:ext uri="{FF2B5EF4-FFF2-40B4-BE49-F238E27FC236}">
                  <a16:creationId xmlns:a16="http://schemas.microsoft.com/office/drawing/2014/main" id="{6E7FE7C5-DB0F-2C64-A5B0-CD88BF6A082F}"/>
                </a:ext>
              </a:extLst>
            </p:cNvPr>
            <p:cNvSpPr/>
            <p:nvPr/>
          </p:nvSpPr>
          <p:spPr>
            <a:xfrm>
              <a:off x="10306564" y="3598442"/>
              <a:ext cx="714162" cy="714162"/>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pic>
          <p:nvPicPr>
            <p:cNvPr id="34" name="Graphic 33">
              <a:extLst>
                <a:ext uri="{FF2B5EF4-FFF2-40B4-BE49-F238E27FC236}">
                  <a16:creationId xmlns:a16="http://schemas.microsoft.com/office/drawing/2014/main" id="{13B3B56C-E2D4-C551-7473-9CCBDB725F5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26444" y="3718322"/>
              <a:ext cx="474403" cy="474403"/>
            </a:xfrm>
            <a:prstGeom prst="rect">
              <a:avLst/>
            </a:prstGeom>
          </p:spPr>
        </p:pic>
        <p:sp>
          <p:nvSpPr>
            <p:cNvPr id="37" name="Rectangle 36">
              <a:extLst>
                <a:ext uri="{FF2B5EF4-FFF2-40B4-BE49-F238E27FC236}">
                  <a16:creationId xmlns:a16="http://schemas.microsoft.com/office/drawing/2014/main" id="{DC9A13E7-FC87-0FDB-E5A9-463B5A4B6DD7}"/>
                </a:ext>
              </a:extLst>
            </p:cNvPr>
            <p:cNvSpPr>
              <a:spLocks/>
            </p:cNvSpPr>
            <p:nvPr/>
          </p:nvSpPr>
          <p:spPr>
            <a:xfrm>
              <a:off x="7222773" y="4986728"/>
              <a:ext cx="1764563"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Krub"/>
                  <a:ea typeface="+mn-ea"/>
                  <a:cs typeface="+mn-cs"/>
                </a:rPr>
                <a:t>SYSTEMIC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Krub"/>
                  <a:ea typeface="+mn-ea"/>
                  <a:cs typeface="+mn-cs"/>
                </a:rPr>
                <a:t>Fatigue, malaise, weight loss</a:t>
              </a:r>
            </a:p>
          </p:txBody>
        </p:sp>
        <p:sp>
          <p:nvSpPr>
            <p:cNvPr id="42" name="Rectangle 41">
              <a:extLst>
                <a:ext uri="{FF2B5EF4-FFF2-40B4-BE49-F238E27FC236}">
                  <a16:creationId xmlns:a16="http://schemas.microsoft.com/office/drawing/2014/main" id="{73B86ABF-FAEC-FCFB-5861-22D92373F2F5}"/>
                </a:ext>
              </a:extLst>
            </p:cNvPr>
            <p:cNvSpPr>
              <a:spLocks/>
            </p:cNvSpPr>
            <p:nvPr/>
          </p:nvSpPr>
          <p:spPr>
            <a:xfrm>
              <a:off x="7222773" y="2534231"/>
              <a:ext cx="1764562"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F3339"/>
                  </a:solidFill>
                  <a:effectLst/>
                  <a:uLnTx/>
                  <a:uFillTx/>
                  <a:latin typeface="Krub"/>
                  <a:ea typeface="+mn-ea"/>
                  <a:cs typeface="+mn-cs"/>
                </a:rPr>
                <a:t>KIT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F3339"/>
                  </a:solidFill>
                  <a:effectLst/>
                  <a:uLnTx/>
                  <a:uFillTx/>
                  <a:latin typeface="Krub"/>
                  <a:ea typeface="+mn-ea"/>
                  <a:cs typeface="+mn-cs"/>
                </a:rPr>
                <a:t>D816V </a:t>
              </a:r>
              <a:br>
                <a:rPr kumimoji="0" lang="en-US" sz="1200" b="0" i="1" u="none" strike="noStrike" kern="1200" cap="none" spc="0" normalizeH="0" baseline="0" noProof="0" dirty="0">
                  <a:ln>
                    <a:noFill/>
                  </a:ln>
                  <a:solidFill>
                    <a:srgbClr val="EF3339"/>
                  </a:solidFill>
                  <a:effectLst/>
                  <a:uLnTx/>
                  <a:uFillTx/>
                  <a:latin typeface="Krub"/>
                  <a:ea typeface="+mn-ea"/>
                  <a:cs typeface="+mn-cs"/>
                </a:rPr>
              </a:br>
              <a:r>
                <a:rPr kumimoji="0" lang="en-US" sz="1200" b="0" i="1" u="none" strike="noStrike" kern="1200" cap="none" spc="0" normalizeH="0" baseline="0" noProof="0" dirty="0">
                  <a:ln>
                    <a:noFill/>
                  </a:ln>
                  <a:solidFill>
                    <a:srgbClr val="EF3339"/>
                  </a:solidFill>
                  <a:effectLst/>
                  <a:uLnTx/>
                  <a:uFillTx/>
                  <a:latin typeface="Krub"/>
                  <a:ea typeface="+mn-ea"/>
                  <a:cs typeface="+mn-cs"/>
                </a:rPr>
                <a:t>mast </a:t>
              </a:r>
              <a:br>
                <a:rPr kumimoji="0" lang="en-US" sz="1200" b="0" i="1" u="none" strike="noStrike" kern="1200" cap="none" spc="0" normalizeH="0" baseline="0" noProof="0" dirty="0">
                  <a:ln>
                    <a:noFill/>
                  </a:ln>
                  <a:solidFill>
                    <a:srgbClr val="EF3339"/>
                  </a:solidFill>
                  <a:effectLst/>
                  <a:uLnTx/>
                  <a:uFillTx/>
                  <a:latin typeface="Krub"/>
                  <a:ea typeface="+mn-ea"/>
                  <a:cs typeface="+mn-cs"/>
                </a:rPr>
              </a:br>
              <a:r>
                <a:rPr kumimoji="0" lang="en-US" sz="1200" b="0" i="1" u="none" strike="noStrike" kern="1200" cap="none" spc="0" normalizeH="0" baseline="0" noProof="0" dirty="0">
                  <a:ln>
                    <a:noFill/>
                  </a:ln>
                  <a:solidFill>
                    <a:srgbClr val="EF3339"/>
                  </a:solidFill>
                  <a:effectLst/>
                  <a:uLnTx/>
                  <a:uFillTx/>
                  <a:latin typeface="Krub"/>
                  <a:ea typeface="+mn-ea"/>
                  <a:cs typeface="+mn-cs"/>
                </a:rPr>
                <a:t>cells</a:t>
              </a:r>
            </a:p>
          </p:txBody>
        </p:sp>
        <p:grpSp>
          <p:nvGrpSpPr>
            <p:cNvPr id="43" name="Group 42">
              <a:extLst>
                <a:ext uri="{FF2B5EF4-FFF2-40B4-BE49-F238E27FC236}">
                  <a16:creationId xmlns:a16="http://schemas.microsoft.com/office/drawing/2014/main" id="{AB51F282-EB1D-E8B8-C279-212E2F7AC9C3}"/>
                </a:ext>
              </a:extLst>
            </p:cNvPr>
            <p:cNvGrpSpPr/>
            <p:nvPr/>
          </p:nvGrpSpPr>
          <p:grpSpPr>
            <a:xfrm>
              <a:off x="7887191" y="2101957"/>
              <a:ext cx="435728" cy="435728"/>
              <a:chOff x="7887191" y="2101957"/>
              <a:chExt cx="435728" cy="435728"/>
            </a:xfrm>
          </p:grpSpPr>
          <p:sp>
            <p:nvSpPr>
              <p:cNvPr id="54" name="Oval 53">
                <a:extLst>
                  <a:ext uri="{FF2B5EF4-FFF2-40B4-BE49-F238E27FC236}">
                    <a16:creationId xmlns:a16="http://schemas.microsoft.com/office/drawing/2014/main" id="{68E337B4-D31A-BBFE-7722-85F621A261EA}"/>
                  </a:ext>
                </a:extLst>
              </p:cNvPr>
              <p:cNvSpPr/>
              <p:nvPr/>
            </p:nvSpPr>
            <p:spPr>
              <a:xfrm>
                <a:off x="7887191" y="2101957"/>
                <a:ext cx="435728" cy="435728"/>
              </a:xfrm>
              <a:prstGeom prst="ellipse">
                <a:avLst/>
              </a:prstGeom>
              <a:solidFill>
                <a:schemeClr val="bg1"/>
              </a:solidFill>
              <a:ln w="12700">
                <a:solidFill>
                  <a:srgbClr val="EF3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grpSp>
            <p:nvGrpSpPr>
              <p:cNvPr id="56" name="Group 55">
                <a:extLst>
                  <a:ext uri="{FF2B5EF4-FFF2-40B4-BE49-F238E27FC236}">
                    <a16:creationId xmlns:a16="http://schemas.microsoft.com/office/drawing/2014/main" id="{8C9BE67C-2022-B24F-97DB-75C409B832E9}"/>
                  </a:ext>
                </a:extLst>
              </p:cNvPr>
              <p:cNvGrpSpPr/>
              <p:nvPr/>
            </p:nvGrpSpPr>
            <p:grpSpPr>
              <a:xfrm>
                <a:off x="7943130" y="2179027"/>
                <a:ext cx="349245" cy="302233"/>
                <a:chOff x="7943130" y="2179027"/>
                <a:chExt cx="349245" cy="302233"/>
              </a:xfrm>
            </p:grpSpPr>
            <p:grpSp>
              <p:nvGrpSpPr>
                <p:cNvPr id="57" name="Group 56">
                  <a:extLst>
                    <a:ext uri="{FF2B5EF4-FFF2-40B4-BE49-F238E27FC236}">
                      <a16:creationId xmlns:a16="http://schemas.microsoft.com/office/drawing/2014/main" id="{04E75385-FA9D-9D34-C94A-6AF280101748}"/>
                    </a:ext>
                  </a:extLst>
                </p:cNvPr>
                <p:cNvGrpSpPr/>
                <p:nvPr/>
              </p:nvGrpSpPr>
              <p:grpSpPr>
                <a:xfrm>
                  <a:off x="7943130" y="2179027"/>
                  <a:ext cx="323850" cy="281589"/>
                  <a:chOff x="6958965" y="2356836"/>
                  <a:chExt cx="323850" cy="281589"/>
                </a:xfrm>
              </p:grpSpPr>
              <p:sp>
                <p:nvSpPr>
                  <p:cNvPr id="81" name="Freeform: Shape 80">
                    <a:extLst>
                      <a:ext uri="{FF2B5EF4-FFF2-40B4-BE49-F238E27FC236}">
                        <a16:creationId xmlns:a16="http://schemas.microsoft.com/office/drawing/2014/main" id="{0DC6D695-8B81-78AD-1A95-A811FD75DE67}"/>
                      </a:ext>
                    </a:extLst>
                  </p:cNvPr>
                  <p:cNvSpPr/>
                  <p:nvPr/>
                </p:nvSpPr>
                <p:spPr>
                  <a:xfrm>
                    <a:off x="6958965" y="2356836"/>
                    <a:ext cx="323850" cy="281589"/>
                  </a:xfrm>
                  <a:custGeom>
                    <a:avLst/>
                    <a:gdLst>
                      <a:gd name="connsiteX0" fmla="*/ 12020 w 267290"/>
                      <a:gd name="connsiteY0" fmla="*/ 123825 h 232410"/>
                      <a:gd name="connsiteX1" fmla="*/ 12020 w 267290"/>
                      <a:gd name="connsiteY1" fmla="*/ 123825 h 232410"/>
                      <a:gd name="connsiteX2" fmla="*/ 19640 w 267290"/>
                      <a:gd name="connsiteY2" fmla="*/ 100965 h 232410"/>
                      <a:gd name="connsiteX3" fmla="*/ 21545 w 267290"/>
                      <a:gd name="connsiteY3" fmla="*/ 95250 h 232410"/>
                      <a:gd name="connsiteX4" fmla="*/ 32975 w 267290"/>
                      <a:gd name="connsiteY4" fmla="*/ 83820 h 232410"/>
                      <a:gd name="connsiteX5" fmla="*/ 38690 w 267290"/>
                      <a:gd name="connsiteY5" fmla="*/ 78105 h 232410"/>
                      <a:gd name="connsiteX6" fmla="*/ 44405 w 267290"/>
                      <a:gd name="connsiteY6" fmla="*/ 72390 h 232410"/>
                      <a:gd name="connsiteX7" fmla="*/ 50120 w 267290"/>
                      <a:gd name="connsiteY7" fmla="*/ 68580 h 232410"/>
                      <a:gd name="connsiteX8" fmla="*/ 55835 w 267290"/>
                      <a:gd name="connsiteY8" fmla="*/ 62865 h 232410"/>
                      <a:gd name="connsiteX9" fmla="*/ 65360 w 267290"/>
                      <a:gd name="connsiteY9" fmla="*/ 57150 h 232410"/>
                      <a:gd name="connsiteX10" fmla="*/ 71075 w 267290"/>
                      <a:gd name="connsiteY10" fmla="*/ 51435 h 232410"/>
                      <a:gd name="connsiteX11" fmla="*/ 76790 w 267290"/>
                      <a:gd name="connsiteY11" fmla="*/ 47625 h 232410"/>
                      <a:gd name="connsiteX12" fmla="*/ 78695 w 267290"/>
                      <a:gd name="connsiteY12" fmla="*/ 38100 h 232410"/>
                      <a:gd name="connsiteX13" fmla="*/ 82505 w 267290"/>
                      <a:gd name="connsiteY13" fmla="*/ 32385 h 232410"/>
                      <a:gd name="connsiteX14" fmla="*/ 90125 w 267290"/>
                      <a:gd name="connsiteY14" fmla="*/ 19050 h 232410"/>
                      <a:gd name="connsiteX15" fmla="*/ 92030 w 267290"/>
                      <a:gd name="connsiteY15" fmla="*/ 13335 h 232410"/>
                      <a:gd name="connsiteX16" fmla="*/ 97745 w 267290"/>
                      <a:gd name="connsiteY16" fmla="*/ 9525 h 232410"/>
                      <a:gd name="connsiteX17" fmla="*/ 126320 w 267290"/>
                      <a:gd name="connsiteY17" fmla="*/ 3810 h 232410"/>
                      <a:gd name="connsiteX18" fmla="*/ 145370 w 267290"/>
                      <a:gd name="connsiteY18" fmla="*/ 0 h 232410"/>
                      <a:gd name="connsiteX19" fmla="*/ 183470 w 267290"/>
                      <a:gd name="connsiteY19" fmla="*/ 3810 h 232410"/>
                      <a:gd name="connsiteX20" fmla="*/ 189185 w 267290"/>
                      <a:gd name="connsiteY20" fmla="*/ 7620 h 232410"/>
                      <a:gd name="connsiteX21" fmla="*/ 200615 w 267290"/>
                      <a:gd name="connsiteY21" fmla="*/ 11430 h 232410"/>
                      <a:gd name="connsiteX22" fmla="*/ 217760 w 267290"/>
                      <a:gd name="connsiteY22" fmla="*/ 22860 h 232410"/>
                      <a:gd name="connsiteX23" fmla="*/ 223475 w 267290"/>
                      <a:gd name="connsiteY23" fmla="*/ 26670 h 232410"/>
                      <a:gd name="connsiteX24" fmla="*/ 231095 w 267290"/>
                      <a:gd name="connsiteY24" fmla="*/ 32385 h 232410"/>
                      <a:gd name="connsiteX25" fmla="*/ 236810 w 267290"/>
                      <a:gd name="connsiteY25" fmla="*/ 34290 h 232410"/>
                      <a:gd name="connsiteX26" fmla="*/ 252050 w 267290"/>
                      <a:gd name="connsiteY26" fmla="*/ 43815 h 232410"/>
                      <a:gd name="connsiteX27" fmla="*/ 255860 w 267290"/>
                      <a:gd name="connsiteY27" fmla="*/ 49530 h 232410"/>
                      <a:gd name="connsiteX28" fmla="*/ 257765 w 267290"/>
                      <a:gd name="connsiteY28" fmla="*/ 59055 h 232410"/>
                      <a:gd name="connsiteX29" fmla="*/ 259670 w 267290"/>
                      <a:gd name="connsiteY29" fmla="*/ 66675 h 232410"/>
                      <a:gd name="connsiteX30" fmla="*/ 267290 w 267290"/>
                      <a:gd name="connsiteY30" fmla="*/ 83820 h 232410"/>
                      <a:gd name="connsiteX31" fmla="*/ 265385 w 267290"/>
                      <a:gd name="connsiteY31" fmla="*/ 140970 h 232410"/>
                      <a:gd name="connsiteX32" fmla="*/ 263480 w 267290"/>
                      <a:gd name="connsiteY32" fmla="*/ 146685 h 232410"/>
                      <a:gd name="connsiteX33" fmla="*/ 257765 w 267290"/>
                      <a:gd name="connsiteY33" fmla="*/ 154305 h 232410"/>
                      <a:gd name="connsiteX34" fmla="*/ 244430 w 267290"/>
                      <a:gd name="connsiteY34" fmla="*/ 161925 h 232410"/>
                      <a:gd name="connsiteX35" fmla="*/ 227285 w 267290"/>
                      <a:gd name="connsiteY35" fmla="*/ 160020 h 232410"/>
                      <a:gd name="connsiteX36" fmla="*/ 219665 w 267290"/>
                      <a:gd name="connsiteY36" fmla="*/ 156210 h 232410"/>
                      <a:gd name="connsiteX37" fmla="*/ 208235 w 267290"/>
                      <a:gd name="connsiteY37" fmla="*/ 150495 h 232410"/>
                      <a:gd name="connsiteX38" fmla="*/ 179660 w 267290"/>
                      <a:gd name="connsiteY38" fmla="*/ 158115 h 232410"/>
                      <a:gd name="connsiteX39" fmla="*/ 177755 w 267290"/>
                      <a:gd name="connsiteY39" fmla="*/ 163830 h 232410"/>
                      <a:gd name="connsiteX40" fmla="*/ 179660 w 267290"/>
                      <a:gd name="connsiteY40" fmla="*/ 177165 h 232410"/>
                      <a:gd name="connsiteX41" fmla="*/ 189185 w 267290"/>
                      <a:gd name="connsiteY41" fmla="*/ 190500 h 232410"/>
                      <a:gd name="connsiteX42" fmla="*/ 187280 w 267290"/>
                      <a:gd name="connsiteY42" fmla="*/ 203835 h 232410"/>
                      <a:gd name="connsiteX43" fmla="*/ 175850 w 267290"/>
                      <a:gd name="connsiteY43" fmla="*/ 211455 h 232410"/>
                      <a:gd name="connsiteX44" fmla="*/ 156800 w 267290"/>
                      <a:gd name="connsiteY44" fmla="*/ 219075 h 232410"/>
                      <a:gd name="connsiteX45" fmla="*/ 145370 w 267290"/>
                      <a:gd name="connsiteY45" fmla="*/ 222885 h 232410"/>
                      <a:gd name="connsiteX46" fmla="*/ 139655 w 267290"/>
                      <a:gd name="connsiteY46" fmla="*/ 226695 h 232410"/>
                      <a:gd name="connsiteX47" fmla="*/ 124415 w 267290"/>
                      <a:gd name="connsiteY47" fmla="*/ 228600 h 232410"/>
                      <a:gd name="connsiteX48" fmla="*/ 109175 w 267290"/>
                      <a:gd name="connsiteY48" fmla="*/ 232410 h 232410"/>
                      <a:gd name="connsiteX49" fmla="*/ 93935 w 267290"/>
                      <a:gd name="connsiteY49" fmla="*/ 230505 h 232410"/>
                      <a:gd name="connsiteX50" fmla="*/ 95840 w 267290"/>
                      <a:gd name="connsiteY50" fmla="*/ 213360 h 232410"/>
                      <a:gd name="connsiteX51" fmla="*/ 97745 w 267290"/>
                      <a:gd name="connsiteY51" fmla="*/ 207645 h 232410"/>
                      <a:gd name="connsiteX52" fmla="*/ 103460 w 267290"/>
                      <a:gd name="connsiteY52" fmla="*/ 201930 h 232410"/>
                      <a:gd name="connsiteX53" fmla="*/ 84410 w 267290"/>
                      <a:gd name="connsiteY53" fmla="*/ 169545 h 232410"/>
                      <a:gd name="connsiteX54" fmla="*/ 76790 w 267290"/>
                      <a:gd name="connsiteY54" fmla="*/ 167640 h 232410"/>
                      <a:gd name="connsiteX55" fmla="*/ 52025 w 267290"/>
                      <a:gd name="connsiteY55" fmla="*/ 171450 h 232410"/>
                      <a:gd name="connsiteX56" fmla="*/ 50120 w 267290"/>
                      <a:gd name="connsiteY56" fmla="*/ 179070 h 232410"/>
                      <a:gd name="connsiteX57" fmla="*/ 46310 w 267290"/>
                      <a:gd name="connsiteY57" fmla="*/ 184785 h 232410"/>
                      <a:gd name="connsiteX58" fmla="*/ 44405 w 267290"/>
                      <a:gd name="connsiteY58" fmla="*/ 190500 h 232410"/>
                      <a:gd name="connsiteX59" fmla="*/ 25355 w 267290"/>
                      <a:gd name="connsiteY59" fmla="*/ 198120 h 232410"/>
                      <a:gd name="connsiteX60" fmla="*/ 4400 w 267290"/>
                      <a:gd name="connsiteY60" fmla="*/ 186690 h 232410"/>
                      <a:gd name="connsiteX61" fmla="*/ 2495 w 267290"/>
                      <a:gd name="connsiteY61" fmla="*/ 180975 h 232410"/>
                      <a:gd name="connsiteX62" fmla="*/ 4400 w 267290"/>
                      <a:gd name="connsiteY62" fmla="*/ 125730 h 232410"/>
                      <a:gd name="connsiteX63" fmla="*/ 12020 w 267290"/>
                      <a:gd name="connsiteY63" fmla="*/ 123825 h 23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7290" h="232410">
                        <a:moveTo>
                          <a:pt x="12020" y="123825"/>
                        </a:moveTo>
                        <a:lnTo>
                          <a:pt x="12020" y="123825"/>
                        </a:lnTo>
                        <a:cubicBezTo>
                          <a:pt x="19936" y="88203"/>
                          <a:pt x="11171" y="117903"/>
                          <a:pt x="19640" y="100965"/>
                        </a:cubicBezTo>
                        <a:cubicBezTo>
                          <a:pt x="20538" y="99169"/>
                          <a:pt x="20312" y="96835"/>
                          <a:pt x="21545" y="95250"/>
                        </a:cubicBezTo>
                        <a:cubicBezTo>
                          <a:pt x="24853" y="90997"/>
                          <a:pt x="29165" y="87630"/>
                          <a:pt x="32975" y="83820"/>
                        </a:cubicBezTo>
                        <a:lnTo>
                          <a:pt x="38690" y="78105"/>
                        </a:lnTo>
                        <a:cubicBezTo>
                          <a:pt x="40595" y="76200"/>
                          <a:pt x="42163" y="73884"/>
                          <a:pt x="44405" y="72390"/>
                        </a:cubicBezTo>
                        <a:cubicBezTo>
                          <a:pt x="46310" y="71120"/>
                          <a:pt x="48361" y="70046"/>
                          <a:pt x="50120" y="68580"/>
                        </a:cubicBezTo>
                        <a:cubicBezTo>
                          <a:pt x="52190" y="66855"/>
                          <a:pt x="53680" y="64481"/>
                          <a:pt x="55835" y="62865"/>
                        </a:cubicBezTo>
                        <a:cubicBezTo>
                          <a:pt x="58797" y="60643"/>
                          <a:pt x="62398" y="59372"/>
                          <a:pt x="65360" y="57150"/>
                        </a:cubicBezTo>
                        <a:cubicBezTo>
                          <a:pt x="67515" y="55534"/>
                          <a:pt x="69005" y="53160"/>
                          <a:pt x="71075" y="51435"/>
                        </a:cubicBezTo>
                        <a:cubicBezTo>
                          <a:pt x="72834" y="49969"/>
                          <a:pt x="74885" y="48895"/>
                          <a:pt x="76790" y="47625"/>
                        </a:cubicBezTo>
                        <a:cubicBezTo>
                          <a:pt x="77425" y="44450"/>
                          <a:pt x="77558" y="41132"/>
                          <a:pt x="78695" y="38100"/>
                        </a:cubicBezTo>
                        <a:cubicBezTo>
                          <a:pt x="79499" y="35956"/>
                          <a:pt x="81481" y="34433"/>
                          <a:pt x="82505" y="32385"/>
                        </a:cubicBezTo>
                        <a:cubicBezTo>
                          <a:pt x="89778" y="17840"/>
                          <a:pt x="76306" y="37476"/>
                          <a:pt x="90125" y="19050"/>
                        </a:cubicBezTo>
                        <a:cubicBezTo>
                          <a:pt x="90760" y="17145"/>
                          <a:pt x="90776" y="14903"/>
                          <a:pt x="92030" y="13335"/>
                        </a:cubicBezTo>
                        <a:cubicBezTo>
                          <a:pt x="93460" y="11547"/>
                          <a:pt x="95593" y="10307"/>
                          <a:pt x="97745" y="9525"/>
                        </a:cubicBezTo>
                        <a:cubicBezTo>
                          <a:pt x="109322" y="5315"/>
                          <a:pt x="114678" y="5865"/>
                          <a:pt x="126320" y="3810"/>
                        </a:cubicBezTo>
                        <a:cubicBezTo>
                          <a:pt x="132697" y="2685"/>
                          <a:pt x="145370" y="0"/>
                          <a:pt x="145370" y="0"/>
                        </a:cubicBezTo>
                        <a:cubicBezTo>
                          <a:pt x="145573" y="14"/>
                          <a:pt x="175303" y="747"/>
                          <a:pt x="183470" y="3810"/>
                        </a:cubicBezTo>
                        <a:cubicBezTo>
                          <a:pt x="185614" y="4614"/>
                          <a:pt x="187093" y="6690"/>
                          <a:pt x="189185" y="7620"/>
                        </a:cubicBezTo>
                        <a:cubicBezTo>
                          <a:pt x="192855" y="9251"/>
                          <a:pt x="197273" y="9202"/>
                          <a:pt x="200615" y="11430"/>
                        </a:cubicBezTo>
                        <a:lnTo>
                          <a:pt x="217760" y="22860"/>
                        </a:lnTo>
                        <a:cubicBezTo>
                          <a:pt x="219665" y="24130"/>
                          <a:pt x="221643" y="25296"/>
                          <a:pt x="223475" y="26670"/>
                        </a:cubicBezTo>
                        <a:cubicBezTo>
                          <a:pt x="226015" y="28575"/>
                          <a:pt x="228338" y="30810"/>
                          <a:pt x="231095" y="32385"/>
                        </a:cubicBezTo>
                        <a:cubicBezTo>
                          <a:pt x="232838" y="33381"/>
                          <a:pt x="235047" y="33328"/>
                          <a:pt x="236810" y="34290"/>
                        </a:cubicBezTo>
                        <a:cubicBezTo>
                          <a:pt x="242069" y="37159"/>
                          <a:pt x="252050" y="43815"/>
                          <a:pt x="252050" y="43815"/>
                        </a:cubicBezTo>
                        <a:cubicBezTo>
                          <a:pt x="253320" y="45720"/>
                          <a:pt x="255056" y="47386"/>
                          <a:pt x="255860" y="49530"/>
                        </a:cubicBezTo>
                        <a:cubicBezTo>
                          <a:pt x="256997" y="52562"/>
                          <a:pt x="257063" y="55894"/>
                          <a:pt x="257765" y="59055"/>
                        </a:cubicBezTo>
                        <a:cubicBezTo>
                          <a:pt x="258333" y="61611"/>
                          <a:pt x="258842" y="64191"/>
                          <a:pt x="259670" y="66675"/>
                        </a:cubicBezTo>
                        <a:cubicBezTo>
                          <a:pt x="262102" y="73972"/>
                          <a:pt x="263971" y="77181"/>
                          <a:pt x="267290" y="83820"/>
                        </a:cubicBezTo>
                        <a:cubicBezTo>
                          <a:pt x="266655" y="102870"/>
                          <a:pt x="266538" y="121944"/>
                          <a:pt x="265385" y="140970"/>
                        </a:cubicBezTo>
                        <a:cubicBezTo>
                          <a:pt x="265264" y="142974"/>
                          <a:pt x="264476" y="144942"/>
                          <a:pt x="263480" y="146685"/>
                        </a:cubicBezTo>
                        <a:cubicBezTo>
                          <a:pt x="261905" y="149442"/>
                          <a:pt x="260010" y="152060"/>
                          <a:pt x="257765" y="154305"/>
                        </a:cubicBezTo>
                        <a:cubicBezTo>
                          <a:pt x="255072" y="156998"/>
                          <a:pt x="247418" y="160431"/>
                          <a:pt x="244430" y="161925"/>
                        </a:cubicBezTo>
                        <a:cubicBezTo>
                          <a:pt x="238715" y="161290"/>
                          <a:pt x="232888" y="161313"/>
                          <a:pt x="227285" y="160020"/>
                        </a:cubicBezTo>
                        <a:cubicBezTo>
                          <a:pt x="224518" y="159381"/>
                          <a:pt x="222275" y="157329"/>
                          <a:pt x="219665" y="156210"/>
                        </a:cubicBezTo>
                        <a:cubicBezTo>
                          <a:pt x="208623" y="151478"/>
                          <a:pt x="219218" y="157817"/>
                          <a:pt x="208235" y="150495"/>
                        </a:cubicBezTo>
                        <a:cubicBezTo>
                          <a:pt x="189087" y="151968"/>
                          <a:pt x="185878" y="145679"/>
                          <a:pt x="179660" y="158115"/>
                        </a:cubicBezTo>
                        <a:cubicBezTo>
                          <a:pt x="178762" y="159911"/>
                          <a:pt x="178390" y="161925"/>
                          <a:pt x="177755" y="163830"/>
                        </a:cubicBezTo>
                        <a:cubicBezTo>
                          <a:pt x="178390" y="168275"/>
                          <a:pt x="178370" y="172864"/>
                          <a:pt x="179660" y="177165"/>
                        </a:cubicBezTo>
                        <a:cubicBezTo>
                          <a:pt x="180124" y="178713"/>
                          <a:pt x="189178" y="190491"/>
                          <a:pt x="189185" y="190500"/>
                        </a:cubicBezTo>
                        <a:cubicBezTo>
                          <a:pt x="188550" y="194945"/>
                          <a:pt x="188948" y="199666"/>
                          <a:pt x="187280" y="203835"/>
                        </a:cubicBezTo>
                        <a:cubicBezTo>
                          <a:pt x="184802" y="210031"/>
                          <a:pt x="180650" y="209398"/>
                          <a:pt x="175850" y="211455"/>
                        </a:cubicBezTo>
                        <a:cubicBezTo>
                          <a:pt x="156229" y="219864"/>
                          <a:pt x="182816" y="210403"/>
                          <a:pt x="156800" y="219075"/>
                        </a:cubicBezTo>
                        <a:cubicBezTo>
                          <a:pt x="152990" y="220345"/>
                          <a:pt x="148712" y="220657"/>
                          <a:pt x="145370" y="222885"/>
                        </a:cubicBezTo>
                        <a:cubicBezTo>
                          <a:pt x="143465" y="224155"/>
                          <a:pt x="141864" y="226093"/>
                          <a:pt x="139655" y="226695"/>
                        </a:cubicBezTo>
                        <a:cubicBezTo>
                          <a:pt x="134716" y="228042"/>
                          <a:pt x="129495" y="227965"/>
                          <a:pt x="124415" y="228600"/>
                        </a:cubicBezTo>
                        <a:cubicBezTo>
                          <a:pt x="119905" y="230103"/>
                          <a:pt x="113773" y="232410"/>
                          <a:pt x="109175" y="232410"/>
                        </a:cubicBezTo>
                        <a:cubicBezTo>
                          <a:pt x="104055" y="232410"/>
                          <a:pt x="99015" y="231140"/>
                          <a:pt x="93935" y="230505"/>
                        </a:cubicBezTo>
                        <a:cubicBezTo>
                          <a:pt x="94570" y="224790"/>
                          <a:pt x="94895" y="219032"/>
                          <a:pt x="95840" y="213360"/>
                        </a:cubicBezTo>
                        <a:cubicBezTo>
                          <a:pt x="96170" y="211379"/>
                          <a:pt x="96631" y="209316"/>
                          <a:pt x="97745" y="207645"/>
                        </a:cubicBezTo>
                        <a:cubicBezTo>
                          <a:pt x="99239" y="205403"/>
                          <a:pt x="101555" y="203835"/>
                          <a:pt x="103460" y="201930"/>
                        </a:cubicBezTo>
                        <a:cubicBezTo>
                          <a:pt x="99127" y="171602"/>
                          <a:pt x="107911" y="177379"/>
                          <a:pt x="84410" y="169545"/>
                        </a:cubicBezTo>
                        <a:cubicBezTo>
                          <a:pt x="81926" y="168717"/>
                          <a:pt x="79330" y="168275"/>
                          <a:pt x="76790" y="167640"/>
                        </a:cubicBezTo>
                        <a:cubicBezTo>
                          <a:pt x="68535" y="168910"/>
                          <a:pt x="59702" y="168160"/>
                          <a:pt x="52025" y="171450"/>
                        </a:cubicBezTo>
                        <a:cubicBezTo>
                          <a:pt x="49619" y="172481"/>
                          <a:pt x="51151" y="176664"/>
                          <a:pt x="50120" y="179070"/>
                        </a:cubicBezTo>
                        <a:cubicBezTo>
                          <a:pt x="49218" y="181174"/>
                          <a:pt x="47334" y="182737"/>
                          <a:pt x="46310" y="184785"/>
                        </a:cubicBezTo>
                        <a:cubicBezTo>
                          <a:pt x="45412" y="186581"/>
                          <a:pt x="45691" y="188957"/>
                          <a:pt x="44405" y="190500"/>
                        </a:cubicBezTo>
                        <a:cubicBezTo>
                          <a:pt x="38359" y="197755"/>
                          <a:pt x="34243" y="196639"/>
                          <a:pt x="25355" y="198120"/>
                        </a:cubicBezTo>
                        <a:cubicBezTo>
                          <a:pt x="7530" y="194159"/>
                          <a:pt x="9813" y="199321"/>
                          <a:pt x="4400" y="186690"/>
                        </a:cubicBezTo>
                        <a:cubicBezTo>
                          <a:pt x="3609" y="184844"/>
                          <a:pt x="3130" y="182880"/>
                          <a:pt x="2495" y="180975"/>
                        </a:cubicBezTo>
                        <a:cubicBezTo>
                          <a:pt x="-910" y="157140"/>
                          <a:pt x="-1328" y="161531"/>
                          <a:pt x="4400" y="125730"/>
                        </a:cubicBezTo>
                        <a:cubicBezTo>
                          <a:pt x="8914" y="97515"/>
                          <a:pt x="10750" y="124142"/>
                          <a:pt x="12020" y="123825"/>
                        </a:cubicBezTo>
                        <a:close/>
                      </a:path>
                    </a:pathLst>
                  </a:custGeom>
                  <a:solidFill>
                    <a:srgbClr val="FACACC">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82" name="Oval 81">
                    <a:extLst>
                      <a:ext uri="{FF2B5EF4-FFF2-40B4-BE49-F238E27FC236}">
                        <a16:creationId xmlns:a16="http://schemas.microsoft.com/office/drawing/2014/main" id="{8ED836D8-0F8D-09A9-DED7-619B1F3334A9}"/>
                      </a:ext>
                    </a:extLst>
                  </p:cNvPr>
                  <p:cNvSpPr/>
                  <p:nvPr/>
                </p:nvSpPr>
                <p:spPr>
                  <a:xfrm>
                    <a:off x="7055060" y="2476630"/>
                    <a:ext cx="56778" cy="56778"/>
                  </a:xfrm>
                  <a:prstGeom prst="ellipse">
                    <a:avLst/>
                  </a:prstGeom>
                  <a:solidFill>
                    <a:srgbClr val="EF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83" name="Oval 82">
                    <a:extLst>
                      <a:ext uri="{FF2B5EF4-FFF2-40B4-BE49-F238E27FC236}">
                        <a16:creationId xmlns:a16="http://schemas.microsoft.com/office/drawing/2014/main" id="{D5660308-6AB8-1BCE-217F-8980F6C54D6A}"/>
                      </a:ext>
                    </a:extLst>
                  </p:cNvPr>
                  <p:cNvSpPr/>
                  <p:nvPr/>
                </p:nvSpPr>
                <p:spPr>
                  <a:xfrm>
                    <a:off x="7158073" y="2417289"/>
                    <a:ext cx="56778" cy="56778"/>
                  </a:xfrm>
                  <a:prstGeom prst="ellipse">
                    <a:avLst/>
                  </a:prstGeom>
                  <a:solidFill>
                    <a:srgbClr val="EF333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59" name="Oval 58">
                  <a:extLst>
                    <a:ext uri="{FF2B5EF4-FFF2-40B4-BE49-F238E27FC236}">
                      <a16:creationId xmlns:a16="http://schemas.microsoft.com/office/drawing/2014/main" id="{D3B0F892-C03E-4C51-6219-5EDDB6385ABE}"/>
                    </a:ext>
                  </a:extLst>
                </p:cNvPr>
                <p:cNvSpPr/>
                <p:nvPr/>
              </p:nvSpPr>
              <p:spPr>
                <a:xfrm>
                  <a:off x="7985701" y="2227169"/>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60" name="Oval 59">
                  <a:extLst>
                    <a:ext uri="{FF2B5EF4-FFF2-40B4-BE49-F238E27FC236}">
                      <a16:creationId xmlns:a16="http://schemas.microsoft.com/office/drawing/2014/main" id="{84F537A1-F388-CAEF-3574-455664F8C789}"/>
                    </a:ext>
                  </a:extLst>
                </p:cNvPr>
                <p:cNvSpPr/>
                <p:nvPr/>
              </p:nvSpPr>
              <p:spPr>
                <a:xfrm flipH="1" flipV="1">
                  <a:off x="8008575" y="2195724"/>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61" name="Oval 60">
                  <a:extLst>
                    <a:ext uri="{FF2B5EF4-FFF2-40B4-BE49-F238E27FC236}">
                      <a16:creationId xmlns:a16="http://schemas.microsoft.com/office/drawing/2014/main" id="{2E1AD2A6-86A1-2F7E-E25D-93B980F29A5F}"/>
                    </a:ext>
                  </a:extLst>
                </p:cNvPr>
                <p:cNvSpPr/>
                <p:nvPr/>
              </p:nvSpPr>
              <p:spPr>
                <a:xfrm>
                  <a:off x="8027831" y="2239480"/>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62" name="Oval 61">
                  <a:extLst>
                    <a:ext uri="{FF2B5EF4-FFF2-40B4-BE49-F238E27FC236}">
                      <a16:creationId xmlns:a16="http://schemas.microsoft.com/office/drawing/2014/main" id="{B7AC306D-7B51-3B48-F71A-26BCB45BF3C0}"/>
                    </a:ext>
                  </a:extLst>
                </p:cNvPr>
                <p:cNvSpPr/>
                <p:nvPr/>
              </p:nvSpPr>
              <p:spPr>
                <a:xfrm>
                  <a:off x="8042672" y="2217086"/>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63" name="Oval 62">
                  <a:extLst>
                    <a:ext uri="{FF2B5EF4-FFF2-40B4-BE49-F238E27FC236}">
                      <a16:creationId xmlns:a16="http://schemas.microsoft.com/office/drawing/2014/main" id="{1E17111E-3D26-8668-25CE-DC263B5C625D}"/>
                    </a:ext>
                  </a:extLst>
                </p:cNvPr>
                <p:cNvSpPr/>
                <p:nvPr/>
              </p:nvSpPr>
              <p:spPr>
                <a:xfrm>
                  <a:off x="7964101" y="2194413"/>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64" name="Oval 63">
                  <a:extLst>
                    <a:ext uri="{FF2B5EF4-FFF2-40B4-BE49-F238E27FC236}">
                      <a16:creationId xmlns:a16="http://schemas.microsoft.com/office/drawing/2014/main" id="{047B37EE-F77F-3759-C6EC-E2205DBDEB35}"/>
                    </a:ext>
                  </a:extLst>
                </p:cNvPr>
                <p:cNvSpPr/>
                <p:nvPr/>
              </p:nvSpPr>
              <p:spPr>
                <a:xfrm>
                  <a:off x="8006578" y="2386140"/>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65" name="Oval 64">
                  <a:extLst>
                    <a:ext uri="{FF2B5EF4-FFF2-40B4-BE49-F238E27FC236}">
                      <a16:creationId xmlns:a16="http://schemas.microsoft.com/office/drawing/2014/main" id="{C7BC0EF2-07F8-3854-941F-FE666D90834B}"/>
                    </a:ext>
                  </a:extLst>
                </p:cNvPr>
                <p:cNvSpPr/>
                <p:nvPr/>
              </p:nvSpPr>
              <p:spPr>
                <a:xfrm>
                  <a:off x="8034547" y="2400540"/>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66" name="Oval 65">
                  <a:extLst>
                    <a:ext uri="{FF2B5EF4-FFF2-40B4-BE49-F238E27FC236}">
                      <a16:creationId xmlns:a16="http://schemas.microsoft.com/office/drawing/2014/main" id="{0FF393F2-E087-B935-F9A3-4803BC1E91B7}"/>
                    </a:ext>
                  </a:extLst>
                </p:cNvPr>
                <p:cNvSpPr/>
                <p:nvPr/>
              </p:nvSpPr>
              <p:spPr>
                <a:xfrm>
                  <a:off x="7999031" y="2415496"/>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67" name="Oval 66">
                  <a:extLst>
                    <a:ext uri="{FF2B5EF4-FFF2-40B4-BE49-F238E27FC236}">
                      <a16:creationId xmlns:a16="http://schemas.microsoft.com/office/drawing/2014/main" id="{40D0E557-4FD4-EE53-73DD-E48E3C45C911}"/>
                    </a:ext>
                  </a:extLst>
                </p:cNvPr>
                <p:cNvSpPr/>
                <p:nvPr/>
              </p:nvSpPr>
              <p:spPr>
                <a:xfrm>
                  <a:off x="8027000" y="2431081"/>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68" name="Oval 67">
                  <a:extLst>
                    <a:ext uri="{FF2B5EF4-FFF2-40B4-BE49-F238E27FC236}">
                      <a16:creationId xmlns:a16="http://schemas.microsoft.com/office/drawing/2014/main" id="{706846B5-9EA2-2B0B-EC84-8FD8AFB65BAB}"/>
                    </a:ext>
                  </a:extLst>
                </p:cNvPr>
                <p:cNvSpPr/>
                <p:nvPr/>
              </p:nvSpPr>
              <p:spPr>
                <a:xfrm>
                  <a:off x="7996686" y="2452460"/>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grpSp>
              <p:nvGrpSpPr>
                <p:cNvPr id="69" name="Group 68">
                  <a:extLst>
                    <a:ext uri="{FF2B5EF4-FFF2-40B4-BE49-F238E27FC236}">
                      <a16:creationId xmlns:a16="http://schemas.microsoft.com/office/drawing/2014/main" id="{633A8B2D-B7E1-812F-9794-2864226526A4}"/>
                    </a:ext>
                  </a:extLst>
                </p:cNvPr>
                <p:cNvGrpSpPr/>
                <p:nvPr/>
              </p:nvGrpSpPr>
              <p:grpSpPr>
                <a:xfrm>
                  <a:off x="8159185" y="2357340"/>
                  <a:ext cx="94467" cy="81524"/>
                  <a:chOff x="8159185" y="2357340"/>
                  <a:chExt cx="94467" cy="81524"/>
                </a:xfrm>
              </p:grpSpPr>
              <p:sp>
                <p:nvSpPr>
                  <p:cNvPr id="76" name="Oval 75">
                    <a:extLst>
                      <a:ext uri="{FF2B5EF4-FFF2-40B4-BE49-F238E27FC236}">
                        <a16:creationId xmlns:a16="http://schemas.microsoft.com/office/drawing/2014/main" id="{E72541C9-4914-B329-DD4E-0DA9AF0A0AA4}"/>
                      </a:ext>
                    </a:extLst>
                  </p:cNvPr>
                  <p:cNvSpPr/>
                  <p:nvPr/>
                </p:nvSpPr>
                <p:spPr>
                  <a:xfrm>
                    <a:off x="8159185" y="2378619"/>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77" name="Oval 76">
                    <a:extLst>
                      <a:ext uri="{FF2B5EF4-FFF2-40B4-BE49-F238E27FC236}">
                        <a16:creationId xmlns:a16="http://schemas.microsoft.com/office/drawing/2014/main" id="{1E12A8FA-A979-D294-70E0-8100D019DBE3}"/>
                      </a:ext>
                    </a:extLst>
                  </p:cNvPr>
                  <p:cNvSpPr/>
                  <p:nvPr/>
                </p:nvSpPr>
                <p:spPr>
                  <a:xfrm>
                    <a:off x="8181456" y="2357340"/>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78" name="Oval 77">
                    <a:extLst>
                      <a:ext uri="{FF2B5EF4-FFF2-40B4-BE49-F238E27FC236}">
                        <a16:creationId xmlns:a16="http://schemas.microsoft.com/office/drawing/2014/main" id="{F93FF3D8-5083-50F6-DEC2-3C3C9C9B001E}"/>
                      </a:ext>
                    </a:extLst>
                  </p:cNvPr>
                  <p:cNvSpPr/>
                  <p:nvPr/>
                </p:nvSpPr>
                <p:spPr>
                  <a:xfrm>
                    <a:off x="8206262" y="2378619"/>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Krub"/>
                        <a:ea typeface="+mn-ea"/>
                        <a:cs typeface="+mn-cs"/>
                      </a:rPr>
                      <a:t> </a:t>
                    </a: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79" name="Oval 78">
                    <a:extLst>
                      <a:ext uri="{FF2B5EF4-FFF2-40B4-BE49-F238E27FC236}">
                        <a16:creationId xmlns:a16="http://schemas.microsoft.com/office/drawing/2014/main" id="{ABEE106A-1632-EB18-25A9-558FE45B8BBA}"/>
                      </a:ext>
                    </a:extLst>
                  </p:cNvPr>
                  <p:cNvSpPr/>
                  <p:nvPr/>
                </p:nvSpPr>
                <p:spPr>
                  <a:xfrm>
                    <a:off x="8182724" y="2400540"/>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Krub"/>
                        <a:ea typeface="+mn-ea"/>
                        <a:cs typeface="+mn-cs"/>
                      </a:rPr>
                      <a:t> </a:t>
                    </a: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80" name="Oval 79">
                    <a:extLst>
                      <a:ext uri="{FF2B5EF4-FFF2-40B4-BE49-F238E27FC236}">
                        <a16:creationId xmlns:a16="http://schemas.microsoft.com/office/drawing/2014/main" id="{6315180B-3572-E219-1350-AA1C3D98E5D9}"/>
                      </a:ext>
                    </a:extLst>
                  </p:cNvPr>
                  <p:cNvSpPr/>
                  <p:nvPr/>
                </p:nvSpPr>
                <p:spPr>
                  <a:xfrm>
                    <a:off x="8224852" y="2410064"/>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Krub"/>
                        <a:ea typeface="+mn-ea"/>
                        <a:cs typeface="+mn-cs"/>
                      </a:rPr>
                      <a:t> </a:t>
                    </a: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grpSp>
            <p:grpSp>
              <p:nvGrpSpPr>
                <p:cNvPr id="70" name="Group 69">
                  <a:extLst>
                    <a:ext uri="{FF2B5EF4-FFF2-40B4-BE49-F238E27FC236}">
                      <a16:creationId xmlns:a16="http://schemas.microsoft.com/office/drawing/2014/main" id="{9CFDB299-B478-C863-4C7F-2BC2FCE06DA5}"/>
                    </a:ext>
                  </a:extLst>
                </p:cNvPr>
                <p:cNvGrpSpPr/>
                <p:nvPr/>
              </p:nvGrpSpPr>
              <p:grpSpPr>
                <a:xfrm rot="17654464">
                  <a:off x="8204379" y="2258557"/>
                  <a:ext cx="94467" cy="81524"/>
                  <a:chOff x="8159185" y="2357340"/>
                  <a:chExt cx="94467" cy="81524"/>
                </a:xfrm>
              </p:grpSpPr>
              <p:sp>
                <p:nvSpPr>
                  <p:cNvPr id="71" name="Oval 70">
                    <a:extLst>
                      <a:ext uri="{FF2B5EF4-FFF2-40B4-BE49-F238E27FC236}">
                        <a16:creationId xmlns:a16="http://schemas.microsoft.com/office/drawing/2014/main" id="{B834BC10-A92B-79F2-D1D2-B57292EE86A9}"/>
                      </a:ext>
                    </a:extLst>
                  </p:cNvPr>
                  <p:cNvSpPr/>
                  <p:nvPr/>
                </p:nvSpPr>
                <p:spPr>
                  <a:xfrm>
                    <a:off x="8159185" y="2378619"/>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72" name="Oval 71">
                    <a:extLst>
                      <a:ext uri="{FF2B5EF4-FFF2-40B4-BE49-F238E27FC236}">
                        <a16:creationId xmlns:a16="http://schemas.microsoft.com/office/drawing/2014/main" id="{5E149DF7-5823-C57D-4768-C9F05B3A4198}"/>
                      </a:ext>
                    </a:extLst>
                  </p:cNvPr>
                  <p:cNvSpPr/>
                  <p:nvPr/>
                </p:nvSpPr>
                <p:spPr>
                  <a:xfrm>
                    <a:off x="8181456" y="2357340"/>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73" name="Oval 72">
                    <a:extLst>
                      <a:ext uri="{FF2B5EF4-FFF2-40B4-BE49-F238E27FC236}">
                        <a16:creationId xmlns:a16="http://schemas.microsoft.com/office/drawing/2014/main" id="{F1AE701A-FDA6-1EB8-1F8B-B78F83EA2F82}"/>
                      </a:ext>
                    </a:extLst>
                  </p:cNvPr>
                  <p:cNvSpPr/>
                  <p:nvPr/>
                </p:nvSpPr>
                <p:spPr>
                  <a:xfrm>
                    <a:off x="8206262" y="2378619"/>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Krub"/>
                        <a:ea typeface="+mn-ea"/>
                        <a:cs typeface="+mn-cs"/>
                      </a:rPr>
                      <a:t> </a:t>
                    </a: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74" name="Oval 73">
                    <a:extLst>
                      <a:ext uri="{FF2B5EF4-FFF2-40B4-BE49-F238E27FC236}">
                        <a16:creationId xmlns:a16="http://schemas.microsoft.com/office/drawing/2014/main" id="{F297B647-C4CA-76B5-1DA1-ED0FEC28982E}"/>
                      </a:ext>
                    </a:extLst>
                  </p:cNvPr>
                  <p:cNvSpPr/>
                  <p:nvPr/>
                </p:nvSpPr>
                <p:spPr>
                  <a:xfrm>
                    <a:off x="8182724" y="2400540"/>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Krub"/>
                        <a:ea typeface="+mn-ea"/>
                        <a:cs typeface="+mn-cs"/>
                      </a:rPr>
                      <a:t> </a:t>
                    </a: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sp>
                <p:nvSpPr>
                  <p:cNvPr id="75" name="Oval 74">
                    <a:extLst>
                      <a:ext uri="{FF2B5EF4-FFF2-40B4-BE49-F238E27FC236}">
                        <a16:creationId xmlns:a16="http://schemas.microsoft.com/office/drawing/2014/main" id="{43CD457C-6529-2187-84A4-51ACB5A88B77}"/>
                      </a:ext>
                    </a:extLst>
                  </p:cNvPr>
                  <p:cNvSpPr/>
                  <p:nvPr/>
                </p:nvSpPr>
                <p:spPr>
                  <a:xfrm>
                    <a:off x="8224852" y="2410064"/>
                    <a:ext cx="28800" cy="28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Krub"/>
                        <a:ea typeface="+mn-ea"/>
                        <a:cs typeface="+mn-cs"/>
                      </a:rPr>
                      <a:t> </a:t>
                    </a:r>
                    <a:endParaRPr kumimoji="0" lang="en-IN" sz="1200" b="0" i="0" u="none" strike="noStrike" kern="1200" cap="none" spc="0" normalizeH="0" baseline="0" noProof="0" dirty="0">
                      <a:ln>
                        <a:noFill/>
                      </a:ln>
                      <a:solidFill>
                        <a:srgbClr val="FFFFFF"/>
                      </a:solidFill>
                      <a:effectLst/>
                      <a:uLnTx/>
                      <a:uFillTx/>
                      <a:latin typeface="Krub"/>
                      <a:ea typeface="+mn-ea"/>
                      <a:cs typeface="+mn-cs"/>
                    </a:endParaRPr>
                  </a:p>
                </p:txBody>
              </p:sp>
            </p:grpSp>
          </p:grpSp>
        </p:grpSp>
        <p:cxnSp>
          <p:nvCxnSpPr>
            <p:cNvPr id="84" name="Straight Connector 83">
              <a:extLst>
                <a:ext uri="{FF2B5EF4-FFF2-40B4-BE49-F238E27FC236}">
                  <a16:creationId xmlns:a16="http://schemas.microsoft.com/office/drawing/2014/main" id="{5FB4BB9F-4BD6-CFFE-03CE-010FA598BDF2}"/>
                </a:ext>
              </a:extLst>
            </p:cNvPr>
            <p:cNvCxnSpPr>
              <a:stCxn id="54" idx="2"/>
              <a:endCxn id="6" idx="6"/>
            </p:cNvCxnSpPr>
            <p:nvPr/>
          </p:nvCxnSpPr>
          <p:spPr>
            <a:xfrm flipH="1" flipV="1">
              <a:off x="5728472" y="1441895"/>
              <a:ext cx="2158719" cy="877926"/>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12514CE-7C1E-0D73-47A3-6E277AE02340}"/>
                </a:ext>
              </a:extLst>
            </p:cNvPr>
            <p:cNvCxnSpPr>
              <a:cxnSpLocks/>
              <a:endCxn id="7" idx="6"/>
            </p:cNvCxnSpPr>
            <p:nvPr/>
          </p:nvCxnSpPr>
          <p:spPr>
            <a:xfrm flipH="1">
              <a:off x="5900600" y="2407370"/>
              <a:ext cx="2003548" cy="76006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DB71857-F08F-74B7-72BC-CA5A34B513A0}"/>
                </a:ext>
              </a:extLst>
            </p:cNvPr>
            <p:cNvCxnSpPr>
              <a:cxnSpLocks/>
              <a:stCxn id="54" idx="3"/>
              <a:endCxn id="8" idx="7"/>
            </p:cNvCxnSpPr>
            <p:nvPr/>
          </p:nvCxnSpPr>
          <p:spPr>
            <a:xfrm flipH="1">
              <a:off x="6420157" y="2473874"/>
              <a:ext cx="1530845" cy="216660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8CD31A0-DF4E-0CB9-B58F-648EF8F9E819}"/>
                </a:ext>
              </a:extLst>
            </p:cNvPr>
            <p:cNvCxnSpPr>
              <a:cxnSpLocks/>
              <a:endCxn id="54" idx="6"/>
            </p:cNvCxnSpPr>
            <p:nvPr/>
          </p:nvCxnSpPr>
          <p:spPr>
            <a:xfrm flipH="1">
              <a:off x="8322919" y="1917522"/>
              <a:ext cx="1983645" cy="40229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B5DEEBC-8F54-891D-677C-3A0B14771E9C}"/>
                </a:ext>
              </a:extLst>
            </p:cNvPr>
            <p:cNvCxnSpPr>
              <a:cxnSpLocks/>
              <a:stCxn id="33" idx="1"/>
              <a:endCxn id="54" idx="5"/>
            </p:cNvCxnSpPr>
            <p:nvPr/>
          </p:nvCxnSpPr>
          <p:spPr>
            <a:xfrm flipH="1" flipV="1">
              <a:off x="8259108" y="2473874"/>
              <a:ext cx="2152043" cy="122915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9D8177F3-D646-6E36-E1F2-C0C6D3ADDD90}"/>
              </a:ext>
            </a:extLst>
          </p:cNvPr>
          <p:cNvSpPr/>
          <p:nvPr/>
        </p:nvSpPr>
        <p:spPr>
          <a:xfrm>
            <a:off x="10799499" y="657963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3155956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0FD02BD-9FDA-4B91-CFAF-434DA4141AF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How could people possibly get confused? </a:t>
            </a:r>
          </a:p>
        </p:txBody>
      </p:sp>
      <p:pic>
        <p:nvPicPr>
          <p:cNvPr id="4" name="Picture 3" descr="A screenshot of a medical report&#10;&#10;AI-generated content may be incorrect.">
            <a:extLst>
              <a:ext uri="{FF2B5EF4-FFF2-40B4-BE49-F238E27FC236}">
                <a16:creationId xmlns:a16="http://schemas.microsoft.com/office/drawing/2014/main" id="{F8109BDC-9E64-77BC-BD68-C0F4771151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802868" y="643466"/>
            <a:ext cx="6729595" cy="5568739"/>
          </a:xfrm>
          <a:prstGeom prst="rect">
            <a:avLst/>
          </a:prstGeom>
        </p:spPr>
      </p:pic>
      <p:sp>
        <p:nvSpPr>
          <p:cNvPr id="6" name="TextBox 5">
            <a:extLst>
              <a:ext uri="{FF2B5EF4-FFF2-40B4-BE49-F238E27FC236}">
                <a16:creationId xmlns:a16="http://schemas.microsoft.com/office/drawing/2014/main" id="{9F19614F-C965-C5FF-1BDF-BA1C3D68DD83}"/>
              </a:ext>
            </a:extLst>
          </p:cNvPr>
          <p:cNvSpPr txBox="1"/>
          <p:nvPr/>
        </p:nvSpPr>
        <p:spPr>
          <a:xfrm>
            <a:off x="68530" y="6483667"/>
            <a:ext cx="12054940" cy="374333"/>
          </a:xfrm>
          <a:prstGeom prst="rect">
            <a:avLst/>
          </a:prstGeom>
          <a:noFill/>
        </p:spPr>
        <p:txBody>
          <a:bodyPr wrap="square">
            <a:spAutoFit/>
          </a:bodyPr>
          <a:lstStyle/>
          <a:p>
            <a:pPr marL="0" marR="0" lvl="0" indent="0" algn="l" defTabSz="457200" rtl="0" eaLnBrk="1" fontAlgn="auto" latinLnBrk="0" hangingPunct="1">
              <a:lnSpc>
                <a:spcPts val="252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Krub" pitchFamily="2" charset="-34"/>
                <a:ea typeface="+mn-ea"/>
                <a:cs typeface="Krub" pitchFamily="2" charset="-34"/>
              </a:rPr>
              <a:t>Valent et al. Harmonization of Diagnostic Criteria in Mastocytosis for Use in Clinical Practice: WHO vs ICC vs AIM/ECNM, JACI In Practice, 2024. </a:t>
            </a:r>
          </a:p>
        </p:txBody>
      </p:sp>
    </p:spTree>
    <p:extLst>
      <p:ext uri="{BB962C8B-B14F-4D97-AF65-F5344CB8AC3E}">
        <p14:creationId xmlns:p14="http://schemas.microsoft.com/office/powerpoint/2010/main" val="34764473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21053B-7E1B-5AFC-80A6-CC729A62543A}"/>
            </a:ext>
          </a:extLst>
        </p:cNvPr>
        <p:cNvGrpSpPr/>
        <p:nvPr/>
      </p:nvGrpSpPr>
      <p:grpSpPr>
        <a:xfrm>
          <a:off x="0" y="0"/>
          <a:ext cx="0" cy="0"/>
          <a:chOff x="0" y="0"/>
          <a:chExt cx="0" cy="0"/>
        </a:xfrm>
      </p:grpSpPr>
      <p:pic>
        <p:nvPicPr>
          <p:cNvPr id="4" name="Picture 3" descr="A screenshot of a medical report&#10;&#10;AI-generated content may be incorrect.">
            <a:extLst>
              <a:ext uri="{FF2B5EF4-FFF2-40B4-BE49-F238E27FC236}">
                <a16:creationId xmlns:a16="http://schemas.microsoft.com/office/drawing/2014/main" id="{A0C50D86-2CA5-2DB0-3526-4AE81DDC8F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7717" y="1353874"/>
            <a:ext cx="4700472" cy="3889639"/>
          </a:xfrm>
          <a:prstGeom prst="rect">
            <a:avLst/>
          </a:prstGeom>
        </p:spPr>
      </p:pic>
      <p:pic>
        <p:nvPicPr>
          <p:cNvPr id="2" name="Picture 1">
            <a:extLst>
              <a:ext uri="{FF2B5EF4-FFF2-40B4-BE49-F238E27FC236}">
                <a16:creationId xmlns:a16="http://schemas.microsoft.com/office/drawing/2014/main" id="{6E1A4CBF-34BA-A5EB-C4CD-322DDFF251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886450" y="269875"/>
            <a:ext cx="5804957" cy="2916991"/>
          </a:xfrm>
          <a:prstGeom prst="rect">
            <a:avLst/>
          </a:prstGeom>
        </p:spPr>
      </p:pic>
      <p:sp>
        <p:nvSpPr>
          <p:cNvPr id="8" name="TextBox 7">
            <a:extLst>
              <a:ext uri="{FF2B5EF4-FFF2-40B4-BE49-F238E27FC236}">
                <a16:creationId xmlns:a16="http://schemas.microsoft.com/office/drawing/2014/main" id="{6C2E1624-D569-35B0-524B-AE47BCA6B7CD}"/>
              </a:ext>
            </a:extLst>
          </p:cNvPr>
          <p:cNvSpPr txBox="1"/>
          <p:nvPr/>
        </p:nvSpPr>
        <p:spPr>
          <a:xfrm>
            <a:off x="68530" y="6483667"/>
            <a:ext cx="12054940" cy="374333"/>
          </a:xfrm>
          <a:prstGeom prst="rect">
            <a:avLst/>
          </a:prstGeom>
          <a:noFill/>
        </p:spPr>
        <p:txBody>
          <a:bodyPr wrap="square">
            <a:spAutoFit/>
          </a:bodyPr>
          <a:lstStyle/>
          <a:p>
            <a:pPr marL="0" marR="0" lvl="0" indent="0" algn="l" defTabSz="457200" rtl="0" eaLnBrk="1" fontAlgn="auto" latinLnBrk="0" hangingPunct="1">
              <a:lnSpc>
                <a:spcPts val="252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Krub" pitchFamily="2" charset="-34"/>
                <a:ea typeface="+mn-ea"/>
                <a:cs typeface="Krub" pitchFamily="2" charset="-34"/>
              </a:rPr>
              <a:t>Valent et al. Harmonization of Diagnostic Criteria in Mastocytosis for Use in Clinical Practice: WHO vs ICC vs AIM/ECNM, JACI In Practice, 2024. </a:t>
            </a:r>
          </a:p>
        </p:txBody>
      </p:sp>
      <p:cxnSp>
        <p:nvCxnSpPr>
          <p:cNvPr id="11" name="Straight Arrow Connector 10">
            <a:extLst>
              <a:ext uri="{FF2B5EF4-FFF2-40B4-BE49-F238E27FC236}">
                <a16:creationId xmlns:a16="http://schemas.microsoft.com/office/drawing/2014/main" id="{0D25FF7F-2E89-7AFA-81DD-CE7BA967772F}"/>
              </a:ext>
            </a:extLst>
          </p:cNvPr>
          <p:cNvCxnSpPr>
            <a:cxnSpLocks/>
          </p:cNvCxnSpPr>
          <p:nvPr/>
        </p:nvCxnSpPr>
        <p:spPr>
          <a:xfrm flipV="1">
            <a:off x="5058189" y="1728370"/>
            <a:ext cx="685386" cy="291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8384983-DFE3-98BA-2EF0-DA5680F7F669}"/>
              </a:ext>
            </a:extLst>
          </p:cNvPr>
          <p:cNvCxnSpPr>
            <a:cxnSpLocks/>
          </p:cNvCxnSpPr>
          <p:nvPr/>
        </p:nvCxnSpPr>
        <p:spPr>
          <a:xfrm>
            <a:off x="5058189" y="3965944"/>
            <a:ext cx="685386" cy="669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69B8790-A665-7AAA-4FD2-9A4DC64AD6F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886450" y="4277544"/>
            <a:ext cx="5804957" cy="1888915"/>
          </a:xfrm>
          <a:prstGeom prst="rect">
            <a:avLst/>
          </a:prstGeom>
        </p:spPr>
      </p:pic>
      <p:sp>
        <p:nvSpPr>
          <p:cNvPr id="18" name="TextBox 17">
            <a:extLst>
              <a:ext uri="{FF2B5EF4-FFF2-40B4-BE49-F238E27FC236}">
                <a16:creationId xmlns:a16="http://schemas.microsoft.com/office/drawing/2014/main" id="{B4F2E598-7816-3573-CB62-78648A90D51E}"/>
              </a:ext>
            </a:extLst>
          </p:cNvPr>
          <p:cNvSpPr txBox="1"/>
          <p:nvPr/>
        </p:nvSpPr>
        <p:spPr>
          <a:xfrm>
            <a:off x="357717" y="269875"/>
            <a:ext cx="4700472" cy="830997"/>
          </a:xfrm>
          <a:prstGeom prst="rect">
            <a:avLst/>
          </a:prstGeom>
          <a:solidFill>
            <a:schemeClr val="accent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How could people possibly get confused (continued)?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0913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8657A-37A0-EEA3-9685-08B79C0E920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C84642F-D66C-B48E-13C3-26B01FBAAB0E}"/>
              </a:ext>
            </a:extLst>
          </p:cNvPr>
          <p:cNvSpPr txBox="1"/>
          <p:nvPr/>
        </p:nvSpPr>
        <p:spPr>
          <a:xfrm>
            <a:off x="68530" y="6483667"/>
            <a:ext cx="12054940" cy="374333"/>
          </a:xfrm>
          <a:prstGeom prst="rect">
            <a:avLst/>
          </a:prstGeom>
          <a:noFill/>
        </p:spPr>
        <p:txBody>
          <a:bodyPr wrap="square">
            <a:spAutoFit/>
          </a:bodyPr>
          <a:lstStyle/>
          <a:p>
            <a:pPr marL="0" marR="0" lvl="0" indent="0" algn="l" defTabSz="457200" rtl="0" eaLnBrk="1" fontAlgn="auto" latinLnBrk="0" hangingPunct="1">
              <a:lnSpc>
                <a:spcPts val="252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Krub" pitchFamily="2" charset="-34"/>
                <a:ea typeface="+mn-ea"/>
                <a:cs typeface="Krub" pitchFamily="2" charset="-34"/>
              </a:rPr>
              <a:t>Valent et al. Harmonization of Diagnostic Criteria in Mastocytosis for Use in Clinical Practice: WHO vs ICC vs AIM/ECNM, JACI In Practice, 2024. </a:t>
            </a:r>
          </a:p>
        </p:txBody>
      </p:sp>
      <p:sp>
        <p:nvSpPr>
          <p:cNvPr id="18" name="TextBox 17">
            <a:extLst>
              <a:ext uri="{FF2B5EF4-FFF2-40B4-BE49-F238E27FC236}">
                <a16:creationId xmlns:a16="http://schemas.microsoft.com/office/drawing/2014/main" id="{A2A1DCAE-9415-64FD-9B04-97BB795531BB}"/>
              </a:ext>
            </a:extLst>
          </p:cNvPr>
          <p:cNvSpPr txBox="1"/>
          <p:nvPr/>
        </p:nvSpPr>
        <p:spPr>
          <a:xfrm>
            <a:off x="261756" y="210660"/>
            <a:ext cx="6253344" cy="954107"/>
          </a:xfrm>
          <a:prstGeom prst="rect">
            <a:avLst/>
          </a:prstGeom>
          <a:solidFill>
            <a:schemeClr val="accent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How could people possibly get confused (continued)?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88970C4-8041-7106-3DC6-9048A2EAA4A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1756" y="1708897"/>
            <a:ext cx="6253344" cy="4599972"/>
          </a:xfrm>
          <a:prstGeom prst="rect">
            <a:avLst/>
          </a:prstGeom>
        </p:spPr>
      </p:pic>
      <p:pic>
        <p:nvPicPr>
          <p:cNvPr id="5" name="Picture 4">
            <a:extLst>
              <a:ext uri="{FF2B5EF4-FFF2-40B4-BE49-F238E27FC236}">
                <a16:creationId xmlns:a16="http://schemas.microsoft.com/office/drawing/2014/main" id="{B7B9F9FD-D1DB-51BA-74E4-7C34F8D65DC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695983" y="757238"/>
            <a:ext cx="3676867" cy="5855451"/>
          </a:xfrm>
          <a:prstGeom prst="rect">
            <a:avLst/>
          </a:prstGeom>
        </p:spPr>
      </p:pic>
      <p:sp>
        <p:nvSpPr>
          <p:cNvPr id="6" name="TextBox 5">
            <a:extLst>
              <a:ext uri="{FF2B5EF4-FFF2-40B4-BE49-F238E27FC236}">
                <a16:creationId xmlns:a16="http://schemas.microsoft.com/office/drawing/2014/main" id="{DDDA5F18-0453-1156-F56D-5D5B6A72369B}"/>
              </a:ext>
            </a:extLst>
          </p:cNvPr>
          <p:cNvSpPr txBox="1"/>
          <p:nvPr/>
        </p:nvSpPr>
        <p:spPr>
          <a:xfrm>
            <a:off x="261756" y="1339565"/>
            <a:ext cx="32711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Proposed Harmonized B Findings</a:t>
            </a:r>
          </a:p>
        </p:txBody>
      </p:sp>
      <p:sp>
        <p:nvSpPr>
          <p:cNvPr id="7" name="TextBox 6">
            <a:extLst>
              <a:ext uri="{FF2B5EF4-FFF2-40B4-BE49-F238E27FC236}">
                <a16:creationId xmlns:a16="http://schemas.microsoft.com/office/drawing/2014/main" id="{5C9A0DFB-6916-C737-F60D-F3DEDDBD6929}"/>
              </a:ext>
            </a:extLst>
          </p:cNvPr>
          <p:cNvSpPr txBox="1"/>
          <p:nvPr/>
        </p:nvSpPr>
        <p:spPr>
          <a:xfrm>
            <a:off x="7695983" y="364465"/>
            <a:ext cx="32711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Proposed Harmonized C Findings</a:t>
            </a:r>
          </a:p>
        </p:txBody>
      </p:sp>
    </p:spTree>
    <p:extLst>
      <p:ext uri="{BB962C8B-B14F-4D97-AF65-F5344CB8AC3E}">
        <p14:creationId xmlns:p14="http://schemas.microsoft.com/office/powerpoint/2010/main" val="290688818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9A4E505E-E915-6543-980E-A2E45CFE58FA}"/>
              </a:ext>
            </a:extLst>
          </p:cNvPr>
          <p:cNvSpPr/>
          <p:nvPr/>
        </p:nvSpPr>
        <p:spPr>
          <a:xfrm>
            <a:off x="7550808" y="906743"/>
            <a:ext cx="4138087" cy="4546431"/>
          </a:xfrm>
          <a:prstGeom prst="roundRect">
            <a:avLst>
              <a:gd name="adj" fmla="val 4413"/>
            </a:avLst>
          </a:prstGeom>
          <a:solidFill>
            <a:schemeClr val="bg1"/>
          </a:solidFill>
          <a:ln>
            <a:noFill/>
          </a:ln>
          <a:effectLst>
            <a:outerShdw blurRad="381198" sx="102000" sy="102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29" name="Content Placeholder 2">
            <a:extLst>
              <a:ext uri="{FF2B5EF4-FFF2-40B4-BE49-F238E27FC236}">
                <a16:creationId xmlns:a16="http://schemas.microsoft.com/office/drawing/2014/main" id="{41B0662C-E0BE-154F-B2F8-8DF26E3EF679}"/>
              </a:ext>
            </a:extLst>
          </p:cNvPr>
          <p:cNvSpPr txBox="1">
            <a:spLocks/>
          </p:cNvSpPr>
          <p:nvPr/>
        </p:nvSpPr>
        <p:spPr>
          <a:xfrm>
            <a:off x="754121" y="1084869"/>
            <a:ext cx="6294543" cy="621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The KIT D816V mutation is present in ~95% of patients with systemic mastocytosis and is an underlying driver of disease</a:t>
            </a:r>
            <a:r>
              <a:rPr kumimoji="0" lang="en-US" sz="1600" b="0" i="0" u="none" strike="noStrike" kern="1200" cap="none" spc="0" normalizeH="0" baseline="30000" noProof="0" dirty="0">
                <a:ln>
                  <a:noFill/>
                </a:ln>
                <a:solidFill>
                  <a:srgbClr val="000000"/>
                </a:solidFill>
                <a:effectLst/>
                <a:uLnTx/>
                <a:uFillTx/>
                <a:latin typeface="Krub"/>
                <a:ea typeface="+mn-ea"/>
                <a:cs typeface="+mn-cs"/>
                <a:sym typeface="Arial"/>
              </a:rPr>
              <a:t>1</a:t>
            </a:r>
            <a:endParaRPr kumimoji="0" lang="en-US" sz="1600" b="0" i="0" u="none" strike="noStrike" kern="1200" cap="none" spc="0" normalizeH="0" baseline="0" noProof="0" dirty="0">
              <a:ln>
                <a:noFill/>
              </a:ln>
              <a:solidFill>
                <a:srgbClr val="000000"/>
              </a:solidFill>
              <a:effectLst/>
              <a:uLnTx/>
              <a:uFillTx/>
              <a:latin typeface="Krub"/>
              <a:ea typeface="+mn-ea"/>
              <a:cs typeface="+mn-cs"/>
              <a:sym typeface="Arial"/>
            </a:endParaRPr>
          </a:p>
          <a:p>
            <a:pPr marL="0" marR="0" lvl="0" indent="0" algn="l"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The D816V mutation causes structural changes that result in  constitutive activation of the transmembrane tyrosine kinase KIT</a:t>
            </a:r>
            <a:r>
              <a:rPr kumimoji="0" lang="en-US" sz="1600" b="0" i="0" u="none" strike="noStrike" kern="1200" cap="none" spc="0" normalizeH="0" baseline="30000" noProof="0" dirty="0">
                <a:ln>
                  <a:noFill/>
                </a:ln>
                <a:solidFill>
                  <a:srgbClr val="000000"/>
                </a:solidFill>
                <a:effectLst/>
                <a:uLnTx/>
                <a:uFillTx/>
                <a:latin typeface="Krub"/>
                <a:ea typeface="+mn-ea"/>
                <a:cs typeface="+mn-cs"/>
                <a:sym typeface="Arial"/>
              </a:rPr>
              <a:t>2</a:t>
            </a:r>
            <a:endParaRPr kumimoji="0" lang="en-US" sz="1600" b="0" i="0" u="none" strike="noStrike" kern="1200" cap="none" spc="0" normalizeH="0" baseline="0" noProof="0" dirty="0">
              <a:ln>
                <a:noFill/>
              </a:ln>
              <a:solidFill>
                <a:srgbClr val="000000"/>
              </a:solidFill>
              <a:effectLst/>
              <a:uLnTx/>
              <a:uFillTx/>
              <a:latin typeface="Krub"/>
              <a:ea typeface="+mn-ea"/>
              <a:cs typeface="+mn-cs"/>
              <a:sym typeface="Arial"/>
            </a:endParaRPr>
          </a:p>
          <a:p>
            <a:pPr marL="0" marR="0" lvl="0" indent="0" algn="l"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Krub"/>
                <a:ea typeface="+mn-ea"/>
                <a:cs typeface="+mn-cs"/>
                <a:sym typeface="Arial"/>
              </a:rPr>
              <a:t>Multiple additional mutations are often present and may negatively impact prognosis</a:t>
            </a:r>
          </a:p>
          <a:p>
            <a:pPr marL="0" marR="0" lvl="0" indent="0" algn="l"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Krub"/>
                <a:ea typeface="+mn-ea"/>
                <a:cs typeface="+mn-cs"/>
                <a:sym typeface="Arial"/>
              </a:rPr>
              <a:t>Mast cells harboring the KIT D816V mutation have  constitutive KIT activation/signaling resulting in  uncontrolled mast cell proliferation and activation</a:t>
            </a:r>
            <a:r>
              <a:rPr kumimoji="0" lang="en-US" sz="1600" b="1" i="0" u="none" strike="noStrike" kern="1200" cap="none" spc="0" normalizeH="0" baseline="30000" noProof="0" dirty="0">
                <a:ln>
                  <a:noFill/>
                </a:ln>
                <a:solidFill>
                  <a:prstClr val="black"/>
                </a:solidFill>
                <a:effectLst/>
                <a:uLnTx/>
                <a:uFillTx/>
                <a:latin typeface="Krub"/>
                <a:ea typeface="+mn-ea"/>
                <a:cs typeface="+mn-cs"/>
                <a:sym typeface="Arial"/>
              </a:rPr>
              <a:t>3,4 </a:t>
            </a:r>
          </a:p>
          <a:p>
            <a:pPr marL="0" marR="0" lvl="0" indent="0" algn="l"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Krub"/>
                <a:ea typeface="+mn-ea"/>
                <a:cs typeface="+mn-cs"/>
                <a:sym typeface="Arial"/>
              </a:rPr>
              <a:t>The mutation is inconsistently present in the cells comprising the AHN component</a:t>
            </a:r>
          </a:p>
          <a:p>
            <a:pPr marL="0" marR="0" lvl="0" indent="0" algn="l"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endParaRPr kumimoji="0" lang="en-US" sz="1400" b="1" i="0" u="none" strike="noStrike" kern="1200" cap="none" spc="0" normalizeH="0" baseline="30000" noProof="0" dirty="0">
              <a:ln>
                <a:noFill/>
              </a:ln>
              <a:solidFill>
                <a:srgbClr val="C00000"/>
              </a:solidFill>
              <a:effectLst/>
              <a:uLnTx/>
              <a:uFillTx/>
              <a:latin typeface="Krub"/>
              <a:ea typeface="+mn-ea"/>
              <a:cs typeface="+mn-cs"/>
              <a:sym typeface="Arial"/>
            </a:endParaRPr>
          </a:p>
          <a:p>
            <a:pPr marL="0" marR="0" lvl="0" indent="0" algn="l"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Krub"/>
              <a:ea typeface="+mn-ea"/>
              <a:cs typeface="+mn-cs"/>
              <a:sym typeface="Arial"/>
            </a:endParaRPr>
          </a:p>
          <a:p>
            <a:pPr marL="0" marR="0" lvl="0" indent="0" algn="l" defTabSz="914400" rtl="0" eaLnBrk="1" fontAlgn="auto" latinLnBrk="0" hangingPunct="1">
              <a:lnSpc>
                <a:spcPct val="100000"/>
              </a:lnSpc>
              <a:spcBef>
                <a:spcPts val="1000"/>
              </a:spcBef>
              <a:spcAft>
                <a:spcPts val="2400"/>
              </a:spcAft>
              <a:buClr>
                <a:srgbClr val="000000"/>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Krub"/>
              <a:ea typeface="+mn-ea"/>
              <a:cs typeface="+mn-cs"/>
              <a:sym typeface="Arial"/>
            </a:endParaRPr>
          </a:p>
        </p:txBody>
      </p:sp>
      <p:sp>
        <p:nvSpPr>
          <p:cNvPr id="39" name="Text Placeholder 6">
            <a:extLst>
              <a:ext uri="{FF2B5EF4-FFF2-40B4-BE49-F238E27FC236}">
                <a16:creationId xmlns:a16="http://schemas.microsoft.com/office/drawing/2014/main" id="{61E76296-E499-914D-8479-48F395C27751}"/>
              </a:ext>
            </a:extLst>
          </p:cNvPr>
          <p:cNvSpPr txBox="1">
            <a:spLocks/>
          </p:cNvSpPr>
          <p:nvPr/>
        </p:nvSpPr>
        <p:spPr>
          <a:xfrm>
            <a:off x="651176" y="6333522"/>
            <a:ext cx="10059977" cy="626760"/>
          </a:xfrm>
          <a:prstGeom prst="rect">
            <a:avLst/>
          </a:prstGeom>
        </p:spPr>
        <p:txBody>
          <a:bodyPr lIns="91432" tIns="45716" rIns="91432" bIns="45716" numCol="1" spcCol="274320" anchor="t"/>
          <a:lstStyle>
            <a:lvl1pPr marL="0" indent="0" algn="l" defTabSz="457142" rtl="0" eaLnBrk="1" latinLnBrk="0" hangingPunct="1">
              <a:spcBef>
                <a:spcPct val="20000"/>
              </a:spcBef>
              <a:buFontTx/>
              <a:buNone/>
              <a:defRPr sz="800" kern="1200">
                <a:solidFill>
                  <a:schemeClr val="tx1"/>
                </a:solidFill>
                <a:latin typeface="+mn-lt"/>
                <a:ea typeface="+mn-ea"/>
                <a:cs typeface="+mn-cs"/>
              </a:defRPr>
            </a:lvl1pPr>
            <a:lvl2pPr marL="457142" indent="0" algn="l" defTabSz="457142" rtl="0" eaLnBrk="1" latinLnBrk="0" hangingPunct="1">
              <a:spcBef>
                <a:spcPct val="20000"/>
              </a:spcBef>
              <a:buFontTx/>
              <a:buNone/>
              <a:defRPr sz="800" kern="1200">
                <a:solidFill>
                  <a:schemeClr val="tx1"/>
                </a:solidFill>
                <a:latin typeface="+mn-lt"/>
                <a:ea typeface="+mn-ea"/>
                <a:cs typeface="+mn-cs"/>
              </a:defRPr>
            </a:lvl2pPr>
            <a:lvl3pPr marL="914288" indent="0" algn="l" defTabSz="457142" rtl="0" eaLnBrk="1" latinLnBrk="0" hangingPunct="1">
              <a:spcBef>
                <a:spcPct val="20000"/>
              </a:spcBef>
              <a:buFontTx/>
              <a:buNone/>
              <a:defRPr sz="800" kern="1200">
                <a:solidFill>
                  <a:schemeClr val="tx1"/>
                </a:solidFill>
                <a:latin typeface="+mn-lt"/>
                <a:ea typeface="+mn-ea"/>
                <a:cs typeface="+mn-cs"/>
              </a:defRPr>
            </a:lvl3pPr>
            <a:lvl4pPr marL="1371430" indent="0" algn="l" defTabSz="457142" rtl="0" eaLnBrk="1" latinLnBrk="0" hangingPunct="1">
              <a:spcBef>
                <a:spcPct val="20000"/>
              </a:spcBef>
              <a:buFontTx/>
              <a:buNone/>
              <a:defRPr sz="800" kern="1200">
                <a:solidFill>
                  <a:schemeClr val="tx1"/>
                </a:solidFill>
                <a:latin typeface="+mn-lt"/>
                <a:ea typeface="+mn-ea"/>
                <a:cs typeface="+mn-cs"/>
              </a:defRPr>
            </a:lvl4pPr>
            <a:lvl5pPr marL="1828574" indent="0" algn="l" defTabSz="457142" rtl="0" eaLnBrk="1" latinLnBrk="0" hangingPunct="1">
              <a:spcBef>
                <a:spcPct val="20000"/>
              </a:spcBef>
              <a:buFontTx/>
              <a:buNone/>
              <a:defRPr sz="800" kern="1200">
                <a:solidFill>
                  <a:schemeClr val="tx1"/>
                </a:solidFill>
                <a:latin typeface="+mn-lt"/>
                <a:ea typeface="+mn-ea"/>
                <a:cs typeface="+mn-cs"/>
              </a:defRPr>
            </a:lvl5pPr>
            <a:lvl6pPr marL="2514285" indent="-228570" algn="l" defTabSz="457142" rtl="0" eaLnBrk="1" latinLnBrk="0" hangingPunct="1">
              <a:spcBef>
                <a:spcPct val="20000"/>
              </a:spcBef>
              <a:buFont typeface="Arial"/>
              <a:buChar char="•"/>
              <a:defRPr sz="2000" kern="1200">
                <a:solidFill>
                  <a:schemeClr val="tx1"/>
                </a:solidFill>
                <a:latin typeface="+mn-lt"/>
                <a:ea typeface="+mn-ea"/>
                <a:cs typeface="+mn-cs"/>
              </a:defRPr>
            </a:lvl6pPr>
            <a:lvl7pPr marL="2971430" indent="-228570" algn="l" defTabSz="457142" rtl="0" eaLnBrk="1" latinLnBrk="0" hangingPunct="1">
              <a:spcBef>
                <a:spcPct val="20000"/>
              </a:spcBef>
              <a:buFont typeface="Arial"/>
              <a:buChar char="•"/>
              <a:defRPr sz="2000" kern="1200">
                <a:solidFill>
                  <a:schemeClr val="tx1"/>
                </a:solidFill>
                <a:latin typeface="+mn-lt"/>
                <a:ea typeface="+mn-ea"/>
                <a:cs typeface="+mn-cs"/>
              </a:defRPr>
            </a:lvl7pPr>
            <a:lvl8pPr marL="3428573" indent="-228570" algn="l" defTabSz="457142" rtl="0" eaLnBrk="1" latinLnBrk="0" hangingPunct="1">
              <a:spcBef>
                <a:spcPct val="20000"/>
              </a:spcBef>
              <a:buFont typeface="Arial"/>
              <a:buChar char="•"/>
              <a:defRPr sz="2000" kern="1200">
                <a:solidFill>
                  <a:schemeClr val="tx1"/>
                </a:solidFill>
                <a:latin typeface="+mn-lt"/>
                <a:ea typeface="+mn-ea"/>
                <a:cs typeface="+mn-cs"/>
              </a:defRPr>
            </a:lvl8pPr>
            <a:lvl9pPr marL="3885715" indent="-228570" algn="l" defTabSz="457142"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48" rtl="0" eaLnBrk="1" fontAlgn="auto" latinLnBrk="0" hangingPunct="1">
              <a:lnSpc>
                <a:spcPct val="100000"/>
              </a:lnSpc>
              <a:spcBef>
                <a:spcPct val="20000"/>
              </a:spcBef>
              <a:spcAft>
                <a:spcPts val="0"/>
              </a:spcAft>
              <a:buClr>
                <a:srgbClr val="000000"/>
              </a:buClr>
              <a:buSzTx/>
              <a:buFontTx/>
              <a:buNone/>
              <a:tabLst/>
              <a:defRPr/>
            </a:pPr>
            <a:r>
              <a:rPr kumimoji="0" lang="en-GB" sz="800" b="0" i="1" u="none" strike="noStrike" kern="1200" cap="none" spc="0" normalizeH="0" baseline="0" noProof="0" dirty="0">
                <a:ln>
                  <a:noFill/>
                </a:ln>
                <a:solidFill>
                  <a:srgbClr val="000000"/>
                </a:solidFill>
                <a:effectLst/>
                <a:uLnTx/>
                <a:uFillTx/>
                <a:latin typeface="Krub"/>
                <a:ea typeface="+mn-ea"/>
                <a:cs typeface="+mn-cs"/>
                <a:sym typeface="Arial"/>
              </a:rPr>
              <a:t>Ig, immunoglobulin; KIT, KIT proto-oncogene, receptor tyrosine kinase.</a:t>
            </a:r>
          </a:p>
          <a:p>
            <a:pPr marL="0" marR="0" lvl="0" indent="0" algn="l" defTabSz="457148" rtl="0" eaLnBrk="1" fontAlgn="auto" latinLnBrk="0" hangingPunct="1">
              <a:lnSpc>
                <a:spcPct val="100000"/>
              </a:lnSpc>
              <a:spcBef>
                <a:spcPct val="20000"/>
              </a:spcBef>
              <a:spcAft>
                <a:spcPts val="0"/>
              </a:spcAft>
              <a:buClr>
                <a:srgbClr val="000000"/>
              </a:buClr>
              <a:buSzTx/>
              <a:buFontTx/>
              <a:buNone/>
              <a:tabLst/>
              <a:defRPr/>
            </a:pPr>
            <a:r>
              <a:rPr kumimoji="0" lang="en-GB" sz="800" b="0" i="1" u="none" strike="noStrike" kern="1200" cap="none" spc="0" normalizeH="0" baseline="0" noProof="0" dirty="0">
                <a:ln>
                  <a:noFill/>
                </a:ln>
                <a:solidFill>
                  <a:srgbClr val="000000"/>
                </a:solidFill>
                <a:effectLst/>
                <a:uLnTx/>
                <a:uFillTx/>
                <a:latin typeface="Krub"/>
                <a:ea typeface="+mn-ea"/>
                <a:cs typeface="+mn-cs"/>
                <a:sym typeface="Arial"/>
              </a:rPr>
              <a:t>1. Garcia-Manero AC et al. Blood. 2006;108(7):2366-2372. 2.Laine E et al. </a:t>
            </a:r>
            <a:r>
              <a:rPr kumimoji="0" lang="en-GB" sz="800" b="0" i="1" u="none" strike="noStrike" kern="1200" cap="none" spc="0" normalizeH="0" baseline="0" noProof="0" dirty="0" err="1">
                <a:ln>
                  <a:noFill/>
                </a:ln>
                <a:solidFill>
                  <a:srgbClr val="000000"/>
                </a:solidFill>
                <a:effectLst/>
                <a:uLnTx/>
                <a:uFillTx/>
                <a:latin typeface="Krub"/>
                <a:ea typeface="+mn-ea"/>
                <a:cs typeface="+mn-cs"/>
                <a:sym typeface="Arial"/>
              </a:rPr>
              <a:t>PLoS</a:t>
            </a:r>
            <a:r>
              <a:rPr kumimoji="0" lang="en-GB" sz="800" b="0" i="1" u="none" strike="noStrike" kern="1200" cap="none" spc="0" normalizeH="0" baseline="0" noProof="0" dirty="0">
                <a:ln>
                  <a:noFill/>
                </a:ln>
                <a:solidFill>
                  <a:srgbClr val="000000"/>
                </a:solidFill>
                <a:effectLst/>
                <a:uLnTx/>
                <a:uFillTx/>
                <a:latin typeface="Krub"/>
                <a:ea typeface="+mn-ea"/>
                <a:cs typeface="+mn-cs"/>
                <a:sym typeface="Arial"/>
              </a:rPr>
              <a:t> </a:t>
            </a:r>
            <a:r>
              <a:rPr kumimoji="0" lang="en-GB" sz="800" b="0" i="1" u="none" strike="noStrike" kern="1200" cap="none" spc="0" normalizeH="0" baseline="0" noProof="0" dirty="0" err="1">
                <a:ln>
                  <a:noFill/>
                </a:ln>
                <a:solidFill>
                  <a:srgbClr val="000000"/>
                </a:solidFill>
                <a:effectLst/>
                <a:uLnTx/>
                <a:uFillTx/>
                <a:latin typeface="Krub"/>
                <a:ea typeface="+mn-ea"/>
                <a:cs typeface="+mn-cs"/>
                <a:sym typeface="Arial"/>
              </a:rPr>
              <a:t>Comput</a:t>
            </a:r>
            <a:r>
              <a:rPr kumimoji="0" lang="en-GB" sz="800" b="0" i="1" u="none" strike="noStrike" kern="1200" cap="none" spc="0" normalizeH="0" baseline="0" noProof="0" dirty="0">
                <a:ln>
                  <a:noFill/>
                </a:ln>
                <a:solidFill>
                  <a:srgbClr val="000000"/>
                </a:solidFill>
                <a:effectLst/>
                <a:uLnTx/>
                <a:uFillTx/>
                <a:latin typeface="Krub"/>
                <a:ea typeface="+mn-ea"/>
                <a:cs typeface="+mn-cs"/>
                <a:sym typeface="Arial"/>
              </a:rPr>
              <a:t> Biol. 2011;6:e1002068. 3. Cruse G et al. Immunol Allergy Clin North Am. 2014;34(2):219-237. </a:t>
            </a:r>
          </a:p>
          <a:p>
            <a:pPr marL="0" marR="0" lvl="0" indent="0" algn="l" defTabSz="457148" rtl="0" eaLnBrk="1" fontAlgn="auto" latinLnBrk="0" hangingPunct="1">
              <a:lnSpc>
                <a:spcPct val="100000"/>
              </a:lnSpc>
              <a:spcBef>
                <a:spcPct val="20000"/>
              </a:spcBef>
              <a:spcAft>
                <a:spcPts val="0"/>
              </a:spcAft>
              <a:buClr>
                <a:srgbClr val="000000"/>
              </a:buClr>
              <a:buSzTx/>
              <a:buFontTx/>
              <a:buNone/>
              <a:tabLst/>
              <a:defRPr/>
            </a:pPr>
            <a:r>
              <a:rPr kumimoji="0" lang="en-GB" sz="800" b="0" i="1" u="none" strike="noStrike" kern="1200" cap="none" spc="0" normalizeH="0" baseline="0" noProof="0" dirty="0">
                <a:ln>
                  <a:noFill/>
                </a:ln>
                <a:solidFill>
                  <a:srgbClr val="000000"/>
                </a:solidFill>
                <a:effectLst/>
                <a:uLnTx/>
                <a:uFillTx/>
                <a:latin typeface="Krub"/>
                <a:ea typeface="+mn-ea"/>
                <a:cs typeface="+mn-cs"/>
                <a:sym typeface="Arial"/>
              </a:rPr>
              <a:t>4. </a:t>
            </a:r>
            <a:r>
              <a:rPr kumimoji="0" lang="en-GB" sz="800" b="0" i="1" u="none" strike="noStrike" kern="1200" cap="none" spc="0" normalizeH="0" baseline="0" noProof="0" dirty="0" err="1">
                <a:ln>
                  <a:noFill/>
                </a:ln>
                <a:solidFill>
                  <a:srgbClr val="000000"/>
                </a:solidFill>
                <a:effectLst/>
                <a:uLnTx/>
                <a:uFillTx/>
                <a:latin typeface="Krub"/>
                <a:ea typeface="+mn-ea"/>
                <a:cs typeface="+mn-cs"/>
                <a:sym typeface="Arial"/>
              </a:rPr>
              <a:t>Theoharides</a:t>
            </a:r>
            <a:r>
              <a:rPr kumimoji="0" lang="en-GB" sz="800" b="0" i="1" u="none" strike="noStrike" kern="1200" cap="none" spc="0" normalizeH="0" baseline="0" noProof="0" dirty="0">
                <a:ln>
                  <a:noFill/>
                </a:ln>
                <a:solidFill>
                  <a:srgbClr val="000000"/>
                </a:solidFill>
                <a:effectLst/>
                <a:uLnTx/>
                <a:uFillTx/>
                <a:latin typeface="Krub"/>
                <a:ea typeface="+mn-ea"/>
                <a:cs typeface="+mn-cs"/>
                <a:sym typeface="Arial"/>
              </a:rPr>
              <a:t>  TC et al. N Engl J Med. 2015;373(2):163-172.</a:t>
            </a:r>
          </a:p>
        </p:txBody>
      </p:sp>
      <p:cxnSp>
        <p:nvCxnSpPr>
          <p:cNvPr id="42" name="Straight Connector 41">
            <a:extLst>
              <a:ext uri="{FF2B5EF4-FFF2-40B4-BE49-F238E27FC236}">
                <a16:creationId xmlns:a16="http://schemas.microsoft.com/office/drawing/2014/main" id="{1B4408D4-7EBA-6C40-99EF-BF98F934FD00}"/>
              </a:ext>
            </a:extLst>
          </p:cNvPr>
          <p:cNvCxnSpPr>
            <a:cxnSpLocks/>
          </p:cNvCxnSpPr>
          <p:nvPr/>
        </p:nvCxnSpPr>
        <p:spPr>
          <a:xfrm>
            <a:off x="849983" y="1847710"/>
            <a:ext cx="5842423" cy="0"/>
          </a:xfrm>
          <a:prstGeom prst="line">
            <a:avLst/>
          </a:prstGeom>
          <a:ln w="6350" cmpd="sng">
            <a:solidFill>
              <a:srgbClr val="3C3C3C">
                <a:alpha val="30000"/>
              </a:srgbClr>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919AF9B1-2D7E-444E-B874-041BA9D32894}"/>
              </a:ext>
            </a:extLst>
          </p:cNvPr>
          <p:cNvGrpSpPr/>
          <p:nvPr/>
        </p:nvGrpSpPr>
        <p:grpSpPr>
          <a:xfrm>
            <a:off x="7886334" y="1077847"/>
            <a:ext cx="3692394" cy="4126134"/>
            <a:chOff x="8545068" y="1610867"/>
            <a:chExt cx="3287395" cy="3773551"/>
          </a:xfrm>
        </p:grpSpPr>
        <p:grpSp>
          <p:nvGrpSpPr>
            <p:cNvPr id="47" name="object 2">
              <a:extLst>
                <a:ext uri="{FF2B5EF4-FFF2-40B4-BE49-F238E27FC236}">
                  <a16:creationId xmlns:a16="http://schemas.microsoft.com/office/drawing/2014/main" id="{D8454FD0-F106-E546-A2F7-27A4B79DB3D3}"/>
                </a:ext>
              </a:extLst>
            </p:cNvPr>
            <p:cNvGrpSpPr/>
            <p:nvPr/>
          </p:nvGrpSpPr>
          <p:grpSpPr>
            <a:xfrm>
              <a:off x="8545068" y="2020823"/>
              <a:ext cx="3287395" cy="3363595"/>
              <a:chOff x="8545068" y="2020823"/>
              <a:chExt cx="3287395" cy="3363595"/>
            </a:xfrm>
          </p:grpSpPr>
          <p:sp>
            <p:nvSpPr>
              <p:cNvPr id="48" name="object 3">
                <a:extLst>
                  <a:ext uri="{FF2B5EF4-FFF2-40B4-BE49-F238E27FC236}">
                    <a16:creationId xmlns:a16="http://schemas.microsoft.com/office/drawing/2014/main" id="{98C2CBBC-BBC4-9B4C-80FE-E60CD7DC42D4}"/>
                  </a:ext>
                </a:extLst>
              </p:cNvPr>
              <p:cNvSpPr/>
              <p:nvPr/>
            </p:nvSpPr>
            <p:spPr>
              <a:xfrm>
                <a:off x="8545068" y="2020823"/>
                <a:ext cx="3287395" cy="3363595"/>
              </a:xfrm>
              <a:custGeom>
                <a:avLst/>
                <a:gdLst/>
                <a:ahLst/>
                <a:cxnLst/>
                <a:rect l="l" t="t" r="r" b="b"/>
                <a:pathLst>
                  <a:path w="3287395" h="3363595">
                    <a:moveTo>
                      <a:pt x="0" y="3363467"/>
                    </a:moveTo>
                    <a:lnTo>
                      <a:pt x="3287268" y="3363467"/>
                    </a:lnTo>
                    <a:lnTo>
                      <a:pt x="3287268" y="0"/>
                    </a:lnTo>
                    <a:lnTo>
                      <a:pt x="0" y="0"/>
                    </a:lnTo>
                    <a:lnTo>
                      <a:pt x="0" y="3363467"/>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58" name="object 4">
                <a:extLst>
                  <a:ext uri="{FF2B5EF4-FFF2-40B4-BE49-F238E27FC236}">
                    <a16:creationId xmlns:a16="http://schemas.microsoft.com/office/drawing/2014/main" id="{130690C1-C138-6446-8BDA-9E3AFA1C912C}"/>
                  </a:ext>
                </a:extLst>
              </p:cNvPr>
              <p:cNvSpPr/>
              <p:nvPr/>
            </p:nvSpPr>
            <p:spPr>
              <a:xfrm>
                <a:off x="10269474" y="2254757"/>
                <a:ext cx="294005" cy="247650"/>
              </a:xfrm>
              <a:custGeom>
                <a:avLst/>
                <a:gdLst/>
                <a:ahLst/>
                <a:cxnLst/>
                <a:rect l="l" t="t" r="r" b="b"/>
                <a:pathLst>
                  <a:path w="294004" h="247650">
                    <a:moveTo>
                      <a:pt x="91694" y="235457"/>
                    </a:moveTo>
                    <a:lnTo>
                      <a:pt x="28321" y="186943"/>
                    </a:lnTo>
                    <a:lnTo>
                      <a:pt x="4921" y="144494"/>
                    </a:lnTo>
                    <a:lnTo>
                      <a:pt x="0" y="97281"/>
                    </a:lnTo>
                    <a:lnTo>
                      <a:pt x="11525" y="77993"/>
                    </a:lnTo>
                    <a:lnTo>
                      <a:pt x="23622" y="60515"/>
                    </a:lnTo>
                    <a:lnTo>
                      <a:pt x="35718" y="45418"/>
                    </a:lnTo>
                    <a:lnTo>
                      <a:pt x="47244" y="33274"/>
                    </a:lnTo>
                    <a:lnTo>
                      <a:pt x="88519" y="31114"/>
                    </a:lnTo>
                    <a:lnTo>
                      <a:pt x="116967" y="3428"/>
                    </a:lnTo>
                    <a:lnTo>
                      <a:pt x="142367" y="0"/>
                    </a:lnTo>
                    <a:lnTo>
                      <a:pt x="215265" y="31114"/>
                    </a:lnTo>
                    <a:lnTo>
                      <a:pt x="215265" y="79628"/>
                    </a:lnTo>
                    <a:lnTo>
                      <a:pt x="247015" y="103886"/>
                    </a:lnTo>
                    <a:lnTo>
                      <a:pt x="278637" y="138811"/>
                    </a:lnTo>
                    <a:lnTo>
                      <a:pt x="288131" y="159883"/>
                    </a:lnTo>
                    <a:lnTo>
                      <a:pt x="293528" y="180038"/>
                    </a:lnTo>
                    <a:lnTo>
                      <a:pt x="293068" y="198407"/>
                    </a:lnTo>
                    <a:lnTo>
                      <a:pt x="284987" y="214121"/>
                    </a:lnTo>
                    <a:lnTo>
                      <a:pt x="241553" y="237489"/>
                    </a:lnTo>
                    <a:lnTo>
                      <a:pt x="205994" y="241619"/>
                    </a:lnTo>
                    <a:lnTo>
                      <a:pt x="173291" y="247189"/>
                    </a:lnTo>
                    <a:lnTo>
                      <a:pt x="137255" y="247401"/>
                    </a:lnTo>
                    <a:lnTo>
                      <a:pt x="91694" y="235457"/>
                    </a:lnTo>
                    <a:close/>
                  </a:path>
                </a:pathLst>
              </a:custGeom>
              <a:ln w="19812">
                <a:solidFill>
                  <a:srgbClr val="DF68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59" name="object 5">
                <a:extLst>
                  <a:ext uri="{FF2B5EF4-FFF2-40B4-BE49-F238E27FC236}">
                    <a16:creationId xmlns:a16="http://schemas.microsoft.com/office/drawing/2014/main" id="{62AA3EC2-0945-BA47-86EC-28A781687E98}"/>
                  </a:ext>
                </a:extLst>
              </p:cNvPr>
              <p:cNvSpPr/>
              <p:nvPr/>
            </p:nvSpPr>
            <p:spPr>
              <a:xfrm>
                <a:off x="10319829" y="3624833"/>
                <a:ext cx="326390" cy="1714500"/>
              </a:xfrm>
              <a:custGeom>
                <a:avLst/>
                <a:gdLst/>
                <a:ahLst/>
                <a:cxnLst/>
                <a:rect l="l" t="t" r="r" b="b"/>
                <a:pathLst>
                  <a:path w="326390" h="1714500">
                    <a:moveTo>
                      <a:pt x="232473" y="0"/>
                    </a:moveTo>
                    <a:lnTo>
                      <a:pt x="237160" y="15218"/>
                    </a:lnTo>
                    <a:lnTo>
                      <a:pt x="241871" y="28971"/>
                    </a:lnTo>
                    <a:lnTo>
                      <a:pt x="246582" y="45702"/>
                    </a:lnTo>
                    <a:lnTo>
                      <a:pt x="251269" y="69850"/>
                    </a:lnTo>
                    <a:lnTo>
                      <a:pt x="254317" y="438150"/>
                    </a:lnTo>
                    <a:lnTo>
                      <a:pt x="269730" y="482984"/>
                    </a:lnTo>
                    <a:lnTo>
                      <a:pt x="286273" y="520700"/>
                    </a:lnTo>
                    <a:lnTo>
                      <a:pt x="303984" y="558415"/>
                    </a:lnTo>
                    <a:lnTo>
                      <a:pt x="322897" y="603250"/>
                    </a:lnTo>
                    <a:lnTo>
                      <a:pt x="325993" y="638633"/>
                    </a:lnTo>
                    <a:lnTo>
                      <a:pt x="324421" y="671909"/>
                    </a:lnTo>
                    <a:lnTo>
                      <a:pt x="318182" y="705780"/>
                    </a:lnTo>
                    <a:lnTo>
                      <a:pt x="307276" y="742950"/>
                    </a:lnTo>
                    <a:lnTo>
                      <a:pt x="8191" y="1530350"/>
                    </a:lnTo>
                    <a:lnTo>
                      <a:pt x="1619" y="1580840"/>
                    </a:lnTo>
                    <a:lnTo>
                      <a:pt x="0" y="1627187"/>
                    </a:lnTo>
                    <a:lnTo>
                      <a:pt x="2476" y="1671153"/>
                    </a:lnTo>
                    <a:lnTo>
                      <a:pt x="8191" y="1714500"/>
                    </a:lnTo>
                  </a:path>
                </a:pathLst>
              </a:custGeom>
              <a:ln w="41148">
                <a:solidFill>
                  <a:srgbClr val="DF68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pic>
            <p:nvPicPr>
              <p:cNvPr id="60" name="object 6">
                <a:extLst>
                  <a:ext uri="{FF2B5EF4-FFF2-40B4-BE49-F238E27FC236}">
                    <a16:creationId xmlns:a16="http://schemas.microsoft.com/office/drawing/2014/main" id="{960AC915-C9C8-674C-A7D3-BCBE939E5A73}"/>
                  </a:ext>
                </a:extLst>
              </p:cNvPr>
              <p:cNvPicPr/>
              <p:nvPr/>
            </p:nvPicPr>
            <p:blipFill>
              <a:blip r:embed="rId3" cstate="print"/>
              <a:stretch>
                <a:fillRect/>
              </a:stretch>
            </p:blipFill>
            <p:spPr>
              <a:xfrm>
                <a:off x="10375392" y="2490215"/>
                <a:ext cx="79518" cy="80771"/>
              </a:xfrm>
              <a:prstGeom prst="rect">
                <a:avLst/>
              </a:prstGeom>
            </p:spPr>
          </p:pic>
          <p:pic>
            <p:nvPicPr>
              <p:cNvPr id="61" name="object 7">
                <a:extLst>
                  <a:ext uri="{FF2B5EF4-FFF2-40B4-BE49-F238E27FC236}">
                    <a16:creationId xmlns:a16="http://schemas.microsoft.com/office/drawing/2014/main" id="{6AA7B104-4D39-954B-82D4-E8BDBCB25F84}"/>
                  </a:ext>
                </a:extLst>
              </p:cNvPr>
              <p:cNvPicPr/>
              <p:nvPr/>
            </p:nvPicPr>
            <p:blipFill>
              <a:blip r:embed="rId4" cstate="print"/>
              <a:stretch>
                <a:fillRect/>
              </a:stretch>
            </p:blipFill>
            <p:spPr>
              <a:xfrm>
                <a:off x="10378440" y="2779775"/>
                <a:ext cx="79518" cy="80771"/>
              </a:xfrm>
              <a:prstGeom prst="rect">
                <a:avLst/>
              </a:prstGeom>
            </p:spPr>
          </p:pic>
          <p:pic>
            <p:nvPicPr>
              <p:cNvPr id="62" name="object 8">
                <a:extLst>
                  <a:ext uri="{FF2B5EF4-FFF2-40B4-BE49-F238E27FC236}">
                    <a16:creationId xmlns:a16="http://schemas.microsoft.com/office/drawing/2014/main" id="{931F1CD3-2193-EC4D-864A-BC326FD0FD35}"/>
                  </a:ext>
                </a:extLst>
              </p:cNvPr>
              <p:cNvPicPr/>
              <p:nvPr/>
            </p:nvPicPr>
            <p:blipFill>
              <a:blip r:embed="rId5" cstate="print"/>
              <a:stretch>
                <a:fillRect/>
              </a:stretch>
            </p:blipFill>
            <p:spPr>
              <a:xfrm>
                <a:off x="10437876" y="3072383"/>
                <a:ext cx="78002" cy="80771"/>
              </a:xfrm>
              <a:prstGeom prst="rect">
                <a:avLst/>
              </a:prstGeom>
            </p:spPr>
          </p:pic>
          <p:pic>
            <p:nvPicPr>
              <p:cNvPr id="63" name="object 9">
                <a:extLst>
                  <a:ext uri="{FF2B5EF4-FFF2-40B4-BE49-F238E27FC236}">
                    <a16:creationId xmlns:a16="http://schemas.microsoft.com/office/drawing/2014/main" id="{13D68287-5E1A-374F-8F9D-1255EE7EF9FC}"/>
                  </a:ext>
                </a:extLst>
              </p:cNvPr>
              <p:cNvPicPr/>
              <p:nvPr/>
            </p:nvPicPr>
            <p:blipFill>
              <a:blip r:embed="rId5" cstate="print"/>
              <a:stretch>
                <a:fillRect/>
              </a:stretch>
            </p:blipFill>
            <p:spPr>
              <a:xfrm>
                <a:off x="10509504" y="3325367"/>
                <a:ext cx="78002" cy="80771"/>
              </a:xfrm>
              <a:prstGeom prst="rect">
                <a:avLst/>
              </a:prstGeom>
            </p:spPr>
          </p:pic>
          <p:sp>
            <p:nvSpPr>
              <p:cNvPr id="64" name="object 10">
                <a:extLst>
                  <a:ext uri="{FF2B5EF4-FFF2-40B4-BE49-F238E27FC236}">
                    <a16:creationId xmlns:a16="http://schemas.microsoft.com/office/drawing/2014/main" id="{292F9CFF-00E9-934F-817A-D312450671AB}"/>
                  </a:ext>
                </a:extLst>
              </p:cNvPr>
              <p:cNvSpPr/>
              <p:nvPr/>
            </p:nvSpPr>
            <p:spPr>
              <a:xfrm>
                <a:off x="10295382" y="2553461"/>
                <a:ext cx="294005" cy="247650"/>
              </a:xfrm>
              <a:custGeom>
                <a:avLst/>
                <a:gdLst/>
                <a:ahLst/>
                <a:cxnLst/>
                <a:rect l="l" t="t" r="r" b="b"/>
                <a:pathLst>
                  <a:path w="294004" h="247650">
                    <a:moveTo>
                      <a:pt x="91694" y="235458"/>
                    </a:moveTo>
                    <a:lnTo>
                      <a:pt x="28321" y="186943"/>
                    </a:lnTo>
                    <a:lnTo>
                      <a:pt x="4921" y="144494"/>
                    </a:lnTo>
                    <a:lnTo>
                      <a:pt x="0" y="97282"/>
                    </a:lnTo>
                    <a:lnTo>
                      <a:pt x="11525" y="77993"/>
                    </a:lnTo>
                    <a:lnTo>
                      <a:pt x="23622" y="60515"/>
                    </a:lnTo>
                    <a:lnTo>
                      <a:pt x="35718" y="45418"/>
                    </a:lnTo>
                    <a:lnTo>
                      <a:pt x="47244" y="33274"/>
                    </a:lnTo>
                    <a:lnTo>
                      <a:pt x="88519" y="31114"/>
                    </a:lnTo>
                    <a:lnTo>
                      <a:pt x="116967" y="3428"/>
                    </a:lnTo>
                    <a:lnTo>
                      <a:pt x="142367" y="0"/>
                    </a:lnTo>
                    <a:lnTo>
                      <a:pt x="215265" y="31114"/>
                    </a:lnTo>
                    <a:lnTo>
                      <a:pt x="215265" y="79628"/>
                    </a:lnTo>
                    <a:lnTo>
                      <a:pt x="247015" y="103886"/>
                    </a:lnTo>
                    <a:lnTo>
                      <a:pt x="278638" y="138811"/>
                    </a:lnTo>
                    <a:lnTo>
                      <a:pt x="288131" y="159883"/>
                    </a:lnTo>
                    <a:lnTo>
                      <a:pt x="293528" y="180038"/>
                    </a:lnTo>
                    <a:lnTo>
                      <a:pt x="293068" y="198407"/>
                    </a:lnTo>
                    <a:lnTo>
                      <a:pt x="284988" y="214122"/>
                    </a:lnTo>
                    <a:lnTo>
                      <a:pt x="241553" y="237489"/>
                    </a:lnTo>
                    <a:lnTo>
                      <a:pt x="205994" y="241619"/>
                    </a:lnTo>
                    <a:lnTo>
                      <a:pt x="173291" y="247189"/>
                    </a:lnTo>
                    <a:lnTo>
                      <a:pt x="137255" y="247401"/>
                    </a:lnTo>
                    <a:lnTo>
                      <a:pt x="91694" y="235458"/>
                    </a:lnTo>
                    <a:close/>
                  </a:path>
                </a:pathLst>
              </a:custGeom>
              <a:ln w="19812">
                <a:solidFill>
                  <a:srgbClr val="DF68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65" name="object 11">
                <a:extLst>
                  <a:ext uri="{FF2B5EF4-FFF2-40B4-BE49-F238E27FC236}">
                    <a16:creationId xmlns:a16="http://schemas.microsoft.com/office/drawing/2014/main" id="{E93EE7D9-1A38-E740-AC39-9E59D5938DB3}"/>
                  </a:ext>
                </a:extLst>
              </p:cNvPr>
              <p:cNvSpPr/>
              <p:nvPr/>
            </p:nvSpPr>
            <p:spPr>
              <a:xfrm>
                <a:off x="10333101" y="2852927"/>
                <a:ext cx="400685" cy="508000"/>
              </a:xfrm>
              <a:custGeom>
                <a:avLst/>
                <a:gdLst/>
                <a:ahLst/>
                <a:cxnLst/>
                <a:rect l="l" t="t" r="r" b="b"/>
                <a:pathLst>
                  <a:path w="400684" h="508000">
                    <a:moveTo>
                      <a:pt x="143382" y="238379"/>
                    </a:moveTo>
                    <a:lnTo>
                      <a:pt x="65024" y="222758"/>
                    </a:lnTo>
                    <a:lnTo>
                      <a:pt x="25225" y="194786"/>
                    </a:lnTo>
                    <a:lnTo>
                      <a:pt x="0" y="154432"/>
                    </a:lnTo>
                    <a:lnTo>
                      <a:pt x="1809" y="131988"/>
                    </a:lnTo>
                    <a:lnTo>
                      <a:pt x="4953" y="110902"/>
                    </a:lnTo>
                    <a:lnTo>
                      <a:pt x="9144" y="91959"/>
                    </a:lnTo>
                    <a:lnTo>
                      <a:pt x="14097" y="75946"/>
                    </a:lnTo>
                    <a:lnTo>
                      <a:pt x="50292" y="56007"/>
                    </a:lnTo>
                    <a:lnTo>
                      <a:pt x="63626" y="18414"/>
                    </a:lnTo>
                    <a:lnTo>
                      <a:pt x="84963" y="4191"/>
                    </a:lnTo>
                    <a:lnTo>
                      <a:pt x="164210" y="0"/>
                    </a:lnTo>
                    <a:lnTo>
                      <a:pt x="185547" y="43687"/>
                    </a:lnTo>
                    <a:lnTo>
                      <a:pt x="224790" y="51562"/>
                    </a:lnTo>
                    <a:lnTo>
                      <a:pt x="268731" y="68961"/>
                    </a:lnTo>
                    <a:lnTo>
                      <a:pt x="286502" y="83746"/>
                    </a:lnTo>
                    <a:lnTo>
                      <a:pt x="300212" y="99520"/>
                    </a:lnTo>
                    <a:lnTo>
                      <a:pt x="307897" y="116270"/>
                    </a:lnTo>
                    <a:lnTo>
                      <a:pt x="307594" y="133985"/>
                    </a:lnTo>
                    <a:lnTo>
                      <a:pt x="279019" y="174117"/>
                    </a:lnTo>
                    <a:lnTo>
                      <a:pt x="248824" y="193498"/>
                    </a:lnTo>
                    <a:lnTo>
                      <a:pt x="221868" y="212963"/>
                    </a:lnTo>
                    <a:lnTo>
                      <a:pt x="189579" y="229070"/>
                    </a:lnTo>
                    <a:lnTo>
                      <a:pt x="143382" y="238379"/>
                    </a:lnTo>
                    <a:close/>
                  </a:path>
                  <a:path w="400684" h="508000">
                    <a:moveTo>
                      <a:pt x="195072" y="490600"/>
                    </a:moveTo>
                    <a:lnTo>
                      <a:pt x="135000" y="437769"/>
                    </a:lnTo>
                    <a:lnTo>
                      <a:pt x="114569" y="393684"/>
                    </a:lnTo>
                    <a:lnTo>
                      <a:pt x="112902" y="346075"/>
                    </a:lnTo>
                    <a:lnTo>
                      <a:pt x="125710" y="327642"/>
                    </a:lnTo>
                    <a:lnTo>
                      <a:pt x="138969" y="311007"/>
                    </a:lnTo>
                    <a:lnTo>
                      <a:pt x="152086" y="296729"/>
                    </a:lnTo>
                    <a:lnTo>
                      <a:pt x="164465" y="285369"/>
                    </a:lnTo>
                    <a:lnTo>
                      <a:pt x="205740" y="286004"/>
                    </a:lnTo>
                    <a:lnTo>
                      <a:pt x="236093" y="260223"/>
                    </a:lnTo>
                    <a:lnTo>
                      <a:pt x="261620" y="258572"/>
                    </a:lnTo>
                    <a:lnTo>
                      <a:pt x="332358" y="294639"/>
                    </a:lnTo>
                    <a:lnTo>
                      <a:pt x="329056" y="343154"/>
                    </a:lnTo>
                    <a:lnTo>
                      <a:pt x="359028" y="369570"/>
                    </a:lnTo>
                    <a:lnTo>
                      <a:pt x="388366" y="406654"/>
                    </a:lnTo>
                    <a:lnTo>
                      <a:pt x="396367" y="428321"/>
                    </a:lnTo>
                    <a:lnTo>
                      <a:pt x="400367" y="448833"/>
                    </a:lnTo>
                    <a:lnTo>
                      <a:pt x="398652" y="467179"/>
                    </a:lnTo>
                    <a:lnTo>
                      <a:pt x="389508" y="482346"/>
                    </a:lnTo>
                    <a:lnTo>
                      <a:pt x="344550" y="502793"/>
                    </a:lnTo>
                    <a:lnTo>
                      <a:pt x="308764" y="504513"/>
                    </a:lnTo>
                    <a:lnTo>
                      <a:pt x="275717" y="507888"/>
                    </a:lnTo>
                    <a:lnTo>
                      <a:pt x="239716" y="505668"/>
                    </a:lnTo>
                    <a:lnTo>
                      <a:pt x="195072" y="490600"/>
                    </a:lnTo>
                    <a:close/>
                  </a:path>
                </a:pathLst>
              </a:custGeom>
              <a:ln w="19050">
                <a:solidFill>
                  <a:srgbClr val="DF68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66" name="object 12">
                <a:extLst>
                  <a:ext uri="{FF2B5EF4-FFF2-40B4-BE49-F238E27FC236}">
                    <a16:creationId xmlns:a16="http://schemas.microsoft.com/office/drawing/2014/main" id="{B1A558AE-97A8-804F-81D5-6CE2F1BFC716}"/>
                  </a:ext>
                </a:extLst>
              </p:cNvPr>
              <p:cNvSpPr/>
              <p:nvPr/>
            </p:nvSpPr>
            <p:spPr>
              <a:xfrm>
                <a:off x="10446004" y="3385946"/>
                <a:ext cx="287655" cy="249554"/>
              </a:xfrm>
              <a:custGeom>
                <a:avLst/>
                <a:gdLst/>
                <a:ahLst/>
                <a:cxnLst/>
                <a:rect l="l" t="t" r="r" b="b"/>
                <a:pathLst>
                  <a:path w="287654" h="249554">
                    <a:moveTo>
                      <a:pt x="82169" y="232155"/>
                    </a:moveTo>
                    <a:lnTo>
                      <a:pt x="22098" y="179324"/>
                    </a:lnTo>
                    <a:lnTo>
                      <a:pt x="1666" y="135239"/>
                    </a:lnTo>
                    <a:lnTo>
                      <a:pt x="0" y="87629"/>
                    </a:lnTo>
                    <a:lnTo>
                      <a:pt x="12807" y="69123"/>
                    </a:lnTo>
                    <a:lnTo>
                      <a:pt x="26066" y="52450"/>
                    </a:lnTo>
                    <a:lnTo>
                      <a:pt x="39183" y="38159"/>
                    </a:lnTo>
                    <a:lnTo>
                      <a:pt x="51562" y="26797"/>
                    </a:lnTo>
                    <a:lnTo>
                      <a:pt x="92837" y="27558"/>
                    </a:lnTo>
                    <a:lnTo>
                      <a:pt x="123190" y="1777"/>
                    </a:lnTo>
                    <a:lnTo>
                      <a:pt x="148717" y="0"/>
                    </a:lnTo>
                    <a:lnTo>
                      <a:pt x="219455" y="36194"/>
                    </a:lnTo>
                    <a:lnTo>
                      <a:pt x="216153" y="84708"/>
                    </a:lnTo>
                    <a:lnTo>
                      <a:pt x="246125" y="110998"/>
                    </a:lnTo>
                    <a:lnTo>
                      <a:pt x="275463" y="148081"/>
                    </a:lnTo>
                    <a:lnTo>
                      <a:pt x="283464" y="169822"/>
                    </a:lnTo>
                    <a:lnTo>
                      <a:pt x="287464" y="190373"/>
                    </a:lnTo>
                    <a:lnTo>
                      <a:pt x="285750" y="208732"/>
                    </a:lnTo>
                    <a:lnTo>
                      <a:pt x="276605" y="223900"/>
                    </a:lnTo>
                    <a:lnTo>
                      <a:pt x="231648" y="244347"/>
                    </a:lnTo>
                    <a:lnTo>
                      <a:pt x="195861" y="245997"/>
                    </a:lnTo>
                    <a:lnTo>
                      <a:pt x="162814" y="249348"/>
                    </a:lnTo>
                    <a:lnTo>
                      <a:pt x="126813" y="247151"/>
                    </a:lnTo>
                    <a:lnTo>
                      <a:pt x="82169" y="232155"/>
                    </a:lnTo>
                  </a:path>
                </a:pathLst>
              </a:custGeom>
              <a:ln w="19050">
                <a:solidFill>
                  <a:srgbClr val="DF68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pic>
            <p:nvPicPr>
              <p:cNvPr id="67" name="object 13">
                <a:extLst>
                  <a:ext uri="{FF2B5EF4-FFF2-40B4-BE49-F238E27FC236}">
                    <a16:creationId xmlns:a16="http://schemas.microsoft.com/office/drawing/2014/main" id="{C255B920-E4A1-C247-A2C6-30CE3B8E4BF3}"/>
                  </a:ext>
                </a:extLst>
              </p:cNvPr>
              <p:cNvPicPr/>
              <p:nvPr/>
            </p:nvPicPr>
            <p:blipFill>
              <a:blip r:embed="rId6" cstate="print"/>
              <a:stretch>
                <a:fillRect/>
              </a:stretch>
            </p:blipFill>
            <p:spPr>
              <a:xfrm>
                <a:off x="10453090" y="4319371"/>
                <a:ext cx="243637" cy="393515"/>
              </a:xfrm>
              <a:prstGeom prst="rect">
                <a:avLst/>
              </a:prstGeom>
            </p:spPr>
          </p:pic>
          <p:pic>
            <p:nvPicPr>
              <p:cNvPr id="68" name="object 14">
                <a:extLst>
                  <a:ext uri="{FF2B5EF4-FFF2-40B4-BE49-F238E27FC236}">
                    <a16:creationId xmlns:a16="http://schemas.microsoft.com/office/drawing/2014/main" id="{E7B3C041-7FC3-3C48-85F8-597959256864}"/>
                  </a:ext>
                </a:extLst>
              </p:cNvPr>
              <p:cNvPicPr/>
              <p:nvPr/>
            </p:nvPicPr>
            <p:blipFill>
              <a:blip r:embed="rId7" cstate="print"/>
              <a:stretch>
                <a:fillRect/>
              </a:stretch>
            </p:blipFill>
            <p:spPr>
              <a:xfrm>
                <a:off x="10284180" y="4761839"/>
                <a:ext cx="243637" cy="393497"/>
              </a:xfrm>
              <a:prstGeom prst="rect">
                <a:avLst/>
              </a:prstGeom>
            </p:spPr>
          </p:pic>
          <p:sp>
            <p:nvSpPr>
              <p:cNvPr id="69" name="object 15">
                <a:extLst>
                  <a:ext uri="{FF2B5EF4-FFF2-40B4-BE49-F238E27FC236}">
                    <a16:creationId xmlns:a16="http://schemas.microsoft.com/office/drawing/2014/main" id="{84394FE3-158F-F24B-B9F8-32B96C9BFF94}"/>
                  </a:ext>
                </a:extLst>
              </p:cNvPr>
              <p:cNvSpPr/>
              <p:nvPr/>
            </p:nvSpPr>
            <p:spPr>
              <a:xfrm>
                <a:off x="10800429" y="2254757"/>
                <a:ext cx="295275" cy="247650"/>
              </a:xfrm>
              <a:custGeom>
                <a:avLst/>
                <a:gdLst/>
                <a:ahLst/>
                <a:cxnLst/>
                <a:rect l="l" t="t" r="r" b="b"/>
                <a:pathLst>
                  <a:path w="295275" h="247650">
                    <a:moveTo>
                      <a:pt x="202850" y="235457"/>
                    </a:moveTo>
                    <a:lnTo>
                      <a:pt x="266604" y="186943"/>
                    </a:lnTo>
                    <a:lnTo>
                      <a:pt x="290115" y="144494"/>
                    </a:lnTo>
                    <a:lnTo>
                      <a:pt x="295052" y="97281"/>
                    </a:lnTo>
                    <a:lnTo>
                      <a:pt x="283487" y="77993"/>
                    </a:lnTo>
                    <a:lnTo>
                      <a:pt x="271303" y="60515"/>
                    </a:lnTo>
                    <a:lnTo>
                      <a:pt x="259119" y="45418"/>
                    </a:lnTo>
                    <a:lnTo>
                      <a:pt x="247554" y="33274"/>
                    </a:lnTo>
                    <a:lnTo>
                      <a:pt x="206025" y="31114"/>
                    </a:lnTo>
                    <a:lnTo>
                      <a:pt x="177450" y="3428"/>
                    </a:lnTo>
                    <a:lnTo>
                      <a:pt x="151923" y="0"/>
                    </a:lnTo>
                    <a:lnTo>
                      <a:pt x="78644" y="31114"/>
                    </a:lnTo>
                    <a:lnTo>
                      <a:pt x="78644" y="79628"/>
                    </a:lnTo>
                    <a:lnTo>
                      <a:pt x="46767" y="103886"/>
                    </a:lnTo>
                    <a:lnTo>
                      <a:pt x="14890" y="138811"/>
                    </a:lnTo>
                    <a:lnTo>
                      <a:pt x="5397" y="159883"/>
                    </a:lnTo>
                    <a:lnTo>
                      <a:pt x="0" y="180038"/>
                    </a:lnTo>
                    <a:lnTo>
                      <a:pt x="460" y="198407"/>
                    </a:lnTo>
                    <a:lnTo>
                      <a:pt x="8540" y="214121"/>
                    </a:lnTo>
                    <a:lnTo>
                      <a:pt x="52228" y="237489"/>
                    </a:lnTo>
                    <a:lnTo>
                      <a:pt x="87979" y="241619"/>
                    </a:lnTo>
                    <a:lnTo>
                      <a:pt x="120872" y="247189"/>
                    </a:lnTo>
                    <a:lnTo>
                      <a:pt x="157099" y="247401"/>
                    </a:lnTo>
                    <a:lnTo>
                      <a:pt x="202850" y="235457"/>
                    </a:lnTo>
                    <a:close/>
                  </a:path>
                </a:pathLst>
              </a:custGeom>
              <a:ln w="19812">
                <a:solidFill>
                  <a:srgbClr val="466F7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70" name="object 16">
                <a:extLst>
                  <a:ext uri="{FF2B5EF4-FFF2-40B4-BE49-F238E27FC236}">
                    <a16:creationId xmlns:a16="http://schemas.microsoft.com/office/drawing/2014/main" id="{314D6DAA-1093-6449-8E82-B642AF43683D}"/>
                  </a:ext>
                </a:extLst>
              </p:cNvPr>
              <p:cNvSpPr/>
              <p:nvPr/>
            </p:nvSpPr>
            <p:spPr>
              <a:xfrm>
                <a:off x="10719133" y="3624833"/>
                <a:ext cx="326390" cy="1714500"/>
              </a:xfrm>
              <a:custGeom>
                <a:avLst/>
                <a:gdLst/>
                <a:ahLst/>
                <a:cxnLst/>
                <a:rect l="l" t="t" r="r" b="b"/>
                <a:pathLst>
                  <a:path w="326390" h="1714500">
                    <a:moveTo>
                      <a:pt x="93519" y="0"/>
                    </a:moveTo>
                    <a:lnTo>
                      <a:pt x="88832" y="15218"/>
                    </a:lnTo>
                    <a:lnTo>
                      <a:pt x="84121" y="28971"/>
                    </a:lnTo>
                    <a:lnTo>
                      <a:pt x="79410" y="45702"/>
                    </a:lnTo>
                    <a:lnTo>
                      <a:pt x="74723" y="69850"/>
                    </a:lnTo>
                    <a:lnTo>
                      <a:pt x="71675" y="438150"/>
                    </a:lnTo>
                    <a:lnTo>
                      <a:pt x="56262" y="482984"/>
                    </a:lnTo>
                    <a:lnTo>
                      <a:pt x="39719" y="520700"/>
                    </a:lnTo>
                    <a:lnTo>
                      <a:pt x="22008" y="558415"/>
                    </a:lnTo>
                    <a:lnTo>
                      <a:pt x="3095" y="603250"/>
                    </a:lnTo>
                    <a:lnTo>
                      <a:pt x="0" y="638633"/>
                    </a:lnTo>
                    <a:lnTo>
                      <a:pt x="1571" y="671909"/>
                    </a:lnTo>
                    <a:lnTo>
                      <a:pt x="7810" y="705780"/>
                    </a:lnTo>
                    <a:lnTo>
                      <a:pt x="18716" y="742950"/>
                    </a:lnTo>
                    <a:lnTo>
                      <a:pt x="317801" y="1530350"/>
                    </a:lnTo>
                    <a:lnTo>
                      <a:pt x="324373" y="1580840"/>
                    </a:lnTo>
                    <a:lnTo>
                      <a:pt x="325993" y="1627187"/>
                    </a:lnTo>
                    <a:lnTo>
                      <a:pt x="323516" y="1671153"/>
                    </a:lnTo>
                    <a:lnTo>
                      <a:pt x="317801" y="1714500"/>
                    </a:lnTo>
                  </a:path>
                </a:pathLst>
              </a:custGeom>
              <a:ln w="41148">
                <a:solidFill>
                  <a:srgbClr val="466F7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pic>
            <p:nvPicPr>
              <p:cNvPr id="71" name="object 17">
                <a:extLst>
                  <a:ext uri="{FF2B5EF4-FFF2-40B4-BE49-F238E27FC236}">
                    <a16:creationId xmlns:a16="http://schemas.microsoft.com/office/drawing/2014/main" id="{7CA68F6F-3C84-EB45-B8AB-149F86A3211A}"/>
                  </a:ext>
                </a:extLst>
              </p:cNvPr>
              <p:cNvPicPr/>
              <p:nvPr/>
            </p:nvPicPr>
            <p:blipFill>
              <a:blip r:embed="rId8" cstate="print"/>
              <a:stretch>
                <a:fillRect/>
              </a:stretch>
            </p:blipFill>
            <p:spPr>
              <a:xfrm>
                <a:off x="10910037" y="2490215"/>
                <a:ext cx="78002" cy="80771"/>
              </a:xfrm>
              <a:prstGeom prst="rect">
                <a:avLst/>
              </a:prstGeom>
            </p:spPr>
          </p:pic>
          <p:pic>
            <p:nvPicPr>
              <p:cNvPr id="72" name="object 18">
                <a:extLst>
                  <a:ext uri="{FF2B5EF4-FFF2-40B4-BE49-F238E27FC236}">
                    <a16:creationId xmlns:a16="http://schemas.microsoft.com/office/drawing/2014/main" id="{C49453D0-46C2-F244-8F4E-6109A1AD5B39}"/>
                  </a:ext>
                </a:extLst>
              </p:cNvPr>
              <p:cNvPicPr/>
              <p:nvPr/>
            </p:nvPicPr>
            <p:blipFill>
              <a:blip r:embed="rId9" cstate="print"/>
              <a:stretch>
                <a:fillRect/>
              </a:stretch>
            </p:blipFill>
            <p:spPr>
              <a:xfrm>
                <a:off x="10906989" y="2779775"/>
                <a:ext cx="78002" cy="80771"/>
              </a:xfrm>
              <a:prstGeom prst="rect">
                <a:avLst/>
              </a:prstGeom>
            </p:spPr>
          </p:pic>
          <p:pic>
            <p:nvPicPr>
              <p:cNvPr id="73" name="object 19">
                <a:extLst>
                  <a:ext uri="{FF2B5EF4-FFF2-40B4-BE49-F238E27FC236}">
                    <a16:creationId xmlns:a16="http://schemas.microsoft.com/office/drawing/2014/main" id="{1DBCCF46-BAC0-E243-81EC-72A5E61230FB}"/>
                  </a:ext>
                </a:extLst>
              </p:cNvPr>
              <p:cNvPicPr/>
              <p:nvPr/>
            </p:nvPicPr>
            <p:blipFill>
              <a:blip r:embed="rId8" cstate="print"/>
              <a:stretch>
                <a:fillRect/>
              </a:stretch>
            </p:blipFill>
            <p:spPr>
              <a:xfrm>
                <a:off x="10849077" y="3072383"/>
                <a:ext cx="78002" cy="80771"/>
              </a:xfrm>
              <a:prstGeom prst="rect">
                <a:avLst/>
              </a:prstGeom>
            </p:spPr>
          </p:pic>
          <p:pic>
            <p:nvPicPr>
              <p:cNvPr id="74" name="object 20">
                <a:extLst>
                  <a:ext uri="{FF2B5EF4-FFF2-40B4-BE49-F238E27FC236}">
                    <a16:creationId xmlns:a16="http://schemas.microsoft.com/office/drawing/2014/main" id="{A657F0EC-4943-4D48-85CF-978BE6F339D2}"/>
                  </a:ext>
                </a:extLst>
              </p:cNvPr>
              <p:cNvPicPr/>
              <p:nvPr/>
            </p:nvPicPr>
            <p:blipFill>
              <a:blip r:embed="rId10" cstate="print"/>
              <a:stretch>
                <a:fillRect/>
              </a:stretch>
            </p:blipFill>
            <p:spPr>
              <a:xfrm>
                <a:off x="10775934" y="3325367"/>
                <a:ext cx="79518" cy="80771"/>
              </a:xfrm>
              <a:prstGeom prst="rect">
                <a:avLst/>
              </a:prstGeom>
            </p:spPr>
          </p:pic>
          <p:sp>
            <p:nvSpPr>
              <p:cNvPr id="75" name="object 21">
                <a:extLst>
                  <a:ext uri="{FF2B5EF4-FFF2-40B4-BE49-F238E27FC236}">
                    <a16:creationId xmlns:a16="http://schemas.microsoft.com/office/drawing/2014/main" id="{01EEDCFE-767C-6C4D-8741-68CB133605DB}"/>
                  </a:ext>
                </a:extLst>
              </p:cNvPr>
              <p:cNvSpPr/>
              <p:nvPr/>
            </p:nvSpPr>
            <p:spPr>
              <a:xfrm>
                <a:off x="10774521" y="2553461"/>
                <a:ext cx="294005" cy="247650"/>
              </a:xfrm>
              <a:custGeom>
                <a:avLst/>
                <a:gdLst/>
                <a:ahLst/>
                <a:cxnLst/>
                <a:rect l="l" t="t" r="r" b="b"/>
                <a:pathLst>
                  <a:path w="294004" h="247650">
                    <a:moveTo>
                      <a:pt x="201834" y="235458"/>
                    </a:moveTo>
                    <a:lnTo>
                      <a:pt x="265207" y="186943"/>
                    </a:lnTo>
                    <a:lnTo>
                      <a:pt x="288607" y="144494"/>
                    </a:lnTo>
                    <a:lnTo>
                      <a:pt x="293528" y="97282"/>
                    </a:lnTo>
                    <a:lnTo>
                      <a:pt x="282003" y="77993"/>
                    </a:lnTo>
                    <a:lnTo>
                      <a:pt x="269906" y="60515"/>
                    </a:lnTo>
                    <a:lnTo>
                      <a:pt x="257809" y="45418"/>
                    </a:lnTo>
                    <a:lnTo>
                      <a:pt x="246284" y="33274"/>
                    </a:lnTo>
                    <a:lnTo>
                      <a:pt x="205009" y="31114"/>
                    </a:lnTo>
                    <a:lnTo>
                      <a:pt x="176561" y="3428"/>
                    </a:lnTo>
                    <a:lnTo>
                      <a:pt x="151161" y="0"/>
                    </a:lnTo>
                    <a:lnTo>
                      <a:pt x="78263" y="31114"/>
                    </a:lnTo>
                    <a:lnTo>
                      <a:pt x="78263" y="79628"/>
                    </a:lnTo>
                    <a:lnTo>
                      <a:pt x="46513" y="103886"/>
                    </a:lnTo>
                    <a:lnTo>
                      <a:pt x="14890" y="138811"/>
                    </a:lnTo>
                    <a:lnTo>
                      <a:pt x="5397" y="159883"/>
                    </a:lnTo>
                    <a:lnTo>
                      <a:pt x="0" y="180038"/>
                    </a:lnTo>
                    <a:lnTo>
                      <a:pt x="460" y="198407"/>
                    </a:lnTo>
                    <a:lnTo>
                      <a:pt x="8540" y="214122"/>
                    </a:lnTo>
                    <a:lnTo>
                      <a:pt x="51974" y="237489"/>
                    </a:lnTo>
                    <a:lnTo>
                      <a:pt x="87534" y="241619"/>
                    </a:lnTo>
                    <a:lnTo>
                      <a:pt x="120237" y="247189"/>
                    </a:lnTo>
                    <a:lnTo>
                      <a:pt x="156273" y="247401"/>
                    </a:lnTo>
                    <a:lnTo>
                      <a:pt x="201834" y="235458"/>
                    </a:lnTo>
                    <a:close/>
                  </a:path>
                </a:pathLst>
              </a:custGeom>
              <a:ln w="19812">
                <a:solidFill>
                  <a:srgbClr val="466F7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76" name="object 22">
                <a:extLst>
                  <a:ext uri="{FF2B5EF4-FFF2-40B4-BE49-F238E27FC236}">
                    <a16:creationId xmlns:a16="http://schemas.microsoft.com/office/drawing/2014/main" id="{DB4FEDF4-B7C3-D341-8AC3-E428CAC11D3E}"/>
                  </a:ext>
                </a:extLst>
              </p:cNvPr>
              <p:cNvSpPr/>
              <p:nvPr/>
            </p:nvSpPr>
            <p:spPr>
              <a:xfrm>
                <a:off x="10629646" y="2852927"/>
                <a:ext cx="400685" cy="782955"/>
              </a:xfrm>
              <a:custGeom>
                <a:avLst/>
                <a:gdLst/>
                <a:ahLst/>
                <a:cxnLst/>
                <a:rect l="l" t="t" r="r" b="b"/>
                <a:pathLst>
                  <a:path w="400684" h="782954">
                    <a:moveTo>
                      <a:pt x="256921" y="238379"/>
                    </a:moveTo>
                    <a:lnTo>
                      <a:pt x="335406" y="222758"/>
                    </a:lnTo>
                    <a:lnTo>
                      <a:pt x="375110" y="194786"/>
                    </a:lnTo>
                    <a:lnTo>
                      <a:pt x="400430" y="154432"/>
                    </a:lnTo>
                    <a:lnTo>
                      <a:pt x="398565" y="131988"/>
                    </a:lnTo>
                    <a:lnTo>
                      <a:pt x="395414" y="110902"/>
                    </a:lnTo>
                    <a:lnTo>
                      <a:pt x="391215" y="91959"/>
                    </a:lnTo>
                    <a:lnTo>
                      <a:pt x="386206" y="75946"/>
                    </a:lnTo>
                    <a:lnTo>
                      <a:pt x="350011" y="56007"/>
                    </a:lnTo>
                    <a:lnTo>
                      <a:pt x="336676" y="18414"/>
                    </a:lnTo>
                    <a:lnTo>
                      <a:pt x="315468" y="4191"/>
                    </a:lnTo>
                    <a:lnTo>
                      <a:pt x="236093" y="0"/>
                    </a:lnTo>
                    <a:lnTo>
                      <a:pt x="214756" y="43687"/>
                    </a:lnTo>
                    <a:lnTo>
                      <a:pt x="175513" y="51562"/>
                    </a:lnTo>
                    <a:lnTo>
                      <a:pt x="131699" y="68961"/>
                    </a:lnTo>
                    <a:lnTo>
                      <a:pt x="113855" y="83746"/>
                    </a:lnTo>
                    <a:lnTo>
                      <a:pt x="100107" y="99520"/>
                    </a:lnTo>
                    <a:lnTo>
                      <a:pt x="92408" y="116270"/>
                    </a:lnTo>
                    <a:lnTo>
                      <a:pt x="92709" y="133985"/>
                    </a:lnTo>
                    <a:lnTo>
                      <a:pt x="121411" y="174117"/>
                    </a:lnTo>
                    <a:lnTo>
                      <a:pt x="151532" y="193498"/>
                    </a:lnTo>
                    <a:lnTo>
                      <a:pt x="178450" y="212963"/>
                    </a:lnTo>
                    <a:lnTo>
                      <a:pt x="210726" y="229070"/>
                    </a:lnTo>
                    <a:lnTo>
                      <a:pt x="256921" y="238379"/>
                    </a:lnTo>
                    <a:close/>
                  </a:path>
                  <a:path w="400684" h="782954">
                    <a:moveTo>
                      <a:pt x="205358" y="490600"/>
                    </a:moveTo>
                    <a:lnTo>
                      <a:pt x="265302" y="437769"/>
                    </a:lnTo>
                    <a:lnTo>
                      <a:pt x="285750" y="393684"/>
                    </a:lnTo>
                    <a:lnTo>
                      <a:pt x="287527" y="346075"/>
                    </a:lnTo>
                    <a:lnTo>
                      <a:pt x="274702" y="327642"/>
                    </a:lnTo>
                    <a:lnTo>
                      <a:pt x="261413" y="311007"/>
                    </a:lnTo>
                    <a:lnTo>
                      <a:pt x="248290" y="296729"/>
                    </a:lnTo>
                    <a:lnTo>
                      <a:pt x="235965" y="285369"/>
                    </a:lnTo>
                    <a:lnTo>
                      <a:pt x="194563" y="286004"/>
                    </a:lnTo>
                    <a:lnTo>
                      <a:pt x="164210" y="260223"/>
                    </a:lnTo>
                    <a:lnTo>
                      <a:pt x="138683" y="258572"/>
                    </a:lnTo>
                    <a:lnTo>
                      <a:pt x="67945" y="294639"/>
                    </a:lnTo>
                    <a:lnTo>
                      <a:pt x="71247" y="343154"/>
                    </a:lnTo>
                    <a:lnTo>
                      <a:pt x="41275" y="369570"/>
                    </a:lnTo>
                    <a:lnTo>
                      <a:pt x="12064" y="406654"/>
                    </a:lnTo>
                    <a:lnTo>
                      <a:pt x="4008" y="428321"/>
                    </a:lnTo>
                    <a:lnTo>
                      <a:pt x="0" y="448833"/>
                    </a:lnTo>
                    <a:lnTo>
                      <a:pt x="1706" y="467179"/>
                    </a:lnTo>
                    <a:lnTo>
                      <a:pt x="10795" y="482346"/>
                    </a:lnTo>
                    <a:lnTo>
                      <a:pt x="55752" y="502793"/>
                    </a:lnTo>
                    <a:lnTo>
                      <a:pt x="91541" y="504513"/>
                    </a:lnTo>
                    <a:lnTo>
                      <a:pt x="124602" y="507888"/>
                    </a:lnTo>
                    <a:lnTo>
                      <a:pt x="160641" y="505668"/>
                    </a:lnTo>
                    <a:lnTo>
                      <a:pt x="205358" y="490600"/>
                    </a:lnTo>
                    <a:close/>
                  </a:path>
                  <a:path w="400684" h="782954">
                    <a:moveTo>
                      <a:pt x="205358" y="765175"/>
                    </a:moveTo>
                    <a:lnTo>
                      <a:pt x="265302" y="712343"/>
                    </a:lnTo>
                    <a:lnTo>
                      <a:pt x="285750" y="668258"/>
                    </a:lnTo>
                    <a:lnTo>
                      <a:pt x="287527" y="620649"/>
                    </a:lnTo>
                    <a:lnTo>
                      <a:pt x="274702" y="602142"/>
                    </a:lnTo>
                    <a:lnTo>
                      <a:pt x="261413" y="585470"/>
                    </a:lnTo>
                    <a:lnTo>
                      <a:pt x="248290" y="571178"/>
                    </a:lnTo>
                    <a:lnTo>
                      <a:pt x="235965" y="559816"/>
                    </a:lnTo>
                    <a:lnTo>
                      <a:pt x="194563" y="560577"/>
                    </a:lnTo>
                    <a:lnTo>
                      <a:pt x="164210" y="534797"/>
                    </a:lnTo>
                    <a:lnTo>
                      <a:pt x="138683" y="533019"/>
                    </a:lnTo>
                    <a:lnTo>
                      <a:pt x="67945" y="569213"/>
                    </a:lnTo>
                    <a:lnTo>
                      <a:pt x="71247" y="617727"/>
                    </a:lnTo>
                    <a:lnTo>
                      <a:pt x="41275" y="644017"/>
                    </a:lnTo>
                    <a:lnTo>
                      <a:pt x="12064" y="681101"/>
                    </a:lnTo>
                    <a:lnTo>
                      <a:pt x="4008" y="702841"/>
                    </a:lnTo>
                    <a:lnTo>
                      <a:pt x="0" y="723392"/>
                    </a:lnTo>
                    <a:lnTo>
                      <a:pt x="1706" y="741751"/>
                    </a:lnTo>
                    <a:lnTo>
                      <a:pt x="10795" y="756920"/>
                    </a:lnTo>
                    <a:lnTo>
                      <a:pt x="55752" y="777367"/>
                    </a:lnTo>
                    <a:lnTo>
                      <a:pt x="91541" y="779016"/>
                    </a:lnTo>
                    <a:lnTo>
                      <a:pt x="124602" y="782367"/>
                    </a:lnTo>
                    <a:lnTo>
                      <a:pt x="160641" y="780170"/>
                    </a:lnTo>
                    <a:lnTo>
                      <a:pt x="205358" y="765175"/>
                    </a:lnTo>
                    <a:close/>
                  </a:path>
                </a:pathLst>
              </a:custGeom>
              <a:ln w="19050">
                <a:solidFill>
                  <a:srgbClr val="466F7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pic>
            <p:nvPicPr>
              <p:cNvPr id="77" name="object 23">
                <a:extLst>
                  <a:ext uri="{FF2B5EF4-FFF2-40B4-BE49-F238E27FC236}">
                    <a16:creationId xmlns:a16="http://schemas.microsoft.com/office/drawing/2014/main" id="{73C7256A-CB91-6B45-9962-04C4C1AAABD9}"/>
                  </a:ext>
                </a:extLst>
              </p:cNvPr>
              <p:cNvPicPr/>
              <p:nvPr/>
            </p:nvPicPr>
            <p:blipFill>
              <a:blip r:embed="rId11" cstate="print"/>
              <a:stretch>
                <a:fillRect/>
              </a:stretch>
            </p:blipFill>
            <p:spPr>
              <a:xfrm>
                <a:off x="10666432" y="4319371"/>
                <a:ext cx="243546" cy="393515"/>
              </a:xfrm>
              <a:prstGeom prst="rect">
                <a:avLst/>
              </a:prstGeom>
            </p:spPr>
          </p:pic>
          <p:pic>
            <p:nvPicPr>
              <p:cNvPr id="78" name="object 24">
                <a:extLst>
                  <a:ext uri="{FF2B5EF4-FFF2-40B4-BE49-F238E27FC236}">
                    <a16:creationId xmlns:a16="http://schemas.microsoft.com/office/drawing/2014/main" id="{263A38B8-91C5-074D-8991-FC46246391F8}"/>
                  </a:ext>
                </a:extLst>
              </p:cNvPr>
              <p:cNvPicPr/>
              <p:nvPr/>
            </p:nvPicPr>
            <p:blipFill>
              <a:blip r:embed="rId12" cstate="print"/>
              <a:stretch>
                <a:fillRect/>
              </a:stretch>
            </p:blipFill>
            <p:spPr>
              <a:xfrm>
                <a:off x="9883235" y="3657600"/>
                <a:ext cx="1612201" cy="298704"/>
              </a:xfrm>
              <a:prstGeom prst="rect">
                <a:avLst/>
              </a:prstGeom>
            </p:spPr>
          </p:pic>
          <p:pic>
            <p:nvPicPr>
              <p:cNvPr id="79" name="object 25">
                <a:extLst>
                  <a:ext uri="{FF2B5EF4-FFF2-40B4-BE49-F238E27FC236}">
                    <a16:creationId xmlns:a16="http://schemas.microsoft.com/office/drawing/2014/main" id="{64271F3E-8D9E-944A-9D1A-67439D84DEB4}"/>
                  </a:ext>
                </a:extLst>
              </p:cNvPr>
              <p:cNvPicPr/>
              <p:nvPr/>
            </p:nvPicPr>
            <p:blipFill>
              <a:blip r:embed="rId13" cstate="print"/>
              <a:stretch>
                <a:fillRect/>
              </a:stretch>
            </p:blipFill>
            <p:spPr>
              <a:xfrm>
                <a:off x="10835340" y="4761839"/>
                <a:ext cx="243530" cy="393497"/>
              </a:xfrm>
              <a:prstGeom prst="rect">
                <a:avLst/>
              </a:prstGeom>
            </p:spPr>
          </p:pic>
        </p:grpSp>
        <p:sp>
          <p:nvSpPr>
            <p:cNvPr id="80" name="object 26">
              <a:extLst>
                <a:ext uri="{FF2B5EF4-FFF2-40B4-BE49-F238E27FC236}">
                  <a16:creationId xmlns:a16="http://schemas.microsoft.com/office/drawing/2014/main" id="{2E002CE4-E5E8-3444-868E-BEA9B8843920}"/>
                </a:ext>
              </a:extLst>
            </p:cNvPr>
            <p:cNvSpPr txBox="1"/>
            <p:nvPr/>
          </p:nvSpPr>
          <p:spPr>
            <a:xfrm>
              <a:off x="8545068" y="2253995"/>
              <a:ext cx="1234440" cy="507831"/>
            </a:xfrm>
            <a:prstGeom prst="rect">
              <a:avLst/>
            </a:prstGeom>
            <a:solidFill>
              <a:srgbClr val="D0D0D0"/>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Krub"/>
                <a:ea typeface="+mn-ea"/>
                <a:cs typeface="Times New Roman"/>
                <a:sym typeface="Arial"/>
              </a:endParaRPr>
            </a:p>
            <a:p>
              <a:pPr marL="0" marR="0" lvl="0" indent="0" algn="l" defTabSz="914400" rtl="0" eaLnBrk="1" fontAlgn="auto" latinLnBrk="0" hangingPunct="1">
                <a:lnSpc>
                  <a:spcPct val="100000"/>
                </a:lnSpc>
                <a:spcBef>
                  <a:spcPts val="40"/>
                </a:spcBef>
                <a:spcAft>
                  <a:spcPts val="0"/>
                </a:spcAft>
                <a:buClr>
                  <a:srgbClr val="000000"/>
                </a:buClr>
                <a:buSzTx/>
                <a:buFont typeface="Arial"/>
                <a:buNone/>
                <a:tabLst/>
                <a:defRPr/>
              </a:pPr>
              <a:endParaRPr kumimoji="0" sz="1000" b="0" i="0" u="none" strike="noStrike" kern="0" cap="none" spc="0" normalizeH="0" baseline="0" noProof="0">
                <a:ln>
                  <a:noFill/>
                </a:ln>
                <a:solidFill>
                  <a:srgbClr val="000000"/>
                </a:solidFill>
                <a:effectLst/>
                <a:uLnTx/>
                <a:uFillTx/>
                <a:latin typeface="Krub"/>
                <a:ea typeface="+mn-ea"/>
                <a:cs typeface="Times New Roman"/>
                <a:sym typeface="Arial"/>
              </a:endParaRPr>
            </a:p>
            <a:p>
              <a:pPr marL="16256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100" b="0" i="0" u="none" strike="noStrike" kern="0" cap="none" spc="0" normalizeH="0" baseline="0" noProof="0">
                  <a:ln>
                    <a:noFill/>
                  </a:ln>
                  <a:solidFill>
                    <a:srgbClr val="000000"/>
                  </a:solidFill>
                  <a:effectLst/>
                  <a:uLnTx/>
                  <a:uFillTx/>
                  <a:latin typeface="Krub"/>
                  <a:ea typeface="+mn-ea"/>
                  <a:cs typeface="Arial"/>
                  <a:sym typeface="Arial"/>
                </a:rPr>
                <a:t>Ligand</a:t>
              </a:r>
              <a:r>
                <a:rPr kumimoji="0" sz="1100" b="0" i="0" u="none" strike="noStrike" kern="0" cap="none" spc="-45" normalizeH="0" baseline="0" noProof="0">
                  <a:ln>
                    <a:noFill/>
                  </a:ln>
                  <a:solidFill>
                    <a:srgbClr val="000000"/>
                  </a:solidFill>
                  <a:effectLst/>
                  <a:uLnTx/>
                  <a:uFillTx/>
                  <a:latin typeface="Krub"/>
                  <a:ea typeface="+mn-ea"/>
                  <a:cs typeface="Arial"/>
                  <a:sym typeface="Arial"/>
                </a:rPr>
                <a:t> </a:t>
              </a:r>
              <a:r>
                <a:rPr kumimoji="0" sz="1100" b="0" i="0" u="none" strike="noStrike" kern="0" cap="none" spc="-5" normalizeH="0" baseline="0" noProof="0">
                  <a:ln>
                    <a:noFill/>
                  </a:ln>
                  <a:solidFill>
                    <a:srgbClr val="000000"/>
                  </a:solidFill>
                  <a:effectLst/>
                  <a:uLnTx/>
                  <a:uFillTx/>
                  <a:latin typeface="Krub"/>
                  <a:ea typeface="+mn-ea"/>
                  <a:cs typeface="Arial"/>
                  <a:sym typeface="Arial"/>
                </a:rPr>
                <a:t>binding</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81" name="object 27">
              <a:extLst>
                <a:ext uri="{FF2B5EF4-FFF2-40B4-BE49-F238E27FC236}">
                  <a16:creationId xmlns:a16="http://schemas.microsoft.com/office/drawing/2014/main" id="{263F72E9-1D9E-1849-BB11-60DE434F1AFA}"/>
                </a:ext>
              </a:extLst>
            </p:cNvPr>
            <p:cNvSpPr txBox="1"/>
            <p:nvPr/>
          </p:nvSpPr>
          <p:spPr>
            <a:xfrm>
              <a:off x="8545068" y="3081527"/>
              <a:ext cx="1234440" cy="344325"/>
            </a:xfrm>
            <a:prstGeom prst="rect">
              <a:avLst/>
            </a:prstGeom>
            <a:solidFill>
              <a:srgbClr val="ADCACE"/>
            </a:solidFill>
          </p:spPr>
          <p:txBody>
            <a:bodyPr vert="horz" wrap="square" lIns="0" tIns="5715" rIns="0" bIns="0" rtlCol="0">
              <a:spAutoFit/>
            </a:bodyPr>
            <a:lstStyle/>
            <a:p>
              <a:pPr marL="0" marR="0" lvl="0" indent="0" algn="l" defTabSz="914400" rtl="0" eaLnBrk="1" fontAlgn="auto" latinLnBrk="0" hangingPunct="1">
                <a:lnSpc>
                  <a:spcPct val="100000"/>
                </a:lnSpc>
                <a:spcBef>
                  <a:spcPts val="45"/>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Krub"/>
                <a:ea typeface="+mn-ea"/>
                <a:cs typeface="Times New Roman"/>
                <a:sym typeface="Arial"/>
              </a:endParaRPr>
            </a:p>
            <a:p>
              <a:pPr marL="22987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100" b="0" i="0" u="none" strike="noStrike" kern="0" cap="none" spc="-5" normalizeH="0" baseline="0" noProof="0">
                  <a:ln>
                    <a:noFill/>
                  </a:ln>
                  <a:solidFill>
                    <a:srgbClr val="000000"/>
                  </a:solidFill>
                  <a:effectLst/>
                  <a:uLnTx/>
                  <a:uFillTx/>
                  <a:latin typeface="Krub"/>
                  <a:ea typeface="+mn-ea"/>
                  <a:cs typeface="Arial"/>
                  <a:sym typeface="Arial"/>
                </a:rPr>
                <a:t>Dimerization</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82" name="object 28">
              <a:extLst>
                <a:ext uri="{FF2B5EF4-FFF2-40B4-BE49-F238E27FC236}">
                  <a16:creationId xmlns:a16="http://schemas.microsoft.com/office/drawing/2014/main" id="{55406DB5-3C33-8946-97B4-3C84A2525A4A}"/>
                </a:ext>
              </a:extLst>
            </p:cNvPr>
            <p:cNvSpPr txBox="1"/>
            <p:nvPr/>
          </p:nvSpPr>
          <p:spPr>
            <a:xfrm>
              <a:off x="8545068" y="3991355"/>
              <a:ext cx="1234440" cy="223779"/>
            </a:xfrm>
            <a:prstGeom prst="rect">
              <a:avLst/>
            </a:prstGeom>
            <a:solidFill>
              <a:srgbClr val="DF681F"/>
            </a:solidFill>
          </p:spPr>
          <p:txBody>
            <a:bodyPr vert="horz" wrap="square" lIns="0" tIns="53975" rIns="0" bIns="0" rtlCol="0">
              <a:spAutoFit/>
            </a:bodyPr>
            <a:lstStyle/>
            <a:p>
              <a:pPr marL="145415" marR="0" lvl="0" indent="0" algn="l" defTabSz="914400" rtl="0" eaLnBrk="1" fontAlgn="auto" latinLnBrk="0" hangingPunct="1">
                <a:lnSpc>
                  <a:spcPct val="100000"/>
                </a:lnSpc>
                <a:spcBef>
                  <a:spcPts val="425"/>
                </a:spcBef>
                <a:spcAft>
                  <a:spcPts val="0"/>
                </a:spcAft>
                <a:buClr>
                  <a:srgbClr val="000000"/>
                </a:buClr>
                <a:buSzTx/>
                <a:buFont typeface="Arial"/>
                <a:buNone/>
                <a:tabLst/>
                <a:defRPr/>
              </a:pPr>
              <a:r>
                <a:rPr kumimoji="0" sz="1100" b="0" i="0" u="none" strike="noStrike" kern="0" cap="none" spc="0" normalizeH="0" baseline="0" noProof="0">
                  <a:ln>
                    <a:noFill/>
                  </a:ln>
                  <a:solidFill>
                    <a:srgbClr val="FFFFFF"/>
                  </a:solidFill>
                  <a:effectLst/>
                  <a:uLnTx/>
                  <a:uFillTx/>
                  <a:latin typeface="Krub"/>
                  <a:ea typeface="+mn-ea"/>
                  <a:cs typeface="Arial"/>
                  <a:sym typeface="Arial"/>
                </a:rPr>
                <a:t>Juxtamembrane</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83" name="object 29">
              <a:extLst>
                <a:ext uri="{FF2B5EF4-FFF2-40B4-BE49-F238E27FC236}">
                  <a16:creationId xmlns:a16="http://schemas.microsoft.com/office/drawing/2014/main" id="{DE46D8A6-DCC7-554C-A332-EAB7F3B2814D}"/>
                </a:ext>
              </a:extLst>
            </p:cNvPr>
            <p:cNvSpPr txBox="1"/>
            <p:nvPr/>
          </p:nvSpPr>
          <p:spPr>
            <a:xfrm>
              <a:off x="8545068" y="4287011"/>
              <a:ext cx="1234440" cy="268663"/>
            </a:xfrm>
            <a:prstGeom prst="rect">
              <a:avLst/>
            </a:prstGeom>
            <a:solidFill>
              <a:srgbClr val="75475E"/>
            </a:solidFill>
          </p:spPr>
          <p:txBody>
            <a:bodyPr vert="horz" wrap="square" lIns="0" tIns="98425" rIns="0" bIns="0" rtlCol="0">
              <a:spAutoFit/>
            </a:bodyPr>
            <a:lstStyle/>
            <a:p>
              <a:pPr marL="394970" marR="0" lvl="0" indent="0" algn="l" defTabSz="914400" rtl="0" eaLnBrk="1" fontAlgn="auto" latinLnBrk="0" hangingPunct="1">
                <a:lnSpc>
                  <a:spcPct val="100000"/>
                </a:lnSpc>
                <a:spcBef>
                  <a:spcPts val="775"/>
                </a:spcBef>
                <a:spcAft>
                  <a:spcPts val="0"/>
                </a:spcAft>
                <a:buClr>
                  <a:srgbClr val="000000"/>
                </a:buClr>
                <a:buSzTx/>
                <a:buFont typeface="Arial"/>
                <a:buNone/>
                <a:tabLst/>
                <a:defRPr/>
              </a:pPr>
              <a:r>
                <a:rPr kumimoji="0" sz="1100" b="0" i="0" u="none" strike="noStrike" kern="0" cap="none" spc="-5" normalizeH="0" baseline="0" noProof="0">
                  <a:ln>
                    <a:noFill/>
                  </a:ln>
                  <a:solidFill>
                    <a:srgbClr val="FFFFFF"/>
                  </a:solidFill>
                  <a:effectLst/>
                  <a:uLnTx/>
                  <a:uFillTx/>
                  <a:latin typeface="Krub"/>
                  <a:ea typeface="+mn-ea"/>
                  <a:cs typeface="Arial"/>
                  <a:sym typeface="Arial"/>
                </a:rPr>
                <a:t>Kinase</a:t>
              </a:r>
              <a:r>
                <a:rPr kumimoji="0" sz="1100" b="0" i="0" u="none" strike="noStrike" kern="0" cap="none" spc="-40" normalizeH="0" baseline="0" noProof="0">
                  <a:ln>
                    <a:noFill/>
                  </a:ln>
                  <a:solidFill>
                    <a:srgbClr val="FFFFFF"/>
                  </a:solidFill>
                  <a:effectLst/>
                  <a:uLnTx/>
                  <a:uFillTx/>
                  <a:latin typeface="Krub"/>
                  <a:ea typeface="+mn-ea"/>
                  <a:cs typeface="Arial"/>
                  <a:sym typeface="Arial"/>
                </a:rPr>
                <a:t> </a:t>
              </a:r>
              <a:r>
                <a:rPr kumimoji="0" sz="1100" b="0" i="0" u="none" strike="noStrike" kern="0" cap="none" spc="0" normalizeH="0" baseline="0" noProof="0">
                  <a:ln>
                    <a:noFill/>
                  </a:ln>
                  <a:solidFill>
                    <a:srgbClr val="FFFFFF"/>
                  </a:solidFill>
                  <a:effectLst/>
                  <a:uLnTx/>
                  <a:uFillTx/>
                  <a:latin typeface="Krub"/>
                  <a:ea typeface="+mn-ea"/>
                  <a:cs typeface="Arial"/>
                  <a:sym typeface="Arial"/>
                </a:rPr>
                <a:t>I</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84" name="object 30">
              <a:extLst>
                <a:ext uri="{FF2B5EF4-FFF2-40B4-BE49-F238E27FC236}">
                  <a16:creationId xmlns:a16="http://schemas.microsoft.com/office/drawing/2014/main" id="{F8A3CA83-71BA-BC45-8606-24585B242A5D}"/>
                </a:ext>
              </a:extLst>
            </p:cNvPr>
            <p:cNvSpPr txBox="1"/>
            <p:nvPr/>
          </p:nvSpPr>
          <p:spPr>
            <a:xfrm>
              <a:off x="8545068" y="4658867"/>
              <a:ext cx="1234440" cy="124714"/>
            </a:xfrm>
            <a:prstGeom prst="rect">
              <a:avLst/>
            </a:prstGeom>
            <a:solidFill>
              <a:srgbClr val="CEAFBD"/>
            </a:solidFill>
          </p:spPr>
          <p:txBody>
            <a:bodyPr vert="horz" wrap="square" lIns="0" tIns="0" rIns="0" bIns="0" rtlCol="0">
              <a:spAutoFit/>
            </a:bodyPr>
            <a:lstStyle/>
            <a:p>
              <a:pPr marL="242570" marR="0" lvl="0" indent="0" algn="l" defTabSz="914400" rtl="0" eaLnBrk="1" fontAlgn="auto" latinLnBrk="0" hangingPunct="1">
                <a:lnSpc>
                  <a:spcPts val="910"/>
                </a:lnSpc>
                <a:spcBef>
                  <a:spcPts val="0"/>
                </a:spcBef>
                <a:spcAft>
                  <a:spcPts val="0"/>
                </a:spcAft>
                <a:buClr>
                  <a:srgbClr val="000000"/>
                </a:buClr>
                <a:buSzTx/>
                <a:buFont typeface="Arial"/>
                <a:buNone/>
                <a:tabLst/>
                <a:defRPr/>
              </a:pPr>
              <a:r>
                <a:rPr kumimoji="0" sz="1100" b="0" i="0" u="none" strike="noStrike" kern="0" cap="none" spc="-5" normalizeH="0" baseline="0" noProof="0">
                  <a:ln>
                    <a:noFill/>
                  </a:ln>
                  <a:solidFill>
                    <a:srgbClr val="000000"/>
                  </a:solidFill>
                  <a:effectLst/>
                  <a:uLnTx/>
                  <a:uFillTx/>
                  <a:latin typeface="Krub"/>
                  <a:ea typeface="+mn-ea"/>
                  <a:cs typeface="Arial"/>
                  <a:sym typeface="Arial"/>
                </a:rPr>
                <a:t>Kinase</a:t>
              </a:r>
              <a:r>
                <a:rPr kumimoji="0" sz="1100" b="0" i="0" u="none" strike="noStrike" kern="0" cap="none" spc="-35" normalizeH="0" baseline="0" noProof="0">
                  <a:ln>
                    <a:noFill/>
                  </a:ln>
                  <a:solidFill>
                    <a:srgbClr val="000000"/>
                  </a:solidFill>
                  <a:effectLst/>
                  <a:uLnTx/>
                  <a:uFillTx/>
                  <a:latin typeface="Krub"/>
                  <a:ea typeface="+mn-ea"/>
                  <a:cs typeface="Arial"/>
                  <a:sym typeface="Arial"/>
                </a:rPr>
                <a:t> </a:t>
              </a:r>
              <a:r>
                <a:rPr kumimoji="0" sz="1100" b="0" i="0" u="none" strike="noStrike" kern="0" cap="none" spc="0" normalizeH="0" baseline="0" noProof="0">
                  <a:ln>
                    <a:noFill/>
                  </a:ln>
                  <a:solidFill>
                    <a:srgbClr val="000000"/>
                  </a:solidFill>
                  <a:effectLst/>
                  <a:uLnTx/>
                  <a:uFillTx/>
                  <a:latin typeface="Krub"/>
                  <a:ea typeface="+mn-ea"/>
                  <a:cs typeface="Arial"/>
                  <a:sym typeface="Arial"/>
                </a:rPr>
                <a:t>insert</a:t>
              </a:r>
            </a:p>
          </p:txBody>
        </p:sp>
        <p:sp>
          <p:nvSpPr>
            <p:cNvPr id="85" name="object 31">
              <a:extLst>
                <a:ext uri="{FF2B5EF4-FFF2-40B4-BE49-F238E27FC236}">
                  <a16:creationId xmlns:a16="http://schemas.microsoft.com/office/drawing/2014/main" id="{669B4700-627D-FA4E-892C-6C2256B2733A}"/>
                </a:ext>
              </a:extLst>
            </p:cNvPr>
            <p:cNvSpPr txBox="1"/>
            <p:nvPr/>
          </p:nvSpPr>
          <p:spPr>
            <a:xfrm>
              <a:off x="8545068" y="4774691"/>
              <a:ext cx="1234440" cy="268022"/>
            </a:xfrm>
            <a:prstGeom prst="rect">
              <a:avLst/>
            </a:prstGeom>
            <a:solidFill>
              <a:srgbClr val="75475E"/>
            </a:solidFill>
          </p:spPr>
          <p:txBody>
            <a:bodyPr vert="horz" wrap="square" lIns="0" tIns="97790" rIns="0" bIns="0" rtlCol="0">
              <a:spAutoFit/>
            </a:bodyPr>
            <a:lstStyle/>
            <a:p>
              <a:pPr marL="375285" marR="0" lvl="0" indent="0" algn="l" defTabSz="914400" rtl="0" eaLnBrk="1" fontAlgn="auto" latinLnBrk="0" hangingPunct="1">
                <a:lnSpc>
                  <a:spcPct val="100000"/>
                </a:lnSpc>
                <a:spcBef>
                  <a:spcPts val="770"/>
                </a:spcBef>
                <a:spcAft>
                  <a:spcPts val="0"/>
                </a:spcAft>
                <a:buClr>
                  <a:srgbClr val="000000"/>
                </a:buClr>
                <a:buSzTx/>
                <a:buFont typeface="Arial"/>
                <a:buNone/>
                <a:tabLst/>
                <a:defRPr/>
              </a:pPr>
              <a:r>
                <a:rPr kumimoji="0" sz="1100" b="0" i="0" u="none" strike="noStrike" kern="0" cap="none" spc="-5" normalizeH="0" baseline="0" noProof="0">
                  <a:ln>
                    <a:noFill/>
                  </a:ln>
                  <a:solidFill>
                    <a:srgbClr val="FFFFFF"/>
                  </a:solidFill>
                  <a:effectLst/>
                  <a:uLnTx/>
                  <a:uFillTx/>
                  <a:latin typeface="Krub"/>
                  <a:ea typeface="+mn-ea"/>
                  <a:cs typeface="Arial"/>
                  <a:sym typeface="Arial"/>
                </a:rPr>
                <a:t>Kinase</a:t>
              </a:r>
              <a:r>
                <a:rPr kumimoji="0" sz="1100" b="0" i="0" u="none" strike="noStrike" kern="0" cap="none" spc="-35" normalizeH="0" baseline="0" noProof="0">
                  <a:ln>
                    <a:noFill/>
                  </a:ln>
                  <a:solidFill>
                    <a:srgbClr val="FFFFFF"/>
                  </a:solidFill>
                  <a:effectLst/>
                  <a:uLnTx/>
                  <a:uFillTx/>
                  <a:latin typeface="Krub"/>
                  <a:ea typeface="+mn-ea"/>
                  <a:cs typeface="Arial"/>
                  <a:sym typeface="Arial"/>
                </a:rPr>
                <a:t> </a:t>
              </a:r>
              <a:r>
                <a:rPr kumimoji="0" sz="1100" b="0" i="0" u="none" strike="noStrike" kern="0" cap="none" spc="0" normalizeH="0" baseline="0" noProof="0">
                  <a:ln>
                    <a:noFill/>
                  </a:ln>
                  <a:solidFill>
                    <a:srgbClr val="FFFFFF"/>
                  </a:solidFill>
                  <a:effectLst/>
                  <a:uLnTx/>
                  <a:uFillTx/>
                  <a:latin typeface="Krub"/>
                  <a:ea typeface="+mn-ea"/>
                  <a:cs typeface="Arial"/>
                  <a:sym typeface="Arial"/>
                </a:rPr>
                <a:t>II</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86" name="object 32">
              <a:extLst>
                <a:ext uri="{FF2B5EF4-FFF2-40B4-BE49-F238E27FC236}">
                  <a16:creationId xmlns:a16="http://schemas.microsoft.com/office/drawing/2014/main" id="{F4192675-EB2A-6B4A-9C97-DC5A078DBA1D}"/>
                </a:ext>
              </a:extLst>
            </p:cNvPr>
            <p:cNvSpPr txBox="1"/>
            <p:nvPr/>
          </p:nvSpPr>
          <p:spPr>
            <a:xfrm>
              <a:off x="8545068" y="5145023"/>
              <a:ext cx="1234440" cy="188513"/>
            </a:xfrm>
            <a:prstGeom prst="rect">
              <a:avLst/>
            </a:prstGeom>
            <a:solidFill>
              <a:srgbClr val="747474"/>
            </a:solidFill>
          </p:spPr>
          <p:txBody>
            <a:bodyPr vert="horz" wrap="square" lIns="0" tIns="19050" rIns="0" bIns="0" rtlCol="0">
              <a:spAutoFit/>
            </a:bodyPr>
            <a:lstStyle/>
            <a:p>
              <a:pPr marL="158750" marR="0" lvl="0" indent="0" algn="l" defTabSz="914400" rtl="0" eaLnBrk="1" fontAlgn="auto" latinLnBrk="0" hangingPunct="1">
                <a:lnSpc>
                  <a:spcPct val="100000"/>
                </a:lnSpc>
                <a:spcBef>
                  <a:spcPts val="150"/>
                </a:spcBef>
                <a:spcAft>
                  <a:spcPts val="0"/>
                </a:spcAft>
                <a:buClr>
                  <a:srgbClr val="000000"/>
                </a:buClr>
                <a:buSzTx/>
                <a:buFont typeface="Arial"/>
                <a:buNone/>
                <a:tabLst/>
                <a:defRPr/>
              </a:pPr>
              <a:r>
                <a:rPr kumimoji="0" sz="1100" b="0" i="0" u="none" strike="noStrike" kern="0" cap="none" spc="-5" normalizeH="0" baseline="0" noProof="0">
                  <a:ln>
                    <a:noFill/>
                  </a:ln>
                  <a:solidFill>
                    <a:srgbClr val="FFFFFF"/>
                  </a:solidFill>
                  <a:effectLst/>
                  <a:uLnTx/>
                  <a:uFillTx/>
                  <a:latin typeface="Krub"/>
                  <a:ea typeface="+mn-ea"/>
                  <a:cs typeface="Arial"/>
                  <a:sym typeface="Arial"/>
                </a:rPr>
                <a:t>Cytoplasmic</a:t>
              </a:r>
              <a:r>
                <a:rPr kumimoji="0" sz="1100" b="0" i="0" u="none" strike="noStrike" kern="0" cap="none" spc="-25" normalizeH="0" baseline="0" noProof="0">
                  <a:ln>
                    <a:noFill/>
                  </a:ln>
                  <a:solidFill>
                    <a:srgbClr val="FFFFFF"/>
                  </a:solidFill>
                  <a:effectLst/>
                  <a:uLnTx/>
                  <a:uFillTx/>
                  <a:latin typeface="Krub"/>
                  <a:ea typeface="+mn-ea"/>
                  <a:cs typeface="Arial"/>
                  <a:sym typeface="Arial"/>
                </a:rPr>
                <a:t> </a:t>
              </a:r>
              <a:r>
                <a:rPr kumimoji="0" sz="1100" b="0" i="0" u="none" strike="noStrike" kern="0" cap="none" spc="-5" normalizeH="0" baseline="0" noProof="0">
                  <a:ln>
                    <a:noFill/>
                  </a:ln>
                  <a:solidFill>
                    <a:srgbClr val="FFFFFF"/>
                  </a:solidFill>
                  <a:effectLst/>
                  <a:uLnTx/>
                  <a:uFillTx/>
                  <a:latin typeface="Krub"/>
                  <a:ea typeface="+mn-ea"/>
                  <a:cs typeface="Arial"/>
                  <a:sym typeface="Arial"/>
                </a:rPr>
                <a:t>tail</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87" name="object 33">
              <a:extLst>
                <a:ext uri="{FF2B5EF4-FFF2-40B4-BE49-F238E27FC236}">
                  <a16:creationId xmlns:a16="http://schemas.microsoft.com/office/drawing/2014/main" id="{E2F6EE50-0438-9A4C-90BE-9952088CC78C}"/>
                </a:ext>
              </a:extLst>
            </p:cNvPr>
            <p:cNvSpPr txBox="1"/>
            <p:nvPr/>
          </p:nvSpPr>
          <p:spPr>
            <a:xfrm>
              <a:off x="8545068" y="2020823"/>
              <a:ext cx="3287395" cy="233679"/>
            </a:xfrm>
            <a:prstGeom prst="rect">
              <a:avLst/>
            </a:prstGeom>
            <a:solidFill>
              <a:srgbClr val="F5F5F5"/>
            </a:solidFill>
          </p:spPr>
          <p:txBody>
            <a:bodyPr vert="horz" wrap="square" lIns="0" tIns="64769" rIns="0" bIns="0" rtlCol="0">
              <a:spAutoFit/>
            </a:bodyPr>
            <a:lstStyle/>
            <a:p>
              <a:pPr marL="384175" marR="0" lvl="0" indent="0" algn="l" defTabSz="914400" rtl="0" eaLnBrk="1" fontAlgn="auto" latinLnBrk="0" hangingPunct="1">
                <a:lnSpc>
                  <a:spcPct val="100000"/>
                </a:lnSpc>
                <a:spcBef>
                  <a:spcPts val="509"/>
                </a:spcBef>
                <a:spcAft>
                  <a:spcPts val="0"/>
                </a:spcAft>
                <a:buClr>
                  <a:srgbClr val="000000"/>
                </a:buClr>
                <a:buSzTx/>
                <a:buFont typeface="Arial"/>
                <a:buNone/>
                <a:tabLst/>
                <a:defRPr/>
              </a:pPr>
              <a:r>
                <a:rPr kumimoji="0" sz="1100" b="0" i="0" u="none" strike="noStrike" kern="0" cap="none" spc="-5" normalizeH="0" baseline="0" noProof="0">
                  <a:ln>
                    <a:noFill/>
                  </a:ln>
                  <a:solidFill>
                    <a:srgbClr val="000000"/>
                  </a:solidFill>
                  <a:effectLst/>
                  <a:uLnTx/>
                  <a:uFillTx/>
                  <a:latin typeface="Krub"/>
                  <a:ea typeface="+mn-ea"/>
                  <a:cs typeface="Arial"/>
                  <a:sym typeface="Arial"/>
                </a:rPr>
                <a:t>Domain</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88" name="object 34">
              <a:extLst>
                <a:ext uri="{FF2B5EF4-FFF2-40B4-BE49-F238E27FC236}">
                  <a16:creationId xmlns:a16="http://schemas.microsoft.com/office/drawing/2014/main" id="{425B7050-6602-D447-88FE-DF1D73B0C108}"/>
                </a:ext>
              </a:extLst>
            </p:cNvPr>
            <p:cNvSpPr txBox="1"/>
            <p:nvPr/>
          </p:nvSpPr>
          <p:spPr>
            <a:xfrm>
              <a:off x="10018468" y="2459331"/>
              <a:ext cx="338554" cy="965835"/>
            </a:xfrm>
            <a:prstGeom prst="rect">
              <a:avLst/>
            </a:prstGeom>
          </p:spPr>
          <p:txBody>
            <a:bodyPr vert="vert270"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100" b="0" i="0" u="none" strike="noStrike" kern="0" cap="none" spc="0" normalizeH="0" baseline="0" noProof="0">
                  <a:ln>
                    <a:noFill/>
                  </a:ln>
                  <a:solidFill>
                    <a:srgbClr val="000000"/>
                  </a:solidFill>
                  <a:effectLst/>
                  <a:uLnTx/>
                  <a:uFillTx/>
                  <a:latin typeface="Krub"/>
                  <a:ea typeface="+mn-ea"/>
                  <a:cs typeface="Arial"/>
                  <a:sym typeface="Arial"/>
                </a:rPr>
                <a:t>Ig-like</a:t>
              </a:r>
              <a:r>
                <a:rPr kumimoji="0" sz="1100" b="0" i="0" u="none" strike="noStrike" kern="0" cap="none" spc="-70" normalizeH="0" baseline="0" noProof="0">
                  <a:ln>
                    <a:noFill/>
                  </a:ln>
                  <a:solidFill>
                    <a:srgbClr val="000000"/>
                  </a:solidFill>
                  <a:effectLst/>
                  <a:uLnTx/>
                  <a:uFillTx/>
                  <a:latin typeface="Krub"/>
                  <a:ea typeface="+mn-ea"/>
                  <a:cs typeface="Arial"/>
                  <a:sym typeface="Arial"/>
                </a:rPr>
                <a:t> </a:t>
              </a:r>
              <a:r>
                <a:rPr kumimoji="0" sz="1100" b="0" i="0" u="none" strike="noStrike" kern="0" cap="none" spc="-5" normalizeH="0" baseline="0" noProof="0">
                  <a:ln>
                    <a:noFill/>
                  </a:ln>
                  <a:solidFill>
                    <a:srgbClr val="000000"/>
                  </a:solidFill>
                  <a:effectLst/>
                  <a:uLnTx/>
                  <a:uFillTx/>
                  <a:latin typeface="Krub"/>
                  <a:ea typeface="+mn-ea"/>
                  <a:cs typeface="Arial"/>
                  <a:sym typeface="Arial"/>
                </a:rPr>
                <a:t>domains</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89" name="object 38">
              <a:extLst>
                <a:ext uri="{FF2B5EF4-FFF2-40B4-BE49-F238E27FC236}">
                  <a16:creationId xmlns:a16="http://schemas.microsoft.com/office/drawing/2014/main" id="{C68ECC14-E2A1-0340-A9E4-8F77A615BCFA}"/>
                </a:ext>
              </a:extLst>
            </p:cNvPr>
            <p:cNvSpPr txBox="1"/>
            <p:nvPr/>
          </p:nvSpPr>
          <p:spPr>
            <a:xfrm>
              <a:off x="8545068" y="1610867"/>
              <a:ext cx="3287395" cy="325730"/>
            </a:xfrm>
            <a:prstGeom prst="rect">
              <a:avLst/>
            </a:prstGeom>
            <a:solidFill>
              <a:srgbClr val="75475E"/>
            </a:solidFill>
          </p:spPr>
          <p:txBody>
            <a:bodyPr vert="horz" wrap="square" lIns="0" tIns="78740" rIns="0" bIns="0" rtlCol="0">
              <a:spAutoFit/>
            </a:bodyPr>
            <a:lstStyle/>
            <a:p>
              <a:pPr marL="298450" marR="0" lvl="0" indent="0" algn="l" defTabSz="914400" rtl="0" eaLnBrk="1" fontAlgn="auto" latinLnBrk="0" hangingPunct="1">
                <a:lnSpc>
                  <a:spcPct val="100000"/>
                </a:lnSpc>
                <a:spcBef>
                  <a:spcPts val="620"/>
                </a:spcBef>
                <a:spcAft>
                  <a:spcPts val="0"/>
                </a:spcAft>
                <a:buClr>
                  <a:srgbClr val="000000"/>
                </a:buClr>
                <a:buSzTx/>
                <a:buFont typeface="Arial"/>
                <a:buNone/>
                <a:tabLst/>
                <a:defRPr/>
              </a:pPr>
              <a:r>
                <a:rPr kumimoji="0" sz="1600" b="1" i="0" u="none" strike="noStrike" kern="0" cap="none" spc="-5" normalizeH="0" baseline="0" noProof="0">
                  <a:ln>
                    <a:noFill/>
                  </a:ln>
                  <a:solidFill>
                    <a:srgbClr val="FFFFFF"/>
                  </a:solidFill>
                  <a:effectLst/>
                  <a:uLnTx/>
                  <a:uFillTx/>
                  <a:latin typeface="Krub"/>
                  <a:ea typeface="+mn-ea"/>
                  <a:cs typeface="Arial"/>
                  <a:sym typeface="Arial"/>
                </a:rPr>
                <a:t>Positi</a:t>
              </a:r>
              <a:r>
                <a:rPr kumimoji="0" sz="1600" b="1" i="0" u="none" strike="noStrike" kern="0" cap="none" spc="-10" normalizeH="0" baseline="0" noProof="0">
                  <a:ln>
                    <a:noFill/>
                  </a:ln>
                  <a:solidFill>
                    <a:srgbClr val="FFFFFF"/>
                  </a:solidFill>
                  <a:effectLst/>
                  <a:uLnTx/>
                  <a:uFillTx/>
                  <a:latin typeface="Krub"/>
                  <a:ea typeface="+mn-ea"/>
                  <a:cs typeface="Arial"/>
                  <a:sym typeface="Arial"/>
                </a:rPr>
                <a:t>o</a:t>
              </a:r>
              <a:r>
                <a:rPr kumimoji="0" sz="1600" b="1" i="0" u="none" strike="noStrike" kern="0" cap="none" spc="-5" normalizeH="0" baseline="0" noProof="0">
                  <a:ln>
                    <a:noFill/>
                  </a:ln>
                  <a:solidFill>
                    <a:srgbClr val="FFFFFF"/>
                  </a:solidFill>
                  <a:effectLst/>
                  <a:uLnTx/>
                  <a:uFillTx/>
                  <a:latin typeface="Krub"/>
                  <a:ea typeface="+mn-ea"/>
                  <a:cs typeface="Arial"/>
                  <a:sym typeface="Arial"/>
                </a:rPr>
                <a:t>n</a:t>
              </a:r>
              <a:r>
                <a:rPr kumimoji="0" sz="1600" b="1" i="0" u="none" strike="noStrike" kern="0" cap="none" spc="30" normalizeH="0" baseline="0" noProof="0">
                  <a:ln>
                    <a:noFill/>
                  </a:ln>
                  <a:solidFill>
                    <a:srgbClr val="FFFFFF"/>
                  </a:solidFill>
                  <a:effectLst/>
                  <a:uLnTx/>
                  <a:uFillTx/>
                  <a:latin typeface="Krub"/>
                  <a:ea typeface="+mn-ea"/>
                  <a:cs typeface="Arial"/>
                  <a:sym typeface="Arial"/>
                </a:rPr>
                <a:t> </a:t>
              </a:r>
              <a:r>
                <a:rPr kumimoji="0" sz="1600" b="1" i="0" u="none" strike="noStrike" kern="0" cap="none" spc="-5" normalizeH="0" baseline="0" noProof="0">
                  <a:ln>
                    <a:noFill/>
                  </a:ln>
                  <a:solidFill>
                    <a:srgbClr val="FFFFFF"/>
                  </a:solidFill>
                  <a:effectLst/>
                  <a:uLnTx/>
                  <a:uFillTx/>
                  <a:latin typeface="Krub"/>
                  <a:ea typeface="+mn-ea"/>
                  <a:cs typeface="Arial"/>
                  <a:sym typeface="Arial"/>
                </a:rPr>
                <a:t>of</a:t>
              </a:r>
              <a:r>
                <a:rPr kumimoji="0" sz="1600" b="1" i="0" u="none" strike="noStrike" kern="0" cap="none" spc="0" normalizeH="0" baseline="0" noProof="0">
                  <a:ln>
                    <a:noFill/>
                  </a:ln>
                  <a:solidFill>
                    <a:srgbClr val="FFFFFF"/>
                  </a:solidFill>
                  <a:effectLst/>
                  <a:uLnTx/>
                  <a:uFillTx/>
                  <a:latin typeface="Krub"/>
                  <a:ea typeface="+mn-ea"/>
                  <a:cs typeface="Arial"/>
                  <a:sym typeface="Arial"/>
                </a:rPr>
                <a:t> </a:t>
              </a:r>
              <a:r>
                <a:rPr kumimoji="0" sz="1600" b="1" i="0" u="none" strike="noStrike" kern="0" cap="none" spc="-5" normalizeH="0" baseline="0" noProof="0">
                  <a:ln>
                    <a:noFill/>
                  </a:ln>
                  <a:solidFill>
                    <a:srgbClr val="FFFFFF"/>
                  </a:solidFill>
                  <a:effectLst/>
                  <a:uLnTx/>
                  <a:uFillTx/>
                  <a:latin typeface="Krub"/>
                  <a:ea typeface="+mn-ea"/>
                  <a:cs typeface="Arial"/>
                  <a:sym typeface="Arial"/>
                </a:rPr>
                <a:t>D816V</a:t>
              </a:r>
              <a:r>
                <a:rPr kumimoji="0" sz="1600" b="1" i="0" u="none" strike="noStrike" kern="0" cap="none" spc="-150" normalizeH="0" baseline="0" noProof="0">
                  <a:ln>
                    <a:noFill/>
                  </a:ln>
                  <a:solidFill>
                    <a:srgbClr val="FFFFFF"/>
                  </a:solidFill>
                  <a:effectLst/>
                  <a:uLnTx/>
                  <a:uFillTx/>
                  <a:latin typeface="Krub"/>
                  <a:ea typeface="+mn-ea"/>
                  <a:cs typeface="Arial"/>
                  <a:sym typeface="Arial"/>
                </a:rPr>
                <a:t> </a:t>
              </a:r>
              <a:r>
                <a:rPr kumimoji="0" sz="1600" b="1" i="0" u="none" strike="noStrike" kern="0" cap="none" spc="-5" normalizeH="0" baseline="0" noProof="0">
                  <a:ln>
                    <a:noFill/>
                  </a:ln>
                  <a:solidFill>
                    <a:srgbClr val="FFFFFF"/>
                  </a:solidFill>
                  <a:effectLst/>
                  <a:uLnTx/>
                  <a:uFillTx/>
                  <a:latin typeface="Krub"/>
                  <a:ea typeface="+mn-ea"/>
                  <a:cs typeface="Arial"/>
                  <a:sym typeface="Arial"/>
                </a:rPr>
                <a:t>m</a:t>
              </a:r>
              <a:r>
                <a:rPr kumimoji="0" sz="1600" b="1" i="0" u="none" strike="noStrike" kern="0" cap="none" spc="-15" normalizeH="0" baseline="0" noProof="0">
                  <a:ln>
                    <a:noFill/>
                  </a:ln>
                  <a:solidFill>
                    <a:srgbClr val="FFFFFF"/>
                  </a:solidFill>
                  <a:effectLst/>
                  <a:uLnTx/>
                  <a:uFillTx/>
                  <a:latin typeface="Krub"/>
                  <a:ea typeface="+mn-ea"/>
                  <a:cs typeface="Arial"/>
                  <a:sym typeface="Arial"/>
                </a:rPr>
                <a:t>u</a:t>
              </a:r>
              <a:r>
                <a:rPr kumimoji="0" sz="1600" b="1" i="0" u="none" strike="noStrike" kern="0" cap="none" spc="-5" normalizeH="0" baseline="0" noProof="0">
                  <a:ln>
                    <a:noFill/>
                  </a:ln>
                  <a:solidFill>
                    <a:srgbClr val="FFFFFF"/>
                  </a:solidFill>
                  <a:effectLst/>
                  <a:uLnTx/>
                  <a:uFillTx/>
                  <a:latin typeface="Krub"/>
                  <a:ea typeface="+mn-ea"/>
                  <a:cs typeface="Arial"/>
                  <a:sym typeface="Arial"/>
                </a:rPr>
                <a:t>ta</a:t>
              </a:r>
              <a:r>
                <a:rPr kumimoji="0" sz="1600" b="1" i="0" u="none" strike="noStrike" kern="0" cap="none" spc="-15" normalizeH="0" baseline="0" noProof="0">
                  <a:ln>
                    <a:noFill/>
                  </a:ln>
                  <a:solidFill>
                    <a:srgbClr val="FFFFFF"/>
                  </a:solidFill>
                  <a:effectLst/>
                  <a:uLnTx/>
                  <a:uFillTx/>
                  <a:latin typeface="Krub"/>
                  <a:ea typeface="+mn-ea"/>
                  <a:cs typeface="Arial"/>
                  <a:sym typeface="Arial"/>
                </a:rPr>
                <a:t>t</a:t>
              </a:r>
              <a:r>
                <a:rPr kumimoji="0" sz="1600" b="1" i="0" u="none" strike="noStrike" kern="0" cap="none" spc="-5" normalizeH="0" baseline="0" noProof="0">
                  <a:ln>
                    <a:noFill/>
                  </a:ln>
                  <a:solidFill>
                    <a:srgbClr val="FFFFFF"/>
                  </a:solidFill>
                  <a:effectLst/>
                  <a:uLnTx/>
                  <a:uFillTx/>
                  <a:latin typeface="Krub"/>
                  <a:ea typeface="+mn-ea"/>
                  <a:cs typeface="Arial"/>
                  <a:sym typeface="Arial"/>
                </a:rPr>
                <a:t>io</a:t>
              </a:r>
              <a:r>
                <a:rPr kumimoji="0" sz="1600" b="1" i="0" u="none" strike="noStrike" kern="0" cap="none" spc="-15" normalizeH="0" baseline="0" noProof="0">
                  <a:ln>
                    <a:noFill/>
                  </a:ln>
                  <a:solidFill>
                    <a:srgbClr val="FFFFFF"/>
                  </a:solidFill>
                  <a:effectLst/>
                  <a:uLnTx/>
                  <a:uFillTx/>
                  <a:latin typeface="Krub"/>
                  <a:ea typeface="+mn-ea"/>
                  <a:cs typeface="Arial"/>
                  <a:sym typeface="Arial"/>
                </a:rPr>
                <a:t>n</a:t>
              </a:r>
              <a:r>
                <a:rPr kumimoji="0" sz="1575" b="1" i="0" u="none" strike="noStrike" kern="0" cap="none" spc="7" normalizeH="0" baseline="26455" noProof="0">
                  <a:ln>
                    <a:noFill/>
                  </a:ln>
                  <a:solidFill>
                    <a:srgbClr val="FFFFFF"/>
                  </a:solidFill>
                  <a:effectLst/>
                  <a:uLnTx/>
                  <a:uFillTx/>
                  <a:latin typeface="Krub"/>
                  <a:ea typeface="+mn-ea"/>
                  <a:cs typeface="Arial"/>
                  <a:sym typeface="Arial"/>
                </a:rPr>
                <a:t>3</a:t>
              </a:r>
              <a:endParaRPr kumimoji="0" sz="1575" b="0" i="0" u="none" strike="noStrike" kern="0" cap="none" spc="0" normalizeH="0" baseline="26455" noProof="0">
                <a:ln>
                  <a:noFill/>
                </a:ln>
                <a:solidFill>
                  <a:srgbClr val="000000"/>
                </a:solidFill>
                <a:effectLst/>
                <a:uLnTx/>
                <a:uFillTx/>
                <a:latin typeface="Krub"/>
                <a:ea typeface="+mn-ea"/>
                <a:cs typeface="Arial"/>
                <a:sym typeface="Arial"/>
              </a:endParaRPr>
            </a:p>
          </p:txBody>
        </p:sp>
        <p:sp>
          <p:nvSpPr>
            <p:cNvPr id="90" name="object 39">
              <a:extLst>
                <a:ext uri="{FF2B5EF4-FFF2-40B4-BE49-F238E27FC236}">
                  <a16:creationId xmlns:a16="http://schemas.microsoft.com/office/drawing/2014/main" id="{3F062AA3-C5FC-7A44-B347-450260741F37}"/>
                </a:ext>
              </a:extLst>
            </p:cNvPr>
            <p:cNvSpPr txBox="1"/>
            <p:nvPr/>
          </p:nvSpPr>
          <p:spPr>
            <a:xfrm>
              <a:off x="11060048" y="4385309"/>
              <a:ext cx="716915"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sz="1100" b="1" i="0" u="none" strike="noStrike" kern="0" cap="none" spc="-5" normalizeH="0" baseline="0" noProof="0">
                  <a:ln>
                    <a:noFill/>
                  </a:ln>
                  <a:solidFill>
                    <a:srgbClr val="466F74"/>
                  </a:solidFill>
                  <a:effectLst/>
                  <a:uLnTx/>
                  <a:uFillTx/>
                  <a:latin typeface="Krub"/>
                  <a:ea typeface="+mn-ea"/>
                  <a:cs typeface="Arial"/>
                  <a:sym typeface="Arial"/>
                </a:rPr>
                <a:t>KIT</a:t>
              </a:r>
              <a:r>
                <a:rPr kumimoji="0" sz="1100" b="1" i="0" u="none" strike="noStrike" kern="0" cap="none" spc="-60" normalizeH="0" baseline="0" noProof="0">
                  <a:ln>
                    <a:noFill/>
                  </a:ln>
                  <a:solidFill>
                    <a:srgbClr val="466F74"/>
                  </a:solidFill>
                  <a:effectLst/>
                  <a:uLnTx/>
                  <a:uFillTx/>
                  <a:latin typeface="Krub"/>
                  <a:ea typeface="+mn-ea"/>
                  <a:cs typeface="Arial"/>
                  <a:sym typeface="Arial"/>
                </a:rPr>
                <a:t> </a:t>
              </a:r>
              <a:r>
                <a:rPr kumimoji="0" sz="1100" b="1" i="0" u="none" strike="noStrike" kern="0" cap="none" spc="-5" normalizeH="0" baseline="0" noProof="0">
                  <a:ln>
                    <a:noFill/>
                  </a:ln>
                  <a:solidFill>
                    <a:srgbClr val="466F74"/>
                  </a:solidFill>
                  <a:effectLst/>
                  <a:uLnTx/>
                  <a:uFillTx/>
                  <a:latin typeface="Krub"/>
                  <a:ea typeface="+mn-ea"/>
                  <a:cs typeface="Arial"/>
                  <a:sym typeface="Arial"/>
                </a:rPr>
                <a:t>D816V</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91" name="object 40">
              <a:extLst>
                <a:ext uri="{FF2B5EF4-FFF2-40B4-BE49-F238E27FC236}">
                  <a16:creationId xmlns:a16="http://schemas.microsoft.com/office/drawing/2014/main" id="{82DE9AE6-147D-1F45-9662-E41CCC99F761}"/>
                </a:ext>
              </a:extLst>
            </p:cNvPr>
            <p:cNvSpPr/>
            <p:nvPr/>
          </p:nvSpPr>
          <p:spPr>
            <a:xfrm>
              <a:off x="11018519" y="4592701"/>
              <a:ext cx="407034" cy="294005"/>
            </a:xfrm>
            <a:custGeom>
              <a:avLst/>
              <a:gdLst/>
              <a:ahLst/>
              <a:cxnLst/>
              <a:rect l="l" t="t" r="r" b="b"/>
              <a:pathLst>
                <a:path w="407034" h="294004">
                  <a:moveTo>
                    <a:pt x="39750" y="218312"/>
                  </a:moveTo>
                  <a:lnTo>
                    <a:pt x="0" y="293750"/>
                  </a:lnTo>
                  <a:lnTo>
                    <a:pt x="84074" y="280288"/>
                  </a:lnTo>
                  <a:lnTo>
                    <a:pt x="70904" y="261874"/>
                  </a:lnTo>
                  <a:lnTo>
                    <a:pt x="55372" y="261874"/>
                  </a:lnTo>
                  <a:lnTo>
                    <a:pt x="47878" y="251587"/>
                  </a:lnTo>
                  <a:lnTo>
                    <a:pt x="58241" y="244168"/>
                  </a:lnTo>
                  <a:lnTo>
                    <a:pt x="39750" y="218312"/>
                  </a:lnTo>
                  <a:close/>
                </a:path>
                <a:path w="407034" h="294004">
                  <a:moveTo>
                    <a:pt x="58241" y="244168"/>
                  </a:moveTo>
                  <a:lnTo>
                    <a:pt x="47878" y="251587"/>
                  </a:lnTo>
                  <a:lnTo>
                    <a:pt x="55372" y="261874"/>
                  </a:lnTo>
                  <a:lnTo>
                    <a:pt x="65645" y="254520"/>
                  </a:lnTo>
                  <a:lnTo>
                    <a:pt x="58241" y="244168"/>
                  </a:lnTo>
                  <a:close/>
                </a:path>
                <a:path w="407034" h="294004">
                  <a:moveTo>
                    <a:pt x="65645" y="254520"/>
                  </a:moveTo>
                  <a:lnTo>
                    <a:pt x="55372" y="261874"/>
                  </a:lnTo>
                  <a:lnTo>
                    <a:pt x="70904" y="261874"/>
                  </a:lnTo>
                  <a:lnTo>
                    <a:pt x="65645" y="254520"/>
                  </a:lnTo>
                  <a:close/>
                </a:path>
                <a:path w="407034" h="294004">
                  <a:moveTo>
                    <a:pt x="399287" y="0"/>
                  </a:moveTo>
                  <a:lnTo>
                    <a:pt x="58241" y="244168"/>
                  </a:lnTo>
                  <a:lnTo>
                    <a:pt x="65645" y="254520"/>
                  </a:lnTo>
                  <a:lnTo>
                    <a:pt x="406653" y="10413"/>
                  </a:lnTo>
                  <a:lnTo>
                    <a:pt x="399287" y="0"/>
                  </a:lnTo>
                  <a:close/>
                </a:path>
              </a:pathLst>
            </a:custGeom>
            <a:solidFill>
              <a:srgbClr val="436D7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92" name="object 43">
              <a:extLst>
                <a:ext uri="{FF2B5EF4-FFF2-40B4-BE49-F238E27FC236}">
                  <a16:creationId xmlns:a16="http://schemas.microsoft.com/office/drawing/2014/main" id="{5974CF7F-5505-C241-9F1B-6DDEB2E23122}"/>
                </a:ext>
              </a:extLst>
            </p:cNvPr>
            <p:cNvSpPr txBox="1"/>
            <p:nvPr/>
          </p:nvSpPr>
          <p:spPr>
            <a:xfrm>
              <a:off x="8545068" y="3582923"/>
              <a:ext cx="1234440" cy="287257"/>
            </a:xfrm>
            <a:prstGeom prst="rect">
              <a:avLst/>
            </a:prstGeom>
            <a:solidFill>
              <a:srgbClr val="B8E9F4"/>
            </a:solidFill>
          </p:spPr>
          <p:txBody>
            <a:bodyPr vert="horz" wrap="square" lIns="0" tIns="116839" rIns="0" bIns="0" rtlCol="0">
              <a:spAutoFit/>
            </a:bodyPr>
            <a:lstStyle/>
            <a:p>
              <a:pPr marL="102870" marR="0" lvl="0" indent="0" algn="l" defTabSz="914400" rtl="0" eaLnBrk="1" fontAlgn="auto" latinLnBrk="0" hangingPunct="1">
                <a:lnSpc>
                  <a:spcPct val="100000"/>
                </a:lnSpc>
                <a:spcBef>
                  <a:spcPts val="919"/>
                </a:spcBef>
                <a:spcAft>
                  <a:spcPts val="0"/>
                </a:spcAft>
                <a:buClr>
                  <a:srgbClr val="000000"/>
                </a:buClr>
                <a:buSzTx/>
                <a:buFont typeface="Arial"/>
                <a:buNone/>
                <a:tabLst/>
                <a:defRPr/>
              </a:pPr>
              <a:r>
                <a:rPr kumimoji="0" sz="1100" b="0" i="0" u="none" strike="noStrike" kern="0" cap="none" spc="0" normalizeH="0" baseline="0" noProof="0">
                  <a:ln>
                    <a:noFill/>
                  </a:ln>
                  <a:solidFill>
                    <a:srgbClr val="000000"/>
                  </a:solidFill>
                  <a:effectLst/>
                  <a:uLnTx/>
                  <a:uFillTx/>
                  <a:latin typeface="Krub"/>
                  <a:ea typeface="+mn-ea"/>
                  <a:cs typeface="Arial"/>
                  <a:sym typeface="Arial"/>
                </a:rPr>
                <a:t>Transmembrane</a:t>
              </a:r>
            </a:p>
          </p:txBody>
        </p:sp>
      </p:grpSp>
      <p:cxnSp>
        <p:nvCxnSpPr>
          <p:cNvPr id="93" name="Straight Connector 92">
            <a:extLst>
              <a:ext uri="{FF2B5EF4-FFF2-40B4-BE49-F238E27FC236}">
                <a16:creationId xmlns:a16="http://schemas.microsoft.com/office/drawing/2014/main" id="{5548A068-7682-834E-8AB1-2C331EA361F8}"/>
              </a:ext>
            </a:extLst>
          </p:cNvPr>
          <p:cNvCxnSpPr>
            <a:cxnSpLocks/>
          </p:cNvCxnSpPr>
          <p:nvPr/>
        </p:nvCxnSpPr>
        <p:spPr>
          <a:xfrm>
            <a:off x="849981" y="3002689"/>
            <a:ext cx="5842423" cy="0"/>
          </a:xfrm>
          <a:prstGeom prst="line">
            <a:avLst/>
          </a:prstGeom>
          <a:ln w="6350" cmpd="sng">
            <a:solidFill>
              <a:srgbClr val="3C3C3C">
                <a:alpha val="3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D47645F1-2ACA-AA4D-97CB-3150FE6548E6}"/>
              </a:ext>
            </a:extLst>
          </p:cNvPr>
          <p:cNvCxnSpPr>
            <a:cxnSpLocks/>
          </p:cNvCxnSpPr>
          <p:nvPr/>
        </p:nvCxnSpPr>
        <p:spPr>
          <a:xfrm>
            <a:off x="849982" y="3922806"/>
            <a:ext cx="5842423" cy="0"/>
          </a:xfrm>
          <a:prstGeom prst="line">
            <a:avLst/>
          </a:prstGeom>
          <a:ln w="6350" cmpd="sng">
            <a:solidFill>
              <a:srgbClr val="3C3C3C">
                <a:alpha val="30000"/>
              </a:srgb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C835E1A-A8DF-F9DF-A39B-E0A66F320D04}"/>
              </a:ext>
            </a:extLst>
          </p:cNvPr>
          <p:cNvSpPr>
            <a:spLocks noGrp="1"/>
          </p:cNvSpPr>
          <p:nvPr>
            <p:ph type="title"/>
          </p:nvPr>
        </p:nvSpPr>
        <p:spPr>
          <a:xfrm>
            <a:off x="651177" y="366123"/>
            <a:ext cx="9650920" cy="430847"/>
          </a:xfrm>
        </p:spPr>
        <p:txBody>
          <a:bodyPr/>
          <a:lstStyle/>
          <a:p>
            <a:r>
              <a:rPr lang="en-US" sz="2400" dirty="0">
                <a:latin typeface="+mj-lt"/>
              </a:rPr>
              <a:t>Systemic Mastocytosis is Driven by the KIT D816V Mutation</a:t>
            </a:r>
          </a:p>
        </p:txBody>
      </p:sp>
      <p:sp>
        <p:nvSpPr>
          <p:cNvPr id="4" name="TextBox 3">
            <a:extLst>
              <a:ext uri="{FF2B5EF4-FFF2-40B4-BE49-F238E27FC236}">
                <a16:creationId xmlns:a16="http://schemas.microsoft.com/office/drawing/2014/main" id="{F3CC7D59-2382-95EB-8053-134F58A31CAF}"/>
              </a:ext>
            </a:extLst>
          </p:cNvPr>
          <p:cNvSpPr txBox="1"/>
          <p:nvPr/>
        </p:nvSpPr>
        <p:spPr>
          <a:xfrm>
            <a:off x="367553" y="5930801"/>
            <a:ext cx="11519647" cy="369148"/>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Krub"/>
                <a:ea typeface="+mn-ea"/>
                <a:cs typeface="+mn-cs"/>
              </a:rPr>
              <a:t>High-sensitivity KIT testing is critical in diagnosing Systemic Mastocytosis</a:t>
            </a:r>
          </a:p>
        </p:txBody>
      </p:sp>
      <p:sp>
        <p:nvSpPr>
          <p:cNvPr id="5" name="Rectangle 4">
            <a:extLst>
              <a:ext uri="{FF2B5EF4-FFF2-40B4-BE49-F238E27FC236}">
                <a16:creationId xmlns:a16="http://schemas.microsoft.com/office/drawing/2014/main" id="{7B08D0DE-FFDD-B401-C7FE-5DAAC993BA05}"/>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37621492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7FA355E-FA4D-43E7-AD3A-D3FDBEC633B6}"/>
              </a:ext>
            </a:extLst>
          </p:cNvPr>
          <p:cNvSpPr>
            <a:spLocks/>
          </p:cNvSpPr>
          <p:nvPr/>
        </p:nvSpPr>
        <p:spPr>
          <a:xfrm>
            <a:off x="4828452" y="1447963"/>
            <a:ext cx="2089808" cy="42260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28" name="Rectangle 27">
            <a:extLst>
              <a:ext uri="{FF2B5EF4-FFF2-40B4-BE49-F238E27FC236}">
                <a16:creationId xmlns:a16="http://schemas.microsoft.com/office/drawing/2014/main" id="{CE9047C3-F3D0-4C2C-8F14-46A5F705C316}"/>
              </a:ext>
            </a:extLst>
          </p:cNvPr>
          <p:cNvSpPr>
            <a:spLocks/>
          </p:cNvSpPr>
          <p:nvPr/>
        </p:nvSpPr>
        <p:spPr>
          <a:xfrm>
            <a:off x="7154976" y="1447963"/>
            <a:ext cx="2089808" cy="42260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29" name="Rectangle 28">
            <a:extLst>
              <a:ext uri="{FF2B5EF4-FFF2-40B4-BE49-F238E27FC236}">
                <a16:creationId xmlns:a16="http://schemas.microsoft.com/office/drawing/2014/main" id="{EB140426-C768-404F-AC0A-A489390A4618}"/>
              </a:ext>
            </a:extLst>
          </p:cNvPr>
          <p:cNvSpPr>
            <a:spLocks/>
          </p:cNvSpPr>
          <p:nvPr/>
        </p:nvSpPr>
        <p:spPr>
          <a:xfrm>
            <a:off x="9481501" y="1447963"/>
            <a:ext cx="2089808" cy="42260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3" name="Title 2">
            <a:extLst>
              <a:ext uri="{FF2B5EF4-FFF2-40B4-BE49-F238E27FC236}">
                <a16:creationId xmlns:a16="http://schemas.microsoft.com/office/drawing/2014/main" id="{22D85FC3-4504-4F4B-9C6C-8EEF454B257D}"/>
              </a:ext>
            </a:extLst>
          </p:cNvPr>
          <p:cNvSpPr>
            <a:spLocks noGrp="1"/>
          </p:cNvSpPr>
          <p:nvPr>
            <p:ph type="title"/>
          </p:nvPr>
        </p:nvSpPr>
        <p:spPr>
          <a:xfrm>
            <a:off x="688346" y="548171"/>
            <a:ext cx="9650920" cy="430847"/>
          </a:xfrm>
        </p:spPr>
        <p:txBody>
          <a:bodyPr>
            <a:normAutofit fontScale="90000"/>
          </a:bodyPr>
          <a:lstStyle/>
          <a:p>
            <a:r>
              <a:rPr lang="en-US" dirty="0">
                <a:latin typeface="+mj-lt"/>
              </a:rPr>
              <a:t>Available and Upcoming Therapies for Systemic </a:t>
            </a:r>
            <a:r>
              <a:rPr lang="en-US" dirty="0" err="1">
                <a:latin typeface="+mj-lt"/>
              </a:rPr>
              <a:t>Mastocytosis</a:t>
            </a:r>
            <a:endParaRPr lang="en-IN" dirty="0">
              <a:latin typeface="+mj-lt"/>
            </a:endParaRPr>
          </a:p>
        </p:txBody>
      </p:sp>
      <p:sp>
        <p:nvSpPr>
          <p:cNvPr id="6" name="TextBox 5">
            <a:extLst>
              <a:ext uri="{FF2B5EF4-FFF2-40B4-BE49-F238E27FC236}">
                <a16:creationId xmlns:a16="http://schemas.microsoft.com/office/drawing/2014/main" id="{B5552FFB-C01F-41AD-B5BE-68534BCC5D96}"/>
              </a:ext>
            </a:extLst>
          </p:cNvPr>
          <p:cNvSpPr txBox="1">
            <a:spLocks/>
          </p:cNvSpPr>
          <p:nvPr/>
        </p:nvSpPr>
        <p:spPr>
          <a:xfrm>
            <a:off x="286478" y="6517432"/>
            <a:ext cx="10424160" cy="276999"/>
          </a:xfrm>
          <a:prstGeom prst="rect">
            <a:avLst/>
          </a:prstGeom>
          <a:noFill/>
        </p:spPr>
        <p:txBody>
          <a:bodyPr wrap="square" lIns="0" tIns="0" rIns="0" bIns="0" rtlCol="0" anchor="b">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mn-ea"/>
                <a:cs typeface="Arial"/>
                <a:sym typeface="Arial"/>
              </a:rPr>
              <a:t>Tashi et al. </a:t>
            </a:r>
            <a:r>
              <a:rPr kumimoji="0" lang="en-US" sz="900" b="0" i="1" u="none" strike="noStrike" kern="1200" cap="none" spc="0" normalizeH="0" baseline="0" noProof="0" dirty="0">
                <a:ln>
                  <a:noFill/>
                </a:ln>
                <a:solidFill>
                  <a:srgbClr val="000000"/>
                </a:solidFill>
                <a:effectLst/>
                <a:uLnTx/>
                <a:uFillTx/>
                <a:latin typeface="Krub"/>
                <a:ea typeface="+mn-ea"/>
                <a:cs typeface="Arial"/>
                <a:sym typeface="Arial"/>
              </a:rPr>
              <a:t>Elenestinib, an Investigational, Next Generation KIT D816V Inhibitor, Reduces Mast Cell Burden, Improves Symptoms, and Has a Favorable Safety Profile in Patients with Indolent Systemic Mastocytosis: Analysis of the HARBOR Trial. ASH 2023;Abstract 76.</a:t>
            </a:r>
            <a:endParaRPr kumimoji="0" lang="en-US" sz="900" b="0" i="0" u="none" strike="noStrike" kern="1200" cap="none" spc="0" normalizeH="0" baseline="0" noProof="0" dirty="0">
              <a:ln>
                <a:noFill/>
              </a:ln>
              <a:solidFill>
                <a:srgbClr val="000000"/>
              </a:solidFill>
              <a:effectLst/>
              <a:uLnTx/>
              <a:uFillTx/>
              <a:latin typeface="Krub"/>
              <a:ea typeface="+mn-ea"/>
              <a:cs typeface="Arial"/>
              <a:sym typeface="Arial"/>
            </a:endParaRPr>
          </a:p>
        </p:txBody>
      </p:sp>
      <p:sp>
        <p:nvSpPr>
          <p:cNvPr id="8" name="Rectangle: Rounded Corners 7">
            <a:extLst>
              <a:ext uri="{FF2B5EF4-FFF2-40B4-BE49-F238E27FC236}">
                <a16:creationId xmlns:a16="http://schemas.microsoft.com/office/drawing/2014/main" id="{453EB52B-C36D-4D6F-88F1-7B79489946CB}"/>
              </a:ext>
            </a:extLst>
          </p:cNvPr>
          <p:cNvSpPr>
            <a:spLocks/>
          </p:cNvSpPr>
          <p:nvPr/>
        </p:nvSpPr>
        <p:spPr>
          <a:xfrm>
            <a:off x="580521" y="1447963"/>
            <a:ext cx="1853323" cy="4226023"/>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Krub"/>
                <a:ea typeface="+mn-ea"/>
                <a:cs typeface="+mn-cs"/>
                <a:sym typeface="Arial"/>
              </a:rPr>
              <a:t>Selectivity profiles of KIT D816V inhibitors in clinical development or approved for systemic </a:t>
            </a:r>
            <a:r>
              <a:rPr kumimoji="0" lang="en-US" sz="1800" b="0" i="0" u="none" strike="noStrike" kern="0" cap="none" spc="0" normalizeH="0" baseline="0" noProof="0" dirty="0" err="1">
                <a:ln>
                  <a:noFill/>
                </a:ln>
                <a:solidFill>
                  <a:srgbClr val="000000"/>
                </a:solidFill>
                <a:effectLst/>
                <a:uLnTx/>
                <a:uFillTx/>
                <a:latin typeface="Krub"/>
                <a:ea typeface="+mn-ea"/>
                <a:cs typeface="+mn-cs"/>
                <a:sym typeface="Arial"/>
              </a:rPr>
              <a:t>mastocytosis</a:t>
            </a:r>
            <a:endParaRPr kumimoji="0" lang="en-US" sz="1400" b="0" i="0" u="none" strike="noStrike" kern="0" cap="none" spc="0" normalizeH="0" baseline="0" noProof="0" dirty="0">
              <a:ln>
                <a:noFill/>
              </a:ln>
              <a:solidFill>
                <a:srgbClr val="000000"/>
              </a:solidFill>
              <a:effectLst/>
              <a:uLnTx/>
              <a:uFillTx/>
              <a:latin typeface="Krub"/>
              <a:ea typeface="+mn-ea"/>
              <a:cs typeface="+mn-cs"/>
              <a:sym typeface="Arial"/>
            </a:endParaRPr>
          </a:p>
        </p:txBody>
      </p:sp>
      <p:sp>
        <p:nvSpPr>
          <p:cNvPr id="30" name="Rectangle 29">
            <a:extLst>
              <a:ext uri="{FF2B5EF4-FFF2-40B4-BE49-F238E27FC236}">
                <a16:creationId xmlns:a16="http://schemas.microsoft.com/office/drawing/2014/main" id="{D44D8E10-5E5A-4275-AE31-7B63306206D9}"/>
              </a:ext>
            </a:extLst>
          </p:cNvPr>
          <p:cNvSpPr>
            <a:spLocks/>
          </p:cNvSpPr>
          <p:nvPr/>
        </p:nvSpPr>
        <p:spPr>
          <a:xfrm>
            <a:off x="2586244" y="1447963"/>
            <a:ext cx="8985064" cy="645217"/>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9" name="TextBox 8">
            <a:extLst>
              <a:ext uri="{FF2B5EF4-FFF2-40B4-BE49-F238E27FC236}">
                <a16:creationId xmlns:a16="http://schemas.microsoft.com/office/drawing/2014/main" id="{2C155CE1-5439-4FC0-9CA8-D51DC72CD987}"/>
              </a:ext>
            </a:extLst>
          </p:cNvPr>
          <p:cNvSpPr txBox="1">
            <a:spLocks/>
          </p:cNvSpPr>
          <p:nvPr/>
        </p:nvSpPr>
        <p:spPr>
          <a:xfrm>
            <a:off x="2668262" y="1668236"/>
            <a:ext cx="456856" cy="204671"/>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Drug:</a:t>
            </a:r>
            <a:endPar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Calibri"/>
            </a:endParaRPr>
          </a:p>
        </p:txBody>
      </p:sp>
      <p:sp>
        <p:nvSpPr>
          <p:cNvPr id="12" name="TextBox 11">
            <a:extLst>
              <a:ext uri="{FF2B5EF4-FFF2-40B4-BE49-F238E27FC236}">
                <a16:creationId xmlns:a16="http://schemas.microsoft.com/office/drawing/2014/main" id="{BFF44C8A-7DCF-463F-A911-72ECE536E5E0}"/>
              </a:ext>
            </a:extLst>
          </p:cNvPr>
          <p:cNvSpPr txBox="1">
            <a:spLocks/>
          </p:cNvSpPr>
          <p:nvPr/>
        </p:nvSpPr>
        <p:spPr>
          <a:xfrm>
            <a:off x="5510589" y="1668236"/>
            <a:ext cx="921727" cy="204671"/>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ctr"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Elenestinib</a:t>
            </a:r>
            <a:endPar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Calibri"/>
            </a:endParaRPr>
          </a:p>
        </p:txBody>
      </p:sp>
      <p:sp>
        <p:nvSpPr>
          <p:cNvPr id="13" name="TextBox 12">
            <a:extLst>
              <a:ext uri="{FF2B5EF4-FFF2-40B4-BE49-F238E27FC236}">
                <a16:creationId xmlns:a16="http://schemas.microsoft.com/office/drawing/2014/main" id="{D504FCCE-506A-430A-A04B-96909C38AFDA}"/>
              </a:ext>
            </a:extLst>
          </p:cNvPr>
          <p:cNvSpPr txBox="1">
            <a:spLocks/>
          </p:cNvSpPr>
          <p:nvPr/>
        </p:nvSpPr>
        <p:spPr>
          <a:xfrm>
            <a:off x="7795193" y="1668236"/>
            <a:ext cx="902491" cy="204671"/>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ctr"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Avapritinib</a:t>
            </a:r>
            <a:endPar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Calibri"/>
            </a:endParaRPr>
          </a:p>
        </p:txBody>
      </p:sp>
      <p:sp>
        <p:nvSpPr>
          <p:cNvPr id="14" name="TextBox 13">
            <a:extLst>
              <a:ext uri="{FF2B5EF4-FFF2-40B4-BE49-F238E27FC236}">
                <a16:creationId xmlns:a16="http://schemas.microsoft.com/office/drawing/2014/main" id="{AA4AD4FA-DFB5-467D-AFF0-BA0D6E8B4D20}"/>
              </a:ext>
            </a:extLst>
          </p:cNvPr>
          <p:cNvSpPr txBox="1">
            <a:spLocks/>
          </p:cNvSpPr>
          <p:nvPr/>
        </p:nvSpPr>
        <p:spPr>
          <a:xfrm>
            <a:off x="10009048" y="1668236"/>
            <a:ext cx="1115690" cy="204671"/>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ctr"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Bezuclastinib</a:t>
            </a:r>
            <a:endPar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Calibri"/>
            </a:endParaRPr>
          </a:p>
        </p:txBody>
      </p:sp>
      <p:sp>
        <p:nvSpPr>
          <p:cNvPr id="18" name="TextBox 17">
            <a:extLst>
              <a:ext uri="{FF2B5EF4-FFF2-40B4-BE49-F238E27FC236}">
                <a16:creationId xmlns:a16="http://schemas.microsoft.com/office/drawing/2014/main" id="{9223BC8B-A95D-4BFD-BED4-353687A63979}"/>
              </a:ext>
            </a:extLst>
          </p:cNvPr>
          <p:cNvSpPr txBox="1">
            <a:spLocks/>
          </p:cNvSpPr>
          <p:nvPr/>
        </p:nvSpPr>
        <p:spPr>
          <a:xfrm>
            <a:off x="5140291" y="5792220"/>
            <a:ext cx="1662322" cy="3801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ctr"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First in human 2020, </a:t>
            </a:r>
            <a:r>
              <a:rPr kumimoji="0" lang="en-US" sz="16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investigational</a:t>
            </a:r>
            <a:endParaRPr kumimoji="0" lang="en-US" sz="16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Calibri"/>
            </a:endParaRPr>
          </a:p>
        </p:txBody>
      </p:sp>
      <p:sp>
        <p:nvSpPr>
          <p:cNvPr id="21" name="TextBox 20">
            <a:extLst>
              <a:ext uri="{FF2B5EF4-FFF2-40B4-BE49-F238E27FC236}">
                <a16:creationId xmlns:a16="http://schemas.microsoft.com/office/drawing/2014/main" id="{17DD84E7-2857-43A9-A551-76FEDD6AC61A}"/>
              </a:ext>
            </a:extLst>
          </p:cNvPr>
          <p:cNvSpPr txBox="1">
            <a:spLocks/>
          </p:cNvSpPr>
          <p:nvPr/>
        </p:nvSpPr>
        <p:spPr>
          <a:xfrm>
            <a:off x="7415277" y="5792220"/>
            <a:ext cx="1662322" cy="3801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ctr"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First in human Oct 2015, </a:t>
            </a:r>
            <a:r>
              <a:rPr kumimoji="0" lang="en-US" sz="1600" b="1" i="0" u="none" strike="noStrike" kern="0" cap="none" spc="0" normalizeH="0" baseline="0" noProof="0" dirty="0">
                <a:ln>
                  <a:noFill/>
                </a:ln>
                <a:solidFill>
                  <a:srgbClr val="00B050"/>
                </a:solidFill>
                <a:effectLst/>
                <a:uLnTx/>
                <a:uFillTx/>
                <a:latin typeface="Krub"/>
                <a:ea typeface="Lato"/>
                <a:cs typeface="Krub" panose="00000500000000000000" pitchFamily="2" charset="-34"/>
                <a:sym typeface="Arial"/>
              </a:rPr>
              <a:t>approved</a:t>
            </a:r>
            <a:endParaRPr kumimoji="0" lang="en-US" sz="1600" b="1" i="0" u="none" strike="noStrike" kern="0" cap="none" spc="0" normalizeH="0" baseline="0" noProof="0" dirty="0">
              <a:ln>
                <a:noFill/>
              </a:ln>
              <a:solidFill>
                <a:srgbClr val="00B050"/>
              </a:solidFill>
              <a:effectLst/>
              <a:uLnTx/>
              <a:uFillTx/>
              <a:latin typeface="Krub"/>
              <a:ea typeface="Lato"/>
              <a:cs typeface="Krub" panose="00000500000000000000" pitchFamily="2" charset="-34"/>
              <a:sym typeface="Calibri"/>
            </a:endParaRPr>
          </a:p>
        </p:txBody>
      </p:sp>
      <p:sp>
        <p:nvSpPr>
          <p:cNvPr id="32" name="Rectangle 31">
            <a:extLst>
              <a:ext uri="{FF2B5EF4-FFF2-40B4-BE49-F238E27FC236}">
                <a16:creationId xmlns:a16="http://schemas.microsoft.com/office/drawing/2014/main" id="{1ED6DC51-C629-409B-B3BF-0C5755CD06C1}"/>
              </a:ext>
            </a:extLst>
          </p:cNvPr>
          <p:cNvSpPr>
            <a:spLocks/>
          </p:cNvSpPr>
          <p:nvPr/>
        </p:nvSpPr>
        <p:spPr>
          <a:xfrm>
            <a:off x="2586244" y="4823885"/>
            <a:ext cx="8985064" cy="850101"/>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11" name="TextBox 10">
            <a:extLst>
              <a:ext uri="{FF2B5EF4-FFF2-40B4-BE49-F238E27FC236}">
                <a16:creationId xmlns:a16="http://schemas.microsoft.com/office/drawing/2014/main" id="{FD76EC04-7968-43CA-86A5-CDDD147BDA61}"/>
              </a:ext>
            </a:extLst>
          </p:cNvPr>
          <p:cNvSpPr txBox="1">
            <a:spLocks/>
          </p:cNvSpPr>
          <p:nvPr/>
        </p:nvSpPr>
        <p:spPr>
          <a:xfrm>
            <a:off x="2668262" y="5000406"/>
            <a:ext cx="2089808" cy="49705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Selectivity S-score:</a:t>
            </a:r>
            <a:br>
              <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br>
            <a:r>
              <a:rPr kumimoji="0" lang="en-US" sz="10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(fraction of </a:t>
            </a:r>
            <a:r>
              <a:rPr kumimoji="0" lang="en-US" sz="1000" b="0" i="0" u="none" strike="noStrike" kern="0" cap="none" spc="0" normalizeH="0" baseline="0" noProof="0" dirty="0" err="1">
                <a:ln>
                  <a:noFill/>
                </a:ln>
                <a:solidFill>
                  <a:srgbClr val="000000"/>
                </a:solidFill>
                <a:effectLst/>
                <a:uLnTx/>
                <a:uFillTx/>
                <a:latin typeface="Krub"/>
                <a:ea typeface="Lato"/>
                <a:cs typeface="Krub" panose="00000500000000000000" pitchFamily="2" charset="-34"/>
                <a:sym typeface="Arial"/>
              </a:rPr>
              <a:t>kinome</a:t>
            </a:r>
            <a:r>
              <a:rPr kumimoji="0" lang="en-US" sz="10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 bound by drug, more selective=lower s-score</a:t>
            </a:r>
            <a:endParaRPr kumimoji="0" lang="en-US" sz="10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Calibri"/>
            </a:endParaRPr>
          </a:p>
        </p:txBody>
      </p:sp>
      <p:sp>
        <p:nvSpPr>
          <p:cNvPr id="15" name="TextBox 14">
            <a:extLst>
              <a:ext uri="{FF2B5EF4-FFF2-40B4-BE49-F238E27FC236}">
                <a16:creationId xmlns:a16="http://schemas.microsoft.com/office/drawing/2014/main" id="{5CF06803-22EE-4339-9147-9C2013C7D842}"/>
              </a:ext>
            </a:extLst>
          </p:cNvPr>
          <p:cNvSpPr txBox="1">
            <a:spLocks/>
          </p:cNvSpPr>
          <p:nvPr/>
        </p:nvSpPr>
        <p:spPr>
          <a:xfrm>
            <a:off x="5737413" y="5146600"/>
            <a:ext cx="468078" cy="204671"/>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ctr"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400" b="1" i="0" u="none" strike="noStrike" kern="0" cap="none" spc="0" normalizeH="0" baseline="0" noProof="0" dirty="0">
                <a:ln>
                  <a:noFill/>
                </a:ln>
                <a:solidFill>
                  <a:srgbClr val="00B050"/>
                </a:solidFill>
                <a:effectLst/>
                <a:uLnTx/>
                <a:uFillTx/>
                <a:latin typeface="Krub"/>
                <a:ea typeface="Lato"/>
                <a:cs typeface="Krub" panose="00000500000000000000" pitchFamily="2" charset="-34"/>
                <a:sym typeface="Arial"/>
              </a:rPr>
              <a:t>0.035</a:t>
            </a:r>
            <a:endParaRPr kumimoji="0" lang="en-US" sz="1400" b="1" i="0" u="none" strike="noStrike" kern="0" cap="none" spc="0" normalizeH="0" baseline="0" noProof="0" dirty="0">
              <a:ln>
                <a:noFill/>
              </a:ln>
              <a:solidFill>
                <a:srgbClr val="00B050"/>
              </a:solidFill>
              <a:effectLst/>
              <a:uLnTx/>
              <a:uFillTx/>
              <a:latin typeface="Krub"/>
              <a:ea typeface="Lato"/>
              <a:cs typeface="Krub" panose="00000500000000000000" pitchFamily="2" charset="-34"/>
              <a:sym typeface="Calibri"/>
            </a:endParaRPr>
          </a:p>
        </p:txBody>
      </p:sp>
      <p:sp>
        <p:nvSpPr>
          <p:cNvPr id="16" name="TextBox 15">
            <a:extLst>
              <a:ext uri="{FF2B5EF4-FFF2-40B4-BE49-F238E27FC236}">
                <a16:creationId xmlns:a16="http://schemas.microsoft.com/office/drawing/2014/main" id="{B88327D3-2A2B-4F08-9E91-7B1870FD7D9A}"/>
              </a:ext>
            </a:extLst>
          </p:cNvPr>
          <p:cNvSpPr txBox="1">
            <a:spLocks/>
          </p:cNvSpPr>
          <p:nvPr/>
        </p:nvSpPr>
        <p:spPr>
          <a:xfrm>
            <a:off x="8012400" y="5146600"/>
            <a:ext cx="468077" cy="204671"/>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ctr"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400" b="1" i="0" u="none" strike="noStrike" kern="0" cap="none" spc="0" normalizeH="0" baseline="0" noProof="0" dirty="0">
                <a:ln>
                  <a:noFill/>
                </a:ln>
                <a:solidFill>
                  <a:srgbClr val="00B050"/>
                </a:solidFill>
                <a:effectLst/>
                <a:uLnTx/>
                <a:uFillTx/>
                <a:latin typeface="Krub"/>
                <a:ea typeface="Lato"/>
                <a:cs typeface="Krub" panose="00000500000000000000" pitchFamily="2" charset="-34"/>
                <a:sym typeface="Arial"/>
              </a:rPr>
              <a:t>0.035</a:t>
            </a:r>
            <a:endParaRPr kumimoji="0" lang="en-US" sz="1400" b="1" i="0" u="none" strike="noStrike" kern="0" cap="none" spc="0" normalizeH="0" baseline="0" noProof="0" dirty="0">
              <a:ln>
                <a:noFill/>
              </a:ln>
              <a:solidFill>
                <a:srgbClr val="00B050"/>
              </a:solidFill>
              <a:effectLst/>
              <a:uLnTx/>
              <a:uFillTx/>
              <a:latin typeface="Krub"/>
              <a:ea typeface="Lato"/>
              <a:cs typeface="Krub" panose="00000500000000000000" pitchFamily="2" charset="-34"/>
              <a:sym typeface="Calibri"/>
            </a:endParaRPr>
          </a:p>
        </p:txBody>
      </p:sp>
      <p:sp>
        <p:nvSpPr>
          <p:cNvPr id="17" name="TextBox 16">
            <a:extLst>
              <a:ext uri="{FF2B5EF4-FFF2-40B4-BE49-F238E27FC236}">
                <a16:creationId xmlns:a16="http://schemas.microsoft.com/office/drawing/2014/main" id="{07D5A6E1-F822-4A58-A113-7BF09F85A8F4}"/>
              </a:ext>
            </a:extLst>
          </p:cNvPr>
          <p:cNvSpPr txBox="1">
            <a:spLocks/>
          </p:cNvSpPr>
          <p:nvPr/>
        </p:nvSpPr>
        <p:spPr>
          <a:xfrm>
            <a:off x="10339266" y="5146600"/>
            <a:ext cx="455254" cy="204671"/>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ctr"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400" b="1" i="0" u="none" strike="noStrike" kern="0" cap="none" spc="0" normalizeH="0" baseline="0" noProof="0" dirty="0">
                <a:ln>
                  <a:noFill/>
                </a:ln>
                <a:solidFill>
                  <a:srgbClr val="F88D29"/>
                </a:solidFill>
                <a:effectLst/>
                <a:uLnTx/>
                <a:uFillTx/>
                <a:latin typeface="Krub"/>
                <a:ea typeface="Lato"/>
                <a:cs typeface="Krub" panose="00000500000000000000" pitchFamily="2" charset="-34"/>
                <a:sym typeface="Calibri"/>
              </a:rPr>
              <a:t>0.057</a:t>
            </a:r>
          </a:p>
        </p:txBody>
      </p:sp>
      <p:sp>
        <p:nvSpPr>
          <p:cNvPr id="22" name="TextBox 21">
            <a:extLst>
              <a:ext uri="{FF2B5EF4-FFF2-40B4-BE49-F238E27FC236}">
                <a16:creationId xmlns:a16="http://schemas.microsoft.com/office/drawing/2014/main" id="{8BA07698-A4F7-4A2C-B30B-F0440962BE7A}"/>
              </a:ext>
            </a:extLst>
          </p:cNvPr>
          <p:cNvSpPr txBox="1">
            <a:spLocks/>
          </p:cNvSpPr>
          <p:nvPr/>
        </p:nvSpPr>
        <p:spPr>
          <a:xfrm>
            <a:off x="9713288" y="5792220"/>
            <a:ext cx="1662322" cy="3801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ctr"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First in human Mar 2015, </a:t>
            </a:r>
            <a:r>
              <a:rPr kumimoji="0" lang="en-US" sz="16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investigational</a:t>
            </a:r>
            <a:endParaRPr kumimoji="0" lang="en-US" sz="16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Calibri"/>
            </a:endParaRPr>
          </a:p>
        </p:txBody>
      </p:sp>
      <p:sp>
        <p:nvSpPr>
          <p:cNvPr id="31" name="Rectangle 30">
            <a:extLst>
              <a:ext uri="{FF2B5EF4-FFF2-40B4-BE49-F238E27FC236}">
                <a16:creationId xmlns:a16="http://schemas.microsoft.com/office/drawing/2014/main" id="{0186EC8C-CC51-47D5-8008-C5041A661093}"/>
              </a:ext>
            </a:extLst>
          </p:cNvPr>
          <p:cNvSpPr>
            <a:spLocks/>
          </p:cNvSpPr>
          <p:nvPr/>
        </p:nvSpPr>
        <p:spPr>
          <a:xfrm>
            <a:off x="2586244" y="2208916"/>
            <a:ext cx="8985064" cy="2499233"/>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pic>
        <p:nvPicPr>
          <p:cNvPr id="7" name="Picture 6">
            <a:extLst>
              <a:ext uri="{FF2B5EF4-FFF2-40B4-BE49-F238E27FC236}">
                <a16:creationId xmlns:a16="http://schemas.microsoft.com/office/drawing/2014/main" id="{28FEBFAC-06F8-4B05-B4B0-76159C1CF811}"/>
              </a:ext>
            </a:extLst>
          </p:cNvPr>
          <p:cNvPicPr>
            <a:picLocks noChangeAspect="1"/>
          </p:cNvPicPr>
          <p:nvPr/>
        </p:nvPicPr>
        <p:blipFill rotWithShape="1">
          <a:blip r:embed="rId2">
            <a:clrChange>
              <a:clrFrom>
                <a:srgbClr val="ECEBEC"/>
              </a:clrFrom>
              <a:clrTo>
                <a:srgbClr val="ECEBEC">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32334" t="11363" r="54360" b="27969"/>
          <a:stretch/>
        </p:blipFill>
        <p:spPr>
          <a:xfrm>
            <a:off x="5140872" y="2467932"/>
            <a:ext cx="1661160" cy="1981201"/>
          </a:xfrm>
          <a:prstGeom prst="rect">
            <a:avLst/>
          </a:prstGeom>
        </p:spPr>
      </p:pic>
      <p:sp>
        <p:nvSpPr>
          <p:cNvPr id="10" name="TextBox 9">
            <a:extLst>
              <a:ext uri="{FF2B5EF4-FFF2-40B4-BE49-F238E27FC236}">
                <a16:creationId xmlns:a16="http://schemas.microsoft.com/office/drawing/2014/main" id="{517E104C-9D5F-4636-8CF5-94F5DBAD3EA3}"/>
              </a:ext>
            </a:extLst>
          </p:cNvPr>
          <p:cNvSpPr txBox="1">
            <a:spLocks/>
          </p:cNvSpPr>
          <p:nvPr/>
        </p:nvSpPr>
        <p:spPr>
          <a:xfrm>
            <a:off x="2668262" y="3356197"/>
            <a:ext cx="1125308" cy="204671"/>
          </a:xfrm>
          <a:prstGeom prst="rect">
            <a:avLst/>
          </a:prstGeom>
          <a:noFill/>
          <a:ln>
            <a:noFill/>
          </a:ln>
        </p:spPr>
        <p:txBody>
          <a:bodyPr spcFirstLastPara="1" wrap="non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1400" b="1" i="0" u="none" strike="noStrike" kern="0" cap="none" spc="0" normalizeH="0" baseline="0" noProof="0" dirty="0" err="1">
                <a:ln>
                  <a:noFill/>
                </a:ln>
                <a:solidFill>
                  <a:srgbClr val="000000"/>
                </a:solidFill>
                <a:effectLst/>
                <a:uLnTx/>
                <a:uFillTx/>
                <a:latin typeface="Krub"/>
                <a:ea typeface="Lato"/>
                <a:cs typeface="Krub" panose="00000500000000000000" pitchFamily="2" charset="-34"/>
                <a:sym typeface="Arial"/>
              </a:rPr>
              <a:t>Kinome</a:t>
            </a:r>
            <a:r>
              <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 </a:t>
            </a:r>
            <a:r>
              <a:rPr kumimoji="0" lang="en-US" sz="1400" b="1" i="0" u="none" strike="noStrike" kern="0" cap="none" spc="0" normalizeH="0" baseline="0" noProof="0" dirty="0" err="1">
                <a:ln>
                  <a:noFill/>
                </a:ln>
                <a:solidFill>
                  <a:srgbClr val="000000"/>
                </a:solidFill>
                <a:effectLst/>
                <a:uLnTx/>
                <a:uFillTx/>
                <a:latin typeface="Krub"/>
                <a:ea typeface="Lato"/>
                <a:cs typeface="Krub" panose="00000500000000000000" pitchFamily="2" charset="-34"/>
                <a:sym typeface="Arial"/>
              </a:rPr>
              <a:t>tree</a:t>
            </a:r>
            <a:r>
              <a:rPr kumimoji="0" lang="en-US" sz="1400" b="1" i="0" u="none" strike="noStrike" kern="0" cap="none" spc="0" normalizeH="0" baseline="30000" noProof="0" dirty="0" err="1">
                <a:ln>
                  <a:noFill/>
                </a:ln>
                <a:solidFill>
                  <a:srgbClr val="000000"/>
                </a:solidFill>
                <a:effectLst/>
                <a:uLnTx/>
                <a:uFillTx/>
                <a:latin typeface="Krub"/>
                <a:ea typeface="Lato"/>
                <a:cs typeface="Krub" panose="00000500000000000000" pitchFamily="2" charset="-34"/>
                <a:sym typeface="Arial"/>
              </a:rPr>
              <a:t>a</a:t>
            </a:r>
            <a:r>
              <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a:t>
            </a:r>
            <a:endParaRPr kumimoji="0" lang="en-US" sz="1400" b="1"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Calibri"/>
            </a:endParaRPr>
          </a:p>
        </p:txBody>
      </p:sp>
      <p:pic>
        <p:nvPicPr>
          <p:cNvPr id="24" name="Picture 23">
            <a:extLst>
              <a:ext uri="{FF2B5EF4-FFF2-40B4-BE49-F238E27FC236}">
                <a16:creationId xmlns:a16="http://schemas.microsoft.com/office/drawing/2014/main" id="{7B454D8C-CEB5-4BE8-9149-631A233C0AF2}"/>
              </a:ext>
            </a:extLst>
          </p:cNvPr>
          <p:cNvPicPr>
            <a:picLocks noChangeAspect="1"/>
          </p:cNvPicPr>
          <p:nvPr/>
        </p:nvPicPr>
        <p:blipFill rotWithShape="1">
          <a:blip r:embed="rId4">
            <a:clrChange>
              <a:clrFrom>
                <a:srgbClr val="ECEBEC"/>
              </a:clrFrom>
              <a:clrTo>
                <a:srgbClr val="ECEBEC">
                  <a:alpha val="0"/>
                </a:srgbClr>
              </a:clrTo>
            </a:clrChange>
          </a:blip>
          <a:srcRect l="57343" t="11926" r="30373" b="28101"/>
          <a:stretch/>
        </p:blipFill>
        <p:spPr>
          <a:xfrm>
            <a:off x="7479613" y="2479275"/>
            <a:ext cx="1533650" cy="1958514"/>
          </a:xfrm>
          <a:prstGeom prst="rect">
            <a:avLst/>
          </a:prstGeom>
        </p:spPr>
      </p:pic>
      <p:pic>
        <p:nvPicPr>
          <p:cNvPr id="25" name="Picture 24">
            <a:extLst>
              <a:ext uri="{FF2B5EF4-FFF2-40B4-BE49-F238E27FC236}">
                <a16:creationId xmlns:a16="http://schemas.microsoft.com/office/drawing/2014/main" id="{A194C86F-537D-48B0-8057-310C3D77177F}"/>
              </a:ext>
            </a:extLst>
          </p:cNvPr>
          <p:cNvPicPr>
            <a:picLocks noChangeAspect="1"/>
          </p:cNvPicPr>
          <p:nvPr/>
        </p:nvPicPr>
        <p:blipFill rotWithShape="1">
          <a:blip r:embed="rId4">
            <a:clrChange>
              <a:clrFrom>
                <a:srgbClr val="ECEBEC"/>
              </a:clrFrom>
              <a:clrTo>
                <a:srgbClr val="ECEBEC">
                  <a:alpha val="0"/>
                </a:srgbClr>
              </a:clrTo>
            </a:clrChange>
          </a:blip>
          <a:srcRect l="79257" t="12021" r="8467" b="29552"/>
          <a:stretch/>
        </p:blipFill>
        <p:spPr>
          <a:xfrm>
            <a:off x="9778115" y="2504508"/>
            <a:ext cx="1532668" cy="1908049"/>
          </a:xfrm>
          <a:prstGeom prst="rect">
            <a:avLst/>
          </a:prstGeom>
        </p:spPr>
      </p:pic>
      <p:sp>
        <p:nvSpPr>
          <p:cNvPr id="2" name="Rectangle 1">
            <a:extLst>
              <a:ext uri="{FF2B5EF4-FFF2-40B4-BE49-F238E27FC236}">
                <a16:creationId xmlns:a16="http://schemas.microsoft.com/office/drawing/2014/main" id="{4B3AE8D0-3F6E-850F-7B44-D0BC40E5F1A4}"/>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172735333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37D7-DF6C-2CA2-A388-D091DBCBA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04A94-0D4C-B72E-E543-5C5C932B71FA}"/>
              </a:ext>
            </a:extLst>
          </p:cNvPr>
          <p:cNvSpPr>
            <a:spLocks noGrp="1"/>
          </p:cNvSpPr>
          <p:nvPr>
            <p:ph type="title"/>
          </p:nvPr>
        </p:nvSpPr>
        <p:spPr>
          <a:xfrm>
            <a:off x="1006151" y="46167"/>
            <a:ext cx="10179698" cy="1143000"/>
          </a:xfrm>
        </p:spPr>
        <p:txBody>
          <a:bodyPr/>
          <a:lstStyle/>
          <a:p>
            <a:r>
              <a:rPr lang="en-US" sz="2800" dirty="0"/>
              <a:t>Avapritinib for Patients with Systemic Mastocytosis: Phase I EXPLORER</a:t>
            </a:r>
          </a:p>
        </p:txBody>
      </p:sp>
      <p:sp>
        <p:nvSpPr>
          <p:cNvPr id="6" name="TextBox 5">
            <a:extLst>
              <a:ext uri="{FF2B5EF4-FFF2-40B4-BE49-F238E27FC236}">
                <a16:creationId xmlns:a16="http://schemas.microsoft.com/office/drawing/2014/main" id="{DC74DACF-259A-913A-2EE9-4E2A1DE022F6}"/>
              </a:ext>
            </a:extLst>
          </p:cNvPr>
          <p:cNvSpPr txBox="1"/>
          <p:nvPr/>
        </p:nvSpPr>
        <p:spPr>
          <a:xfrm>
            <a:off x="0" y="6488668"/>
            <a:ext cx="357123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DeAngelo DJ et al. ASH 2022;Abstract 1710.</a:t>
            </a:r>
          </a:p>
        </p:txBody>
      </p:sp>
      <p:pic>
        <p:nvPicPr>
          <p:cNvPr id="3" name="Picture 2">
            <a:extLst>
              <a:ext uri="{FF2B5EF4-FFF2-40B4-BE49-F238E27FC236}">
                <a16:creationId xmlns:a16="http://schemas.microsoft.com/office/drawing/2014/main" id="{9C8C577E-FA2C-306A-F86F-763AF43042F0}"/>
              </a:ext>
            </a:extLst>
          </p:cNvPr>
          <p:cNvPicPr>
            <a:picLocks noChangeAspect="1"/>
          </p:cNvPicPr>
          <p:nvPr/>
        </p:nvPicPr>
        <p:blipFill>
          <a:blip r:embed="rId2"/>
          <a:stretch>
            <a:fillRect/>
          </a:stretch>
        </p:blipFill>
        <p:spPr>
          <a:xfrm>
            <a:off x="5232400" y="945946"/>
            <a:ext cx="6959600" cy="5270500"/>
          </a:xfrm>
          <a:prstGeom prst="rect">
            <a:avLst/>
          </a:prstGeom>
        </p:spPr>
      </p:pic>
      <p:pic>
        <p:nvPicPr>
          <p:cNvPr id="7" name="Picture 6">
            <a:extLst>
              <a:ext uri="{FF2B5EF4-FFF2-40B4-BE49-F238E27FC236}">
                <a16:creationId xmlns:a16="http://schemas.microsoft.com/office/drawing/2014/main" id="{FE2B712D-C033-82CF-EC6B-C34280646443}"/>
              </a:ext>
            </a:extLst>
          </p:cNvPr>
          <p:cNvPicPr>
            <a:picLocks noChangeAspect="1"/>
          </p:cNvPicPr>
          <p:nvPr/>
        </p:nvPicPr>
        <p:blipFill>
          <a:blip r:embed="rId3"/>
          <a:stretch>
            <a:fillRect/>
          </a:stretch>
        </p:blipFill>
        <p:spPr>
          <a:xfrm>
            <a:off x="0" y="1709482"/>
            <a:ext cx="5284839" cy="3743427"/>
          </a:xfrm>
          <a:prstGeom prst="rect">
            <a:avLst/>
          </a:prstGeom>
        </p:spPr>
      </p:pic>
    </p:spTree>
    <p:extLst>
      <p:ext uri="{BB962C8B-B14F-4D97-AF65-F5344CB8AC3E}">
        <p14:creationId xmlns:p14="http://schemas.microsoft.com/office/powerpoint/2010/main" val="354012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617CBE-DFB7-4F99-8DCB-B5098FF7F9D7}"/>
              </a:ext>
            </a:extLst>
          </p:cNvPr>
          <p:cNvSpPr>
            <a:spLocks noGrp="1"/>
          </p:cNvSpPr>
          <p:nvPr>
            <p:ph type="title"/>
          </p:nvPr>
        </p:nvSpPr>
        <p:spPr>
          <a:xfrm>
            <a:off x="838200" y="66223"/>
            <a:ext cx="10515600" cy="1325563"/>
          </a:xfrm>
        </p:spPr>
        <p:txBody>
          <a:bodyPr>
            <a:normAutofit/>
          </a:bodyPr>
          <a:lstStyle/>
          <a:p>
            <a:r>
              <a:rPr lang="en-US" sz="2800" dirty="0"/>
              <a:t>PIONEER: Randomized, double-blind, placebo-controlled study in patients with Indolent Systemic Mastocytosis</a:t>
            </a:r>
            <a:endParaRPr lang="en-IN" sz="2800" dirty="0"/>
          </a:p>
        </p:txBody>
      </p:sp>
      <p:sp>
        <p:nvSpPr>
          <p:cNvPr id="9" name="TextBox 8">
            <a:extLst>
              <a:ext uri="{FF2B5EF4-FFF2-40B4-BE49-F238E27FC236}">
                <a16:creationId xmlns:a16="http://schemas.microsoft.com/office/drawing/2014/main" id="{92ADFFD3-3311-4743-B41B-4A56F437FE35}"/>
              </a:ext>
            </a:extLst>
          </p:cNvPr>
          <p:cNvSpPr txBox="1">
            <a:spLocks/>
          </p:cNvSpPr>
          <p:nvPr/>
        </p:nvSpPr>
        <p:spPr>
          <a:xfrm>
            <a:off x="297710" y="5984427"/>
            <a:ext cx="11671832" cy="415498"/>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0000"/>
                </a:solidFill>
                <a:effectLst/>
                <a:uLnTx/>
                <a:uFillTx/>
                <a:latin typeface="Krub"/>
                <a:ea typeface="+mn-ea"/>
                <a:cs typeface="+mn-cs"/>
              </a:rPr>
              <a:t>a</a:t>
            </a:r>
            <a:r>
              <a:rPr kumimoji="0" lang="en-US" sz="900" b="0" i="0" u="none" strike="noStrike" kern="1200" cap="none" spc="0" normalizeH="0" baseline="0" noProof="0" dirty="0">
                <a:ln>
                  <a:noFill/>
                </a:ln>
                <a:solidFill>
                  <a:srgbClr val="000000"/>
                </a:solidFill>
                <a:effectLst/>
                <a:uLnTx/>
                <a:uFillTx/>
                <a:latin typeface="Krub"/>
                <a:ea typeface="+mn-ea"/>
                <a:cs typeface="+mn-cs"/>
              </a:rPr>
              <a:t>The recommended dose of avapritinib for the double-blind period and open-label extension was identified based on efficacy and safety results from Part 1 that included 4 cohorts: 25 mg avapritinib (n=10), 50 mg avapritinib (n=10), 100 mg avapritinib (n=10) and placebo (n=9). Patients treated with high dose steroids within 7 days of primary endpoint (n=4) were excluded from the week 24 analysis, but included at other timepoints of the study. Percentages were calculated based on available data at the timepoint. One-sided P-values are reported for primary and key secondary endpoints. ISM-SAF, Indolent Systemic Mastocytosis-Symptom Assessment Form; MC-QoL, Mastocytosis Quality of Life Questionnaire; QD, once daily; QoL, quality of life; R, randomized; TSS, total symptom score; VAF, variant allele fraction</a:t>
            </a:r>
          </a:p>
        </p:txBody>
      </p:sp>
      <p:sp>
        <p:nvSpPr>
          <p:cNvPr id="10" name="TextBox 9">
            <a:extLst>
              <a:ext uri="{FF2B5EF4-FFF2-40B4-BE49-F238E27FC236}">
                <a16:creationId xmlns:a16="http://schemas.microsoft.com/office/drawing/2014/main" id="{293F2961-F55D-4C51-87DE-238A9692EB39}"/>
              </a:ext>
            </a:extLst>
          </p:cNvPr>
          <p:cNvSpPr txBox="1"/>
          <p:nvPr/>
        </p:nvSpPr>
        <p:spPr>
          <a:xfrm>
            <a:off x="286479" y="6591208"/>
            <a:ext cx="10476772" cy="1384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defTabSz="914400" eaLnBrk="1" fontAlgn="auto" latinLnBrk="0" hangingPunct="1">
              <a:lnSpc>
                <a:spcPct val="95000"/>
              </a:lnSpc>
              <a:buSzPts val="933"/>
              <a:buNone/>
              <a:tabLst/>
              <a:defRPr kumimoji="0" sz="700" kern="12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Lato"/>
                <a:cs typeface="Krub" panose="00000500000000000000" pitchFamily="2" charset="-34"/>
              </a:rPr>
              <a:t>Castells et al. Presented at AAAAI Annual Meeting,  February 2023.</a:t>
            </a:r>
          </a:p>
        </p:txBody>
      </p:sp>
      <p:sp>
        <p:nvSpPr>
          <p:cNvPr id="11" name="Rectangle 10">
            <a:extLst>
              <a:ext uri="{FF2B5EF4-FFF2-40B4-BE49-F238E27FC236}">
                <a16:creationId xmlns:a16="http://schemas.microsoft.com/office/drawing/2014/main" id="{EDD37052-A056-4EF1-8373-B1A63004D4C5}"/>
              </a:ext>
            </a:extLst>
          </p:cNvPr>
          <p:cNvSpPr>
            <a:spLocks/>
          </p:cNvSpPr>
          <p:nvPr/>
        </p:nvSpPr>
        <p:spPr>
          <a:xfrm>
            <a:off x="297710" y="1207833"/>
            <a:ext cx="2499101" cy="4506485"/>
          </a:xfrm>
          <a:prstGeom prst="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rub"/>
                <a:ea typeface="+mn-ea"/>
                <a:cs typeface="+mn-cs"/>
              </a:rPr>
              <a:t>Screening period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Best supportive care medications (BSC) optimized for up to a month</a:t>
            </a:r>
          </a:p>
          <a:p>
            <a:pPr marL="354013"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Antihistamines, cromolyn, anti-IgE antibody, leukotriene receptor antagonists, corticosteroids, etc.</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Eligibility</a:t>
            </a:r>
          </a:p>
          <a:p>
            <a:pPr marL="354013"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Age ≥18 years</a:t>
            </a:r>
          </a:p>
          <a:p>
            <a:pPr marL="354013"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ISM by central pathology review</a:t>
            </a:r>
          </a:p>
          <a:p>
            <a:pPr marL="354013"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Moderate to severe symptoms (TSS ≥28) after ≥2 BSC medications</a:t>
            </a:r>
          </a:p>
        </p:txBody>
      </p:sp>
      <p:sp>
        <p:nvSpPr>
          <p:cNvPr id="17" name="Shape1_20221025_110649">
            <a:extLst>
              <a:ext uri="{FF2B5EF4-FFF2-40B4-BE49-F238E27FC236}">
                <a16:creationId xmlns:a16="http://schemas.microsoft.com/office/drawing/2014/main" id="{227BF386-DC8A-45E0-A740-2A9F24393984}"/>
              </a:ext>
            </a:extLst>
          </p:cNvPr>
          <p:cNvSpPr txBox="1">
            <a:spLocks/>
          </p:cNvSpPr>
          <p:nvPr/>
        </p:nvSpPr>
        <p:spPr>
          <a:xfrm>
            <a:off x="2942588" y="1708704"/>
            <a:ext cx="1845722" cy="358470"/>
          </a:xfrm>
          <a:prstGeom prst="rect">
            <a:avLst/>
          </a:prstGeom>
          <a:noFill/>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Study initiation: June 2020</a:t>
            </a:r>
            <a:endParaRPr kumimoji="0" lang="en-US" sz="12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sp>
        <p:nvSpPr>
          <p:cNvPr id="18" name="Shape1_20221025_110649">
            <a:extLst>
              <a:ext uri="{FF2B5EF4-FFF2-40B4-BE49-F238E27FC236}">
                <a16:creationId xmlns:a16="http://schemas.microsoft.com/office/drawing/2014/main" id="{E9F8B18D-1F0F-4316-9BEA-E7EEE95CB22F}"/>
              </a:ext>
            </a:extLst>
          </p:cNvPr>
          <p:cNvSpPr txBox="1">
            <a:spLocks/>
          </p:cNvSpPr>
          <p:nvPr/>
        </p:nvSpPr>
        <p:spPr>
          <a:xfrm>
            <a:off x="4758305" y="1708704"/>
            <a:ext cx="3454720" cy="179235"/>
          </a:xfrm>
          <a:prstGeom prst="rect">
            <a:avLst/>
          </a:prstGeom>
          <a:noFill/>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Data cut for treatment period: June 2022</a:t>
            </a:r>
            <a:endParaRPr kumimoji="0" lang="en-US" sz="12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sp>
        <p:nvSpPr>
          <p:cNvPr id="19" name="Shape1_20221025_110649">
            <a:extLst>
              <a:ext uri="{FF2B5EF4-FFF2-40B4-BE49-F238E27FC236}">
                <a16:creationId xmlns:a16="http://schemas.microsoft.com/office/drawing/2014/main" id="{3003728B-5EC8-4C1A-8C4A-27559A8CEE30}"/>
              </a:ext>
            </a:extLst>
          </p:cNvPr>
          <p:cNvSpPr txBox="1">
            <a:spLocks/>
          </p:cNvSpPr>
          <p:nvPr/>
        </p:nvSpPr>
        <p:spPr>
          <a:xfrm>
            <a:off x="8358801" y="1708704"/>
            <a:ext cx="3454720" cy="179235"/>
          </a:xfrm>
          <a:prstGeom prst="rect">
            <a:avLst/>
          </a:prstGeom>
          <a:noFill/>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Open-label extension: to 2027</a:t>
            </a:r>
            <a:endParaRPr kumimoji="0" lang="en-US" sz="12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sp>
        <p:nvSpPr>
          <p:cNvPr id="44" name="Rectangle 43">
            <a:extLst>
              <a:ext uri="{FF2B5EF4-FFF2-40B4-BE49-F238E27FC236}">
                <a16:creationId xmlns:a16="http://schemas.microsoft.com/office/drawing/2014/main" id="{69FAB8E0-440B-4FD2-8575-6891CEAA8078}"/>
              </a:ext>
            </a:extLst>
          </p:cNvPr>
          <p:cNvSpPr>
            <a:spLocks/>
          </p:cNvSpPr>
          <p:nvPr/>
        </p:nvSpPr>
        <p:spPr>
          <a:xfrm>
            <a:off x="2942588" y="3576914"/>
            <a:ext cx="3765992" cy="2137404"/>
          </a:xfrm>
          <a:prstGeom prst="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rub"/>
                <a:ea typeface="+mn-ea"/>
                <a:cs typeface="+mn-cs"/>
              </a:rPr>
              <a:t>Symptoms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88D29"/>
                </a:solidFill>
                <a:effectLst/>
                <a:uLnTx/>
                <a:uFillTx/>
                <a:latin typeface="Krub"/>
                <a:ea typeface="+mn-ea"/>
                <a:cs typeface="+mn-cs"/>
              </a:rPr>
              <a:t>Primary endpoint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88D29"/>
                </a:solidFill>
                <a:effectLst/>
                <a:uLnTx/>
                <a:uFillTx/>
                <a:latin typeface="Krub"/>
                <a:ea typeface="+mn-ea"/>
                <a:cs typeface="+mn-cs"/>
              </a:rPr>
              <a:t>Mean change in ISM-SAF Total Symptom Score (</a:t>
            </a:r>
            <a:r>
              <a:rPr kumimoji="0" lang="en-US" sz="1400" b="1" i="0" u="none" strike="noStrike" kern="1200" cap="none" spc="0" normalizeH="0" baseline="0" noProof="0" dirty="0">
                <a:ln>
                  <a:noFill/>
                </a:ln>
                <a:solidFill>
                  <a:srgbClr val="F88D29"/>
                </a:solidFill>
                <a:effectLst/>
                <a:uLnTx/>
                <a:uFillTx/>
                <a:latin typeface="Krub"/>
                <a:ea typeface="+mn-ea"/>
                <a:cs typeface="+mn-cs"/>
              </a:rPr>
              <a:t>TSS</a:t>
            </a:r>
            <a:r>
              <a:rPr kumimoji="0" lang="en-US" sz="1400" b="0" i="0" u="none" strike="noStrike" kern="1200" cap="none" spc="0" normalizeH="0" baseline="0" noProof="0" dirty="0">
                <a:ln>
                  <a:noFill/>
                </a:ln>
                <a:solidFill>
                  <a:srgbClr val="F88D29"/>
                </a:solidFill>
                <a:effectLst/>
                <a:uLnTx/>
                <a:uFillTx/>
                <a:latin typeface="Krub"/>
                <a:ea typeface="+mn-ea"/>
                <a:cs typeface="+mn-cs"/>
              </a:rPr>
              <a:t>) from baseline to Week 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Mean change in </a:t>
            </a:r>
            <a:r>
              <a:rPr kumimoji="0" lang="en-US" sz="1400" b="1" i="0" u="none" strike="noStrike" kern="1200" cap="none" spc="0" normalizeH="0" baseline="0" noProof="0" dirty="0">
                <a:ln>
                  <a:noFill/>
                </a:ln>
                <a:solidFill>
                  <a:srgbClr val="000000"/>
                </a:solidFill>
                <a:effectLst/>
                <a:uLnTx/>
                <a:uFillTx/>
                <a:latin typeface="Krub"/>
                <a:ea typeface="+mn-ea"/>
                <a:cs typeface="+mn-cs"/>
              </a:rPr>
              <a:t>individual symptom scores </a:t>
            </a:r>
            <a:r>
              <a:rPr kumimoji="0" lang="en-US" sz="1400" b="0" i="0" u="none" strike="noStrike" kern="1200" cap="none" spc="0" normalizeH="0" baseline="0" noProof="0" dirty="0">
                <a:ln>
                  <a:noFill/>
                </a:ln>
                <a:solidFill>
                  <a:srgbClr val="000000"/>
                </a:solidFill>
                <a:effectLst/>
                <a:uLnTx/>
                <a:uFillTx/>
                <a:latin typeface="Krub"/>
                <a:ea typeface="+mn-ea"/>
                <a:cs typeface="+mn-cs"/>
              </a:rPr>
              <a:t>of ISM-SAF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Mean change in </a:t>
            </a:r>
            <a:r>
              <a:rPr kumimoji="0" lang="en-US" sz="1400" b="1" i="0" u="none" strike="noStrike" kern="1200" cap="none" spc="0" normalizeH="0" baseline="0" noProof="0" dirty="0">
                <a:ln>
                  <a:noFill/>
                </a:ln>
                <a:solidFill>
                  <a:srgbClr val="000000"/>
                </a:solidFill>
                <a:effectLst/>
                <a:uLnTx/>
                <a:uFillTx/>
                <a:latin typeface="Krub"/>
                <a:ea typeface="+mn-ea"/>
                <a:cs typeface="+mn-cs"/>
              </a:rPr>
              <a:t>most severe symptom score</a:t>
            </a:r>
            <a:endParaRPr kumimoji="0" lang="en-US" sz="14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46" name="Group 45">
            <a:extLst>
              <a:ext uri="{FF2B5EF4-FFF2-40B4-BE49-F238E27FC236}">
                <a16:creationId xmlns:a16="http://schemas.microsoft.com/office/drawing/2014/main" id="{4362388D-6F36-4A73-A727-D4BC6A944F7E}"/>
              </a:ext>
            </a:extLst>
          </p:cNvPr>
          <p:cNvGrpSpPr/>
          <p:nvPr/>
        </p:nvGrpSpPr>
        <p:grpSpPr>
          <a:xfrm>
            <a:off x="2942588" y="1982178"/>
            <a:ext cx="9046713" cy="1492867"/>
            <a:chOff x="2942588" y="2357151"/>
            <a:chExt cx="9046713" cy="1538103"/>
          </a:xfrm>
        </p:grpSpPr>
        <p:sp>
          <p:nvSpPr>
            <p:cNvPr id="47" name="Arrow: Right 46">
              <a:extLst>
                <a:ext uri="{FF2B5EF4-FFF2-40B4-BE49-F238E27FC236}">
                  <a16:creationId xmlns:a16="http://schemas.microsoft.com/office/drawing/2014/main" id="{50D96C4F-4410-4FFA-AB29-C3BFB161F799}"/>
                </a:ext>
              </a:extLst>
            </p:cNvPr>
            <p:cNvSpPr>
              <a:spLocks/>
            </p:cNvSpPr>
            <p:nvPr/>
          </p:nvSpPr>
          <p:spPr>
            <a:xfrm>
              <a:off x="2942588" y="2889663"/>
              <a:ext cx="9046713" cy="473079"/>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194400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       Both groups continued optimized BSC as needed        </a:t>
              </a:r>
              <a:endParaRPr kumimoji="0" lang="en-IN" sz="1400" b="0" i="0" u="none" strike="noStrike" kern="1200" cap="none" spc="0" normalizeH="0" baseline="0" noProof="0" dirty="0">
                <a:ln>
                  <a:noFill/>
                </a:ln>
                <a:solidFill>
                  <a:srgbClr val="000000"/>
                </a:solidFill>
                <a:effectLst/>
                <a:uLnTx/>
                <a:uFillTx/>
                <a:latin typeface="Krub"/>
                <a:ea typeface="+mn-ea"/>
                <a:cs typeface="+mn-cs"/>
              </a:endParaRPr>
            </a:p>
          </p:txBody>
        </p:sp>
        <p:sp>
          <p:nvSpPr>
            <p:cNvPr id="48" name="Oval 47">
              <a:extLst>
                <a:ext uri="{FF2B5EF4-FFF2-40B4-BE49-F238E27FC236}">
                  <a16:creationId xmlns:a16="http://schemas.microsoft.com/office/drawing/2014/main" id="{B1F386F2-08AC-4F35-9338-DF0696C7CF93}"/>
                </a:ext>
              </a:extLst>
            </p:cNvPr>
            <p:cNvSpPr>
              <a:spLocks/>
            </p:cNvSpPr>
            <p:nvPr/>
          </p:nvSpPr>
          <p:spPr>
            <a:xfrm>
              <a:off x="3559449" y="2820202"/>
              <a:ext cx="612000" cy="612000"/>
            </a:xfrm>
            <a:prstGeom prst="ellipse">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rub"/>
                  <a:ea typeface="+mn-ea"/>
                  <a:cs typeface="+mn-cs"/>
                </a:rPr>
                <a:t>R</a:t>
              </a:r>
              <a:br>
                <a:rPr kumimoji="0" lang="en-US" sz="1400" b="1" i="0" u="none" strike="noStrike" kern="1200" cap="none" spc="0" normalizeH="0" baseline="0" noProof="0" dirty="0">
                  <a:ln>
                    <a:noFill/>
                  </a:ln>
                  <a:solidFill>
                    <a:srgbClr val="000000"/>
                  </a:solidFill>
                  <a:effectLst/>
                  <a:uLnTx/>
                  <a:uFillTx/>
                  <a:latin typeface="Krub"/>
                  <a:ea typeface="+mn-ea"/>
                  <a:cs typeface="+mn-cs"/>
                </a:rPr>
              </a:br>
              <a:r>
                <a:rPr kumimoji="0" lang="en-US" sz="1400" b="0" i="0" u="none" strike="noStrike" kern="1200" cap="none" spc="0" normalizeH="0" baseline="0" noProof="0" dirty="0">
                  <a:ln>
                    <a:noFill/>
                  </a:ln>
                  <a:solidFill>
                    <a:srgbClr val="000000"/>
                  </a:solidFill>
                  <a:effectLst/>
                  <a:uLnTx/>
                  <a:uFillTx/>
                  <a:latin typeface="Krub"/>
                  <a:ea typeface="+mn-ea"/>
                  <a:cs typeface="+mn-cs"/>
                </a:rPr>
                <a:t>2:1</a:t>
              </a:r>
            </a:p>
          </p:txBody>
        </p:sp>
        <p:sp>
          <p:nvSpPr>
            <p:cNvPr id="49" name="Shape1_20221025_110649">
              <a:extLst>
                <a:ext uri="{FF2B5EF4-FFF2-40B4-BE49-F238E27FC236}">
                  <a16:creationId xmlns:a16="http://schemas.microsoft.com/office/drawing/2014/main" id="{9FE7992C-BCC5-4C91-8373-6A410B308BA8}"/>
                </a:ext>
              </a:extLst>
            </p:cNvPr>
            <p:cNvSpPr txBox="1">
              <a:spLocks/>
            </p:cNvSpPr>
            <p:nvPr/>
          </p:nvSpPr>
          <p:spPr>
            <a:xfrm>
              <a:off x="3541642" y="2525720"/>
              <a:ext cx="647614" cy="215444"/>
            </a:xfrm>
            <a:prstGeom prst="rect">
              <a:avLst/>
            </a:prstGeom>
            <a:noFill/>
          </p:spPr>
          <p:txBody>
            <a:bodyPr vert="horz" wrap="non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(N=212)</a:t>
              </a:r>
              <a:endParaRPr kumimoji="0" lang="en-US" sz="14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sp>
          <p:nvSpPr>
            <p:cNvPr id="50" name="Shape1_20221025_110649">
              <a:extLst>
                <a:ext uri="{FF2B5EF4-FFF2-40B4-BE49-F238E27FC236}">
                  <a16:creationId xmlns:a16="http://schemas.microsoft.com/office/drawing/2014/main" id="{0DFB97CB-8CA8-4165-A5C1-3E603EA6DDB1}"/>
                </a:ext>
              </a:extLst>
            </p:cNvPr>
            <p:cNvSpPr txBox="1">
              <a:spLocks/>
            </p:cNvSpPr>
            <p:nvPr/>
          </p:nvSpPr>
          <p:spPr>
            <a:xfrm>
              <a:off x="5027121" y="2357151"/>
              <a:ext cx="2917089" cy="552583"/>
            </a:xfrm>
            <a:prstGeom prst="rect">
              <a:avLst/>
            </a:prstGeom>
            <a:solidFill>
              <a:srgbClr val="C00000"/>
            </a:solid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Krub"/>
                  <a:ea typeface="+mn-ea"/>
                  <a:cs typeface="Poppins Medium" pitchFamily="2" charset="77"/>
                  <a:sym typeface="Arial"/>
                </a:rPr>
                <a:t>Avapritinib </a:t>
              </a:r>
              <a:r>
                <a:rPr kumimoji="0" lang="en-US" sz="1400" b="1" i="0" u="sng" strike="noStrike" kern="0" cap="none" spc="0" normalizeH="0" baseline="0" noProof="0" dirty="0">
                  <a:ln>
                    <a:noFill/>
                  </a:ln>
                  <a:solidFill>
                    <a:srgbClr val="FFFFFF"/>
                  </a:solidFill>
                  <a:effectLst/>
                  <a:uLnTx/>
                  <a:uFillTx/>
                  <a:latin typeface="Krub"/>
                  <a:ea typeface="+mn-ea"/>
                  <a:cs typeface="Poppins Medium" pitchFamily="2" charset="77"/>
                  <a:sym typeface="Arial"/>
                </a:rPr>
                <a:t>25 mg QD</a:t>
              </a:r>
              <a:r>
                <a:rPr kumimoji="0" lang="en-US" sz="1400" b="1" i="0" u="sng" strike="noStrike" kern="0" cap="none" spc="0" normalizeH="0" baseline="30000" noProof="0" dirty="0">
                  <a:ln>
                    <a:noFill/>
                  </a:ln>
                  <a:solidFill>
                    <a:srgbClr val="FFFFFF"/>
                  </a:solidFill>
                  <a:effectLst/>
                  <a:uLnTx/>
                  <a:uFillTx/>
                  <a:latin typeface="Krub"/>
                  <a:ea typeface="+mn-ea"/>
                  <a:cs typeface="Poppins Medium" pitchFamily="2" charset="77"/>
                  <a:sym typeface="Arial"/>
                </a:rPr>
                <a:t>a</a:t>
              </a:r>
              <a:br>
                <a:rPr kumimoji="0" lang="en-US" sz="1400" b="1" i="0" u="none" strike="noStrike" kern="0" cap="none" spc="0" normalizeH="0" baseline="0" noProof="0" dirty="0">
                  <a:ln>
                    <a:noFill/>
                  </a:ln>
                  <a:solidFill>
                    <a:srgbClr val="FFFFFF"/>
                  </a:solidFill>
                  <a:effectLst/>
                  <a:uLnTx/>
                  <a:uFillTx/>
                  <a:latin typeface="Krub"/>
                  <a:ea typeface="+mn-ea"/>
                  <a:cs typeface="Poppins Medium" pitchFamily="2" charset="77"/>
                  <a:sym typeface="Arial"/>
                </a:rPr>
              </a:br>
              <a:r>
                <a:rPr kumimoji="0" lang="en-US" sz="1400" b="1" i="0" u="none" strike="noStrike" kern="0" cap="none" spc="0" normalizeH="0" baseline="0" noProof="0" dirty="0">
                  <a:ln>
                    <a:noFill/>
                  </a:ln>
                  <a:solidFill>
                    <a:srgbClr val="FFFFFF"/>
                  </a:solidFill>
                  <a:effectLst/>
                  <a:uLnTx/>
                  <a:uFillTx/>
                  <a:latin typeface="Krub"/>
                  <a:ea typeface="+mn-ea"/>
                  <a:cs typeface="Poppins Medium" pitchFamily="2" charset="77"/>
                  <a:sym typeface="Arial"/>
                </a:rPr>
                <a:t>n=141</a:t>
              </a:r>
              <a:endParaRPr kumimoji="0" lang="en-US" sz="1400" b="1" i="0" u="none" strike="noStrike" kern="0" cap="none" spc="0" normalizeH="0" baseline="30000" noProof="0" dirty="0">
                <a:ln>
                  <a:noFill/>
                </a:ln>
                <a:solidFill>
                  <a:srgbClr val="FFFFFF"/>
                </a:solidFill>
                <a:effectLst/>
                <a:uLnTx/>
                <a:uFillTx/>
                <a:latin typeface="Krub"/>
                <a:ea typeface="Calibri" panose="020F0502020204030204" pitchFamily="34" charset="0"/>
                <a:cs typeface="Poppins Medium" pitchFamily="2" charset="77"/>
                <a:sym typeface="Arial"/>
              </a:endParaRPr>
            </a:p>
          </p:txBody>
        </p:sp>
        <p:sp>
          <p:nvSpPr>
            <p:cNvPr id="51" name="Shape1_20221025_110649">
              <a:extLst>
                <a:ext uri="{FF2B5EF4-FFF2-40B4-BE49-F238E27FC236}">
                  <a16:creationId xmlns:a16="http://schemas.microsoft.com/office/drawing/2014/main" id="{7D83D13B-E9E0-4465-B7CF-019C946BAC09}"/>
                </a:ext>
              </a:extLst>
            </p:cNvPr>
            <p:cNvSpPr txBox="1">
              <a:spLocks/>
            </p:cNvSpPr>
            <p:nvPr/>
          </p:nvSpPr>
          <p:spPr>
            <a:xfrm>
              <a:off x="5027121" y="3342671"/>
              <a:ext cx="2917089" cy="552583"/>
            </a:xfrm>
            <a:prstGeom prst="rect">
              <a:avLst/>
            </a:prstGeom>
            <a:solidFill>
              <a:schemeClr val="accent6"/>
            </a:solid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Krub"/>
                  <a:ea typeface="+mn-ea"/>
                  <a:cs typeface="Poppins Medium" pitchFamily="2" charset="77"/>
                  <a:sym typeface="Arial"/>
                </a:rPr>
                <a:t>Placebo</a:t>
              </a:r>
              <a:br>
                <a:rPr kumimoji="0" lang="en-US" sz="1400" b="1" i="0" u="none" strike="noStrike" kern="0" cap="none" spc="0" normalizeH="0" baseline="0" noProof="0" dirty="0">
                  <a:ln>
                    <a:noFill/>
                  </a:ln>
                  <a:solidFill>
                    <a:srgbClr val="FFFFFF"/>
                  </a:solidFill>
                  <a:effectLst/>
                  <a:uLnTx/>
                  <a:uFillTx/>
                  <a:latin typeface="Krub"/>
                  <a:ea typeface="+mn-ea"/>
                  <a:cs typeface="Poppins Medium" pitchFamily="2" charset="77"/>
                  <a:sym typeface="Arial"/>
                </a:rPr>
              </a:br>
              <a:r>
                <a:rPr kumimoji="0" lang="en-US" sz="1400" b="1" i="0" u="none" strike="noStrike" kern="0" cap="none" spc="0" normalizeH="0" baseline="0" noProof="0" dirty="0">
                  <a:ln>
                    <a:noFill/>
                  </a:ln>
                  <a:solidFill>
                    <a:srgbClr val="FFFFFF"/>
                  </a:solidFill>
                  <a:effectLst/>
                  <a:uLnTx/>
                  <a:uFillTx/>
                  <a:latin typeface="Krub"/>
                  <a:ea typeface="+mn-ea"/>
                  <a:cs typeface="Poppins Medium" pitchFamily="2" charset="77"/>
                  <a:sym typeface="Arial"/>
                </a:rPr>
                <a:t>n=71</a:t>
              </a:r>
              <a:endParaRPr kumimoji="0" lang="en-US" sz="1400" b="1" i="0" u="none" strike="noStrike" kern="0" cap="none" spc="0" normalizeH="0" baseline="30000" noProof="0" dirty="0">
                <a:ln>
                  <a:noFill/>
                </a:ln>
                <a:solidFill>
                  <a:srgbClr val="FFFFFF"/>
                </a:solidFill>
                <a:effectLst/>
                <a:uLnTx/>
                <a:uFillTx/>
                <a:latin typeface="Krub"/>
                <a:ea typeface="Calibri" panose="020F0502020204030204" pitchFamily="34" charset="0"/>
                <a:cs typeface="Poppins Medium" pitchFamily="2" charset="77"/>
                <a:sym typeface="Arial"/>
              </a:endParaRPr>
            </a:p>
          </p:txBody>
        </p:sp>
        <p:sp>
          <p:nvSpPr>
            <p:cNvPr id="52" name="Shape1_20221025_110649">
              <a:extLst>
                <a:ext uri="{FF2B5EF4-FFF2-40B4-BE49-F238E27FC236}">
                  <a16:creationId xmlns:a16="http://schemas.microsoft.com/office/drawing/2014/main" id="{1F17E689-2C61-4697-BACB-79B1EE61F210}"/>
                </a:ext>
              </a:extLst>
            </p:cNvPr>
            <p:cNvSpPr txBox="1">
              <a:spLocks/>
            </p:cNvSpPr>
            <p:nvPr/>
          </p:nvSpPr>
          <p:spPr>
            <a:xfrm>
              <a:off x="9265920" y="2849911"/>
              <a:ext cx="2156866" cy="552583"/>
            </a:xfrm>
            <a:prstGeom prst="rect">
              <a:avLst/>
            </a:prstGeom>
            <a:solidFill>
              <a:srgbClr val="C00000"/>
            </a:solid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Krub"/>
                  <a:ea typeface="+mn-ea"/>
                  <a:cs typeface="Poppins Medium" pitchFamily="2" charset="77"/>
                  <a:sym typeface="Arial"/>
                </a:rPr>
                <a:t>Avapritinib 25 mg QD</a:t>
              </a:r>
              <a:br>
                <a:rPr kumimoji="0" lang="en-US" sz="1400" b="1" i="0" u="none" strike="noStrike" kern="0" cap="none" spc="0" normalizeH="0" baseline="0" noProof="0" dirty="0">
                  <a:ln>
                    <a:noFill/>
                  </a:ln>
                  <a:solidFill>
                    <a:srgbClr val="FFFFFF"/>
                  </a:solidFill>
                  <a:effectLst/>
                  <a:uLnTx/>
                  <a:uFillTx/>
                  <a:latin typeface="Krub"/>
                  <a:ea typeface="+mn-ea"/>
                  <a:cs typeface="Poppins Medium" pitchFamily="2" charset="77"/>
                  <a:sym typeface="Arial"/>
                </a:rPr>
              </a:br>
              <a:r>
                <a:rPr kumimoji="0" lang="en-US" sz="1400" b="1" i="0" u="none" strike="noStrike" kern="0" cap="none" spc="0" normalizeH="0" baseline="0" noProof="0" dirty="0">
                  <a:ln>
                    <a:noFill/>
                  </a:ln>
                  <a:solidFill>
                    <a:srgbClr val="FFFFFF"/>
                  </a:solidFill>
                  <a:effectLst/>
                  <a:uLnTx/>
                  <a:uFillTx/>
                  <a:latin typeface="Krub"/>
                  <a:ea typeface="+mn-ea"/>
                  <a:cs typeface="Poppins Medium" pitchFamily="2" charset="77"/>
                  <a:sym typeface="Arial"/>
                </a:rPr>
                <a:t>(ongoing)</a:t>
              </a:r>
              <a:endParaRPr kumimoji="0" lang="en-US" sz="1400" b="1" i="0" u="none" strike="noStrike" kern="0" cap="none" spc="0" normalizeH="0" baseline="30000" noProof="0" dirty="0">
                <a:ln>
                  <a:noFill/>
                </a:ln>
                <a:solidFill>
                  <a:srgbClr val="FFFFFF"/>
                </a:solidFill>
                <a:effectLst/>
                <a:uLnTx/>
                <a:uFillTx/>
                <a:latin typeface="Krub"/>
                <a:ea typeface="Calibri" panose="020F0502020204030204" pitchFamily="34" charset="0"/>
                <a:cs typeface="Poppins Medium" pitchFamily="2" charset="77"/>
                <a:sym typeface="Arial"/>
              </a:endParaRPr>
            </a:p>
          </p:txBody>
        </p:sp>
        <p:cxnSp>
          <p:nvCxnSpPr>
            <p:cNvPr id="53" name="Straight Arrow Connector 62">
              <a:extLst>
                <a:ext uri="{FF2B5EF4-FFF2-40B4-BE49-F238E27FC236}">
                  <a16:creationId xmlns:a16="http://schemas.microsoft.com/office/drawing/2014/main" id="{0400A2C1-CF37-4A57-B374-EFE66694DF19}"/>
                </a:ext>
              </a:extLst>
            </p:cNvPr>
            <p:cNvCxnSpPr>
              <a:cxnSpLocks/>
              <a:stCxn id="48" idx="6"/>
              <a:endCxn id="50" idx="1"/>
            </p:cNvCxnSpPr>
            <p:nvPr/>
          </p:nvCxnSpPr>
          <p:spPr>
            <a:xfrm flipV="1">
              <a:off x="4171449" y="2633443"/>
              <a:ext cx="855672" cy="492759"/>
            </a:xfrm>
            <a:prstGeom prst="bentConnector3">
              <a:avLst>
                <a:gd name="adj1" fmla="val 17941"/>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62">
              <a:extLst>
                <a:ext uri="{FF2B5EF4-FFF2-40B4-BE49-F238E27FC236}">
                  <a16:creationId xmlns:a16="http://schemas.microsoft.com/office/drawing/2014/main" id="{FB5F51D1-28B7-49DE-98A9-DA3009647E68}"/>
                </a:ext>
              </a:extLst>
            </p:cNvPr>
            <p:cNvCxnSpPr>
              <a:cxnSpLocks/>
              <a:stCxn id="48" idx="6"/>
              <a:endCxn id="51" idx="1"/>
            </p:cNvCxnSpPr>
            <p:nvPr/>
          </p:nvCxnSpPr>
          <p:spPr>
            <a:xfrm>
              <a:off x="4171449" y="3126202"/>
              <a:ext cx="855672" cy="492761"/>
            </a:xfrm>
            <a:prstGeom prst="bentConnector3">
              <a:avLst>
                <a:gd name="adj1" fmla="val 17867"/>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62">
              <a:extLst>
                <a:ext uri="{FF2B5EF4-FFF2-40B4-BE49-F238E27FC236}">
                  <a16:creationId xmlns:a16="http://schemas.microsoft.com/office/drawing/2014/main" id="{7FB690B3-62D5-4F5F-A2A7-317EC096D5B9}"/>
                </a:ext>
              </a:extLst>
            </p:cNvPr>
            <p:cNvCxnSpPr>
              <a:cxnSpLocks/>
              <a:stCxn id="52" idx="1"/>
              <a:endCxn id="50" idx="3"/>
            </p:cNvCxnSpPr>
            <p:nvPr/>
          </p:nvCxnSpPr>
          <p:spPr>
            <a:xfrm rot="10800000">
              <a:off x="7944210" y="2633443"/>
              <a:ext cx="1321710" cy="492760"/>
            </a:xfrm>
            <a:prstGeom prst="bentConnector3">
              <a:avLst>
                <a:gd name="adj1" fmla="val 50000"/>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62">
              <a:extLst>
                <a:ext uri="{FF2B5EF4-FFF2-40B4-BE49-F238E27FC236}">
                  <a16:creationId xmlns:a16="http://schemas.microsoft.com/office/drawing/2014/main" id="{354906B3-CB47-4A19-91A9-B71AEEDED6AF}"/>
                </a:ext>
              </a:extLst>
            </p:cNvPr>
            <p:cNvCxnSpPr>
              <a:cxnSpLocks/>
              <a:stCxn id="52" idx="1"/>
              <a:endCxn id="51" idx="3"/>
            </p:cNvCxnSpPr>
            <p:nvPr/>
          </p:nvCxnSpPr>
          <p:spPr>
            <a:xfrm rot="10800000" flipV="1">
              <a:off x="7944210" y="3126203"/>
              <a:ext cx="1321710" cy="492760"/>
            </a:xfrm>
            <a:prstGeom prst="bentConnector3">
              <a:avLst>
                <a:gd name="adj1" fmla="val 50000"/>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89C9735A-1039-48C5-8A9B-A238D961E923}"/>
              </a:ext>
            </a:extLst>
          </p:cNvPr>
          <p:cNvGrpSpPr>
            <a:grpSpLocks/>
          </p:cNvGrpSpPr>
          <p:nvPr/>
        </p:nvGrpSpPr>
        <p:grpSpPr>
          <a:xfrm>
            <a:off x="6827520" y="3576914"/>
            <a:ext cx="5161781" cy="2137404"/>
            <a:chOff x="6827520" y="3769361"/>
            <a:chExt cx="5161781" cy="2202170"/>
          </a:xfrm>
        </p:grpSpPr>
        <p:sp>
          <p:nvSpPr>
            <p:cNvPr id="57" name="Rectangle 56">
              <a:extLst>
                <a:ext uri="{FF2B5EF4-FFF2-40B4-BE49-F238E27FC236}">
                  <a16:creationId xmlns:a16="http://schemas.microsoft.com/office/drawing/2014/main" id="{23E65D43-C994-45D6-B689-DFE95C384327}"/>
                </a:ext>
              </a:extLst>
            </p:cNvPr>
            <p:cNvSpPr>
              <a:spLocks/>
            </p:cNvSpPr>
            <p:nvPr/>
          </p:nvSpPr>
          <p:spPr>
            <a:xfrm>
              <a:off x="6827520" y="3769361"/>
              <a:ext cx="5161781" cy="1584960"/>
            </a:xfrm>
            <a:prstGeom prst="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rub"/>
                  <a:ea typeface="+mn-ea"/>
                  <a:cs typeface="+mn-cs"/>
                </a:rPr>
                <a:t>Biomarkers of mast cell burden</a:t>
              </a:r>
              <a:br>
                <a:rPr kumimoji="0" lang="en-US" sz="1400" b="1" i="0" u="none" strike="noStrike" kern="1200" cap="none" spc="0" normalizeH="0" baseline="0" noProof="0" dirty="0">
                  <a:ln>
                    <a:noFill/>
                  </a:ln>
                  <a:solidFill>
                    <a:srgbClr val="000000"/>
                  </a:solidFill>
                  <a:effectLst/>
                  <a:uLnTx/>
                  <a:uFillTx/>
                  <a:latin typeface="Krub"/>
                  <a:ea typeface="+mn-ea"/>
                  <a:cs typeface="+mn-cs"/>
                </a:rPr>
              </a:br>
              <a:r>
                <a:rPr kumimoji="0" lang="en-US" sz="1400" b="1" i="0" u="none" strike="noStrike" kern="1200" cap="none" spc="0" normalizeH="0" baseline="0" noProof="0" dirty="0">
                  <a:ln>
                    <a:noFill/>
                  </a:ln>
                  <a:solidFill>
                    <a:srgbClr val="000000"/>
                  </a:solidFill>
                  <a:effectLst/>
                  <a:uLnTx/>
                  <a:uFillTx/>
                  <a:latin typeface="Krub"/>
                  <a:ea typeface="+mn-ea"/>
                  <a:cs typeface="+mn-cs"/>
                </a:rPr>
                <a:t>Key secondary endpoints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≥50% reduction in </a:t>
              </a:r>
              <a:r>
                <a:rPr kumimoji="0" lang="en-US" sz="1400" b="1" i="0" u="none" strike="noStrike" kern="1200" cap="none" spc="0" normalizeH="0" baseline="0" noProof="0" dirty="0">
                  <a:ln>
                    <a:noFill/>
                  </a:ln>
                  <a:solidFill>
                    <a:srgbClr val="000000"/>
                  </a:solidFill>
                  <a:effectLst/>
                  <a:uLnTx/>
                  <a:uFillTx/>
                  <a:latin typeface="Krub"/>
                  <a:ea typeface="+mn-ea"/>
                  <a:cs typeface="+mn-cs"/>
                </a:rPr>
                <a:t>serum tryptase </a:t>
              </a:r>
              <a:r>
                <a:rPr kumimoji="0" lang="en-US" sz="1400" b="0" i="0" u="none" strike="noStrike" kern="1200" cap="none" spc="0" normalizeH="0" baseline="0" noProof="0" dirty="0">
                  <a:ln>
                    <a:noFill/>
                  </a:ln>
                  <a:solidFill>
                    <a:srgbClr val="000000"/>
                  </a:solidFill>
                  <a:effectLst/>
                  <a:uLnTx/>
                  <a:uFillTx/>
                  <a:latin typeface="Krub"/>
                  <a:ea typeface="+mn-ea"/>
                  <a:cs typeface="+mn-cs"/>
                </a:rPr>
                <a:t>levels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≥50% reduction in </a:t>
              </a:r>
              <a:r>
                <a:rPr kumimoji="0" lang="en-US" sz="1400" b="1" i="1" u="none" strike="noStrike" kern="1200" cap="none" spc="0" normalizeH="0" baseline="0" noProof="0" dirty="0">
                  <a:ln>
                    <a:noFill/>
                  </a:ln>
                  <a:solidFill>
                    <a:srgbClr val="000000"/>
                  </a:solidFill>
                  <a:effectLst/>
                  <a:uLnTx/>
                  <a:uFillTx/>
                  <a:latin typeface="Krub"/>
                  <a:ea typeface="+mn-ea"/>
                  <a:cs typeface="+mn-cs"/>
                </a:rPr>
                <a:t>KIT </a:t>
              </a:r>
              <a:r>
                <a:rPr kumimoji="0" lang="en-US" sz="1400" b="1" i="0" u="none" strike="noStrike" kern="1200" cap="none" spc="0" normalizeH="0" baseline="0" noProof="0" dirty="0">
                  <a:ln>
                    <a:noFill/>
                  </a:ln>
                  <a:solidFill>
                    <a:srgbClr val="000000"/>
                  </a:solidFill>
                  <a:effectLst/>
                  <a:uLnTx/>
                  <a:uFillTx/>
                  <a:latin typeface="Krub"/>
                  <a:ea typeface="+mn-ea"/>
                  <a:cs typeface="+mn-cs"/>
                </a:rPr>
                <a:t>D816V VAF </a:t>
              </a:r>
              <a:r>
                <a:rPr kumimoji="0" lang="en-US" sz="1400" b="0" i="0" u="none" strike="noStrike" kern="1200" cap="none" spc="0" normalizeH="0" baseline="0" noProof="0" dirty="0">
                  <a:ln>
                    <a:noFill/>
                  </a:ln>
                  <a:solidFill>
                    <a:srgbClr val="000000"/>
                  </a:solidFill>
                  <a:effectLst/>
                  <a:uLnTx/>
                  <a:uFillTx/>
                  <a:latin typeface="Krub"/>
                  <a:ea typeface="+mn-ea"/>
                  <a:cs typeface="+mn-cs"/>
                </a:rPr>
                <a:t>in peripheral blood (or below level of detection [&lt;0.02%] for patients with a detectable mutation at baseline)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≥50% reduction in bone marrow </a:t>
              </a:r>
              <a:r>
                <a:rPr kumimoji="0" lang="en-US" sz="1400" b="1" i="0" u="none" strike="noStrike" kern="1200" cap="none" spc="0" normalizeH="0" baseline="0" noProof="0" dirty="0">
                  <a:ln>
                    <a:noFill/>
                  </a:ln>
                  <a:solidFill>
                    <a:srgbClr val="000000"/>
                  </a:solidFill>
                  <a:effectLst/>
                  <a:uLnTx/>
                  <a:uFillTx/>
                  <a:latin typeface="Krub"/>
                  <a:ea typeface="+mn-ea"/>
                  <a:cs typeface="+mn-cs"/>
                </a:rPr>
                <a:t>mast cell aggregates</a:t>
              </a:r>
              <a:endParaRPr kumimoji="0" lang="en-US" sz="1400" b="0" i="0" u="none" strike="noStrike" kern="1200" cap="none" spc="0" normalizeH="0" baseline="0" noProof="0" dirty="0">
                <a:ln>
                  <a:noFill/>
                </a:ln>
                <a:solidFill>
                  <a:srgbClr val="000000"/>
                </a:solidFill>
                <a:effectLst/>
                <a:uLnTx/>
                <a:uFillTx/>
                <a:latin typeface="Krub"/>
                <a:ea typeface="+mn-ea"/>
                <a:cs typeface="+mn-cs"/>
              </a:endParaRPr>
            </a:p>
          </p:txBody>
        </p:sp>
        <p:sp>
          <p:nvSpPr>
            <p:cNvPr id="58" name="Rectangle 57">
              <a:extLst>
                <a:ext uri="{FF2B5EF4-FFF2-40B4-BE49-F238E27FC236}">
                  <a16:creationId xmlns:a16="http://schemas.microsoft.com/office/drawing/2014/main" id="{B50E7B19-A50B-413B-8263-33EC4AC722ED}"/>
                </a:ext>
              </a:extLst>
            </p:cNvPr>
            <p:cNvSpPr>
              <a:spLocks/>
            </p:cNvSpPr>
            <p:nvPr/>
          </p:nvSpPr>
          <p:spPr>
            <a:xfrm>
              <a:off x="6827520" y="5448311"/>
              <a:ext cx="5161781" cy="523220"/>
            </a:xfrm>
            <a:prstGeom prst="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rub"/>
                  <a:ea typeface="+mn-ea"/>
                  <a:cs typeface="+mn-cs"/>
                </a:rPr>
                <a:t>Quality of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Mean % change in QoL score, as measured by </a:t>
              </a:r>
              <a:r>
                <a:rPr kumimoji="0" lang="en-US" sz="1400" b="1" i="0" u="none" strike="noStrike" kern="1200" cap="none" spc="0" normalizeH="0" baseline="0" noProof="0" dirty="0">
                  <a:ln>
                    <a:noFill/>
                  </a:ln>
                  <a:solidFill>
                    <a:srgbClr val="000000"/>
                  </a:solidFill>
                  <a:effectLst/>
                  <a:uLnTx/>
                  <a:uFillTx/>
                  <a:latin typeface="Krub"/>
                  <a:ea typeface="+mn-ea"/>
                  <a:cs typeface="+mn-cs"/>
                </a:rPr>
                <a:t>MC-QoL</a:t>
              </a:r>
              <a:endParaRPr kumimoji="0" lang="en-US" sz="1400" b="0" i="0" u="none" strike="noStrike" kern="1200" cap="none" spc="0" normalizeH="0" baseline="0" noProof="0" dirty="0">
                <a:ln>
                  <a:noFill/>
                </a:ln>
                <a:solidFill>
                  <a:srgbClr val="000000"/>
                </a:solidFill>
                <a:effectLst/>
                <a:uLnTx/>
                <a:uFillTx/>
                <a:latin typeface="Krub"/>
                <a:ea typeface="+mn-ea"/>
                <a:cs typeface="+mn-cs"/>
              </a:endParaRPr>
            </a:p>
          </p:txBody>
        </p:sp>
      </p:grpSp>
      <p:sp>
        <p:nvSpPr>
          <p:cNvPr id="62" name="Arrow: Chevron 61">
            <a:extLst>
              <a:ext uri="{FF2B5EF4-FFF2-40B4-BE49-F238E27FC236}">
                <a16:creationId xmlns:a16="http://schemas.microsoft.com/office/drawing/2014/main" id="{458BE99E-C561-4E07-8E02-79E1B8D420B5}"/>
              </a:ext>
            </a:extLst>
          </p:cNvPr>
          <p:cNvSpPr>
            <a:spLocks/>
          </p:cNvSpPr>
          <p:nvPr/>
        </p:nvSpPr>
        <p:spPr>
          <a:xfrm>
            <a:off x="4700509" y="1207833"/>
            <a:ext cx="3688296" cy="464367"/>
          </a:xfrm>
          <a:prstGeom prst="chevron">
            <a:avLst>
              <a:gd name="adj" fmla="val 30000"/>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rub"/>
                <a:ea typeface="+mn-ea"/>
                <a:cs typeface="+mn-cs"/>
              </a:rPr>
              <a:t>Double-blind treatment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rub"/>
                <a:ea typeface="+mn-ea"/>
                <a:cs typeface="+mn-cs"/>
              </a:rPr>
              <a:t>(24 weeks)</a:t>
            </a:r>
          </a:p>
        </p:txBody>
      </p:sp>
      <p:sp>
        <p:nvSpPr>
          <p:cNvPr id="64" name="Arrow: Pentagon 63">
            <a:extLst>
              <a:ext uri="{FF2B5EF4-FFF2-40B4-BE49-F238E27FC236}">
                <a16:creationId xmlns:a16="http://schemas.microsoft.com/office/drawing/2014/main" id="{3C694D72-9E36-443E-B648-BA4FA2889929}"/>
              </a:ext>
            </a:extLst>
          </p:cNvPr>
          <p:cNvSpPr>
            <a:spLocks/>
          </p:cNvSpPr>
          <p:nvPr/>
        </p:nvSpPr>
        <p:spPr>
          <a:xfrm>
            <a:off x="2942588" y="1207833"/>
            <a:ext cx="1845722" cy="464367"/>
          </a:xfrm>
          <a:prstGeom prst="homePlate">
            <a:avLst>
              <a:gd name="adj" fmla="val 30000"/>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rub"/>
                <a:ea typeface="+mn-ea"/>
                <a:cs typeface="+mn-cs"/>
              </a:rPr>
              <a:t>Randomization</a:t>
            </a:r>
          </a:p>
        </p:txBody>
      </p:sp>
      <p:sp>
        <p:nvSpPr>
          <p:cNvPr id="65" name="Arrow: Chevron 64">
            <a:extLst>
              <a:ext uri="{FF2B5EF4-FFF2-40B4-BE49-F238E27FC236}">
                <a16:creationId xmlns:a16="http://schemas.microsoft.com/office/drawing/2014/main" id="{AC1CC436-5652-4E3C-AC97-D43FDBD4A3C9}"/>
              </a:ext>
            </a:extLst>
          </p:cNvPr>
          <p:cNvSpPr>
            <a:spLocks/>
          </p:cNvSpPr>
          <p:nvPr/>
        </p:nvSpPr>
        <p:spPr>
          <a:xfrm>
            <a:off x="8301005" y="1207833"/>
            <a:ext cx="3688296" cy="464367"/>
          </a:xfrm>
          <a:prstGeom prst="chevron">
            <a:avLst>
              <a:gd name="adj" fmla="val 30000"/>
            </a:avLst>
          </a:prstGeom>
          <a:solidFill>
            <a:schemeClr val="accent5">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Krub"/>
                <a:ea typeface="+mn-ea"/>
                <a:cs typeface="+mn-cs"/>
              </a:rPr>
              <a:t>Open-label extension</a:t>
            </a:r>
            <a:br>
              <a:rPr kumimoji="0" lang="en-US" sz="1400" b="1" i="0" u="none" strike="noStrike" kern="1200" cap="none" spc="0" normalizeH="0" baseline="0" noProof="0" dirty="0">
                <a:ln>
                  <a:noFill/>
                </a:ln>
                <a:solidFill>
                  <a:srgbClr val="FFFFFF"/>
                </a:solidFill>
                <a:effectLst/>
                <a:uLnTx/>
                <a:uFillTx/>
                <a:latin typeface="Krub"/>
                <a:ea typeface="+mn-ea"/>
                <a:cs typeface="+mn-cs"/>
              </a:rPr>
            </a:br>
            <a:r>
              <a:rPr kumimoji="0" lang="en-US" sz="1400" b="1" i="0" u="none" strike="noStrike" kern="1200" cap="none" spc="0" normalizeH="0" baseline="0" noProof="0" dirty="0">
                <a:ln>
                  <a:noFill/>
                </a:ln>
                <a:solidFill>
                  <a:srgbClr val="FFFFFF"/>
                </a:solidFill>
                <a:effectLst/>
                <a:uLnTx/>
                <a:uFillTx/>
                <a:latin typeface="Krub"/>
                <a:ea typeface="+mn-ea"/>
                <a:cs typeface="+mn-cs"/>
              </a:rPr>
              <a:t>(5 years)</a:t>
            </a:r>
          </a:p>
        </p:txBody>
      </p:sp>
      <p:sp>
        <p:nvSpPr>
          <p:cNvPr id="2" name="Rectangle 1">
            <a:extLst>
              <a:ext uri="{FF2B5EF4-FFF2-40B4-BE49-F238E27FC236}">
                <a16:creationId xmlns:a16="http://schemas.microsoft.com/office/drawing/2014/main" id="{2708CE24-3547-498B-4E49-2BAEDB95A604}"/>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42672588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B9232A3-FBF0-4820-83F6-F962E563D253}"/>
              </a:ext>
            </a:extLst>
          </p:cNvPr>
          <p:cNvSpPr>
            <a:spLocks/>
          </p:cNvSpPr>
          <p:nvPr/>
        </p:nvSpPr>
        <p:spPr>
          <a:xfrm>
            <a:off x="7334875" y="1261202"/>
            <a:ext cx="4357451" cy="2232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sp>
        <p:nvSpPr>
          <p:cNvPr id="46" name="Google Shape;1502;p64">
            <a:extLst>
              <a:ext uri="{FF2B5EF4-FFF2-40B4-BE49-F238E27FC236}">
                <a16:creationId xmlns:a16="http://schemas.microsoft.com/office/drawing/2014/main" id="{BD75C5DB-AA88-4CB5-872F-3040F1230172}"/>
              </a:ext>
            </a:extLst>
          </p:cNvPr>
          <p:cNvSpPr txBox="1"/>
          <p:nvPr/>
        </p:nvSpPr>
        <p:spPr>
          <a:xfrm>
            <a:off x="8130680" y="1325632"/>
            <a:ext cx="3070640" cy="356235"/>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rub"/>
                <a:ea typeface="Arial"/>
                <a:cs typeface="Krub" panose="00000500000000000000" pitchFamily="2" charset="-34"/>
                <a:sym typeface="Arial"/>
              </a:rPr>
              <a:t>All patients on avapritinib (ongoing)</a:t>
            </a:r>
          </a:p>
        </p:txBody>
      </p:sp>
      <p:sp>
        <p:nvSpPr>
          <p:cNvPr id="47" name="Google Shape;1502;p64">
            <a:extLst>
              <a:ext uri="{FF2B5EF4-FFF2-40B4-BE49-F238E27FC236}">
                <a16:creationId xmlns:a16="http://schemas.microsoft.com/office/drawing/2014/main" id="{48635E82-CB54-4940-AFE9-BA2409E695F9}"/>
              </a:ext>
            </a:extLst>
          </p:cNvPr>
          <p:cNvSpPr txBox="1"/>
          <p:nvPr/>
        </p:nvSpPr>
        <p:spPr>
          <a:xfrm>
            <a:off x="8130680" y="1695033"/>
            <a:ext cx="3070640" cy="7232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rub"/>
                <a:ea typeface="Arial"/>
                <a:cs typeface="Krub" panose="00000500000000000000" pitchFamily="2" charset="-34"/>
                <a:sym typeface="Arial"/>
              </a:rPr>
              <a:t>Roll over from double-blind period:</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dirty="0">
                <a:ln>
                  <a:noFill/>
                </a:ln>
                <a:solidFill>
                  <a:srgbClr val="EF3339"/>
                </a:solidFill>
                <a:effectLst/>
                <a:uLnTx/>
                <a:uFillTx/>
                <a:latin typeface="Krub"/>
                <a:ea typeface="Arial"/>
                <a:cs typeface="Krub" panose="00000500000000000000" pitchFamily="2" charset="-34"/>
                <a:sym typeface="Arial"/>
              </a:rPr>
              <a:t>Avapritinib: 135/141 (95.7%)</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dirty="0">
                <a:ln>
                  <a:noFill/>
                </a:ln>
                <a:solidFill>
                  <a:srgbClr val="F88D29">
                    <a:lumMod val="75000"/>
                  </a:srgbClr>
                </a:solidFill>
                <a:effectLst/>
                <a:uLnTx/>
                <a:uFillTx/>
                <a:latin typeface="Krub"/>
                <a:ea typeface="Arial"/>
                <a:cs typeface="Krub" panose="00000500000000000000" pitchFamily="2" charset="-34"/>
                <a:sym typeface="Arial"/>
              </a:rPr>
              <a:t>Placebo: 66/71 (93.0%)</a:t>
            </a:r>
          </a:p>
        </p:txBody>
      </p:sp>
      <p:sp>
        <p:nvSpPr>
          <p:cNvPr id="4" name="Title 3">
            <a:extLst>
              <a:ext uri="{FF2B5EF4-FFF2-40B4-BE49-F238E27FC236}">
                <a16:creationId xmlns:a16="http://schemas.microsoft.com/office/drawing/2014/main" id="{0410949A-E83D-4D1D-9DC5-8494A72CF03A}"/>
              </a:ext>
            </a:extLst>
          </p:cNvPr>
          <p:cNvSpPr>
            <a:spLocks noGrp="1"/>
          </p:cNvSpPr>
          <p:nvPr>
            <p:ph type="title"/>
          </p:nvPr>
        </p:nvSpPr>
        <p:spPr>
          <a:xfrm>
            <a:off x="838200" y="-103803"/>
            <a:ext cx="10515600" cy="1325563"/>
          </a:xfrm>
        </p:spPr>
        <p:txBody>
          <a:bodyPr>
            <a:normAutofit/>
          </a:bodyPr>
          <a:lstStyle/>
          <a:p>
            <a:r>
              <a:rPr lang="en-US" sz="3600" dirty="0"/>
              <a:t>PIONEER: Primary Endpoint—TSS by ISM-SAF* </a:t>
            </a:r>
          </a:p>
        </p:txBody>
      </p:sp>
      <p:grpSp>
        <p:nvGrpSpPr>
          <p:cNvPr id="13" name="Group 12">
            <a:extLst>
              <a:ext uri="{FF2B5EF4-FFF2-40B4-BE49-F238E27FC236}">
                <a16:creationId xmlns:a16="http://schemas.microsoft.com/office/drawing/2014/main" id="{23C153A3-ACCD-4B3D-A857-DA67CEF0B9E5}"/>
              </a:ext>
            </a:extLst>
          </p:cNvPr>
          <p:cNvGrpSpPr>
            <a:grpSpLocks/>
          </p:cNvGrpSpPr>
          <p:nvPr/>
        </p:nvGrpSpPr>
        <p:grpSpPr>
          <a:xfrm>
            <a:off x="286476" y="5051675"/>
            <a:ext cx="3675924" cy="1125950"/>
            <a:chOff x="286476" y="4975475"/>
            <a:chExt cx="3675924" cy="1125950"/>
          </a:xfrm>
        </p:grpSpPr>
        <p:sp>
          <p:nvSpPr>
            <p:cNvPr id="8" name="Google Shape;1502;p64">
              <a:extLst>
                <a:ext uri="{FF2B5EF4-FFF2-40B4-BE49-F238E27FC236}">
                  <a16:creationId xmlns:a16="http://schemas.microsoft.com/office/drawing/2014/main" id="{CF935645-5B6F-4C2E-B5D0-1794D7F4A21D}"/>
                </a:ext>
              </a:extLst>
            </p:cNvPr>
            <p:cNvSpPr txBox="1">
              <a:spLocks/>
            </p:cNvSpPr>
            <p:nvPr/>
          </p:nvSpPr>
          <p:spPr>
            <a:xfrm>
              <a:off x="286476" y="4975475"/>
              <a:ext cx="3675529" cy="356235"/>
            </a:xfrm>
            <a:prstGeom prst="rect">
              <a:avLst/>
            </a:prstGeom>
            <a:solidFill>
              <a:srgbClr val="8C46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Krub"/>
                  <a:ea typeface="Arial"/>
                  <a:cs typeface="Krub" panose="00000500000000000000" pitchFamily="2" charset="-34"/>
                  <a:sym typeface="Arial"/>
                </a:rPr>
                <a:t>Primary endpoint</a:t>
              </a:r>
            </a:p>
          </p:txBody>
        </p:sp>
        <p:sp>
          <p:nvSpPr>
            <p:cNvPr id="9" name="TextBox 8">
              <a:extLst>
                <a:ext uri="{FF2B5EF4-FFF2-40B4-BE49-F238E27FC236}">
                  <a16:creationId xmlns:a16="http://schemas.microsoft.com/office/drawing/2014/main" id="{F9EBF6F9-2CB5-4136-B1D3-5794142BD954}"/>
                </a:ext>
              </a:extLst>
            </p:cNvPr>
            <p:cNvSpPr txBox="1">
              <a:spLocks/>
            </p:cNvSpPr>
            <p:nvPr/>
          </p:nvSpPr>
          <p:spPr>
            <a:xfrm>
              <a:off x="286871" y="5362761"/>
              <a:ext cx="3675529" cy="738664"/>
            </a:xfrm>
            <a:prstGeom prst="rect">
              <a:avLst/>
            </a:prstGeom>
            <a:noFill/>
          </p:spPr>
          <p:txBody>
            <a:bodyPr wrap="square" lIns="27432" rIns="27432"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Krub"/>
                  <a:ea typeface="+mn-ea"/>
                  <a:cs typeface="+mn-cs"/>
                </a:rPr>
                <a:t>A one-sided P-value of &lt;0.025 was needed to declare avapritinib as superior in reducing TSS versus placebo.</a:t>
              </a:r>
            </a:p>
          </p:txBody>
        </p:sp>
      </p:grpSp>
      <p:sp>
        <p:nvSpPr>
          <p:cNvPr id="10" name="TextBox 9">
            <a:extLst>
              <a:ext uri="{FF2B5EF4-FFF2-40B4-BE49-F238E27FC236}">
                <a16:creationId xmlns:a16="http://schemas.microsoft.com/office/drawing/2014/main" id="{BB54B8A2-03DC-4BCF-BDAA-7EFA706FFABF}"/>
              </a:ext>
            </a:extLst>
          </p:cNvPr>
          <p:cNvSpPr txBox="1"/>
          <p:nvPr/>
        </p:nvSpPr>
        <p:spPr>
          <a:xfrm>
            <a:off x="277986" y="6497799"/>
            <a:ext cx="10476772" cy="41549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defTabSz="914400" eaLnBrk="1" fontAlgn="auto" latinLnBrk="0" hangingPunct="1">
              <a:lnSpc>
                <a:spcPct val="95000"/>
              </a:lnSpc>
              <a:buSzPts val="933"/>
              <a:buNone/>
              <a:tabLst/>
              <a:defRPr kumimoji="0" sz="700" kern="12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Lato"/>
                <a:cs typeface="Krub" panose="00000500000000000000" pitchFamily="2" charset="-34"/>
              </a:rPr>
              <a:t>Castells et al. Presented at AAAAI Annual Meeting,  February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Lato"/>
                <a:cs typeface="Krub" panose="00000500000000000000" pitchFamily="2" charset="-34"/>
              </a:rPr>
              <a:t>*ISM-SAF: Validated symptom assessment tool specifically developed for evaluation of ISM symptomology based on severity of 11 ISM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Krub"/>
              <a:ea typeface="Lato"/>
              <a:cs typeface="Krub" panose="00000500000000000000" pitchFamily="2" charset="-34"/>
            </a:endParaRPr>
          </a:p>
        </p:txBody>
      </p:sp>
      <p:sp>
        <p:nvSpPr>
          <p:cNvPr id="11" name="TextBox 10">
            <a:extLst>
              <a:ext uri="{FF2B5EF4-FFF2-40B4-BE49-F238E27FC236}">
                <a16:creationId xmlns:a16="http://schemas.microsoft.com/office/drawing/2014/main" id="{79DB97F1-3B58-4E39-9093-943F069E3972}"/>
              </a:ext>
            </a:extLst>
          </p:cNvPr>
          <p:cNvSpPr txBox="1">
            <a:spLocks/>
          </p:cNvSpPr>
          <p:nvPr/>
        </p:nvSpPr>
        <p:spPr>
          <a:xfrm>
            <a:off x="297711" y="6210299"/>
            <a:ext cx="11627589" cy="189625"/>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mn-ea"/>
                <a:cs typeface="+mn-cs"/>
              </a:rPr>
              <a:t>SE, standard error of the mean.</a:t>
            </a:r>
          </a:p>
        </p:txBody>
      </p:sp>
      <p:graphicFrame>
        <p:nvGraphicFramePr>
          <p:cNvPr id="12" name="Table 17">
            <a:extLst>
              <a:ext uri="{FF2B5EF4-FFF2-40B4-BE49-F238E27FC236}">
                <a16:creationId xmlns:a16="http://schemas.microsoft.com/office/drawing/2014/main" id="{3A22775C-AD90-4701-9F11-260DB9FDE363}"/>
              </a:ext>
            </a:extLst>
          </p:cNvPr>
          <p:cNvGraphicFramePr>
            <a:graphicFrameLocks noGrp="1"/>
          </p:cNvGraphicFramePr>
          <p:nvPr/>
        </p:nvGraphicFramePr>
        <p:xfrm>
          <a:off x="4466593" y="5051675"/>
          <a:ext cx="7438535" cy="1125950"/>
        </p:xfrm>
        <a:graphic>
          <a:graphicData uri="http://schemas.openxmlformats.org/drawingml/2006/table">
            <a:tbl>
              <a:tblPr firstRow="1" bandRow="1">
                <a:tableStyleId>{5C22544A-7EE6-4342-B048-85BDC9FD1C3A}</a:tableStyleId>
              </a:tblPr>
              <a:tblGrid>
                <a:gridCol w="2093624">
                  <a:extLst>
                    <a:ext uri="{9D8B030D-6E8A-4147-A177-3AD203B41FA5}">
                      <a16:colId xmlns:a16="http://schemas.microsoft.com/office/drawing/2014/main" val="1994232648"/>
                    </a:ext>
                  </a:extLst>
                </a:gridCol>
                <a:gridCol w="1781637">
                  <a:extLst>
                    <a:ext uri="{9D8B030D-6E8A-4147-A177-3AD203B41FA5}">
                      <a16:colId xmlns:a16="http://schemas.microsoft.com/office/drawing/2014/main" val="1268054970"/>
                    </a:ext>
                  </a:extLst>
                </a:gridCol>
                <a:gridCol w="1781637">
                  <a:extLst>
                    <a:ext uri="{9D8B030D-6E8A-4147-A177-3AD203B41FA5}">
                      <a16:colId xmlns:a16="http://schemas.microsoft.com/office/drawing/2014/main" val="1855455755"/>
                    </a:ext>
                  </a:extLst>
                </a:gridCol>
                <a:gridCol w="1781637">
                  <a:extLst>
                    <a:ext uri="{9D8B030D-6E8A-4147-A177-3AD203B41FA5}">
                      <a16:colId xmlns:a16="http://schemas.microsoft.com/office/drawing/2014/main" val="8971760"/>
                    </a:ext>
                  </a:extLst>
                </a:gridCol>
              </a:tblGrid>
              <a:tr h="562975">
                <a:tc>
                  <a:txBody>
                    <a:bodyPr/>
                    <a:lstStyle/>
                    <a:p>
                      <a:r>
                        <a:rPr lang="en-US" sz="1400" dirty="0">
                          <a:solidFill>
                            <a:sysClr val="windowText" lastClr="000000"/>
                          </a:solidFill>
                        </a:rPr>
                        <a:t>At Week 24</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Avapritinib 25 mg QD (n=141)</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1400" dirty="0"/>
                        <a:t>Placebo</a:t>
                      </a:r>
                      <a:br>
                        <a:rPr lang="en-US" sz="1400" dirty="0"/>
                      </a:br>
                      <a:r>
                        <a:rPr lang="en-US" sz="1400" dirty="0"/>
                        <a:t>(n=71)</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400" dirty="0">
                          <a:solidFill>
                            <a:sysClr val="windowText" lastClr="000000"/>
                          </a:solidFill>
                        </a:rPr>
                        <a:t>P-value</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218151"/>
                  </a:ext>
                </a:extLst>
              </a:tr>
              <a:tr h="562975">
                <a:tc>
                  <a:txBody>
                    <a:bodyPr/>
                    <a:lstStyle/>
                    <a:p>
                      <a:r>
                        <a:rPr lang="en-US" sz="1400" b="1" dirty="0"/>
                        <a:t>Mean change in TSS </a:t>
                      </a:r>
                      <a:r>
                        <a:rPr lang="en-US" sz="1400" b="0" dirty="0"/>
                        <a:t>(95% CI)</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-15.58</a:t>
                      </a:r>
                      <a:br>
                        <a:rPr lang="en-US" sz="1400" dirty="0"/>
                      </a:br>
                      <a:r>
                        <a:rPr lang="en-US" sz="1400" dirty="0"/>
                        <a:t>(-18.61, -12.55)</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-9.15</a:t>
                      </a:r>
                      <a:br>
                        <a:rPr lang="en-US" sz="1400" dirty="0"/>
                      </a:br>
                      <a:r>
                        <a:rPr lang="en-US" sz="1400" dirty="0"/>
                        <a:t>(-13.12, -5.18)</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0.003</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8356"/>
                  </a:ext>
                </a:extLst>
              </a:tr>
            </a:tbl>
          </a:graphicData>
        </a:graphic>
      </p:graphicFrame>
      <p:grpSp>
        <p:nvGrpSpPr>
          <p:cNvPr id="2" name="Group 1">
            <a:extLst>
              <a:ext uri="{FF2B5EF4-FFF2-40B4-BE49-F238E27FC236}">
                <a16:creationId xmlns:a16="http://schemas.microsoft.com/office/drawing/2014/main" id="{5E7D9478-8092-2D1C-B4D7-7A214D9EC25D}"/>
              </a:ext>
            </a:extLst>
          </p:cNvPr>
          <p:cNvGrpSpPr/>
          <p:nvPr/>
        </p:nvGrpSpPr>
        <p:grpSpPr>
          <a:xfrm>
            <a:off x="235405" y="1020197"/>
            <a:ext cx="2136320" cy="2994241"/>
            <a:chOff x="235405" y="1020197"/>
            <a:chExt cx="2136320" cy="2994241"/>
          </a:xfrm>
        </p:grpSpPr>
        <p:sp>
          <p:nvSpPr>
            <p:cNvPr id="7" name="Google Shape;1502;p64">
              <a:extLst>
                <a:ext uri="{FF2B5EF4-FFF2-40B4-BE49-F238E27FC236}">
                  <a16:creationId xmlns:a16="http://schemas.microsoft.com/office/drawing/2014/main" id="{F22F5621-17B4-4F9C-AA04-E80AF3AD1AE8}"/>
                </a:ext>
              </a:extLst>
            </p:cNvPr>
            <p:cNvSpPr txBox="1"/>
            <p:nvPr/>
          </p:nvSpPr>
          <p:spPr>
            <a:xfrm>
              <a:off x="286476" y="1020197"/>
              <a:ext cx="2085249" cy="356235"/>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Krub"/>
                  <a:ea typeface="Arial"/>
                  <a:cs typeface="Krub" panose="00000500000000000000" pitchFamily="2" charset="-34"/>
                  <a:sym typeface="Arial"/>
                </a:rPr>
                <a:t>TSS over time</a:t>
              </a:r>
            </a:p>
          </p:txBody>
        </p:sp>
        <p:sp>
          <p:nvSpPr>
            <p:cNvPr id="14" name="Arrow: Up-Down 13">
              <a:extLst>
                <a:ext uri="{FF2B5EF4-FFF2-40B4-BE49-F238E27FC236}">
                  <a16:creationId xmlns:a16="http://schemas.microsoft.com/office/drawing/2014/main" id="{1597BA4D-C07F-4C2F-AC37-4D0182F343A4}"/>
                </a:ext>
              </a:extLst>
            </p:cNvPr>
            <p:cNvSpPr/>
            <p:nvPr/>
          </p:nvSpPr>
          <p:spPr>
            <a:xfrm>
              <a:off x="703502" y="1827405"/>
              <a:ext cx="488058" cy="1666571"/>
            </a:xfrm>
            <a:prstGeom prst="upDownArrow">
              <a:avLst/>
            </a:prstGeom>
            <a:gradFill flip="none" rotWithShape="1">
              <a:gsLst>
                <a:gs pos="27000">
                  <a:schemeClr val="accent4">
                    <a:lumMod val="50000"/>
                  </a:schemeClr>
                </a:gs>
                <a:gs pos="0">
                  <a:schemeClr val="accent5">
                    <a:lumMod val="50000"/>
                  </a:schemeClr>
                </a:gs>
                <a:gs pos="100000">
                  <a:schemeClr val="accent4">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sp>
          <p:nvSpPr>
            <p:cNvPr id="15" name="Google Shape;1502;p64">
              <a:extLst>
                <a:ext uri="{FF2B5EF4-FFF2-40B4-BE49-F238E27FC236}">
                  <a16:creationId xmlns:a16="http://schemas.microsoft.com/office/drawing/2014/main" id="{F9A7DDA8-957E-48CD-9619-70AA33C42308}"/>
                </a:ext>
              </a:extLst>
            </p:cNvPr>
            <p:cNvSpPr txBox="1"/>
            <p:nvPr/>
          </p:nvSpPr>
          <p:spPr>
            <a:xfrm>
              <a:off x="235405" y="1447654"/>
              <a:ext cx="1424253" cy="35623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rub"/>
                  <a:ea typeface="Arial"/>
                  <a:cs typeface="Krub" panose="00000500000000000000" pitchFamily="2" charset="-34"/>
                  <a:sym typeface="Arial"/>
                </a:rPr>
                <a:t>Worse symptoms</a:t>
              </a:r>
            </a:p>
          </p:txBody>
        </p:sp>
        <p:sp>
          <p:nvSpPr>
            <p:cNvPr id="16" name="Google Shape;1502;p64">
              <a:extLst>
                <a:ext uri="{FF2B5EF4-FFF2-40B4-BE49-F238E27FC236}">
                  <a16:creationId xmlns:a16="http://schemas.microsoft.com/office/drawing/2014/main" id="{0C66C807-980C-49F3-B34D-604083D3FDC4}"/>
                </a:ext>
              </a:extLst>
            </p:cNvPr>
            <p:cNvSpPr txBox="1"/>
            <p:nvPr/>
          </p:nvSpPr>
          <p:spPr>
            <a:xfrm>
              <a:off x="235405" y="3658203"/>
              <a:ext cx="1424253" cy="35623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Krub"/>
                  <a:ea typeface="Arial"/>
                  <a:cs typeface="Krub" panose="00000500000000000000" pitchFamily="2" charset="-34"/>
                  <a:sym typeface="Arial"/>
                </a:rPr>
                <a:t>Improved symptoms</a:t>
              </a:r>
            </a:p>
          </p:txBody>
        </p:sp>
      </p:grpSp>
      <p:grpSp>
        <p:nvGrpSpPr>
          <p:cNvPr id="36" name="Group 35">
            <a:extLst>
              <a:ext uri="{FF2B5EF4-FFF2-40B4-BE49-F238E27FC236}">
                <a16:creationId xmlns:a16="http://schemas.microsoft.com/office/drawing/2014/main" id="{0A68E526-02A8-47ED-B3B0-92750C3EDCB5}"/>
              </a:ext>
            </a:extLst>
          </p:cNvPr>
          <p:cNvGrpSpPr/>
          <p:nvPr/>
        </p:nvGrpSpPr>
        <p:grpSpPr>
          <a:xfrm>
            <a:off x="3162925" y="3503426"/>
            <a:ext cx="8529403" cy="46899"/>
            <a:chOff x="3177915" y="3502021"/>
            <a:chExt cx="8529403" cy="46899"/>
          </a:xfrm>
        </p:grpSpPr>
        <p:cxnSp>
          <p:nvCxnSpPr>
            <p:cNvPr id="20" name="Straight Connector 19">
              <a:extLst>
                <a:ext uri="{FF2B5EF4-FFF2-40B4-BE49-F238E27FC236}">
                  <a16:creationId xmlns:a16="http://schemas.microsoft.com/office/drawing/2014/main" id="{81A9D8A0-A510-4114-AD36-8A674D13766B}"/>
                </a:ext>
              </a:extLst>
            </p:cNvPr>
            <p:cNvCxnSpPr>
              <a:cxnSpLocks/>
            </p:cNvCxnSpPr>
            <p:nvPr/>
          </p:nvCxnSpPr>
          <p:spPr>
            <a:xfrm>
              <a:off x="3177915" y="3502021"/>
              <a:ext cx="852940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4D197CAC-8192-4F22-828C-258A7F2D136E}"/>
                </a:ext>
              </a:extLst>
            </p:cNvPr>
            <p:cNvGrpSpPr/>
            <p:nvPr/>
          </p:nvGrpSpPr>
          <p:grpSpPr>
            <a:xfrm>
              <a:off x="3177915" y="3502021"/>
              <a:ext cx="8343900" cy="46899"/>
              <a:chOff x="3177915" y="1154867"/>
              <a:chExt cx="8343900" cy="419933"/>
            </a:xfrm>
          </p:grpSpPr>
          <p:cxnSp>
            <p:nvCxnSpPr>
              <p:cNvPr id="22" name="Straight Connector 21">
                <a:extLst>
                  <a:ext uri="{FF2B5EF4-FFF2-40B4-BE49-F238E27FC236}">
                    <a16:creationId xmlns:a16="http://schemas.microsoft.com/office/drawing/2014/main" id="{426F00F1-E8E8-4171-86FE-9AF1C5563410}"/>
                  </a:ext>
                </a:extLst>
              </p:cNvPr>
              <p:cNvCxnSpPr/>
              <p:nvPr/>
            </p:nvCxnSpPr>
            <p:spPr>
              <a:xfrm>
                <a:off x="7349865"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305A94-3CED-4C91-8C7E-18BABB70B7B1}"/>
                  </a:ext>
                </a:extLst>
              </p:cNvPr>
              <p:cNvCxnSpPr/>
              <p:nvPr/>
            </p:nvCxnSpPr>
            <p:spPr>
              <a:xfrm>
                <a:off x="3177915"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F2CD92-39C1-4050-845A-A169102F3EC2}"/>
                  </a:ext>
                </a:extLst>
              </p:cNvPr>
              <p:cNvCxnSpPr/>
              <p:nvPr/>
            </p:nvCxnSpPr>
            <p:spPr>
              <a:xfrm>
                <a:off x="11521815"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10D8D9-B9B9-4BED-A6E3-368B0263706B}"/>
                  </a:ext>
                </a:extLst>
              </p:cNvPr>
              <p:cNvCxnSpPr/>
              <p:nvPr/>
            </p:nvCxnSpPr>
            <p:spPr>
              <a:xfrm>
                <a:off x="10826490"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E02936-5A9A-4B72-BA16-93DE4F16DC55}"/>
                  </a:ext>
                </a:extLst>
              </p:cNvPr>
              <p:cNvCxnSpPr/>
              <p:nvPr/>
            </p:nvCxnSpPr>
            <p:spPr>
              <a:xfrm>
                <a:off x="10131165"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9A05B8C-4794-4045-BAA4-47633F8D9E36}"/>
                  </a:ext>
                </a:extLst>
              </p:cNvPr>
              <p:cNvCxnSpPr/>
              <p:nvPr/>
            </p:nvCxnSpPr>
            <p:spPr>
              <a:xfrm>
                <a:off x="9435840"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A9F3F3-69E9-49FC-A321-BD3CE4E97905}"/>
                  </a:ext>
                </a:extLst>
              </p:cNvPr>
              <p:cNvCxnSpPr/>
              <p:nvPr/>
            </p:nvCxnSpPr>
            <p:spPr>
              <a:xfrm>
                <a:off x="8740515"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1CDA89-21D5-48FC-BB5C-89C1426131B1}"/>
                  </a:ext>
                </a:extLst>
              </p:cNvPr>
              <p:cNvCxnSpPr/>
              <p:nvPr/>
            </p:nvCxnSpPr>
            <p:spPr>
              <a:xfrm>
                <a:off x="8045190"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E32882-0558-42D6-9035-980D4B9660FE}"/>
                  </a:ext>
                </a:extLst>
              </p:cNvPr>
              <p:cNvCxnSpPr/>
              <p:nvPr/>
            </p:nvCxnSpPr>
            <p:spPr>
              <a:xfrm>
                <a:off x="6654540"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EB09EBC-DD52-4A01-A965-AE58D6781DD0}"/>
                  </a:ext>
                </a:extLst>
              </p:cNvPr>
              <p:cNvCxnSpPr/>
              <p:nvPr/>
            </p:nvCxnSpPr>
            <p:spPr>
              <a:xfrm>
                <a:off x="5959215"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62B1E3-65E4-4D01-9EBD-8E2C95CD34E5}"/>
                  </a:ext>
                </a:extLst>
              </p:cNvPr>
              <p:cNvCxnSpPr/>
              <p:nvPr/>
            </p:nvCxnSpPr>
            <p:spPr>
              <a:xfrm>
                <a:off x="5263890"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74F517-FEFD-448B-92B4-683ADA2C976C}"/>
                  </a:ext>
                </a:extLst>
              </p:cNvPr>
              <p:cNvCxnSpPr/>
              <p:nvPr/>
            </p:nvCxnSpPr>
            <p:spPr>
              <a:xfrm>
                <a:off x="4568565"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531436-2EFD-4373-8B51-7C483FF183EA}"/>
                  </a:ext>
                </a:extLst>
              </p:cNvPr>
              <p:cNvCxnSpPr/>
              <p:nvPr/>
            </p:nvCxnSpPr>
            <p:spPr>
              <a:xfrm>
                <a:off x="3873240" y="1154867"/>
                <a:ext cx="0" cy="4199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37" name="Table 36">
            <a:extLst>
              <a:ext uri="{FF2B5EF4-FFF2-40B4-BE49-F238E27FC236}">
                <a16:creationId xmlns:a16="http://schemas.microsoft.com/office/drawing/2014/main" id="{BCFB36F6-2B52-4722-9745-E621E4CBE41D}"/>
              </a:ext>
            </a:extLst>
          </p:cNvPr>
          <p:cNvGraphicFramePr>
            <a:graphicFrameLocks noGrp="1"/>
          </p:cNvGraphicFramePr>
          <p:nvPr/>
        </p:nvGraphicFramePr>
        <p:xfrm>
          <a:off x="1804159" y="3996098"/>
          <a:ext cx="9903165" cy="713232"/>
        </p:xfrm>
        <a:graphic>
          <a:graphicData uri="http://schemas.openxmlformats.org/drawingml/2006/table">
            <a:tbl>
              <a:tblPr>
                <a:tableStyleId>{5C22544A-7EE6-4342-B048-85BDC9FD1C3A}</a:tableStyleId>
              </a:tblPr>
              <a:tblGrid>
                <a:gridCol w="968070">
                  <a:extLst>
                    <a:ext uri="{9D8B030D-6E8A-4147-A177-3AD203B41FA5}">
                      <a16:colId xmlns:a16="http://schemas.microsoft.com/office/drawing/2014/main" val="3313605699"/>
                    </a:ext>
                  </a:extLst>
                </a:gridCol>
                <a:gridCol w="687315">
                  <a:extLst>
                    <a:ext uri="{9D8B030D-6E8A-4147-A177-3AD203B41FA5}">
                      <a16:colId xmlns:a16="http://schemas.microsoft.com/office/drawing/2014/main" val="3764773656"/>
                    </a:ext>
                  </a:extLst>
                </a:gridCol>
                <a:gridCol w="687315">
                  <a:extLst>
                    <a:ext uri="{9D8B030D-6E8A-4147-A177-3AD203B41FA5}">
                      <a16:colId xmlns:a16="http://schemas.microsoft.com/office/drawing/2014/main" val="766392831"/>
                    </a:ext>
                  </a:extLst>
                </a:gridCol>
                <a:gridCol w="687315">
                  <a:extLst>
                    <a:ext uri="{9D8B030D-6E8A-4147-A177-3AD203B41FA5}">
                      <a16:colId xmlns:a16="http://schemas.microsoft.com/office/drawing/2014/main" val="865034842"/>
                    </a:ext>
                  </a:extLst>
                </a:gridCol>
                <a:gridCol w="687315">
                  <a:extLst>
                    <a:ext uri="{9D8B030D-6E8A-4147-A177-3AD203B41FA5}">
                      <a16:colId xmlns:a16="http://schemas.microsoft.com/office/drawing/2014/main" val="298811343"/>
                    </a:ext>
                  </a:extLst>
                </a:gridCol>
                <a:gridCol w="687315">
                  <a:extLst>
                    <a:ext uri="{9D8B030D-6E8A-4147-A177-3AD203B41FA5}">
                      <a16:colId xmlns:a16="http://schemas.microsoft.com/office/drawing/2014/main" val="2855759673"/>
                    </a:ext>
                  </a:extLst>
                </a:gridCol>
                <a:gridCol w="687315">
                  <a:extLst>
                    <a:ext uri="{9D8B030D-6E8A-4147-A177-3AD203B41FA5}">
                      <a16:colId xmlns:a16="http://schemas.microsoft.com/office/drawing/2014/main" val="2466475435"/>
                    </a:ext>
                  </a:extLst>
                </a:gridCol>
                <a:gridCol w="687315">
                  <a:extLst>
                    <a:ext uri="{9D8B030D-6E8A-4147-A177-3AD203B41FA5}">
                      <a16:colId xmlns:a16="http://schemas.microsoft.com/office/drawing/2014/main" val="4149591795"/>
                    </a:ext>
                  </a:extLst>
                </a:gridCol>
                <a:gridCol w="687315">
                  <a:extLst>
                    <a:ext uri="{9D8B030D-6E8A-4147-A177-3AD203B41FA5}">
                      <a16:colId xmlns:a16="http://schemas.microsoft.com/office/drawing/2014/main" val="2769080309"/>
                    </a:ext>
                  </a:extLst>
                </a:gridCol>
                <a:gridCol w="687315">
                  <a:extLst>
                    <a:ext uri="{9D8B030D-6E8A-4147-A177-3AD203B41FA5}">
                      <a16:colId xmlns:a16="http://schemas.microsoft.com/office/drawing/2014/main" val="1555713639"/>
                    </a:ext>
                  </a:extLst>
                </a:gridCol>
                <a:gridCol w="687315">
                  <a:extLst>
                    <a:ext uri="{9D8B030D-6E8A-4147-A177-3AD203B41FA5}">
                      <a16:colId xmlns:a16="http://schemas.microsoft.com/office/drawing/2014/main" val="3803667420"/>
                    </a:ext>
                  </a:extLst>
                </a:gridCol>
                <a:gridCol w="687315">
                  <a:extLst>
                    <a:ext uri="{9D8B030D-6E8A-4147-A177-3AD203B41FA5}">
                      <a16:colId xmlns:a16="http://schemas.microsoft.com/office/drawing/2014/main" val="3772312963"/>
                    </a:ext>
                  </a:extLst>
                </a:gridCol>
                <a:gridCol w="687315">
                  <a:extLst>
                    <a:ext uri="{9D8B030D-6E8A-4147-A177-3AD203B41FA5}">
                      <a16:colId xmlns:a16="http://schemas.microsoft.com/office/drawing/2014/main" val="2813644015"/>
                    </a:ext>
                  </a:extLst>
                </a:gridCol>
                <a:gridCol w="687315">
                  <a:extLst>
                    <a:ext uri="{9D8B030D-6E8A-4147-A177-3AD203B41FA5}">
                      <a16:colId xmlns:a16="http://schemas.microsoft.com/office/drawing/2014/main" val="3440852514"/>
                    </a:ext>
                  </a:extLst>
                </a:gridCol>
              </a:tblGrid>
              <a:tr h="0">
                <a:tc gridSpan="7">
                  <a:txBody>
                    <a:bodyPr/>
                    <a:lstStyle/>
                    <a:p>
                      <a:pPr algn="l" fontAlgn="b"/>
                      <a:r>
                        <a:rPr lang="en-IN" sz="1200" b="1" i="0" u="none" strike="noStrike" dirty="0">
                          <a:solidFill>
                            <a:sysClr val="windowText" lastClr="000000"/>
                          </a:solidFill>
                          <a:effectLst/>
                          <a:latin typeface="+mn-lt"/>
                        </a:rPr>
                        <a:t>Number of patients</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IN" sz="1200" b="1" i="0" u="none" strike="noStrike" dirty="0">
                        <a:solidFill>
                          <a:sysClr val="windowText" lastClr="0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IN" sz="1200" b="1" i="0" u="none" strike="noStrike" dirty="0">
                        <a:solidFill>
                          <a:sysClr val="windowText" lastClr="0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IN" sz="1200" b="1" i="0" u="none" strike="noStrike" dirty="0">
                        <a:solidFill>
                          <a:sysClr val="windowText" lastClr="0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IN" sz="1200" b="1" i="0" u="none" strike="noStrike" dirty="0">
                        <a:solidFill>
                          <a:sysClr val="windowText" lastClr="0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IN" sz="1200" b="1" i="0" u="none" strike="noStrike" dirty="0">
                        <a:solidFill>
                          <a:sysClr val="windowText" lastClr="0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IN" sz="1200" b="1" i="0" u="none" strike="noStrike" dirty="0">
                        <a:solidFill>
                          <a:sysClr val="windowText" lastClr="0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IN" sz="1200" b="1" i="0" u="none" strike="noStrike" dirty="0">
                        <a:solidFill>
                          <a:sysClr val="windowText" lastClr="0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094831"/>
                  </a:ext>
                </a:extLst>
              </a:tr>
              <a:tr h="0">
                <a:tc>
                  <a:txBody>
                    <a:bodyPr/>
                    <a:lstStyle/>
                    <a:p>
                      <a:pPr algn="l" fontAlgn="b"/>
                      <a:r>
                        <a:rPr lang="en-IN" sz="1200" b="1" u="none" strike="noStrike" dirty="0">
                          <a:solidFill>
                            <a:srgbClr val="C00000"/>
                          </a:solidFill>
                          <a:effectLst/>
                          <a:latin typeface="+mn-lt"/>
                        </a:rPr>
                        <a:t>Avapritinib</a:t>
                      </a:r>
                      <a:endParaRPr lang="en-IN" sz="1200" b="1" i="0" u="none" strike="noStrike" dirty="0">
                        <a:solidFill>
                          <a:srgbClr val="C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u="none" strike="noStrike" dirty="0">
                          <a:solidFill>
                            <a:srgbClr val="C00000"/>
                          </a:solidFill>
                          <a:effectLst/>
                          <a:latin typeface="+mn-lt"/>
                        </a:rPr>
                        <a:t>139</a:t>
                      </a:r>
                      <a:endParaRPr lang="en-IN" sz="1200" b="0" i="0" u="none" strike="noStrike" dirty="0">
                        <a:solidFill>
                          <a:srgbClr val="C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C00000"/>
                          </a:solidFill>
                          <a:effectLst/>
                          <a:latin typeface="+mn-lt"/>
                        </a:rPr>
                        <a:t>137</a:t>
                      </a:r>
                      <a:endParaRPr lang="en-IN" sz="1200" b="0" i="0" u="none" strike="noStrike" dirty="0">
                        <a:solidFill>
                          <a:srgbClr val="C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C00000"/>
                          </a:solidFill>
                          <a:effectLst/>
                          <a:latin typeface="+mn-lt"/>
                        </a:rPr>
                        <a:t>135</a:t>
                      </a:r>
                      <a:endParaRPr lang="en-IN" sz="1200" b="0" i="0" u="none" strike="noStrike" dirty="0">
                        <a:solidFill>
                          <a:srgbClr val="C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C00000"/>
                          </a:solidFill>
                          <a:effectLst/>
                          <a:latin typeface="+mn-lt"/>
                        </a:rPr>
                        <a:t>135</a:t>
                      </a:r>
                      <a:endParaRPr lang="en-IN" sz="1200" b="0" i="0" u="none" strike="noStrike" dirty="0">
                        <a:solidFill>
                          <a:srgbClr val="C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C00000"/>
                          </a:solidFill>
                          <a:effectLst/>
                          <a:latin typeface="+mn-lt"/>
                        </a:rPr>
                        <a:t>137</a:t>
                      </a:r>
                      <a:endParaRPr lang="en-IN" sz="1200" b="0" i="0" u="none" strike="noStrike" dirty="0">
                        <a:solidFill>
                          <a:srgbClr val="C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C00000"/>
                          </a:solidFill>
                          <a:effectLst/>
                          <a:latin typeface="+mn-lt"/>
                        </a:rPr>
                        <a:t>136</a:t>
                      </a:r>
                      <a:endParaRPr lang="en-IN" sz="1200" b="0" i="0" u="none" strike="noStrike" dirty="0">
                        <a:solidFill>
                          <a:srgbClr val="C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C00000"/>
                          </a:solidFill>
                          <a:effectLst/>
                          <a:latin typeface="+mn-lt"/>
                        </a:rPr>
                        <a:t>133</a:t>
                      </a:r>
                      <a:endParaRPr lang="en-IN" sz="1200" b="0" i="0" u="none" strike="noStrike" dirty="0">
                        <a:solidFill>
                          <a:srgbClr val="C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rgbClr val="C00000"/>
                          </a:solidFill>
                          <a:effectLst/>
                          <a:latin typeface="+mn-lt"/>
                        </a:rPr>
                        <a:t>123</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rgbClr val="C00000"/>
                          </a:solidFill>
                          <a:effectLst/>
                          <a:latin typeface="+mn-lt"/>
                        </a:rPr>
                        <a:t>106</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rgbClr val="C00000"/>
                          </a:solidFill>
                          <a:effectLst/>
                          <a:latin typeface="+mn-lt"/>
                        </a:rPr>
                        <a:t>91</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rgbClr val="C00000"/>
                          </a:solidFill>
                          <a:effectLst/>
                          <a:latin typeface="+mn-lt"/>
                        </a:rPr>
                        <a:t>76</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rgbClr val="C00000"/>
                          </a:solidFill>
                          <a:effectLst/>
                          <a:latin typeface="+mn-lt"/>
                        </a:rPr>
                        <a:t>70</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rgbClr val="C00000"/>
                          </a:solidFill>
                          <a:effectLst/>
                          <a:latin typeface="+mn-lt"/>
                        </a:rPr>
                        <a:t>60</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1812228"/>
                  </a:ext>
                </a:extLst>
              </a:tr>
              <a:tr h="0">
                <a:tc>
                  <a:txBody>
                    <a:bodyPr/>
                    <a:lstStyle/>
                    <a:p>
                      <a:pPr algn="l" fontAlgn="b"/>
                      <a:r>
                        <a:rPr lang="en-IN" sz="1200" b="1" i="0" u="none" strike="noStrike" dirty="0">
                          <a:solidFill>
                            <a:schemeClr val="accent6"/>
                          </a:solidFill>
                          <a:effectLst/>
                          <a:latin typeface="+mn-lt"/>
                        </a:rPr>
                        <a:t>Placebo</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chemeClr val="accent6"/>
                          </a:solidFill>
                          <a:effectLst/>
                          <a:latin typeface="+mn-lt"/>
                        </a:rPr>
                        <a:t>71</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71</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71</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68</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67</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66</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66</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chemeClr val="accent5">
                              <a:lumMod val="75000"/>
                            </a:schemeClr>
                          </a:solidFill>
                          <a:effectLst/>
                          <a:latin typeface="+mn-lt"/>
                        </a:rPr>
                        <a:t>60</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chemeClr val="accent5">
                              <a:lumMod val="75000"/>
                            </a:schemeClr>
                          </a:solidFill>
                          <a:effectLst/>
                          <a:latin typeface="+mn-lt"/>
                        </a:rPr>
                        <a:t>51</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chemeClr val="accent5">
                              <a:lumMod val="75000"/>
                            </a:schemeClr>
                          </a:solidFill>
                          <a:effectLst/>
                          <a:latin typeface="+mn-lt"/>
                        </a:rPr>
                        <a:t>41</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chemeClr val="accent5">
                              <a:lumMod val="75000"/>
                            </a:schemeClr>
                          </a:solidFill>
                          <a:effectLst/>
                          <a:latin typeface="+mn-lt"/>
                        </a:rPr>
                        <a:t>39</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chemeClr val="accent5">
                              <a:lumMod val="75000"/>
                            </a:schemeClr>
                          </a:solidFill>
                          <a:effectLst/>
                          <a:latin typeface="+mn-lt"/>
                        </a:rPr>
                        <a:t>33</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chemeClr val="accent5">
                              <a:lumMod val="75000"/>
                            </a:schemeClr>
                          </a:solidFill>
                          <a:effectLst/>
                          <a:latin typeface="+mn-lt"/>
                        </a:rPr>
                        <a:t>26</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947249"/>
                  </a:ext>
                </a:extLst>
              </a:tr>
            </a:tbl>
          </a:graphicData>
        </a:graphic>
      </p:graphicFrame>
      <p:graphicFrame>
        <p:nvGraphicFramePr>
          <p:cNvPr id="17" name="Chart 16">
            <a:extLst>
              <a:ext uri="{FF2B5EF4-FFF2-40B4-BE49-F238E27FC236}">
                <a16:creationId xmlns:a16="http://schemas.microsoft.com/office/drawing/2014/main" id="{AB61507B-358E-4943-8A7E-ADB9C999952D}"/>
              </a:ext>
            </a:extLst>
          </p:cNvPr>
          <p:cNvGraphicFramePr/>
          <p:nvPr/>
        </p:nvGraphicFramePr>
        <p:xfrm>
          <a:off x="2371725" y="1261202"/>
          <a:ext cx="9553575" cy="2946006"/>
        </p:xfrm>
        <a:graphic>
          <a:graphicData uri="http://schemas.openxmlformats.org/drawingml/2006/chart">
            <c:chart xmlns:c="http://schemas.openxmlformats.org/drawingml/2006/chart" xmlns:r="http://schemas.openxmlformats.org/officeDocument/2006/relationships" r:id="rId2"/>
          </a:graphicData>
        </a:graphic>
      </p:graphicFrame>
      <p:grpSp>
        <p:nvGrpSpPr>
          <p:cNvPr id="48" name="Group 47">
            <a:extLst>
              <a:ext uri="{FF2B5EF4-FFF2-40B4-BE49-F238E27FC236}">
                <a16:creationId xmlns:a16="http://schemas.microsoft.com/office/drawing/2014/main" id="{F1C73DE1-9E3F-4468-AD45-6DE24722E5DD}"/>
              </a:ext>
            </a:extLst>
          </p:cNvPr>
          <p:cNvGrpSpPr>
            <a:grpSpLocks/>
          </p:cNvGrpSpPr>
          <p:nvPr/>
        </p:nvGrpSpPr>
        <p:grpSpPr>
          <a:xfrm>
            <a:off x="7334875" y="1076346"/>
            <a:ext cx="4357451" cy="189625"/>
            <a:chOff x="1065994" y="1809238"/>
            <a:chExt cx="2190750" cy="189625"/>
          </a:xfrm>
        </p:grpSpPr>
        <p:cxnSp>
          <p:nvCxnSpPr>
            <p:cNvPr id="49" name="Straight Arrow Connector 48">
              <a:extLst>
                <a:ext uri="{FF2B5EF4-FFF2-40B4-BE49-F238E27FC236}">
                  <a16:creationId xmlns:a16="http://schemas.microsoft.com/office/drawing/2014/main" id="{15300832-489E-4313-85F1-8CA6C284D035}"/>
                </a:ext>
              </a:extLst>
            </p:cNvPr>
            <p:cNvCxnSpPr>
              <a:cxnSpLocks/>
            </p:cNvCxnSpPr>
            <p:nvPr/>
          </p:nvCxnSpPr>
          <p:spPr>
            <a:xfrm>
              <a:off x="1065994" y="1904050"/>
              <a:ext cx="2190750" cy="0"/>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3F57783A-B4AE-420A-B389-A53011CB1BFC}"/>
                </a:ext>
              </a:extLst>
            </p:cNvPr>
            <p:cNvSpPr/>
            <p:nvPr/>
          </p:nvSpPr>
          <p:spPr>
            <a:xfrm>
              <a:off x="1763461" y="1809238"/>
              <a:ext cx="845708" cy="18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Open-label extension</a:t>
              </a:r>
            </a:p>
          </p:txBody>
        </p:sp>
      </p:grpSp>
      <p:cxnSp>
        <p:nvCxnSpPr>
          <p:cNvPr id="42" name="Straight Connector 41">
            <a:extLst>
              <a:ext uri="{FF2B5EF4-FFF2-40B4-BE49-F238E27FC236}">
                <a16:creationId xmlns:a16="http://schemas.microsoft.com/office/drawing/2014/main" id="{EE603736-A17A-4E0B-BDF3-F70DCF7E9F56}"/>
              </a:ext>
            </a:extLst>
          </p:cNvPr>
          <p:cNvCxnSpPr>
            <a:cxnSpLocks/>
          </p:cNvCxnSpPr>
          <p:nvPr/>
        </p:nvCxnSpPr>
        <p:spPr>
          <a:xfrm>
            <a:off x="7334875" y="1261202"/>
            <a:ext cx="0" cy="2289123"/>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3AF19DB2-CB00-4914-9F0B-0A3D57F0DD18}"/>
              </a:ext>
            </a:extLst>
          </p:cNvPr>
          <p:cNvGrpSpPr>
            <a:grpSpLocks/>
          </p:cNvGrpSpPr>
          <p:nvPr/>
        </p:nvGrpSpPr>
        <p:grpSpPr>
          <a:xfrm>
            <a:off x="3143250" y="1076346"/>
            <a:ext cx="4172215" cy="189625"/>
            <a:chOff x="1065994" y="1809238"/>
            <a:chExt cx="2190750" cy="189625"/>
          </a:xfrm>
        </p:grpSpPr>
        <p:cxnSp>
          <p:nvCxnSpPr>
            <p:cNvPr id="52" name="Straight Arrow Connector 51">
              <a:extLst>
                <a:ext uri="{FF2B5EF4-FFF2-40B4-BE49-F238E27FC236}">
                  <a16:creationId xmlns:a16="http://schemas.microsoft.com/office/drawing/2014/main" id="{7E829E5B-F69B-4457-AB92-9FFF54E2D86F}"/>
                </a:ext>
              </a:extLst>
            </p:cNvPr>
            <p:cNvCxnSpPr>
              <a:cxnSpLocks/>
            </p:cNvCxnSpPr>
            <p:nvPr/>
          </p:nvCxnSpPr>
          <p:spPr>
            <a:xfrm>
              <a:off x="1065994" y="1904050"/>
              <a:ext cx="2190750" cy="0"/>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24476B7-CA4B-450C-87BB-AEB76E119509}"/>
                </a:ext>
              </a:extLst>
            </p:cNvPr>
            <p:cNvSpPr/>
            <p:nvPr/>
          </p:nvSpPr>
          <p:spPr>
            <a:xfrm>
              <a:off x="1542269" y="1809238"/>
              <a:ext cx="1238200" cy="18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Double-blind treatment period</a:t>
              </a:r>
            </a:p>
          </p:txBody>
        </p:sp>
      </p:grpSp>
      <p:sp>
        <p:nvSpPr>
          <p:cNvPr id="54" name="Rectangle 53">
            <a:extLst>
              <a:ext uri="{FF2B5EF4-FFF2-40B4-BE49-F238E27FC236}">
                <a16:creationId xmlns:a16="http://schemas.microsoft.com/office/drawing/2014/main" id="{D75BDE23-3469-4597-A1CF-11EE20E5EB8D}"/>
              </a:ext>
            </a:extLst>
          </p:cNvPr>
          <p:cNvSpPr/>
          <p:nvPr/>
        </p:nvSpPr>
        <p:spPr>
          <a:xfrm>
            <a:off x="5672087" y="1687807"/>
            <a:ext cx="2358113" cy="18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Roll over to open-label extension</a:t>
            </a:r>
          </a:p>
        </p:txBody>
      </p:sp>
      <p:grpSp>
        <p:nvGrpSpPr>
          <p:cNvPr id="66" name="Group 65">
            <a:extLst>
              <a:ext uri="{FF2B5EF4-FFF2-40B4-BE49-F238E27FC236}">
                <a16:creationId xmlns:a16="http://schemas.microsoft.com/office/drawing/2014/main" id="{B9BCF9A3-E177-4828-8C52-1FEC934EB3DD}"/>
              </a:ext>
            </a:extLst>
          </p:cNvPr>
          <p:cNvGrpSpPr/>
          <p:nvPr/>
        </p:nvGrpSpPr>
        <p:grpSpPr>
          <a:xfrm>
            <a:off x="3293774" y="2703758"/>
            <a:ext cx="339271" cy="78580"/>
            <a:chOff x="7048500" y="5680869"/>
            <a:chExt cx="339271" cy="78580"/>
          </a:xfrm>
          <a:solidFill>
            <a:srgbClr val="C00000"/>
          </a:solidFill>
        </p:grpSpPr>
        <p:cxnSp>
          <p:nvCxnSpPr>
            <p:cNvPr id="68" name="Straight Connector 67">
              <a:extLst>
                <a:ext uri="{FF2B5EF4-FFF2-40B4-BE49-F238E27FC236}">
                  <a16:creationId xmlns:a16="http://schemas.microsoft.com/office/drawing/2014/main" id="{F69DB337-94BD-4BDD-9AB1-5ED8E8AC0D9D}"/>
                </a:ext>
              </a:extLst>
            </p:cNvPr>
            <p:cNvCxnSpPr>
              <a:cxnSpLocks/>
            </p:cNvCxnSpPr>
            <p:nvPr/>
          </p:nvCxnSpPr>
          <p:spPr>
            <a:xfrm>
              <a:off x="7048500" y="5720159"/>
              <a:ext cx="339271"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83920564-C0E5-40A0-9B97-BC679A09C60F}"/>
                </a:ext>
              </a:extLst>
            </p:cNvPr>
            <p:cNvSpPr/>
            <p:nvPr/>
          </p:nvSpPr>
          <p:spPr>
            <a:xfrm>
              <a:off x="7178845" y="5680869"/>
              <a:ext cx="78580" cy="785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67" name="Rectangle 66">
            <a:extLst>
              <a:ext uri="{FF2B5EF4-FFF2-40B4-BE49-F238E27FC236}">
                <a16:creationId xmlns:a16="http://schemas.microsoft.com/office/drawing/2014/main" id="{39A21491-E8EE-4A66-BE12-5F1E54286EB9}"/>
              </a:ext>
            </a:extLst>
          </p:cNvPr>
          <p:cNvSpPr/>
          <p:nvPr/>
        </p:nvSpPr>
        <p:spPr>
          <a:xfrm>
            <a:off x="3688042" y="2647879"/>
            <a:ext cx="1560857" cy="197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Avapritinib 25 mg QD</a:t>
            </a:r>
          </a:p>
        </p:txBody>
      </p:sp>
      <p:grpSp>
        <p:nvGrpSpPr>
          <p:cNvPr id="62" name="Group 61">
            <a:extLst>
              <a:ext uri="{FF2B5EF4-FFF2-40B4-BE49-F238E27FC236}">
                <a16:creationId xmlns:a16="http://schemas.microsoft.com/office/drawing/2014/main" id="{96BC562E-D6B4-40A2-9EB0-36B77A62B7EA}"/>
              </a:ext>
            </a:extLst>
          </p:cNvPr>
          <p:cNvGrpSpPr/>
          <p:nvPr/>
        </p:nvGrpSpPr>
        <p:grpSpPr>
          <a:xfrm>
            <a:off x="3300911" y="3192134"/>
            <a:ext cx="318463" cy="78580"/>
            <a:chOff x="7028206" y="5990210"/>
            <a:chExt cx="339271" cy="78580"/>
          </a:xfrm>
        </p:grpSpPr>
        <p:cxnSp>
          <p:nvCxnSpPr>
            <p:cNvPr id="64" name="Straight Connector 63">
              <a:extLst>
                <a:ext uri="{FF2B5EF4-FFF2-40B4-BE49-F238E27FC236}">
                  <a16:creationId xmlns:a16="http://schemas.microsoft.com/office/drawing/2014/main" id="{1C842942-44D4-4821-87C9-05D8BF219333}"/>
                </a:ext>
              </a:extLst>
            </p:cNvPr>
            <p:cNvCxnSpPr>
              <a:cxnSpLocks/>
            </p:cNvCxnSpPr>
            <p:nvPr/>
          </p:nvCxnSpPr>
          <p:spPr>
            <a:xfrm>
              <a:off x="7028206" y="6029500"/>
              <a:ext cx="339271" cy="0"/>
            </a:xfrm>
            <a:prstGeom prst="line">
              <a:avLst/>
            </a:prstGeom>
            <a:ln w="190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CE253882-CE6D-4519-B704-C022ED4A3143}"/>
                </a:ext>
              </a:extLst>
            </p:cNvPr>
            <p:cNvSpPr/>
            <p:nvPr/>
          </p:nvSpPr>
          <p:spPr>
            <a:xfrm>
              <a:off x="7178845" y="5990210"/>
              <a:ext cx="78580" cy="785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63" name="Rectangle 62">
            <a:extLst>
              <a:ext uri="{FF2B5EF4-FFF2-40B4-BE49-F238E27FC236}">
                <a16:creationId xmlns:a16="http://schemas.microsoft.com/office/drawing/2014/main" id="{95F1AFCD-71F2-47CB-B36E-843C1F33D26C}"/>
              </a:ext>
            </a:extLst>
          </p:cNvPr>
          <p:cNvSpPr/>
          <p:nvPr/>
        </p:nvSpPr>
        <p:spPr>
          <a:xfrm>
            <a:off x="3688043" y="3136536"/>
            <a:ext cx="3656659" cy="189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Placebo group crossing over to receive avapritinib</a:t>
            </a:r>
          </a:p>
        </p:txBody>
      </p:sp>
      <p:grpSp>
        <p:nvGrpSpPr>
          <p:cNvPr id="58" name="Group 57">
            <a:extLst>
              <a:ext uri="{FF2B5EF4-FFF2-40B4-BE49-F238E27FC236}">
                <a16:creationId xmlns:a16="http://schemas.microsoft.com/office/drawing/2014/main" id="{9006FF32-9A2D-4F89-9E03-592E7B28E361}"/>
              </a:ext>
            </a:extLst>
          </p:cNvPr>
          <p:cNvGrpSpPr/>
          <p:nvPr/>
        </p:nvGrpSpPr>
        <p:grpSpPr>
          <a:xfrm>
            <a:off x="3293774" y="2948087"/>
            <a:ext cx="339271" cy="78580"/>
            <a:chOff x="7048500" y="5680869"/>
            <a:chExt cx="339271" cy="78580"/>
          </a:xfrm>
        </p:grpSpPr>
        <p:cxnSp>
          <p:nvCxnSpPr>
            <p:cNvPr id="60" name="Straight Connector 59">
              <a:extLst>
                <a:ext uri="{FF2B5EF4-FFF2-40B4-BE49-F238E27FC236}">
                  <a16:creationId xmlns:a16="http://schemas.microsoft.com/office/drawing/2014/main" id="{0801BFC4-FF13-4D93-B1EC-35327A9B0061}"/>
                </a:ext>
              </a:extLst>
            </p:cNvPr>
            <p:cNvCxnSpPr>
              <a:cxnSpLocks/>
            </p:cNvCxnSpPr>
            <p:nvPr/>
          </p:nvCxnSpPr>
          <p:spPr>
            <a:xfrm>
              <a:off x="7048500" y="5720159"/>
              <a:ext cx="33927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2B529ED7-051A-4106-9DA9-6604E5A5ED2A}"/>
                </a:ext>
              </a:extLst>
            </p:cNvPr>
            <p:cNvSpPr/>
            <p:nvPr/>
          </p:nvSpPr>
          <p:spPr>
            <a:xfrm>
              <a:off x="7178845" y="5680869"/>
              <a:ext cx="78580" cy="785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59" name="Rectangle 58">
            <a:extLst>
              <a:ext uri="{FF2B5EF4-FFF2-40B4-BE49-F238E27FC236}">
                <a16:creationId xmlns:a16="http://schemas.microsoft.com/office/drawing/2014/main" id="{64029AE4-3C5E-479A-BB3B-0A9D257E5C84}"/>
              </a:ext>
            </a:extLst>
          </p:cNvPr>
          <p:cNvSpPr/>
          <p:nvPr/>
        </p:nvSpPr>
        <p:spPr>
          <a:xfrm>
            <a:off x="3688043" y="2892209"/>
            <a:ext cx="640326" cy="16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Placebo</a:t>
            </a:r>
          </a:p>
        </p:txBody>
      </p:sp>
      <p:sp>
        <p:nvSpPr>
          <p:cNvPr id="55" name="Rectangle 54">
            <a:extLst>
              <a:ext uri="{FF2B5EF4-FFF2-40B4-BE49-F238E27FC236}">
                <a16:creationId xmlns:a16="http://schemas.microsoft.com/office/drawing/2014/main" id="{6A1E7F18-15FC-425B-B8CB-C58315760887}"/>
              </a:ext>
            </a:extLst>
          </p:cNvPr>
          <p:cNvSpPr/>
          <p:nvPr/>
        </p:nvSpPr>
        <p:spPr>
          <a:xfrm>
            <a:off x="2846556" y="3610013"/>
            <a:ext cx="683062" cy="18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Baseline</a:t>
            </a:r>
          </a:p>
        </p:txBody>
      </p:sp>
      <p:sp>
        <p:nvSpPr>
          <p:cNvPr id="3" name="Rectangle 2">
            <a:extLst>
              <a:ext uri="{FF2B5EF4-FFF2-40B4-BE49-F238E27FC236}">
                <a16:creationId xmlns:a16="http://schemas.microsoft.com/office/drawing/2014/main" id="{1803D256-C68F-3B6E-9187-AB8F280AFF72}"/>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22718901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836FA6C-6289-486D-A526-727E02223EE2}"/>
              </a:ext>
            </a:extLst>
          </p:cNvPr>
          <p:cNvSpPr/>
          <p:nvPr/>
        </p:nvSpPr>
        <p:spPr>
          <a:xfrm>
            <a:off x="9258300" y="2026170"/>
            <a:ext cx="2297824" cy="2679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sp>
        <p:nvSpPr>
          <p:cNvPr id="4" name="Title 3">
            <a:extLst>
              <a:ext uri="{FF2B5EF4-FFF2-40B4-BE49-F238E27FC236}">
                <a16:creationId xmlns:a16="http://schemas.microsoft.com/office/drawing/2014/main" id="{D4A8AC06-F59A-4622-8E42-439B320378C3}"/>
              </a:ext>
            </a:extLst>
          </p:cNvPr>
          <p:cNvSpPr>
            <a:spLocks noGrp="1"/>
          </p:cNvSpPr>
          <p:nvPr>
            <p:ph type="title"/>
          </p:nvPr>
        </p:nvSpPr>
        <p:spPr>
          <a:xfrm>
            <a:off x="838200" y="-14915"/>
            <a:ext cx="10515600" cy="1325563"/>
          </a:xfrm>
        </p:spPr>
        <p:txBody>
          <a:bodyPr>
            <a:normAutofit/>
          </a:bodyPr>
          <a:lstStyle/>
          <a:p>
            <a:pPr algn="ctr"/>
            <a:r>
              <a:rPr lang="en-US" sz="3600" dirty="0"/>
              <a:t>PIONEER: Impact of Reduction in TSS on QoL</a:t>
            </a:r>
          </a:p>
        </p:txBody>
      </p:sp>
      <p:sp>
        <p:nvSpPr>
          <p:cNvPr id="5" name="TextBox 4">
            <a:extLst>
              <a:ext uri="{FF2B5EF4-FFF2-40B4-BE49-F238E27FC236}">
                <a16:creationId xmlns:a16="http://schemas.microsoft.com/office/drawing/2014/main" id="{CD34A204-B535-400C-914E-4EA6A38033D5}"/>
              </a:ext>
            </a:extLst>
          </p:cNvPr>
          <p:cNvSpPr txBox="1"/>
          <p:nvPr/>
        </p:nvSpPr>
        <p:spPr>
          <a:xfrm>
            <a:off x="286479" y="6591208"/>
            <a:ext cx="10476772" cy="1384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defTabSz="914400" eaLnBrk="1" fontAlgn="auto" latinLnBrk="0" hangingPunct="1">
              <a:lnSpc>
                <a:spcPct val="95000"/>
              </a:lnSpc>
              <a:buSzPts val="933"/>
              <a:buNone/>
              <a:tabLst/>
              <a:defRPr kumimoji="0" sz="700" kern="12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Lato"/>
                <a:cs typeface="Krub" panose="00000500000000000000" pitchFamily="2" charset="-34"/>
              </a:rPr>
              <a:t>Castells et al. Presented at AAAAI Annual Meeting,  February 2023.</a:t>
            </a:r>
          </a:p>
        </p:txBody>
      </p:sp>
      <p:grpSp>
        <p:nvGrpSpPr>
          <p:cNvPr id="7" name="Group 6">
            <a:extLst>
              <a:ext uri="{FF2B5EF4-FFF2-40B4-BE49-F238E27FC236}">
                <a16:creationId xmlns:a16="http://schemas.microsoft.com/office/drawing/2014/main" id="{B3EB9C53-EBBC-4D4E-A292-D22CA3060B9D}"/>
              </a:ext>
            </a:extLst>
          </p:cNvPr>
          <p:cNvGrpSpPr>
            <a:grpSpLocks/>
          </p:cNvGrpSpPr>
          <p:nvPr/>
        </p:nvGrpSpPr>
        <p:grpSpPr>
          <a:xfrm>
            <a:off x="286479" y="1187200"/>
            <a:ext cx="5533044" cy="541159"/>
            <a:chOff x="297711" y="797618"/>
            <a:chExt cx="5577841" cy="541159"/>
          </a:xfrm>
        </p:grpSpPr>
        <p:sp>
          <p:nvSpPr>
            <p:cNvPr id="8" name="Shape1_20221025_110649">
              <a:extLst>
                <a:ext uri="{FF2B5EF4-FFF2-40B4-BE49-F238E27FC236}">
                  <a16:creationId xmlns:a16="http://schemas.microsoft.com/office/drawing/2014/main" id="{84960D00-E6B2-44F7-8653-CFAC11BB028C}"/>
                </a:ext>
              </a:extLst>
            </p:cNvPr>
            <p:cNvSpPr txBox="1"/>
            <p:nvPr/>
          </p:nvSpPr>
          <p:spPr>
            <a:xfrm>
              <a:off x="297711" y="797618"/>
              <a:ext cx="5577840" cy="492443"/>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Change in mean MC-QoL component score from baseline to Week 24 in the ITT population</a:t>
              </a:r>
              <a:endParaRPr kumimoji="0" lang="en-US" sz="16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grpSp>
          <p:nvGrpSpPr>
            <p:cNvPr id="9" name="Group 8">
              <a:extLst>
                <a:ext uri="{FF2B5EF4-FFF2-40B4-BE49-F238E27FC236}">
                  <a16:creationId xmlns:a16="http://schemas.microsoft.com/office/drawing/2014/main" id="{ACDCC309-47FC-46D4-A69C-58A713FE68DA}"/>
                </a:ext>
              </a:extLst>
            </p:cNvPr>
            <p:cNvGrpSpPr/>
            <p:nvPr/>
          </p:nvGrpSpPr>
          <p:grpSpPr>
            <a:xfrm>
              <a:off x="297712" y="1338777"/>
              <a:ext cx="5577840" cy="0"/>
              <a:chOff x="297712" y="1338777"/>
              <a:chExt cx="5577840" cy="0"/>
            </a:xfrm>
          </p:grpSpPr>
          <p:cxnSp>
            <p:nvCxnSpPr>
              <p:cNvPr id="10" name="Shape0_20221025_110436">
                <a:extLst>
                  <a:ext uri="{FF2B5EF4-FFF2-40B4-BE49-F238E27FC236}">
                    <a16:creationId xmlns:a16="http://schemas.microsoft.com/office/drawing/2014/main" id="{133803C1-E13F-4EE6-906A-B516F616B7A3}"/>
                  </a:ext>
                </a:extLst>
              </p:cNvPr>
              <p:cNvCxnSpPr>
                <a:cxnSpLocks/>
              </p:cNvCxnSpPr>
              <p:nvPr/>
            </p:nvCxnSpPr>
            <p:spPr>
              <a:xfrm>
                <a:off x="297712" y="1338777"/>
                <a:ext cx="55778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4A4AA0-EE8B-4F24-A356-8BBD217CC4C1}"/>
                  </a:ext>
                </a:extLst>
              </p:cNvPr>
              <p:cNvCxnSpPr>
                <a:cxnSpLocks/>
              </p:cNvCxnSpPr>
              <p:nvPr/>
            </p:nvCxnSpPr>
            <p:spPr>
              <a:xfrm>
                <a:off x="5431317" y="1338777"/>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grpSp>
      <p:sp>
        <p:nvSpPr>
          <p:cNvPr id="12" name="Shape1_20221025_110649">
            <a:extLst>
              <a:ext uri="{FF2B5EF4-FFF2-40B4-BE49-F238E27FC236}">
                <a16:creationId xmlns:a16="http://schemas.microsoft.com/office/drawing/2014/main" id="{BEF38725-09E0-4C83-9C39-D8F915B49B7D}"/>
              </a:ext>
            </a:extLst>
          </p:cNvPr>
          <p:cNvSpPr txBox="1"/>
          <p:nvPr/>
        </p:nvSpPr>
        <p:spPr>
          <a:xfrm>
            <a:off x="6372479" y="1187200"/>
            <a:ext cx="5533043" cy="492443"/>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MC-QoL total score (mean) ITT Patients Part 2</a:t>
            </a:r>
            <a:br>
              <a:rPr kumimoji="0" lang="en-US" sz="16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br>
            <a:r>
              <a:rPr kumimoji="0" lang="en-US" sz="16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and Part 3</a:t>
            </a:r>
            <a:endParaRPr kumimoji="0" lang="en-US" sz="16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grpSp>
        <p:nvGrpSpPr>
          <p:cNvPr id="13" name="Group 12">
            <a:extLst>
              <a:ext uri="{FF2B5EF4-FFF2-40B4-BE49-F238E27FC236}">
                <a16:creationId xmlns:a16="http://schemas.microsoft.com/office/drawing/2014/main" id="{A1ED97AA-7FDC-4A22-98A8-0796B3BC2A13}"/>
              </a:ext>
            </a:extLst>
          </p:cNvPr>
          <p:cNvGrpSpPr>
            <a:grpSpLocks/>
          </p:cNvGrpSpPr>
          <p:nvPr/>
        </p:nvGrpSpPr>
        <p:grpSpPr>
          <a:xfrm>
            <a:off x="6372480" y="1728359"/>
            <a:ext cx="5533043" cy="0"/>
            <a:chOff x="297712" y="1338777"/>
            <a:chExt cx="5577840" cy="0"/>
          </a:xfrm>
        </p:grpSpPr>
        <p:cxnSp>
          <p:nvCxnSpPr>
            <p:cNvPr id="14" name="Shape0_20221025_110436">
              <a:extLst>
                <a:ext uri="{FF2B5EF4-FFF2-40B4-BE49-F238E27FC236}">
                  <a16:creationId xmlns:a16="http://schemas.microsoft.com/office/drawing/2014/main" id="{164751F4-56AF-43F2-984A-E12C318E4C79}"/>
                </a:ext>
              </a:extLst>
            </p:cNvPr>
            <p:cNvCxnSpPr>
              <a:cxnSpLocks/>
            </p:cNvCxnSpPr>
            <p:nvPr/>
          </p:nvCxnSpPr>
          <p:spPr>
            <a:xfrm>
              <a:off x="297712" y="1338777"/>
              <a:ext cx="55778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FFC553-B831-407B-8D63-56012E69782B}"/>
                </a:ext>
              </a:extLst>
            </p:cNvPr>
            <p:cNvCxnSpPr>
              <a:cxnSpLocks/>
            </p:cNvCxnSpPr>
            <p:nvPr/>
          </p:nvCxnSpPr>
          <p:spPr>
            <a:xfrm>
              <a:off x="5431317" y="1338777"/>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72D5B3CF-0240-4163-91D6-121EAD63A53C}"/>
              </a:ext>
            </a:extLst>
          </p:cNvPr>
          <p:cNvSpPr txBox="1">
            <a:spLocks/>
          </p:cNvSpPr>
          <p:nvPr/>
        </p:nvSpPr>
        <p:spPr>
          <a:xfrm>
            <a:off x="297711" y="6210299"/>
            <a:ext cx="11627589" cy="189625"/>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mn-ea"/>
                <a:cs typeface="+mn-cs"/>
              </a:rPr>
              <a:t>ITT, intent-to-treat. *p≤0.05.</a:t>
            </a:r>
          </a:p>
        </p:txBody>
      </p:sp>
      <p:graphicFrame>
        <p:nvGraphicFramePr>
          <p:cNvPr id="17" name="Table 17">
            <a:extLst>
              <a:ext uri="{FF2B5EF4-FFF2-40B4-BE49-F238E27FC236}">
                <a16:creationId xmlns:a16="http://schemas.microsoft.com/office/drawing/2014/main" id="{C5A22DDB-CE4E-450B-A153-01B18322D232}"/>
              </a:ext>
            </a:extLst>
          </p:cNvPr>
          <p:cNvGraphicFramePr>
            <a:graphicFrameLocks noGrp="1"/>
          </p:cNvGraphicFramePr>
          <p:nvPr/>
        </p:nvGraphicFramePr>
        <p:xfrm>
          <a:off x="286479" y="5170741"/>
          <a:ext cx="5533043" cy="975360"/>
        </p:xfrm>
        <a:graphic>
          <a:graphicData uri="http://schemas.openxmlformats.org/drawingml/2006/table">
            <a:tbl>
              <a:tblPr firstRow="1" bandRow="1">
                <a:tableStyleId>{5C22544A-7EE6-4342-B048-85BDC9FD1C3A}</a:tableStyleId>
              </a:tblPr>
              <a:tblGrid>
                <a:gridCol w="1557311">
                  <a:extLst>
                    <a:ext uri="{9D8B030D-6E8A-4147-A177-3AD203B41FA5}">
                      <a16:colId xmlns:a16="http://schemas.microsoft.com/office/drawing/2014/main" val="1994232648"/>
                    </a:ext>
                  </a:extLst>
                </a:gridCol>
                <a:gridCol w="1325244">
                  <a:extLst>
                    <a:ext uri="{9D8B030D-6E8A-4147-A177-3AD203B41FA5}">
                      <a16:colId xmlns:a16="http://schemas.microsoft.com/office/drawing/2014/main" val="1268054970"/>
                    </a:ext>
                  </a:extLst>
                </a:gridCol>
                <a:gridCol w="1325244">
                  <a:extLst>
                    <a:ext uri="{9D8B030D-6E8A-4147-A177-3AD203B41FA5}">
                      <a16:colId xmlns:a16="http://schemas.microsoft.com/office/drawing/2014/main" val="1855455755"/>
                    </a:ext>
                  </a:extLst>
                </a:gridCol>
                <a:gridCol w="1325244">
                  <a:extLst>
                    <a:ext uri="{9D8B030D-6E8A-4147-A177-3AD203B41FA5}">
                      <a16:colId xmlns:a16="http://schemas.microsoft.com/office/drawing/2014/main" val="8971760"/>
                    </a:ext>
                  </a:extLst>
                </a:gridCol>
              </a:tblGrid>
              <a:tr h="370840">
                <a:tc>
                  <a:txBody>
                    <a:bodyPr/>
                    <a:lstStyle/>
                    <a:p>
                      <a:r>
                        <a:rPr lang="en-US" sz="1200" dirty="0">
                          <a:solidFill>
                            <a:sysClr val="windowText" lastClr="000000"/>
                          </a:solidFill>
                        </a:rPr>
                        <a:t>At Week 24</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rPr>
                        <a:t>Avapritinib 25 mg QD (n=141)</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1200" dirty="0"/>
                        <a:t>Placebo (n=71)</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solidFill>
                            <a:sysClr val="windowText" lastClr="000000"/>
                          </a:solidFill>
                        </a:rPr>
                        <a:t>P-value</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218151"/>
                  </a:ext>
                </a:extLst>
              </a:tr>
              <a:tr h="370840">
                <a:tc>
                  <a:txBody>
                    <a:bodyPr/>
                    <a:lstStyle/>
                    <a:p>
                      <a:r>
                        <a:rPr lang="en-US" sz="1200" b="1" dirty="0"/>
                        <a:t>Mean % change MC-QoL </a:t>
                      </a:r>
                      <a:r>
                        <a:rPr lang="en-US" sz="1200" b="0" dirty="0"/>
                        <a:t>(95% CI)</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-34.3%</a:t>
                      </a:r>
                      <a:br>
                        <a:rPr lang="en-US" sz="1400" dirty="0"/>
                      </a:br>
                      <a:r>
                        <a:rPr lang="en-US" sz="1400" dirty="0"/>
                        <a:t>(-39.9, -28.7)</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-17.9%</a:t>
                      </a:r>
                      <a:br>
                        <a:rPr lang="en-US" sz="1400" dirty="0"/>
                      </a:br>
                      <a:r>
                        <a:rPr lang="en-US" sz="1400" dirty="0"/>
                        <a:t>(-25.1, -10.8)</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0.001</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8356"/>
                  </a:ext>
                </a:extLst>
              </a:tr>
            </a:tbl>
          </a:graphicData>
        </a:graphic>
      </p:graphicFrame>
      <p:graphicFrame>
        <p:nvGraphicFramePr>
          <p:cNvPr id="22" name="Chart 21">
            <a:extLst>
              <a:ext uri="{FF2B5EF4-FFF2-40B4-BE49-F238E27FC236}">
                <a16:creationId xmlns:a16="http://schemas.microsoft.com/office/drawing/2014/main" id="{1EC3C395-01DB-4474-8BBD-5ED98DBD6FF7}"/>
              </a:ext>
            </a:extLst>
          </p:cNvPr>
          <p:cNvGraphicFramePr>
            <a:graphicFrameLocks/>
          </p:cNvGraphicFramePr>
          <p:nvPr/>
        </p:nvGraphicFramePr>
        <p:xfrm>
          <a:off x="882869" y="1905301"/>
          <a:ext cx="4936654" cy="3137338"/>
        </p:xfrm>
        <a:graphic>
          <a:graphicData uri="http://schemas.openxmlformats.org/drawingml/2006/chart">
            <c:chart xmlns:c="http://schemas.openxmlformats.org/drawingml/2006/chart" xmlns:r="http://schemas.openxmlformats.org/officeDocument/2006/relationships" r:id="rId2"/>
          </a:graphicData>
        </a:graphic>
      </p:graphicFrame>
      <p:sp>
        <p:nvSpPr>
          <p:cNvPr id="24" name="Arrow: Down 23">
            <a:extLst>
              <a:ext uri="{FF2B5EF4-FFF2-40B4-BE49-F238E27FC236}">
                <a16:creationId xmlns:a16="http://schemas.microsoft.com/office/drawing/2014/main" id="{31F8BBAE-F31D-480D-BBE8-C85FB03E67B2}"/>
              </a:ext>
            </a:extLst>
          </p:cNvPr>
          <p:cNvSpPr/>
          <p:nvPr/>
        </p:nvSpPr>
        <p:spPr>
          <a:xfrm>
            <a:off x="286479" y="2514116"/>
            <a:ext cx="484632" cy="1483729"/>
          </a:xfrm>
          <a:prstGeom prst="downArrow">
            <a:avLst/>
          </a:prstGeom>
          <a:solidFill>
            <a:srgbClr val="8C460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Krub"/>
                <a:ea typeface="+mn-ea"/>
                <a:cs typeface="+mn-cs"/>
              </a:rPr>
              <a:t>Lower= better</a:t>
            </a:r>
          </a:p>
        </p:txBody>
      </p:sp>
      <p:sp>
        <p:nvSpPr>
          <p:cNvPr id="25" name="Rectangle 24">
            <a:extLst>
              <a:ext uri="{FF2B5EF4-FFF2-40B4-BE49-F238E27FC236}">
                <a16:creationId xmlns:a16="http://schemas.microsoft.com/office/drawing/2014/main" id="{446C1EA1-2D2B-427E-8D55-07CB63EDC1A6}"/>
              </a:ext>
            </a:extLst>
          </p:cNvPr>
          <p:cNvSpPr/>
          <p:nvPr/>
        </p:nvSpPr>
        <p:spPr>
          <a:xfrm>
            <a:off x="844443" y="2521549"/>
            <a:ext cx="184666" cy="186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Krub"/>
                <a:ea typeface="+mn-ea"/>
                <a:cs typeface="+mn-cs"/>
              </a:rPr>
              <a:t>% Change from baseline</a:t>
            </a:r>
          </a:p>
        </p:txBody>
      </p:sp>
      <p:graphicFrame>
        <p:nvGraphicFramePr>
          <p:cNvPr id="26" name="Chart 25">
            <a:extLst>
              <a:ext uri="{FF2B5EF4-FFF2-40B4-BE49-F238E27FC236}">
                <a16:creationId xmlns:a16="http://schemas.microsoft.com/office/drawing/2014/main" id="{744A50A3-8853-406F-8E9D-E6ECA636CFDB}"/>
              </a:ext>
            </a:extLst>
          </p:cNvPr>
          <p:cNvGraphicFramePr>
            <a:graphicFrameLocks/>
          </p:cNvGraphicFramePr>
          <p:nvPr/>
        </p:nvGraphicFramePr>
        <p:xfrm>
          <a:off x="6372481" y="1905301"/>
          <a:ext cx="5209919" cy="3558880"/>
        </p:xfrm>
        <a:graphic>
          <a:graphicData uri="http://schemas.openxmlformats.org/drawingml/2006/chart">
            <c:chart xmlns:c="http://schemas.openxmlformats.org/drawingml/2006/chart" xmlns:r="http://schemas.openxmlformats.org/officeDocument/2006/relationships" r:id="rId3"/>
          </a:graphicData>
        </a:graphic>
      </p:graphicFrame>
      <p:cxnSp>
        <p:nvCxnSpPr>
          <p:cNvPr id="30" name="Straight Connector 29">
            <a:extLst>
              <a:ext uri="{FF2B5EF4-FFF2-40B4-BE49-F238E27FC236}">
                <a16:creationId xmlns:a16="http://schemas.microsoft.com/office/drawing/2014/main" id="{04C16CC3-2498-4F89-8542-B28A6304E13D}"/>
              </a:ext>
            </a:extLst>
          </p:cNvPr>
          <p:cNvCxnSpPr>
            <a:cxnSpLocks/>
          </p:cNvCxnSpPr>
          <p:nvPr/>
        </p:nvCxnSpPr>
        <p:spPr>
          <a:xfrm>
            <a:off x="7048500" y="2591221"/>
            <a:ext cx="4490357" cy="0"/>
          </a:xfrm>
          <a:prstGeom prst="line">
            <a:avLst/>
          </a:prstGeom>
          <a:ln>
            <a:solidFill>
              <a:srgbClr val="EF3339"/>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2F1333-85FC-4EA0-9799-5E9CA44245B8}"/>
              </a:ext>
            </a:extLst>
          </p:cNvPr>
          <p:cNvCxnSpPr>
            <a:cxnSpLocks/>
          </p:cNvCxnSpPr>
          <p:nvPr/>
        </p:nvCxnSpPr>
        <p:spPr>
          <a:xfrm>
            <a:off x="7048500" y="3653899"/>
            <a:ext cx="4490357" cy="0"/>
          </a:xfrm>
          <a:prstGeom prst="line">
            <a:avLst/>
          </a:prstGeom>
          <a:ln>
            <a:solidFill>
              <a:srgbClr val="F88D29"/>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86FBD1F-AEFD-40A0-B843-A614E5B9C22A}"/>
              </a:ext>
            </a:extLst>
          </p:cNvPr>
          <p:cNvCxnSpPr>
            <a:cxnSpLocks/>
          </p:cNvCxnSpPr>
          <p:nvPr/>
        </p:nvCxnSpPr>
        <p:spPr>
          <a:xfrm>
            <a:off x="7048500" y="2237018"/>
            <a:ext cx="2190750" cy="0"/>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8F173BBB-7D8D-4B13-B906-6509AE7B680F}"/>
              </a:ext>
            </a:extLst>
          </p:cNvPr>
          <p:cNvGrpSpPr/>
          <p:nvPr/>
        </p:nvGrpSpPr>
        <p:grpSpPr>
          <a:xfrm>
            <a:off x="6710491" y="5624990"/>
            <a:ext cx="2181225" cy="189625"/>
            <a:chOff x="7048500" y="5624990"/>
            <a:chExt cx="2181225" cy="189625"/>
          </a:xfrm>
        </p:grpSpPr>
        <p:grpSp>
          <p:nvGrpSpPr>
            <p:cNvPr id="43" name="Group 42">
              <a:extLst>
                <a:ext uri="{FF2B5EF4-FFF2-40B4-BE49-F238E27FC236}">
                  <a16:creationId xmlns:a16="http://schemas.microsoft.com/office/drawing/2014/main" id="{E3952003-413D-4E46-A4DE-16C8251A8F23}"/>
                </a:ext>
              </a:extLst>
            </p:cNvPr>
            <p:cNvGrpSpPr/>
            <p:nvPr/>
          </p:nvGrpSpPr>
          <p:grpSpPr>
            <a:xfrm>
              <a:off x="7048500" y="5680869"/>
              <a:ext cx="339271" cy="78580"/>
              <a:chOff x="7048500" y="5680869"/>
              <a:chExt cx="339271" cy="78580"/>
            </a:xfrm>
          </p:grpSpPr>
          <p:cxnSp>
            <p:nvCxnSpPr>
              <p:cNvPr id="41" name="Straight Connector 40">
                <a:extLst>
                  <a:ext uri="{FF2B5EF4-FFF2-40B4-BE49-F238E27FC236}">
                    <a16:creationId xmlns:a16="http://schemas.microsoft.com/office/drawing/2014/main" id="{C02F37A2-5D78-4C3B-9DBF-D888B38CF886}"/>
                  </a:ext>
                </a:extLst>
              </p:cNvPr>
              <p:cNvCxnSpPr>
                <a:cxnSpLocks/>
              </p:cNvCxnSpPr>
              <p:nvPr/>
            </p:nvCxnSpPr>
            <p:spPr>
              <a:xfrm>
                <a:off x="7048500" y="5720159"/>
                <a:ext cx="339271" cy="0"/>
              </a:xfrm>
              <a:prstGeom prst="line">
                <a:avLst/>
              </a:prstGeom>
              <a:ln>
                <a:solidFill>
                  <a:srgbClr val="EF3339"/>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EE6D0450-8186-46E3-B416-BD2208C6B1D7}"/>
                  </a:ext>
                </a:extLst>
              </p:cNvPr>
              <p:cNvSpPr/>
              <p:nvPr/>
            </p:nvSpPr>
            <p:spPr>
              <a:xfrm>
                <a:off x="7178845" y="5680869"/>
                <a:ext cx="78580" cy="78580"/>
              </a:xfrm>
              <a:prstGeom prst="ellipse">
                <a:avLst/>
              </a:prstGeom>
              <a:solidFill>
                <a:srgbClr val="EF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48" name="Rectangle 47">
              <a:extLst>
                <a:ext uri="{FF2B5EF4-FFF2-40B4-BE49-F238E27FC236}">
                  <a16:creationId xmlns:a16="http://schemas.microsoft.com/office/drawing/2014/main" id="{451A5A62-7A7F-44F5-A753-9C0C7DDAFE1B}"/>
                </a:ext>
              </a:extLst>
            </p:cNvPr>
            <p:cNvSpPr/>
            <p:nvPr/>
          </p:nvSpPr>
          <p:spPr>
            <a:xfrm>
              <a:off x="7520940" y="5624990"/>
              <a:ext cx="1708785" cy="189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Avapritinib 25 mg QD</a:t>
              </a:r>
            </a:p>
          </p:txBody>
        </p:sp>
      </p:grpSp>
      <p:grpSp>
        <p:nvGrpSpPr>
          <p:cNvPr id="57" name="Group 56">
            <a:extLst>
              <a:ext uri="{FF2B5EF4-FFF2-40B4-BE49-F238E27FC236}">
                <a16:creationId xmlns:a16="http://schemas.microsoft.com/office/drawing/2014/main" id="{E8E5B28D-98C2-426E-91DC-D7AC16D0D978}"/>
              </a:ext>
            </a:extLst>
          </p:cNvPr>
          <p:cNvGrpSpPr/>
          <p:nvPr/>
        </p:nvGrpSpPr>
        <p:grpSpPr>
          <a:xfrm>
            <a:off x="6691441" y="5934612"/>
            <a:ext cx="4876071" cy="189625"/>
            <a:chOff x="7029450" y="5934612"/>
            <a:chExt cx="4876071" cy="189625"/>
          </a:xfrm>
        </p:grpSpPr>
        <p:grpSp>
          <p:nvGrpSpPr>
            <p:cNvPr id="47" name="Group 46">
              <a:extLst>
                <a:ext uri="{FF2B5EF4-FFF2-40B4-BE49-F238E27FC236}">
                  <a16:creationId xmlns:a16="http://schemas.microsoft.com/office/drawing/2014/main" id="{2C807F65-0E24-45F1-973C-43692337A608}"/>
                </a:ext>
              </a:extLst>
            </p:cNvPr>
            <p:cNvGrpSpPr/>
            <p:nvPr/>
          </p:nvGrpSpPr>
          <p:grpSpPr>
            <a:xfrm>
              <a:off x="7029450" y="5990210"/>
              <a:ext cx="318463" cy="78580"/>
              <a:chOff x="7028206" y="5990210"/>
              <a:chExt cx="339271" cy="78580"/>
            </a:xfrm>
          </p:grpSpPr>
          <p:cxnSp>
            <p:nvCxnSpPr>
              <p:cNvPr id="45" name="Straight Connector 44">
                <a:extLst>
                  <a:ext uri="{FF2B5EF4-FFF2-40B4-BE49-F238E27FC236}">
                    <a16:creationId xmlns:a16="http://schemas.microsoft.com/office/drawing/2014/main" id="{BB8C0F72-E987-494C-814D-00833E76F8A3}"/>
                  </a:ext>
                </a:extLst>
              </p:cNvPr>
              <p:cNvCxnSpPr>
                <a:cxnSpLocks/>
              </p:cNvCxnSpPr>
              <p:nvPr/>
            </p:nvCxnSpPr>
            <p:spPr>
              <a:xfrm>
                <a:off x="7028206" y="6029500"/>
                <a:ext cx="339271" cy="0"/>
              </a:xfrm>
              <a:prstGeom prst="line">
                <a:avLst/>
              </a:prstGeom>
              <a:ln w="190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62F956A3-6E35-4333-A775-123C74D729B1}"/>
                  </a:ext>
                </a:extLst>
              </p:cNvPr>
              <p:cNvSpPr/>
              <p:nvPr/>
            </p:nvSpPr>
            <p:spPr>
              <a:xfrm>
                <a:off x="7178845" y="5990210"/>
                <a:ext cx="78580" cy="785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49" name="Rectangle 48">
              <a:extLst>
                <a:ext uri="{FF2B5EF4-FFF2-40B4-BE49-F238E27FC236}">
                  <a16:creationId xmlns:a16="http://schemas.microsoft.com/office/drawing/2014/main" id="{D6EA2DA6-6373-4145-87E0-E33916538295}"/>
                </a:ext>
              </a:extLst>
            </p:cNvPr>
            <p:cNvSpPr/>
            <p:nvPr/>
          </p:nvSpPr>
          <p:spPr>
            <a:xfrm>
              <a:off x="7520940" y="5934612"/>
              <a:ext cx="4384581" cy="189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Placebo group crossing over to receive avapritinib 25 mg QD</a:t>
              </a:r>
            </a:p>
          </p:txBody>
        </p:sp>
      </p:grpSp>
      <p:grpSp>
        <p:nvGrpSpPr>
          <p:cNvPr id="54" name="Group 53">
            <a:extLst>
              <a:ext uri="{FF2B5EF4-FFF2-40B4-BE49-F238E27FC236}">
                <a16:creationId xmlns:a16="http://schemas.microsoft.com/office/drawing/2014/main" id="{EEE228FF-E85E-46B1-A6C3-3202BCAD2EA3}"/>
              </a:ext>
            </a:extLst>
          </p:cNvPr>
          <p:cNvGrpSpPr/>
          <p:nvPr/>
        </p:nvGrpSpPr>
        <p:grpSpPr>
          <a:xfrm>
            <a:off x="9019623" y="5624990"/>
            <a:ext cx="2181225" cy="189625"/>
            <a:chOff x="8869317" y="5624990"/>
            <a:chExt cx="2181225" cy="189625"/>
          </a:xfrm>
        </p:grpSpPr>
        <p:grpSp>
          <p:nvGrpSpPr>
            <p:cNvPr id="50" name="Group 49">
              <a:extLst>
                <a:ext uri="{FF2B5EF4-FFF2-40B4-BE49-F238E27FC236}">
                  <a16:creationId xmlns:a16="http://schemas.microsoft.com/office/drawing/2014/main" id="{625C0A41-E004-4B2C-B544-BC0B95B63899}"/>
                </a:ext>
              </a:extLst>
            </p:cNvPr>
            <p:cNvGrpSpPr/>
            <p:nvPr/>
          </p:nvGrpSpPr>
          <p:grpSpPr>
            <a:xfrm>
              <a:off x="8869317" y="5680869"/>
              <a:ext cx="339271" cy="78580"/>
              <a:chOff x="7048500" y="5680869"/>
              <a:chExt cx="339271" cy="78580"/>
            </a:xfrm>
          </p:grpSpPr>
          <p:cxnSp>
            <p:nvCxnSpPr>
              <p:cNvPr id="51" name="Straight Connector 50">
                <a:extLst>
                  <a:ext uri="{FF2B5EF4-FFF2-40B4-BE49-F238E27FC236}">
                    <a16:creationId xmlns:a16="http://schemas.microsoft.com/office/drawing/2014/main" id="{7EFB2F96-BC90-44C9-93E6-6FD89FD9D755}"/>
                  </a:ext>
                </a:extLst>
              </p:cNvPr>
              <p:cNvCxnSpPr>
                <a:cxnSpLocks/>
              </p:cNvCxnSpPr>
              <p:nvPr/>
            </p:nvCxnSpPr>
            <p:spPr>
              <a:xfrm>
                <a:off x="7048500" y="5720159"/>
                <a:ext cx="33927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1CC15B7-4826-454E-8039-4437342090E0}"/>
                  </a:ext>
                </a:extLst>
              </p:cNvPr>
              <p:cNvSpPr/>
              <p:nvPr/>
            </p:nvSpPr>
            <p:spPr>
              <a:xfrm>
                <a:off x="7178845" y="5680869"/>
                <a:ext cx="78580" cy="785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53" name="Rectangle 52">
              <a:extLst>
                <a:ext uri="{FF2B5EF4-FFF2-40B4-BE49-F238E27FC236}">
                  <a16:creationId xmlns:a16="http://schemas.microsoft.com/office/drawing/2014/main" id="{1609DEC2-302F-4365-8966-FAD580DDF596}"/>
                </a:ext>
              </a:extLst>
            </p:cNvPr>
            <p:cNvSpPr/>
            <p:nvPr/>
          </p:nvSpPr>
          <p:spPr>
            <a:xfrm>
              <a:off x="9341757" y="5624990"/>
              <a:ext cx="1708785" cy="189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Placebo</a:t>
              </a:r>
            </a:p>
          </p:txBody>
        </p:sp>
      </p:grpSp>
      <p:sp>
        <p:nvSpPr>
          <p:cNvPr id="59" name="Rectangle 58">
            <a:extLst>
              <a:ext uri="{FF2B5EF4-FFF2-40B4-BE49-F238E27FC236}">
                <a16:creationId xmlns:a16="http://schemas.microsoft.com/office/drawing/2014/main" id="{539EBA1E-02EF-4CDE-B7A4-B4E803EC38E0}"/>
              </a:ext>
            </a:extLst>
          </p:cNvPr>
          <p:cNvSpPr/>
          <p:nvPr/>
        </p:nvSpPr>
        <p:spPr>
          <a:xfrm>
            <a:off x="7487811" y="2142206"/>
            <a:ext cx="1362021" cy="18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Krub"/>
                <a:ea typeface="+mn-ea"/>
                <a:cs typeface="+mn-cs"/>
              </a:rPr>
              <a:t>Double-blind treatment period</a:t>
            </a:r>
          </a:p>
        </p:txBody>
      </p:sp>
      <p:sp>
        <p:nvSpPr>
          <p:cNvPr id="61" name="Rectangle 60">
            <a:extLst>
              <a:ext uri="{FF2B5EF4-FFF2-40B4-BE49-F238E27FC236}">
                <a16:creationId xmlns:a16="http://schemas.microsoft.com/office/drawing/2014/main" id="{44518BA1-6A36-4FF2-B2AD-77E5D8C2F52A}"/>
              </a:ext>
            </a:extLst>
          </p:cNvPr>
          <p:cNvSpPr/>
          <p:nvPr/>
        </p:nvSpPr>
        <p:spPr>
          <a:xfrm>
            <a:off x="7614231" y="1767131"/>
            <a:ext cx="3402439" cy="18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Krub"/>
                <a:ea typeface="+mn-ea"/>
                <a:cs typeface="+mn-cs"/>
              </a:rPr>
              <a:t>Roll over to open-label extension</a:t>
            </a:r>
          </a:p>
        </p:txBody>
      </p:sp>
      <p:cxnSp>
        <p:nvCxnSpPr>
          <p:cNvPr id="70" name="Straight Connector 69">
            <a:extLst>
              <a:ext uri="{FF2B5EF4-FFF2-40B4-BE49-F238E27FC236}">
                <a16:creationId xmlns:a16="http://schemas.microsoft.com/office/drawing/2014/main" id="{F8EB8A3A-A415-4154-931E-CDF737A23090}"/>
              </a:ext>
            </a:extLst>
          </p:cNvPr>
          <p:cNvCxnSpPr>
            <a:cxnSpLocks/>
          </p:cNvCxnSpPr>
          <p:nvPr/>
        </p:nvCxnSpPr>
        <p:spPr>
          <a:xfrm>
            <a:off x="7048500" y="4704386"/>
            <a:ext cx="4490357"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28" name="Arrow: Up-Down 27">
            <a:extLst>
              <a:ext uri="{FF2B5EF4-FFF2-40B4-BE49-F238E27FC236}">
                <a16:creationId xmlns:a16="http://schemas.microsoft.com/office/drawing/2014/main" id="{CA1AF4A4-39CF-452F-97CB-C19E16359A92}"/>
              </a:ext>
            </a:extLst>
          </p:cNvPr>
          <p:cNvSpPr/>
          <p:nvPr/>
        </p:nvSpPr>
        <p:spPr>
          <a:xfrm>
            <a:off x="11566244" y="1905301"/>
            <a:ext cx="355435" cy="685919"/>
          </a:xfrm>
          <a:prstGeom prst="upDownArrow">
            <a:avLst>
              <a:gd name="adj1" fmla="val 50000"/>
              <a:gd name="adj2" fmla="val 39628"/>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Krub"/>
                <a:ea typeface="+mn-ea"/>
                <a:cs typeface="+mn-cs"/>
              </a:rPr>
              <a:t>Severe</a:t>
            </a:r>
            <a:endParaRPr kumimoji="0" lang="en-US" sz="1000" b="1" i="0" u="none" strike="noStrike" kern="1200" cap="none" spc="0" normalizeH="0" baseline="30000" noProof="0" dirty="0">
              <a:ln>
                <a:noFill/>
              </a:ln>
              <a:solidFill>
                <a:srgbClr val="FFFFFF"/>
              </a:solidFill>
              <a:effectLst/>
              <a:uLnTx/>
              <a:uFillTx/>
              <a:latin typeface="Krub"/>
              <a:ea typeface="+mn-ea"/>
              <a:cs typeface="+mn-cs"/>
            </a:endParaRPr>
          </a:p>
        </p:txBody>
      </p:sp>
      <p:sp>
        <p:nvSpPr>
          <p:cNvPr id="35" name="Arrow: Up-Down 34">
            <a:extLst>
              <a:ext uri="{FF2B5EF4-FFF2-40B4-BE49-F238E27FC236}">
                <a16:creationId xmlns:a16="http://schemas.microsoft.com/office/drawing/2014/main" id="{ED178326-268C-4D59-95E6-ECBBEBCD075A}"/>
              </a:ext>
            </a:extLst>
          </p:cNvPr>
          <p:cNvSpPr/>
          <p:nvPr/>
        </p:nvSpPr>
        <p:spPr>
          <a:xfrm>
            <a:off x="11566244" y="2616657"/>
            <a:ext cx="355435" cy="1009713"/>
          </a:xfrm>
          <a:prstGeom prst="upDownArrow">
            <a:avLst>
              <a:gd name="adj1" fmla="val 50000"/>
              <a:gd name="adj2" fmla="val 396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Krub"/>
                <a:ea typeface="+mn-ea"/>
                <a:cs typeface="+mn-cs"/>
              </a:rPr>
              <a:t>Moderate</a:t>
            </a:r>
            <a:endParaRPr kumimoji="0" lang="en-US" sz="1000" b="1" i="0" u="none" strike="noStrike" kern="1200" cap="none" spc="0" normalizeH="0" baseline="30000" noProof="0" dirty="0">
              <a:ln>
                <a:noFill/>
              </a:ln>
              <a:solidFill>
                <a:srgbClr val="FFFFFF"/>
              </a:solidFill>
              <a:effectLst/>
              <a:uLnTx/>
              <a:uFillTx/>
              <a:latin typeface="Krub"/>
              <a:ea typeface="+mn-ea"/>
              <a:cs typeface="+mn-cs"/>
            </a:endParaRPr>
          </a:p>
        </p:txBody>
      </p:sp>
      <p:sp>
        <p:nvSpPr>
          <p:cNvPr id="36" name="Arrow: Up-Down 35">
            <a:extLst>
              <a:ext uri="{FF2B5EF4-FFF2-40B4-BE49-F238E27FC236}">
                <a16:creationId xmlns:a16="http://schemas.microsoft.com/office/drawing/2014/main" id="{1B71D56D-D8B0-4FC3-9F56-C99EE6C1BB05}"/>
              </a:ext>
            </a:extLst>
          </p:cNvPr>
          <p:cNvSpPr/>
          <p:nvPr/>
        </p:nvSpPr>
        <p:spPr>
          <a:xfrm>
            <a:off x="11566244" y="3651807"/>
            <a:ext cx="355435" cy="1050888"/>
          </a:xfrm>
          <a:prstGeom prst="upDownArrow">
            <a:avLst>
              <a:gd name="adj1" fmla="val 50000"/>
              <a:gd name="adj2" fmla="val 3962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Krub"/>
                <a:ea typeface="+mn-ea"/>
                <a:cs typeface="+mn-cs"/>
              </a:rPr>
              <a:t>Mild</a:t>
            </a:r>
            <a:endParaRPr kumimoji="0" lang="en-US" sz="1000" b="1" i="0" u="none" strike="noStrike" kern="1200" cap="none" spc="0" normalizeH="0" baseline="30000" noProof="0" dirty="0">
              <a:ln>
                <a:noFill/>
              </a:ln>
              <a:solidFill>
                <a:srgbClr val="FFFFFF"/>
              </a:solidFill>
              <a:effectLst/>
              <a:uLnTx/>
              <a:uFillTx/>
              <a:latin typeface="Krub"/>
              <a:ea typeface="+mn-ea"/>
              <a:cs typeface="+mn-cs"/>
            </a:endParaRPr>
          </a:p>
        </p:txBody>
      </p:sp>
      <p:cxnSp>
        <p:nvCxnSpPr>
          <p:cNvPr id="39" name="Straight Arrow Connector 38">
            <a:extLst>
              <a:ext uri="{FF2B5EF4-FFF2-40B4-BE49-F238E27FC236}">
                <a16:creationId xmlns:a16="http://schemas.microsoft.com/office/drawing/2014/main" id="{1E9AF8AF-581B-487C-9950-36603E2CC3FA}"/>
              </a:ext>
            </a:extLst>
          </p:cNvPr>
          <p:cNvCxnSpPr>
            <a:cxnSpLocks/>
          </p:cNvCxnSpPr>
          <p:nvPr/>
        </p:nvCxnSpPr>
        <p:spPr>
          <a:xfrm>
            <a:off x="9258300" y="2237018"/>
            <a:ext cx="2266293" cy="0"/>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6BFC35A-52E6-465D-BCF1-7020C3908C30}"/>
              </a:ext>
            </a:extLst>
          </p:cNvPr>
          <p:cNvSpPr/>
          <p:nvPr/>
        </p:nvSpPr>
        <p:spPr>
          <a:xfrm>
            <a:off x="9604564" y="2142206"/>
            <a:ext cx="1498223" cy="1896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Krub"/>
                <a:ea typeface="+mn-ea"/>
                <a:cs typeface="+mn-cs"/>
              </a:rPr>
              <a:t>Open-label extension (ongoing)</a:t>
            </a:r>
          </a:p>
        </p:txBody>
      </p:sp>
      <p:sp>
        <p:nvSpPr>
          <p:cNvPr id="69" name="Rectangle 68">
            <a:extLst>
              <a:ext uri="{FF2B5EF4-FFF2-40B4-BE49-F238E27FC236}">
                <a16:creationId xmlns:a16="http://schemas.microsoft.com/office/drawing/2014/main" id="{D6BC30F2-97FC-4422-8855-4AA2C0CA86D6}"/>
              </a:ext>
            </a:extLst>
          </p:cNvPr>
          <p:cNvSpPr/>
          <p:nvPr/>
        </p:nvSpPr>
        <p:spPr>
          <a:xfrm>
            <a:off x="9604564" y="2998391"/>
            <a:ext cx="1498223" cy="1896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Krub"/>
                <a:ea typeface="+mn-ea"/>
                <a:cs typeface="+mn-cs"/>
              </a:rPr>
              <a:t>All patients on avapritinib (ongoing)</a:t>
            </a:r>
          </a:p>
        </p:txBody>
      </p:sp>
      <p:sp>
        <p:nvSpPr>
          <p:cNvPr id="2" name="Rectangle 1">
            <a:extLst>
              <a:ext uri="{FF2B5EF4-FFF2-40B4-BE49-F238E27FC236}">
                <a16:creationId xmlns:a16="http://schemas.microsoft.com/office/drawing/2014/main" id="{8B13FC39-7284-3745-4436-5B453C9ACD6A}"/>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214992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03964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Chart 43">
            <a:extLst>
              <a:ext uri="{FF2B5EF4-FFF2-40B4-BE49-F238E27FC236}">
                <a16:creationId xmlns:a16="http://schemas.microsoft.com/office/drawing/2014/main" id="{48107DE9-07FF-4BE1-81B2-865C95A3DA82}"/>
              </a:ext>
            </a:extLst>
          </p:cNvPr>
          <p:cNvGraphicFramePr>
            <a:graphicFrameLocks/>
          </p:cNvGraphicFramePr>
          <p:nvPr/>
        </p:nvGraphicFramePr>
        <p:xfrm>
          <a:off x="6372479" y="1593121"/>
          <a:ext cx="5533043" cy="2572479"/>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D2AB044A-957A-472F-96D2-97914F60FA81}"/>
              </a:ext>
            </a:extLst>
          </p:cNvPr>
          <p:cNvSpPr>
            <a:spLocks noGrp="1"/>
          </p:cNvSpPr>
          <p:nvPr>
            <p:ph type="title"/>
          </p:nvPr>
        </p:nvSpPr>
        <p:spPr>
          <a:xfrm>
            <a:off x="853705" y="-71723"/>
            <a:ext cx="10515600" cy="1171417"/>
          </a:xfrm>
        </p:spPr>
        <p:txBody>
          <a:bodyPr>
            <a:normAutofit/>
          </a:bodyPr>
          <a:lstStyle/>
          <a:p>
            <a:r>
              <a:rPr lang="en-US" sz="3600" dirty="0"/>
              <a:t>PIONEER: Key Secondary Endpoints</a:t>
            </a:r>
          </a:p>
        </p:txBody>
      </p:sp>
      <p:grpSp>
        <p:nvGrpSpPr>
          <p:cNvPr id="5" name="Group 4">
            <a:extLst>
              <a:ext uri="{FF2B5EF4-FFF2-40B4-BE49-F238E27FC236}">
                <a16:creationId xmlns:a16="http://schemas.microsoft.com/office/drawing/2014/main" id="{4231FE3B-179C-4116-A06F-9644D308346D}"/>
              </a:ext>
            </a:extLst>
          </p:cNvPr>
          <p:cNvGrpSpPr>
            <a:grpSpLocks/>
          </p:cNvGrpSpPr>
          <p:nvPr/>
        </p:nvGrpSpPr>
        <p:grpSpPr>
          <a:xfrm>
            <a:off x="286479" y="861984"/>
            <a:ext cx="5533044" cy="541159"/>
            <a:chOff x="297711" y="797618"/>
            <a:chExt cx="5577841" cy="541159"/>
          </a:xfrm>
        </p:grpSpPr>
        <p:sp>
          <p:nvSpPr>
            <p:cNvPr id="6" name="Shape1_20221025_110649">
              <a:extLst>
                <a:ext uri="{FF2B5EF4-FFF2-40B4-BE49-F238E27FC236}">
                  <a16:creationId xmlns:a16="http://schemas.microsoft.com/office/drawing/2014/main" id="{48CA3504-E3A6-4780-B330-4155F14EB0B5}"/>
                </a:ext>
              </a:extLst>
            </p:cNvPr>
            <p:cNvSpPr txBox="1"/>
            <p:nvPr/>
          </p:nvSpPr>
          <p:spPr>
            <a:xfrm>
              <a:off x="297711" y="797618"/>
              <a:ext cx="5577840" cy="492443"/>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Krub"/>
                  <a:ea typeface="+mn-ea"/>
                  <a:cs typeface="Poppins Medium" pitchFamily="2" charset="77"/>
                  <a:sym typeface="Arial"/>
                </a:rPr>
                <a:t>Patients with </a:t>
              </a:r>
              <a:r>
                <a:rPr kumimoji="0" lang="en-US" sz="14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≥50% reduction in serum tryptase</a:t>
              </a:r>
              <a:endParaRPr kumimoji="0" lang="en-US" sz="14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grpSp>
          <p:nvGrpSpPr>
            <p:cNvPr id="7" name="Group 6">
              <a:extLst>
                <a:ext uri="{FF2B5EF4-FFF2-40B4-BE49-F238E27FC236}">
                  <a16:creationId xmlns:a16="http://schemas.microsoft.com/office/drawing/2014/main" id="{2DDA178B-F441-4627-8AD3-488D5DC4D33B}"/>
                </a:ext>
              </a:extLst>
            </p:cNvPr>
            <p:cNvGrpSpPr/>
            <p:nvPr/>
          </p:nvGrpSpPr>
          <p:grpSpPr>
            <a:xfrm>
              <a:off x="297712" y="1338777"/>
              <a:ext cx="5577840" cy="0"/>
              <a:chOff x="297712" y="1338777"/>
              <a:chExt cx="5577840" cy="0"/>
            </a:xfrm>
          </p:grpSpPr>
          <p:cxnSp>
            <p:nvCxnSpPr>
              <p:cNvPr id="8" name="Shape0_20221025_110436">
                <a:extLst>
                  <a:ext uri="{FF2B5EF4-FFF2-40B4-BE49-F238E27FC236}">
                    <a16:creationId xmlns:a16="http://schemas.microsoft.com/office/drawing/2014/main" id="{3D8FE045-7B04-4810-8869-F4B995112CEE}"/>
                  </a:ext>
                </a:extLst>
              </p:cNvPr>
              <p:cNvCxnSpPr>
                <a:cxnSpLocks/>
              </p:cNvCxnSpPr>
              <p:nvPr/>
            </p:nvCxnSpPr>
            <p:spPr>
              <a:xfrm>
                <a:off x="297712" y="1338777"/>
                <a:ext cx="55778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54C9074-0848-4EEE-97A5-9F237161441D}"/>
                  </a:ext>
                </a:extLst>
              </p:cNvPr>
              <p:cNvCxnSpPr>
                <a:cxnSpLocks/>
              </p:cNvCxnSpPr>
              <p:nvPr/>
            </p:nvCxnSpPr>
            <p:spPr>
              <a:xfrm>
                <a:off x="5431317" y="1338777"/>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grpSp>
      <p:sp>
        <p:nvSpPr>
          <p:cNvPr id="10" name="Shape1_20221025_110649">
            <a:extLst>
              <a:ext uri="{FF2B5EF4-FFF2-40B4-BE49-F238E27FC236}">
                <a16:creationId xmlns:a16="http://schemas.microsoft.com/office/drawing/2014/main" id="{47C59712-6337-4671-9E7F-5DF8DC412354}"/>
              </a:ext>
            </a:extLst>
          </p:cNvPr>
          <p:cNvSpPr txBox="1"/>
          <p:nvPr/>
        </p:nvSpPr>
        <p:spPr>
          <a:xfrm>
            <a:off x="6372479" y="1138983"/>
            <a:ext cx="5533043" cy="215444"/>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Krub"/>
                <a:ea typeface="+mn-ea"/>
                <a:cs typeface="Poppins Medium" pitchFamily="2" charset="77"/>
                <a:sym typeface="Arial"/>
              </a:rPr>
              <a:t>Patients with </a:t>
            </a:r>
            <a:r>
              <a:rPr kumimoji="0" lang="en-US" sz="14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≥50% reduction in </a:t>
            </a:r>
            <a:r>
              <a:rPr kumimoji="0" lang="en-US" sz="1400" b="1" i="0" u="none" strike="noStrike" kern="0" cap="none" spc="0" normalizeH="0" baseline="0" noProof="0">
                <a:ln>
                  <a:noFill/>
                </a:ln>
                <a:solidFill>
                  <a:srgbClr val="000000"/>
                </a:solidFill>
                <a:effectLst/>
                <a:uLnTx/>
                <a:uFillTx/>
                <a:latin typeface="Krub"/>
                <a:ea typeface="+mn-ea"/>
                <a:cs typeface="Poppins Medium" pitchFamily="2" charset="77"/>
                <a:sym typeface="Arial"/>
              </a:rPr>
              <a:t>peripheral blood </a:t>
            </a:r>
            <a:r>
              <a:rPr kumimoji="0" lang="en-US" sz="1400" b="1" i="1" u="none" strike="noStrike" kern="0" cap="none" spc="0" normalizeH="0" baseline="0" noProof="0" dirty="0">
                <a:ln>
                  <a:noFill/>
                </a:ln>
                <a:solidFill>
                  <a:srgbClr val="000000"/>
                </a:solidFill>
                <a:effectLst/>
                <a:uLnTx/>
                <a:uFillTx/>
                <a:latin typeface="Krub"/>
                <a:ea typeface="+mn-ea"/>
                <a:cs typeface="Poppins Medium" pitchFamily="2" charset="77"/>
                <a:sym typeface="Arial"/>
              </a:rPr>
              <a:t>KIT</a:t>
            </a:r>
            <a:r>
              <a:rPr kumimoji="0" lang="en-US" sz="14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 D816V VAF</a:t>
            </a:r>
            <a:endParaRPr kumimoji="0" lang="en-US" sz="14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grpSp>
        <p:nvGrpSpPr>
          <p:cNvPr id="11" name="Group 10">
            <a:extLst>
              <a:ext uri="{FF2B5EF4-FFF2-40B4-BE49-F238E27FC236}">
                <a16:creationId xmlns:a16="http://schemas.microsoft.com/office/drawing/2014/main" id="{FADD92CD-F75D-4B32-8538-7E4EB7E2E563}"/>
              </a:ext>
            </a:extLst>
          </p:cNvPr>
          <p:cNvGrpSpPr>
            <a:grpSpLocks/>
          </p:cNvGrpSpPr>
          <p:nvPr/>
        </p:nvGrpSpPr>
        <p:grpSpPr>
          <a:xfrm>
            <a:off x="6372480" y="1403143"/>
            <a:ext cx="5533043" cy="0"/>
            <a:chOff x="297712" y="1338777"/>
            <a:chExt cx="5577840" cy="0"/>
          </a:xfrm>
        </p:grpSpPr>
        <p:cxnSp>
          <p:nvCxnSpPr>
            <p:cNvPr id="12" name="Shape0_20221025_110436">
              <a:extLst>
                <a:ext uri="{FF2B5EF4-FFF2-40B4-BE49-F238E27FC236}">
                  <a16:creationId xmlns:a16="http://schemas.microsoft.com/office/drawing/2014/main" id="{82A426B3-60DD-42A3-97EB-CA85E588A301}"/>
                </a:ext>
              </a:extLst>
            </p:cNvPr>
            <p:cNvCxnSpPr>
              <a:cxnSpLocks/>
            </p:cNvCxnSpPr>
            <p:nvPr/>
          </p:nvCxnSpPr>
          <p:spPr>
            <a:xfrm>
              <a:off x="297712" y="1338777"/>
              <a:ext cx="55778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A03DFF9-5C9D-4A8F-BC2B-267413808729}"/>
                </a:ext>
              </a:extLst>
            </p:cNvPr>
            <p:cNvCxnSpPr>
              <a:cxnSpLocks/>
            </p:cNvCxnSpPr>
            <p:nvPr/>
          </p:nvCxnSpPr>
          <p:spPr>
            <a:xfrm>
              <a:off x="5431317" y="1338777"/>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3A440F9D-82DF-476C-8D42-8C5802699F4F}"/>
              </a:ext>
            </a:extLst>
          </p:cNvPr>
          <p:cNvSpPr txBox="1"/>
          <p:nvPr/>
        </p:nvSpPr>
        <p:spPr>
          <a:xfrm>
            <a:off x="286479" y="6591208"/>
            <a:ext cx="10476772" cy="1384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defTabSz="914400" eaLnBrk="1" fontAlgn="auto" latinLnBrk="0" hangingPunct="1">
              <a:lnSpc>
                <a:spcPct val="95000"/>
              </a:lnSpc>
              <a:buSzPts val="933"/>
              <a:buNone/>
              <a:tabLst/>
              <a:defRPr kumimoji="0" sz="700" kern="12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Lato"/>
                <a:cs typeface="Krub" panose="00000500000000000000" pitchFamily="2" charset="-34"/>
              </a:rPr>
              <a:t>Castells et al. Presented at AAAAI Annual Meeting,  February 2023.</a:t>
            </a:r>
          </a:p>
        </p:txBody>
      </p:sp>
      <p:sp>
        <p:nvSpPr>
          <p:cNvPr id="16" name="TextBox 15">
            <a:extLst>
              <a:ext uri="{FF2B5EF4-FFF2-40B4-BE49-F238E27FC236}">
                <a16:creationId xmlns:a16="http://schemas.microsoft.com/office/drawing/2014/main" id="{40DF533B-8D4B-4F11-B114-D7C69C795561}"/>
              </a:ext>
            </a:extLst>
          </p:cNvPr>
          <p:cNvSpPr txBox="1">
            <a:spLocks/>
          </p:cNvSpPr>
          <p:nvPr/>
        </p:nvSpPr>
        <p:spPr>
          <a:xfrm>
            <a:off x="297711" y="6210299"/>
            <a:ext cx="11627589" cy="189625"/>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mn-ea"/>
                <a:cs typeface="+mn-cs"/>
              </a:rPr>
              <a:t>BM, bone marrow; CI, confidence interval</a:t>
            </a:r>
          </a:p>
        </p:txBody>
      </p:sp>
      <p:graphicFrame>
        <p:nvGraphicFramePr>
          <p:cNvPr id="17" name="Chart 16">
            <a:extLst>
              <a:ext uri="{FF2B5EF4-FFF2-40B4-BE49-F238E27FC236}">
                <a16:creationId xmlns:a16="http://schemas.microsoft.com/office/drawing/2014/main" id="{0D0AB197-9B30-4965-82E5-CD3CF3C750EB}"/>
              </a:ext>
            </a:extLst>
          </p:cNvPr>
          <p:cNvGraphicFramePr>
            <a:graphicFrameLocks/>
          </p:cNvGraphicFramePr>
          <p:nvPr/>
        </p:nvGraphicFramePr>
        <p:xfrm>
          <a:off x="286479" y="1607635"/>
          <a:ext cx="5533043" cy="2572479"/>
        </p:xfrm>
        <a:graphic>
          <a:graphicData uri="http://schemas.openxmlformats.org/drawingml/2006/chart">
            <c:chart xmlns:c="http://schemas.openxmlformats.org/drawingml/2006/chart" xmlns:r="http://schemas.openxmlformats.org/officeDocument/2006/relationships" r:id="rId3"/>
          </a:graphicData>
        </a:graphic>
      </p:graphicFrame>
      <p:grpSp>
        <p:nvGrpSpPr>
          <p:cNvPr id="32" name="Group 31">
            <a:extLst>
              <a:ext uri="{FF2B5EF4-FFF2-40B4-BE49-F238E27FC236}">
                <a16:creationId xmlns:a16="http://schemas.microsoft.com/office/drawing/2014/main" id="{1870B4D6-793E-4243-8624-B407290F5CCB}"/>
              </a:ext>
            </a:extLst>
          </p:cNvPr>
          <p:cNvGrpSpPr/>
          <p:nvPr/>
        </p:nvGrpSpPr>
        <p:grpSpPr>
          <a:xfrm>
            <a:off x="1319086" y="1725809"/>
            <a:ext cx="2181225" cy="466115"/>
            <a:chOff x="1166034" y="2092738"/>
            <a:chExt cx="2181225" cy="466115"/>
          </a:xfrm>
        </p:grpSpPr>
        <p:grpSp>
          <p:nvGrpSpPr>
            <p:cNvPr id="18" name="Group 17">
              <a:extLst>
                <a:ext uri="{FF2B5EF4-FFF2-40B4-BE49-F238E27FC236}">
                  <a16:creationId xmlns:a16="http://schemas.microsoft.com/office/drawing/2014/main" id="{134EDD87-7243-407B-A76D-C40A726E9855}"/>
                </a:ext>
              </a:extLst>
            </p:cNvPr>
            <p:cNvGrpSpPr/>
            <p:nvPr/>
          </p:nvGrpSpPr>
          <p:grpSpPr>
            <a:xfrm>
              <a:off x="1166034" y="2092738"/>
              <a:ext cx="2181225" cy="189625"/>
              <a:chOff x="7048500" y="5624990"/>
              <a:chExt cx="2181225" cy="189625"/>
            </a:xfrm>
          </p:grpSpPr>
          <p:grpSp>
            <p:nvGrpSpPr>
              <p:cNvPr id="19" name="Group 18">
                <a:extLst>
                  <a:ext uri="{FF2B5EF4-FFF2-40B4-BE49-F238E27FC236}">
                    <a16:creationId xmlns:a16="http://schemas.microsoft.com/office/drawing/2014/main" id="{9613C947-EAAE-4910-87BF-B0B4DD0D43BC}"/>
                  </a:ext>
                </a:extLst>
              </p:cNvPr>
              <p:cNvGrpSpPr/>
              <p:nvPr/>
            </p:nvGrpSpPr>
            <p:grpSpPr>
              <a:xfrm>
                <a:off x="7048500" y="5680869"/>
                <a:ext cx="339271" cy="78580"/>
                <a:chOff x="7048500" y="5680869"/>
                <a:chExt cx="339271" cy="78580"/>
              </a:xfrm>
            </p:grpSpPr>
            <p:cxnSp>
              <p:nvCxnSpPr>
                <p:cNvPr id="21" name="Straight Connector 20">
                  <a:extLst>
                    <a:ext uri="{FF2B5EF4-FFF2-40B4-BE49-F238E27FC236}">
                      <a16:creationId xmlns:a16="http://schemas.microsoft.com/office/drawing/2014/main" id="{85876D68-B3C1-4F74-93F0-51A549E12B50}"/>
                    </a:ext>
                  </a:extLst>
                </p:cNvPr>
                <p:cNvCxnSpPr>
                  <a:cxnSpLocks/>
                </p:cNvCxnSpPr>
                <p:nvPr/>
              </p:nvCxnSpPr>
              <p:spPr>
                <a:xfrm>
                  <a:off x="7048500" y="5720159"/>
                  <a:ext cx="339271" cy="0"/>
                </a:xfrm>
                <a:prstGeom prst="line">
                  <a:avLst/>
                </a:prstGeom>
                <a:ln>
                  <a:solidFill>
                    <a:srgbClr val="EF3339"/>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84C1FA9-03B6-4CA8-8825-94F6E2F3FAF8}"/>
                    </a:ext>
                  </a:extLst>
                </p:cNvPr>
                <p:cNvSpPr/>
                <p:nvPr/>
              </p:nvSpPr>
              <p:spPr>
                <a:xfrm>
                  <a:off x="7178845" y="5680869"/>
                  <a:ext cx="78580" cy="78580"/>
                </a:xfrm>
                <a:prstGeom prst="ellipse">
                  <a:avLst/>
                </a:prstGeom>
                <a:solidFill>
                  <a:srgbClr val="EF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20" name="Rectangle 19">
                <a:extLst>
                  <a:ext uri="{FF2B5EF4-FFF2-40B4-BE49-F238E27FC236}">
                    <a16:creationId xmlns:a16="http://schemas.microsoft.com/office/drawing/2014/main" id="{D19F6FD5-946C-4116-B863-2883ABB2EF4B}"/>
                  </a:ext>
                </a:extLst>
              </p:cNvPr>
              <p:cNvSpPr/>
              <p:nvPr/>
            </p:nvSpPr>
            <p:spPr>
              <a:xfrm>
                <a:off x="7520940" y="5624990"/>
                <a:ext cx="1708785" cy="189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Avapritinib 25 mg QD</a:t>
                </a:r>
              </a:p>
            </p:txBody>
          </p:sp>
        </p:grpSp>
        <p:grpSp>
          <p:nvGrpSpPr>
            <p:cNvPr id="23" name="Group 22">
              <a:extLst>
                <a:ext uri="{FF2B5EF4-FFF2-40B4-BE49-F238E27FC236}">
                  <a16:creationId xmlns:a16="http://schemas.microsoft.com/office/drawing/2014/main" id="{834A319A-D8DB-40F8-8CC9-DBAFD92B000F}"/>
                </a:ext>
              </a:extLst>
            </p:cNvPr>
            <p:cNvGrpSpPr/>
            <p:nvPr/>
          </p:nvGrpSpPr>
          <p:grpSpPr>
            <a:xfrm>
              <a:off x="1166034" y="2369228"/>
              <a:ext cx="2181225" cy="189625"/>
              <a:chOff x="8869317" y="5624990"/>
              <a:chExt cx="2181225" cy="189625"/>
            </a:xfrm>
          </p:grpSpPr>
          <p:grpSp>
            <p:nvGrpSpPr>
              <p:cNvPr id="24" name="Group 23">
                <a:extLst>
                  <a:ext uri="{FF2B5EF4-FFF2-40B4-BE49-F238E27FC236}">
                    <a16:creationId xmlns:a16="http://schemas.microsoft.com/office/drawing/2014/main" id="{D51066A7-5DE6-4DEF-9736-58C261700946}"/>
                  </a:ext>
                </a:extLst>
              </p:cNvPr>
              <p:cNvGrpSpPr/>
              <p:nvPr/>
            </p:nvGrpSpPr>
            <p:grpSpPr>
              <a:xfrm>
                <a:off x="8869317" y="5680869"/>
                <a:ext cx="339271" cy="78580"/>
                <a:chOff x="7048500" y="5680869"/>
                <a:chExt cx="339271" cy="78580"/>
              </a:xfrm>
            </p:grpSpPr>
            <p:cxnSp>
              <p:nvCxnSpPr>
                <p:cNvPr id="26" name="Straight Connector 25">
                  <a:extLst>
                    <a:ext uri="{FF2B5EF4-FFF2-40B4-BE49-F238E27FC236}">
                      <a16:creationId xmlns:a16="http://schemas.microsoft.com/office/drawing/2014/main" id="{8FC8FFFC-A53F-4164-8A70-DC231E629812}"/>
                    </a:ext>
                  </a:extLst>
                </p:cNvPr>
                <p:cNvCxnSpPr>
                  <a:cxnSpLocks/>
                </p:cNvCxnSpPr>
                <p:nvPr/>
              </p:nvCxnSpPr>
              <p:spPr>
                <a:xfrm>
                  <a:off x="7048500" y="5720159"/>
                  <a:ext cx="33927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E4B2DC6-D3D5-4C97-ADF8-0356390C9DFF}"/>
                    </a:ext>
                  </a:extLst>
                </p:cNvPr>
                <p:cNvSpPr/>
                <p:nvPr/>
              </p:nvSpPr>
              <p:spPr>
                <a:xfrm>
                  <a:off x="7178845" y="5680869"/>
                  <a:ext cx="78580" cy="785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25" name="Rectangle 24">
                <a:extLst>
                  <a:ext uri="{FF2B5EF4-FFF2-40B4-BE49-F238E27FC236}">
                    <a16:creationId xmlns:a16="http://schemas.microsoft.com/office/drawing/2014/main" id="{D6AF16AA-7DEA-46F1-A3A4-58685A530215}"/>
                  </a:ext>
                </a:extLst>
              </p:cNvPr>
              <p:cNvSpPr/>
              <p:nvPr/>
            </p:nvSpPr>
            <p:spPr>
              <a:xfrm>
                <a:off x="9341757" y="5624990"/>
                <a:ext cx="1708785" cy="189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Placebo</a:t>
                </a:r>
              </a:p>
            </p:txBody>
          </p:sp>
        </p:grpSp>
      </p:grpSp>
      <p:grpSp>
        <p:nvGrpSpPr>
          <p:cNvPr id="30" name="Group 29">
            <a:extLst>
              <a:ext uri="{FF2B5EF4-FFF2-40B4-BE49-F238E27FC236}">
                <a16:creationId xmlns:a16="http://schemas.microsoft.com/office/drawing/2014/main" id="{A5AEE6C8-3C09-4465-9837-4A94FFA9E314}"/>
              </a:ext>
            </a:extLst>
          </p:cNvPr>
          <p:cNvGrpSpPr/>
          <p:nvPr/>
        </p:nvGrpSpPr>
        <p:grpSpPr>
          <a:xfrm>
            <a:off x="1181100" y="1480040"/>
            <a:ext cx="4638422" cy="189625"/>
            <a:chOff x="1065994" y="1809238"/>
            <a:chExt cx="2190750" cy="189625"/>
          </a:xfrm>
        </p:grpSpPr>
        <p:cxnSp>
          <p:nvCxnSpPr>
            <p:cNvPr id="28" name="Straight Arrow Connector 27">
              <a:extLst>
                <a:ext uri="{FF2B5EF4-FFF2-40B4-BE49-F238E27FC236}">
                  <a16:creationId xmlns:a16="http://schemas.microsoft.com/office/drawing/2014/main" id="{55585073-F60C-4E3B-92B5-6058402D814C}"/>
                </a:ext>
              </a:extLst>
            </p:cNvPr>
            <p:cNvCxnSpPr>
              <a:cxnSpLocks/>
            </p:cNvCxnSpPr>
            <p:nvPr/>
          </p:nvCxnSpPr>
          <p:spPr>
            <a:xfrm>
              <a:off x="1065994" y="1904050"/>
              <a:ext cx="2190750" cy="0"/>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C87D8A2-1480-4FF3-A6B2-E94E55AC5521}"/>
                </a:ext>
              </a:extLst>
            </p:cNvPr>
            <p:cNvSpPr/>
            <p:nvPr/>
          </p:nvSpPr>
          <p:spPr>
            <a:xfrm>
              <a:off x="1674662" y="1809238"/>
              <a:ext cx="1023306" cy="18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Krub"/>
                  <a:ea typeface="+mn-ea"/>
                  <a:cs typeface="+mn-cs"/>
                </a:rPr>
                <a:t>Double-blind treatment period</a:t>
              </a:r>
            </a:p>
          </p:txBody>
        </p:sp>
      </p:grpSp>
      <p:graphicFrame>
        <p:nvGraphicFramePr>
          <p:cNvPr id="33" name="Table 32">
            <a:extLst>
              <a:ext uri="{FF2B5EF4-FFF2-40B4-BE49-F238E27FC236}">
                <a16:creationId xmlns:a16="http://schemas.microsoft.com/office/drawing/2014/main" id="{9E62D8E8-F028-4119-AF74-326286EDAA7F}"/>
              </a:ext>
            </a:extLst>
          </p:cNvPr>
          <p:cNvGraphicFramePr>
            <a:graphicFrameLocks noGrp="1"/>
          </p:cNvGraphicFramePr>
          <p:nvPr/>
        </p:nvGraphicFramePr>
        <p:xfrm>
          <a:off x="286479" y="4146434"/>
          <a:ext cx="5533047" cy="713232"/>
        </p:xfrm>
        <a:graphic>
          <a:graphicData uri="http://schemas.openxmlformats.org/drawingml/2006/table">
            <a:tbl>
              <a:tblPr>
                <a:tableStyleId>{5C22544A-7EE6-4342-B048-85BDC9FD1C3A}</a:tableStyleId>
              </a:tblPr>
              <a:tblGrid>
                <a:gridCol w="976264">
                  <a:extLst>
                    <a:ext uri="{9D8B030D-6E8A-4147-A177-3AD203B41FA5}">
                      <a16:colId xmlns:a16="http://schemas.microsoft.com/office/drawing/2014/main" val="3313605699"/>
                    </a:ext>
                  </a:extLst>
                </a:gridCol>
                <a:gridCol w="650969">
                  <a:extLst>
                    <a:ext uri="{9D8B030D-6E8A-4147-A177-3AD203B41FA5}">
                      <a16:colId xmlns:a16="http://schemas.microsoft.com/office/drawing/2014/main" val="3764773656"/>
                    </a:ext>
                  </a:extLst>
                </a:gridCol>
                <a:gridCol w="650969">
                  <a:extLst>
                    <a:ext uri="{9D8B030D-6E8A-4147-A177-3AD203B41FA5}">
                      <a16:colId xmlns:a16="http://schemas.microsoft.com/office/drawing/2014/main" val="766392831"/>
                    </a:ext>
                  </a:extLst>
                </a:gridCol>
                <a:gridCol w="650969">
                  <a:extLst>
                    <a:ext uri="{9D8B030D-6E8A-4147-A177-3AD203B41FA5}">
                      <a16:colId xmlns:a16="http://schemas.microsoft.com/office/drawing/2014/main" val="865034842"/>
                    </a:ext>
                  </a:extLst>
                </a:gridCol>
                <a:gridCol w="650969">
                  <a:extLst>
                    <a:ext uri="{9D8B030D-6E8A-4147-A177-3AD203B41FA5}">
                      <a16:colId xmlns:a16="http://schemas.microsoft.com/office/drawing/2014/main" val="298811343"/>
                    </a:ext>
                  </a:extLst>
                </a:gridCol>
                <a:gridCol w="650969">
                  <a:extLst>
                    <a:ext uri="{9D8B030D-6E8A-4147-A177-3AD203B41FA5}">
                      <a16:colId xmlns:a16="http://schemas.microsoft.com/office/drawing/2014/main" val="2855759673"/>
                    </a:ext>
                  </a:extLst>
                </a:gridCol>
                <a:gridCol w="650969">
                  <a:extLst>
                    <a:ext uri="{9D8B030D-6E8A-4147-A177-3AD203B41FA5}">
                      <a16:colId xmlns:a16="http://schemas.microsoft.com/office/drawing/2014/main" val="2466475435"/>
                    </a:ext>
                  </a:extLst>
                </a:gridCol>
                <a:gridCol w="650969">
                  <a:extLst>
                    <a:ext uri="{9D8B030D-6E8A-4147-A177-3AD203B41FA5}">
                      <a16:colId xmlns:a16="http://schemas.microsoft.com/office/drawing/2014/main" val="4149591795"/>
                    </a:ext>
                  </a:extLst>
                </a:gridCol>
              </a:tblGrid>
              <a:tr h="0">
                <a:tc gridSpan="7">
                  <a:txBody>
                    <a:bodyPr/>
                    <a:lstStyle/>
                    <a:p>
                      <a:pPr algn="l" fontAlgn="b"/>
                      <a:r>
                        <a:rPr lang="en-IN" sz="1200" b="1" i="0" u="none" strike="noStrike" dirty="0">
                          <a:solidFill>
                            <a:sysClr val="windowText" lastClr="000000"/>
                          </a:solidFill>
                          <a:effectLst/>
                          <a:latin typeface="+mn-lt"/>
                        </a:rPr>
                        <a:t>Number of patients</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IN" sz="1200" b="1" i="0" u="none" strike="noStrike" dirty="0">
                        <a:solidFill>
                          <a:sysClr val="windowText" lastClr="0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094831"/>
                  </a:ext>
                </a:extLst>
              </a:tr>
              <a:tr h="0">
                <a:tc>
                  <a:txBody>
                    <a:bodyPr/>
                    <a:lstStyle/>
                    <a:p>
                      <a:pPr algn="l" fontAlgn="b"/>
                      <a:r>
                        <a:rPr lang="en-IN" sz="1200" b="1" u="none" strike="noStrike" dirty="0">
                          <a:solidFill>
                            <a:srgbClr val="EF3339"/>
                          </a:solidFill>
                          <a:effectLst/>
                          <a:latin typeface="+mn-lt"/>
                        </a:rPr>
                        <a:t>Avapritinib</a:t>
                      </a:r>
                      <a:endParaRPr lang="en-IN" sz="1200" b="1"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u="none" strike="noStrike" dirty="0">
                          <a:solidFill>
                            <a:srgbClr val="EF3339"/>
                          </a:solidFill>
                          <a:effectLst/>
                          <a:latin typeface="+mn-lt"/>
                        </a:rPr>
                        <a:t>141</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133</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136</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132</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133</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128</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134</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1812228"/>
                  </a:ext>
                </a:extLst>
              </a:tr>
              <a:tr h="0">
                <a:tc>
                  <a:txBody>
                    <a:bodyPr/>
                    <a:lstStyle/>
                    <a:p>
                      <a:pPr algn="l" fontAlgn="b"/>
                      <a:r>
                        <a:rPr lang="en-IN" sz="1200" b="1" i="0" u="none" strike="noStrike" dirty="0">
                          <a:solidFill>
                            <a:schemeClr val="accent6"/>
                          </a:solidFill>
                          <a:effectLst/>
                          <a:latin typeface="+mn-lt"/>
                        </a:rPr>
                        <a:t>Placebo</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N" sz="1200" b="0" i="0" u="none" strike="noStrike" dirty="0">
                          <a:solidFill>
                            <a:schemeClr val="accent6"/>
                          </a:solidFill>
                          <a:effectLst/>
                          <a:latin typeface="+mn-lt"/>
                        </a:rPr>
                        <a:t>71</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66</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62</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61</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60</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62</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64</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947249"/>
                  </a:ext>
                </a:extLst>
              </a:tr>
            </a:tbl>
          </a:graphicData>
        </a:graphic>
      </p:graphicFrame>
      <p:graphicFrame>
        <p:nvGraphicFramePr>
          <p:cNvPr id="34" name="Table 17">
            <a:extLst>
              <a:ext uri="{FF2B5EF4-FFF2-40B4-BE49-F238E27FC236}">
                <a16:creationId xmlns:a16="http://schemas.microsoft.com/office/drawing/2014/main" id="{8347356C-3739-4959-A0D0-FB314488F19F}"/>
              </a:ext>
            </a:extLst>
          </p:cNvPr>
          <p:cNvGraphicFramePr>
            <a:graphicFrameLocks noGrp="1"/>
          </p:cNvGraphicFramePr>
          <p:nvPr/>
        </p:nvGraphicFramePr>
        <p:xfrm>
          <a:off x="286479" y="4941615"/>
          <a:ext cx="3766609" cy="1054608"/>
        </p:xfrm>
        <a:graphic>
          <a:graphicData uri="http://schemas.openxmlformats.org/drawingml/2006/table">
            <a:tbl>
              <a:tblPr firstRow="1" bandRow="1">
                <a:tableStyleId>{5C22544A-7EE6-4342-B048-85BDC9FD1C3A}</a:tableStyleId>
              </a:tblPr>
              <a:tblGrid>
                <a:gridCol w="1389888">
                  <a:extLst>
                    <a:ext uri="{9D8B030D-6E8A-4147-A177-3AD203B41FA5}">
                      <a16:colId xmlns:a16="http://schemas.microsoft.com/office/drawing/2014/main" val="1994232648"/>
                    </a:ext>
                  </a:extLst>
                </a:gridCol>
                <a:gridCol w="996696">
                  <a:extLst>
                    <a:ext uri="{9D8B030D-6E8A-4147-A177-3AD203B41FA5}">
                      <a16:colId xmlns:a16="http://schemas.microsoft.com/office/drawing/2014/main" val="1268054970"/>
                    </a:ext>
                  </a:extLst>
                </a:gridCol>
                <a:gridCol w="736887">
                  <a:extLst>
                    <a:ext uri="{9D8B030D-6E8A-4147-A177-3AD203B41FA5}">
                      <a16:colId xmlns:a16="http://schemas.microsoft.com/office/drawing/2014/main" val="1855455755"/>
                    </a:ext>
                  </a:extLst>
                </a:gridCol>
                <a:gridCol w="643138">
                  <a:extLst>
                    <a:ext uri="{9D8B030D-6E8A-4147-A177-3AD203B41FA5}">
                      <a16:colId xmlns:a16="http://schemas.microsoft.com/office/drawing/2014/main" val="8971760"/>
                    </a:ext>
                  </a:extLst>
                </a:gridCol>
              </a:tblGrid>
              <a:tr h="0">
                <a:tc>
                  <a:txBody>
                    <a:bodyPr/>
                    <a:lstStyle/>
                    <a:p>
                      <a:r>
                        <a:rPr lang="en-US" sz="1000" dirty="0">
                          <a:solidFill>
                            <a:sysClr val="windowText" lastClr="000000"/>
                          </a:solidFill>
                        </a:rPr>
                        <a:t>At Week 24</a:t>
                      </a:r>
                    </a:p>
                  </a:txBody>
                  <a:tcPr marL="27432"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bg1"/>
                          </a:solidFill>
                        </a:rPr>
                        <a:t>Avapritinib 25 mg QD (n=141)</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1000" dirty="0">
                          <a:solidFill>
                            <a:schemeClr val="tx1"/>
                          </a:solidFill>
                        </a:rPr>
                        <a:t>Placebo (n=71)</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solidFill>
                            <a:sysClr val="windowText" lastClr="000000"/>
                          </a:solidFill>
                        </a:rPr>
                        <a:t>P-value</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218151"/>
                  </a:ext>
                </a:extLst>
              </a:tr>
              <a:tr h="0">
                <a:tc>
                  <a:txBody>
                    <a:bodyPr/>
                    <a:lstStyle/>
                    <a:p>
                      <a:r>
                        <a:rPr lang="en-US" sz="1000" b="0" dirty="0"/>
                        <a:t>Proportion of patients with </a:t>
                      </a:r>
                      <a:r>
                        <a:rPr lang="en-US" sz="1000" b="1" dirty="0"/>
                        <a:t>≥50% reduction in serum tryptase (95% CI)</a:t>
                      </a:r>
                      <a:endParaRPr lang="en-US" sz="1000" b="0" dirty="0"/>
                    </a:p>
                  </a:txBody>
                  <a:tcPr marL="27432"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53.9%</a:t>
                      </a:r>
                    </a:p>
                    <a:p>
                      <a:pPr algn="ctr"/>
                      <a:r>
                        <a:rPr lang="en-US" sz="1200" dirty="0"/>
                        <a:t>(45.3 – 62.3)</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0.0%</a:t>
                      </a:r>
                    </a:p>
                    <a:p>
                      <a:pPr algn="ctr"/>
                      <a:r>
                        <a:rPr lang="en-US" sz="1200" dirty="0"/>
                        <a:t>(0.0 -5.1)</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&lt;0.0001</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8356"/>
                  </a:ext>
                </a:extLst>
              </a:tr>
            </a:tbl>
          </a:graphicData>
        </a:graphic>
      </p:graphicFrame>
      <p:graphicFrame>
        <p:nvGraphicFramePr>
          <p:cNvPr id="35" name="Table 34">
            <a:extLst>
              <a:ext uri="{FF2B5EF4-FFF2-40B4-BE49-F238E27FC236}">
                <a16:creationId xmlns:a16="http://schemas.microsoft.com/office/drawing/2014/main" id="{C6AD6537-413A-4E6C-ABBE-7C156859EDC4}"/>
              </a:ext>
            </a:extLst>
          </p:cNvPr>
          <p:cNvGraphicFramePr>
            <a:graphicFrameLocks noGrp="1"/>
          </p:cNvGraphicFramePr>
          <p:nvPr/>
        </p:nvGraphicFramePr>
        <p:xfrm>
          <a:off x="7238377" y="4160948"/>
          <a:ext cx="4556783" cy="713232"/>
        </p:xfrm>
        <a:graphic>
          <a:graphicData uri="http://schemas.openxmlformats.org/drawingml/2006/table">
            <a:tbl>
              <a:tblPr>
                <a:tableStyleId>{5C22544A-7EE6-4342-B048-85BDC9FD1C3A}</a:tableStyleId>
              </a:tblPr>
              <a:tblGrid>
                <a:gridCol w="650969">
                  <a:extLst>
                    <a:ext uri="{9D8B030D-6E8A-4147-A177-3AD203B41FA5}">
                      <a16:colId xmlns:a16="http://schemas.microsoft.com/office/drawing/2014/main" val="3764773656"/>
                    </a:ext>
                  </a:extLst>
                </a:gridCol>
                <a:gridCol w="650969">
                  <a:extLst>
                    <a:ext uri="{9D8B030D-6E8A-4147-A177-3AD203B41FA5}">
                      <a16:colId xmlns:a16="http://schemas.microsoft.com/office/drawing/2014/main" val="766392831"/>
                    </a:ext>
                  </a:extLst>
                </a:gridCol>
                <a:gridCol w="650969">
                  <a:extLst>
                    <a:ext uri="{9D8B030D-6E8A-4147-A177-3AD203B41FA5}">
                      <a16:colId xmlns:a16="http://schemas.microsoft.com/office/drawing/2014/main" val="865034842"/>
                    </a:ext>
                  </a:extLst>
                </a:gridCol>
                <a:gridCol w="650969">
                  <a:extLst>
                    <a:ext uri="{9D8B030D-6E8A-4147-A177-3AD203B41FA5}">
                      <a16:colId xmlns:a16="http://schemas.microsoft.com/office/drawing/2014/main" val="298811343"/>
                    </a:ext>
                  </a:extLst>
                </a:gridCol>
                <a:gridCol w="650969">
                  <a:extLst>
                    <a:ext uri="{9D8B030D-6E8A-4147-A177-3AD203B41FA5}">
                      <a16:colId xmlns:a16="http://schemas.microsoft.com/office/drawing/2014/main" val="2855759673"/>
                    </a:ext>
                  </a:extLst>
                </a:gridCol>
                <a:gridCol w="650969">
                  <a:extLst>
                    <a:ext uri="{9D8B030D-6E8A-4147-A177-3AD203B41FA5}">
                      <a16:colId xmlns:a16="http://schemas.microsoft.com/office/drawing/2014/main" val="2466475435"/>
                    </a:ext>
                  </a:extLst>
                </a:gridCol>
                <a:gridCol w="650969">
                  <a:extLst>
                    <a:ext uri="{9D8B030D-6E8A-4147-A177-3AD203B41FA5}">
                      <a16:colId xmlns:a16="http://schemas.microsoft.com/office/drawing/2014/main" val="4149591795"/>
                    </a:ext>
                  </a:extLst>
                </a:gridCol>
              </a:tblGrid>
              <a:tr h="0">
                <a:tc gridSpan="6">
                  <a:txBody>
                    <a:bodyPr/>
                    <a:lstStyle/>
                    <a:p>
                      <a:pPr algn="ctr" fontAlgn="b"/>
                      <a:endParaRPr lang="en-IN" sz="1200" b="0" i="0" u="none" strike="noStrike" dirty="0">
                        <a:solidFill>
                          <a:sysClr val="windowText" lastClr="000000"/>
                        </a:solidFill>
                        <a:effectLst/>
                        <a:latin typeface="+mn-lt"/>
                      </a:endParaRPr>
                    </a:p>
                  </a:txBody>
                  <a:tcPr marL="7620" marR="76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IN" sz="1200" b="0" i="0" u="none" strike="noStrike" dirty="0">
                        <a:solidFill>
                          <a:sysClr val="windowText" lastClr="000000"/>
                        </a:solidFill>
                        <a:effectLst/>
                        <a:latin typeface="+mn-lt"/>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IN" sz="1200" b="1" i="0" u="none" strike="noStrike" dirty="0">
                        <a:solidFill>
                          <a:sysClr val="windowText" lastClr="000000"/>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094831"/>
                  </a:ext>
                </a:extLst>
              </a:tr>
              <a:tr h="0">
                <a:tc>
                  <a:txBody>
                    <a:bodyPr/>
                    <a:lstStyle/>
                    <a:p>
                      <a:pPr algn="ctr" fontAlgn="b"/>
                      <a:r>
                        <a:rPr lang="en-IN" sz="1200" u="none" strike="noStrike" dirty="0">
                          <a:solidFill>
                            <a:srgbClr val="EF3339"/>
                          </a:solidFill>
                          <a:effectLst/>
                          <a:latin typeface="+mn-lt"/>
                        </a:rPr>
                        <a:t>118</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110</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113</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109</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107</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104</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EF3339"/>
                          </a:solidFill>
                          <a:effectLst/>
                          <a:latin typeface="+mn-lt"/>
                        </a:rPr>
                        <a:t>109</a:t>
                      </a:r>
                      <a:endParaRPr lang="en-IN" sz="1200" b="0" i="0" u="none" strike="noStrike" dirty="0">
                        <a:solidFill>
                          <a:srgbClr val="EF3339"/>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1812228"/>
                  </a:ext>
                </a:extLst>
              </a:tr>
              <a:tr h="0">
                <a:tc>
                  <a:txBody>
                    <a:bodyPr/>
                    <a:lstStyle/>
                    <a:p>
                      <a:pPr algn="ctr" fontAlgn="b"/>
                      <a:r>
                        <a:rPr lang="en-IN" sz="1200" b="0" i="0" u="none" strike="noStrike" dirty="0">
                          <a:solidFill>
                            <a:schemeClr val="accent6"/>
                          </a:solidFill>
                          <a:effectLst/>
                          <a:latin typeface="+mn-lt"/>
                        </a:rPr>
                        <a:t>63</a:t>
                      </a: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57</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54</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52</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51</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53</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a:solidFill>
                            <a:schemeClr val="accent6"/>
                          </a:solidFill>
                          <a:effectLst/>
                          <a:latin typeface="+mn-lt"/>
                        </a:rPr>
                        <a:t>54</a:t>
                      </a:r>
                      <a:endParaRPr lang="en-IN" sz="1200" b="0" i="0" u="none" strike="noStrike" dirty="0">
                        <a:solidFill>
                          <a:schemeClr val="accent6"/>
                        </a:solidFill>
                        <a:effectLst/>
                        <a:latin typeface="+mn-lt"/>
                      </a:endParaRPr>
                    </a:p>
                  </a:txBody>
                  <a:tcPr marL="18288" marR="18288"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947249"/>
                  </a:ext>
                </a:extLst>
              </a:tr>
            </a:tbl>
          </a:graphicData>
        </a:graphic>
      </p:graphicFrame>
      <p:grpSp>
        <p:nvGrpSpPr>
          <p:cNvPr id="38" name="Group 37">
            <a:extLst>
              <a:ext uri="{FF2B5EF4-FFF2-40B4-BE49-F238E27FC236}">
                <a16:creationId xmlns:a16="http://schemas.microsoft.com/office/drawing/2014/main" id="{CDEA2E1B-D052-4B0E-B72F-8FB31633E87B}"/>
              </a:ext>
            </a:extLst>
          </p:cNvPr>
          <p:cNvGrpSpPr/>
          <p:nvPr/>
        </p:nvGrpSpPr>
        <p:grpSpPr>
          <a:xfrm>
            <a:off x="7405086" y="1725809"/>
            <a:ext cx="2181225" cy="466115"/>
            <a:chOff x="1166034" y="2092738"/>
            <a:chExt cx="2181225" cy="466115"/>
          </a:xfrm>
        </p:grpSpPr>
        <p:grpSp>
          <p:nvGrpSpPr>
            <p:cNvPr id="45" name="Group 44">
              <a:extLst>
                <a:ext uri="{FF2B5EF4-FFF2-40B4-BE49-F238E27FC236}">
                  <a16:creationId xmlns:a16="http://schemas.microsoft.com/office/drawing/2014/main" id="{259A603A-5D32-4C21-944B-27D09BE5FF13}"/>
                </a:ext>
              </a:extLst>
            </p:cNvPr>
            <p:cNvGrpSpPr/>
            <p:nvPr/>
          </p:nvGrpSpPr>
          <p:grpSpPr>
            <a:xfrm>
              <a:off x="1166034" y="2092738"/>
              <a:ext cx="2181225" cy="189625"/>
              <a:chOff x="7048500" y="5624990"/>
              <a:chExt cx="2181225" cy="189625"/>
            </a:xfrm>
          </p:grpSpPr>
          <p:grpSp>
            <p:nvGrpSpPr>
              <p:cNvPr id="51" name="Group 50">
                <a:extLst>
                  <a:ext uri="{FF2B5EF4-FFF2-40B4-BE49-F238E27FC236}">
                    <a16:creationId xmlns:a16="http://schemas.microsoft.com/office/drawing/2014/main" id="{7A5B7D7F-3BF5-47A1-875E-1678AB8D2294}"/>
                  </a:ext>
                </a:extLst>
              </p:cNvPr>
              <p:cNvGrpSpPr/>
              <p:nvPr/>
            </p:nvGrpSpPr>
            <p:grpSpPr>
              <a:xfrm>
                <a:off x="7048500" y="5680869"/>
                <a:ext cx="339271" cy="78580"/>
                <a:chOff x="7048500" y="5680869"/>
                <a:chExt cx="339271" cy="78580"/>
              </a:xfrm>
            </p:grpSpPr>
            <p:cxnSp>
              <p:nvCxnSpPr>
                <p:cNvPr id="53" name="Straight Connector 52">
                  <a:extLst>
                    <a:ext uri="{FF2B5EF4-FFF2-40B4-BE49-F238E27FC236}">
                      <a16:creationId xmlns:a16="http://schemas.microsoft.com/office/drawing/2014/main" id="{CEA523C7-85A0-447C-A912-EA4767A5ED3E}"/>
                    </a:ext>
                  </a:extLst>
                </p:cNvPr>
                <p:cNvCxnSpPr>
                  <a:cxnSpLocks/>
                </p:cNvCxnSpPr>
                <p:nvPr/>
              </p:nvCxnSpPr>
              <p:spPr>
                <a:xfrm>
                  <a:off x="7048500" y="5720159"/>
                  <a:ext cx="339271" cy="0"/>
                </a:xfrm>
                <a:prstGeom prst="line">
                  <a:avLst/>
                </a:prstGeom>
                <a:ln>
                  <a:solidFill>
                    <a:srgbClr val="EF3339"/>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492F107-8286-4250-BF1F-EFC4F4606A12}"/>
                    </a:ext>
                  </a:extLst>
                </p:cNvPr>
                <p:cNvSpPr/>
                <p:nvPr/>
              </p:nvSpPr>
              <p:spPr>
                <a:xfrm>
                  <a:off x="7178845" y="5680869"/>
                  <a:ext cx="78580" cy="78580"/>
                </a:xfrm>
                <a:prstGeom prst="ellipse">
                  <a:avLst/>
                </a:prstGeom>
                <a:solidFill>
                  <a:srgbClr val="EF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52" name="Rectangle 51">
                <a:extLst>
                  <a:ext uri="{FF2B5EF4-FFF2-40B4-BE49-F238E27FC236}">
                    <a16:creationId xmlns:a16="http://schemas.microsoft.com/office/drawing/2014/main" id="{75CF113E-DEED-4794-9547-C466CD0A3D44}"/>
                  </a:ext>
                </a:extLst>
              </p:cNvPr>
              <p:cNvSpPr/>
              <p:nvPr/>
            </p:nvSpPr>
            <p:spPr>
              <a:xfrm>
                <a:off x="7520940" y="5624990"/>
                <a:ext cx="1708785" cy="189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Avapritinib 25 mg QD</a:t>
                </a:r>
              </a:p>
            </p:txBody>
          </p:sp>
        </p:grpSp>
        <p:grpSp>
          <p:nvGrpSpPr>
            <p:cNvPr id="46" name="Group 45">
              <a:extLst>
                <a:ext uri="{FF2B5EF4-FFF2-40B4-BE49-F238E27FC236}">
                  <a16:creationId xmlns:a16="http://schemas.microsoft.com/office/drawing/2014/main" id="{84451DE8-C66C-4FD2-8048-B12542447191}"/>
                </a:ext>
              </a:extLst>
            </p:cNvPr>
            <p:cNvGrpSpPr/>
            <p:nvPr/>
          </p:nvGrpSpPr>
          <p:grpSpPr>
            <a:xfrm>
              <a:off x="1166034" y="2369228"/>
              <a:ext cx="2181225" cy="189625"/>
              <a:chOff x="8869317" y="5624990"/>
              <a:chExt cx="2181225" cy="189625"/>
            </a:xfrm>
          </p:grpSpPr>
          <p:grpSp>
            <p:nvGrpSpPr>
              <p:cNvPr id="47" name="Group 46">
                <a:extLst>
                  <a:ext uri="{FF2B5EF4-FFF2-40B4-BE49-F238E27FC236}">
                    <a16:creationId xmlns:a16="http://schemas.microsoft.com/office/drawing/2014/main" id="{BC0B35FC-13B2-4FB4-AD32-6DAC25890B45}"/>
                  </a:ext>
                </a:extLst>
              </p:cNvPr>
              <p:cNvGrpSpPr/>
              <p:nvPr/>
            </p:nvGrpSpPr>
            <p:grpSpPr>
              <a:xfrm>
                <a:off x="8869317" y="5680869"/>
                <a:ext cx="339271" cy="78580"/>
                <a:chOff x="7048500" y="5680869"/>
                <a:chExt cx="339271" cy="78580"/>
              </a:xfrm>
            </p:grpSpPr>
            <p:cxnSp>
              <p:nvCxnSpPr>
                <p:cNvPr id="49" name="Straight Connector 48">
                  <a:extLst>
                    <a:ext uri="{FF2B5EF4-FFF2-40B4-BE49-F238E27FC236}">
                      <a16:creationId xmlns:a16="http://schemas.microsoft.com/office/drawing/2014/main" id="{4658E961-F3BB-4913-B2D5-CD0F986E34D0}"/>
                    </a:ext>
                  </a:extLst>
                </p:cNvPr>
                <p:cNvCxnSpPr>
                  <a:cxnSpLocks/>
                </p:cNvCxnSpPr>
                <p:nvPr/>
              </p:nvCxnSpPr>
              <p:spPr>
                <a:xfrm>
                  <a:off x="7048500" y="5720159"/>
                  <a:ext cx="33927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C924D68-C9B2-45BC-BAD6-E885A7764950}"/>
                    </a:ext>
                  </a:extLst>
                </p:cNvPr>
                <p:cNvSpPr/>
                <p:nvPr/>
              </p:nvSpPr>
              <p:spPr>
                <a:xfrm>
                  <a:off x="7178845" y="5680869"/>
                  <a:ext cx="78580" cy="785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rub"/>
                    <a:ea typeface="+mn-ea"/>
                    <a:cs typeface="+mn-cs"/>
                  </a:endParaRPr>
                </a:p>
              </p:txBody>
            </p:sp>
          </p:grpSp>
          <p:sp>
            <p:nvSpPr>
              <p:cNvPr id="48" name="Rectangle 47">
                <a:extLst>
                  <a:ext uri="{FF2B5EF4-FFF2-40B4-BE49-F238E27FC236}">
                    <a16:creationId xmlns:a16="http://schemas.microsoft.com/office/drawing/2014/main" id="{5CA255FC-8B0F-441E-A454-FA9F1166B14E}"/>
                  </a:ext>
                </a:extLst>
              </p:cNvPr>
              <p:cNvSpPr/>
              <p:nvPr/>
            </p:nvSpPr>
            <p:spPr>
              <a:xfrm>
                <a:off x="9341757" y="5624990"/>
                <a:ext cx="1708785" cy="189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rub"/>
                    <a:ea typeface="+mn-ea"/>
                    <a:cs typeface="+mn-cs"/>
                  </a:rPr>
                  <a:t>Placebo</a:t>
                </a:r>
              </a:p>
            </p:txBody>
          </p:sp>
        </p:grpSp>
      </p:grpSp>
      <p:grpSp>
        <p:nvGrpSpPr>
          <p:cNvPr id="39" name="Group 38">
            <a:extLst>
              <a:ext uri="{FF2B5EF4-FFF2-40B4-BE49-F238E27FC236}">
                <a16:creationId xmlns:a16="http://schemas.microsoft.com/office/drawing/2014/main" id="{0843FDEE-B9D8-4EC9-89F2-7BD5B58F7BEA}"/>
              </a:ext>
            </a:extLst>
          </p:cNvPr>
          <p:cNvGrpSpPr/>
          <p:nvPr/>
        </p:nvGrpSpPr>
        <p:grpSpPr>
          <a:xfrm>
            <a:off x="7267100" y="1480040"/>
            <a:ext cx="4638422" cy="189625"/>
            <a:chOff x="1065994" y="1809238"/>
            <a:chExt cx="2190750" cy="189625"/>
          </a:xfrm>
        </p:grpSpPr>
        <p:cxnSp>
          <p:nvCxnSpPr>
            <p:cNvPr id="40" name="Straight Arrow Connector 39">
              <a:extLst>
                <a:ext uri="{FF2B5EF4-FFF2-40B4-BE49-F238E27FC236}">
                  <a16:creationId xmlns:a16="http://schemas.microsoft.com/office/drawing/2014/main" id="{580ABAD7-AE27-4F1D-8E93-1613510FECE9}"/>
                </a:ext>
              </a:extLst>
            </p:cNvPr>
            <p:cNvCxnSpPr>
              <a:cxnSpLocks/>
            </p:cNvCxnSpPr>
            <p:nvPr/>
          </p:nvCxnSpPr>
          <p:spPr>
            <a:xfrm>
              <a:off x="1065994" y="1904050"/>
              <a:ext cx="2190750" cy="0"/>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5383A90-920D-4E64-B1F4-96D75F27B442}"/>
                </a:ext>
              </a:extLst>
            </p:cNvPr>
            <p:cNvSpPr/>
            <p:nvPr/>
          </p:nvSpPr>
          <p:spPr>
            <a:xfrm>
              <a:off x="1674662" y="1809238"/>
              <a:ext cx="1023306" cy="18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Krub"/>
                  <a:ea typeface="+mn-ea"/>
                  <a:cs typeface="+mn-cs"/>
                </a:rPr>
                <a:t>Double-blind treatment period</a:t>
              </a:r>
            </a:p>
          </p:txBody>
        </p:sp>
      </p:grpSp>
      <p:graphicFrame>
        <p:nvGraphicFramePr>
          <p:cNvPr id="58" name="Table 17">
            <a:extLst>
              <a:ext uri="{FF2B5EF4-FFF2-40B4-BE49-F238E27FC236}">
                <a16:creationId xmlns:a16="http://schemas.microsoft.com/office/drawing/2014/main" id="{2C86CF43-5AD2-4F2F-9F0B-17BAB5565891}"/>
              </a:ext>
            </a:extLst>
          </p:cNvPr>
          <p:cNvGraphicFramePr>
            <a:graphicFrameLocks noGrp="1"/>
          </p:cNvGraphicFramePr>
          <p:nvPr/>
        </p:nvGraphicFramePr>
        <p:xfrm>
          <a:off x="8029891" y="4941615"/>
          <a:ext cx="3875630" cy="1207008"/>
        </p:xfrm>
        <a:graphic>
          <a:graphicData uri="http://schemas.openxmlformats.org/drawingml/2006/table">
            <a:tbl>
              <a:tblPr firstRow="1" bandRow="1">
                <a:tableStyleId>{5C22544A-7EE6-4342-B048-85BDC9FD1C3A}</a:tableStyleId>
              </a:tblPr>
              <a:tblGrid>
                <a:gridCol w="1430618">
                  <a:extLst>
                    <a:ext uri="{9D8B030D-6E8A-4147-A177-3AD203B41FA5}">
                      <a16:colId xmlns:a16="http://schemas.microsoft.com/office/drawing/2014/main" val="1994232648"/>
                    </a:ext>
                  </a:extLst>
                </a:gridCol>
                <a:gridCol w="1024538">
                  <a:extLst>
                    <a:ext uri="{9D8B030D-6E8A-4147-A177-3AD203B41FA5}">
                      <a16:colId xmlns:a16="http://schemas.microsoft.com/office/drawing/2014/main" val="1268054970"/>
                    </a:ext>
                  </a:extLst>
                </a:gridCol>
                <a:gridCol w="811603">
                  <a:extLst>
                    <a:ext uri="{9D8B030D-6E8A-4147-A177-3AD203B41FA5}">
                      <a16:colId xmlns:a16="http://schemas.microsoft.com/office/drawing/2014/main" val="1855455755"/>
                    </a:ext>
                  </a:extLst>
                </a:gridCol>
                <a:gridCol w="608871">
                  <a:extLst>
                    <a:ext uri="{9D8B030D-6E8A-4147-A177-3AD203B41FA5}">
                      <a16:colId xmlns:a16="http://schemas.microsoft.com/office/drawing/2014/main" val="8971760"/>
                    </a:ext>
                  </a:extLst>
                </a:gridCol>
              </a:tblGrid>
              <a:tr h="0">
                <a:tc>
                  <a:txBody>
                    <a:bodyPr/>
                    <a:lstStyle/>
                    <a:p>
                      <a:r>
                        <a:rPr lang="en-US" sz="1000" dirty="0">
                          <a:solidFill>
                            <a:sysClr val="windowText" lastClr="000000"/>
                          </a:solidFill>
                        </a:rPr>
                        <a:t>At Week 24</a:t>
                      </a:r>
                    </a:p>
                  </a:txBody>
                  <a:tcPr marL="27432" marR="182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bg1"/>
                          </a:solidFill>
                        </a:rPr>
                        <a:t>Avapritinib 25 mg QD (n=141)</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1000" dirty="0"/>
                        <a:t>Placebo (n=71)</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solidFill>
                            <a:sysClr val="windowText" lastClr="000000"/>
                          </a:solidFill>
                        </a:rPr>
                        <a:t>P-value</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218151"/>
                  </a:ext>
                </a:extLst>
              </a:tr>
              <a:tr h="0">
                <a:tc>
                  <a:txBody>
                    <a:bodyPr/>
                    <a:lstStyle/>
                    <a:p>
                      <a:r>
                        <a:rPr lang="en-US" sz="1000" b="0" dirty="0"/>
                        <a:t>Proportion of patients with </a:t>
                      </a:r>
                      <a:r>
                        <a:rPr lang="en-US" sz="1000" b="1" dirty="0"/>
                        <a:t>≥50% reduction in BM mast cell aggregates (95% CI)</a:t>
                      </a:r>
                      <a:endParaRPr lang="en-US" sz="1000" b="0" dirty="0"/>
                    </a:p>
                  </a:txBody>
                  <a:tcPr marL="27432" marR="182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52.8%</a:t>
                      </a:r>
                      <a:br>
                        <a:rPr lang="en-US" sz="1200" dirty="0"/>
                      </a:br>
                      <a:r>
                        <a:rPr lang="en-US" sz="1200" dirty="0"/>
                        <a:t>(42.9-62.6)</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22.8%</a:t>
                      </a:r>
                      <a:br>
                        <a:rPr lang="en-US" sz="1200" dirty="0"/>
                      </a:br>
                      <a:r>
                        <a:rPr lang="en-US" sz="1200" dirty="0"/>
                        <a:t>(12.7-35.8)</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&lt;0.0001</a:t>
                      </a:r>
                    </a:p>
                  </a:txBody>
                  <a:tcPr marL="0" marR="0"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8356"/>
                  </a:ext>
                </a:extLst>
              </a:tr>
            </a:tbl>
          </a:graphicData>
        </a:graphic>
      </p:graphicFrame>
      <p:graphicFrame>
        <p:nvGraphicFramePr>
          <p:cNvPr id="59" name="Table 17">
            <a:extLst>
              <a:ext uri="{FF2B5EF4-FFF2-40B4-BE49-F238E27FC236}">
                <a16:creationId xmlns:a16="http://schemas.microsoft.com/office/drawing/2014/main" id="{DA5E7835-27FF-4996-BB96-DA4C3F647DAF}"/>
              </a:ext>
            </a:extLst>
          </p:cNvPr>
          <p:cNvGraphicFramePr>
            <a:graphicFrameLocks noGrp="1"/>
          </p:cNvGraphicFramePr>
          <p:nvPr/>
        </p:nvGraphicFramePr>
        <p:xfrm>
          <a:off x="4158185" y="4941615"/>
          <a:ext cx="3766609" cy="1054608"/>
        </p:xfrm>
        <a:graphic>
          <a:graphicData uri="http://schemas.openxmlformats.org/drawingml/2006/table">
            <a:tbl>
              <a:tblPr firstRow="1" bandRow="1">
                <a:tableStyleId>{5C22544A-7EE6-4342-B048-85BDC9FD1C3A}</a:tableStyleId>
              </a:tblPr>
              <a:tblGrid>
                <a:gridCol w="1347265">
                  <a:extLst>
                    <a:ext uri="{9D8B030D-6E8A-4147-A177-3AD203B41FA5}">
                      <a16:colId xmlns:a16="http://schemas.microsoft.com/office/drawing/2014/main" val="1994232648"/>
                    </a:ext>
                  </a:extLst>
                </a:gridCol>
                <a:gridCol w="1019175">
                  <a:extLst>
                    <a:ext uri="{9D8B030D-6E8A-4147-A177-3AD203B41FA5}">
                      <a16:colId xmlns:a16="http://schemas.microsoft.com/office/drawing/2014/main" val="1268054970"/>
                    </a:ext>
                  </a:extLst>
                </a:gridCol>
                <a:gridCol w="790575">
                  <a:extLst>
                    <a:ext uri="{9D8B030D-6E8A-4147-A177-3AD203B41FA5}">
                      <a16:colId xmlns:a16="http://schemas.microsoft.com/office/drawing/2014/main" val="1855455755"/>
                    </a:ext>
                  </a:extLst>
                </a:gridCol>
                <a:gridCol w="609594">
                  <a:extLst>
                    <a:ext uri="{9D8B030D-6E8A-4147-A177-3AD203B41FA5}">
                      <a16:colId xmlns:a16="http://schemas.microsoft.com/office/drawing/2014/main" val="8971760"/>
                    </a:ext>
                  </a:extLst>
                </a:gridCol>
              </a:tblGrid>
              <a:tr h="0">
                <a:tc>
                  <a:txBody>
                    <a:bodyPr/>
                    <a:lstStyle/>
                    <a:p>
                      <a:r>
                        <a:rPr lang="en-US" sz="1000" dirty="0">
                          <a:solidFill>
                            <a:sysClr val="windowText" lastClr="000000"/>
                          </a:solidFill>
                        </a:rPr>
                        <a:t>At Week 24</a:t>
                      </a:r>
                    </a:p>
                  </a:txBody>
                  <a:tcPr marL="27432"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bg1"/>
                          </a:solidFill>
                        </a:rPr>
                        <a:t>Avapritinib 25 mg QD (n=141)</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1000" dirty="0"/>
                        <a:t>Placebo (n=71)</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solidFill>
                            <a:sysClr val="windowText" lastClr="000000"/>
                          </a:solidFill>
                        </a:rPr>
                        <a:t>P-value</a:t>
                      </a:r>
                    </a:p>
                  </a:txBody>
                  <a:tcPr marL="16888"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218151"/>
                  </a:ext>
                </a:extLst>
              </a:tr>
              <a:tr h="0">
                <a:tc>
                  <a:txBody>
                    <a:bodyPr/>
                    <a:lstStyle/>
                    <a:p>
                      <a:r>
                        <a:rPr lang="en-US" sz="1000" b="0" dirty="0"/>
                        <a:t>Proportion of patients with </a:t>
                      </a:r>
                      <a:r>
                        <a:rPr lang="en-US" sz="1000" b="1" dirty="0"/>
                        <a:t>≥50% reduction in </a:t>
                      </a:r>
                      <a:r>
                        <a:rPr lang="en-US" sz="1000" b="1" i="1" dirty="0"/>
                        <a:t>KIT</a:t>
                      </a:r>
                      <a:r>
                        <a:rPr lang="en-US" sz="1000" b="1" dirty="0"/>
                        <a:t> D816V VAF </a:t>
                      </a:r>
                      <a:r>
                        <a:rPr lang="en-US" sz="1000" b="0" dirty="0"/>
                        <a:t>(95% CI)</a:t>
                      </a:r>
                    </a:p>
                  </a:txBody>
                  <a:tcPr marL="27432" marR="16888"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67.8%</a:t>
                      </a:r>
                      <a:br>
                        <a:rPr lang="en-US" sz="1200" dirty="0"/>
                      </a:br>
                      <a:r>
                        <a:rPr lang="en-US" sz="1200" dirty="0"/>
                        <a:t>(58.6-76.1)</a:t>
                      </a:r>
                    </a:p>
                  </a:txBody>
                  <a:tcPr marL="17057" marR="17057"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6.3%</a:t>
                      </a:r>
                      <a:br>
                        <a:rPr lang="en-US" sz="1200" dirty="0"/>
                      </a:br>
                      <a:r>
                        <a:rPr lang="en-US" sz="1200" dirty="0"/>
                        <a:t>(1.8-15.5)</a:t>
                      </a:r>
                    </a:p>
                  </a:txBody>
                  <a:tcPr marL="17057" marR="17057"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&lt;0.0001</a:t>
                      </a:r>
                    </a:p>
                  </a:txBody>
                  <a:tcPr marL="0" marR="0" marT="73152" marB="73152"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8356"/>
                  </a:ext>
                </a:extLst>
              </a:tr>
            </a:tbl>
          </a:graphicData>
        </a:graphic>
      </p:graphicFrame>
      <p:sp>
        <p:nvSpPr>
          <p:cNvPr id="2" name="Rectangle 1">
            <a:extLst>
              <a:ext uri="{FF2B5EF4-FFF2-40B4-BE49-F238E27FC236}">
                <a16:creationId xmlns:a16="http://schemas.microsoft.com/office/drawing/2014/main" id="{0816E4BC-D1EF-96EF-E08E-164AA7540FE3}"/>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16577524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396AFA-0FA1-3793-3045-D43FDE6FCB98}"/>
              </a:ext>
            </a:extLst>
          </p:cNvPr>
          <p:cNvSpPr>
            <a:spLocks noGrp="1"/>
          </p:cNvSpPr>
          <p:nvPr>
            <p:ph type="title"/>
          </p:nvPr>
        </p:nvSpPr>
        <p:spPr>
          <a:xfrm>
            <a:off x="752537" y="376417"/>
            <a:ext cx="9650920" cy="430847"/>
          </a:xfrm>
        </p:spPr>
        <p:txBody>
          <a:bodyPr>
            <a:normAutofit fontScale="90000"/>
          </a:bodyPr>
          <a:lstStyle/>
          <a:p>
            <a:r>
              <a:rPr lang="en-US" dirty="0"/>
              <a:t>PIONEER: Safety</a:t>
            </a:r>
          </a:p>
        </p:txBody>
      </p:sp>
      <p:sp>
        <p:nvSpPr>
          <p:cNvPr id="8" name="TextBox 7">
            <a:extLst>
              <a:ext uri="{FF2B5EF4-FFF2-40B4-BE49-F238E27FC236}">
                <a16:creationId xmlns:a16="http://schemas.microsoft.com/office/drawing/2014/main" id="{BBADD6B8-7807-4F74-BCEE-86E024423052}"/>
              </a:ext>
            </a:extLst>
          </p:cNvPr>
          <p:cNvSpPr txBox="1">
            <a:spLocks/>
          </p:cNvSpPr>
          <p:nvPr/>
        </p:nvSpPr>
        <p:spPr>
          <a:xfrm>
            <a:off x="297710" y="5984427"/>
            <a:ext cx="11671832" cy="415498"/>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0000"/>
                </a:solidFill>
                <a:effectLst/>
                <a:uLnTx/>
                <a:uFillTx/>
                <a:latin typeface="Krub"/>
                <a:ea typeface="+mn-ea"/>
                <a:cs typeface="+mn-cs"/>
              </a:rPr>
              <a:t>a</a:t>
            </a:r>
            <a:r>
              <a:rPr kumimoji="0" lang="en-US" sz="900" b="0" i="0" u="none" strike="noStrike" kern="1200" cap="none" spc="0" normalizeH="0" baseline="0" noProof="0" dirty="0">
                <a:ln>
                  <a:noFill/>
                </a:ln>
                <a:solidFill>
                  <a:srgbClr val="000000"/>
                </a:solidFill>
                <a:effectLst/>
                <a:uLnTx/>
                <a:uFillTx/>
                <a:latin typeface="Krub"/>
                <a:ea typeface="+mn-ea"/>
                <a:cs typeface="+mn-cs"/>
              </a:rPr>
              <a:t>AEs refer to treatment-emergent AEs (TEAEs), defined as any AE that occurred between day 1 or Part 2 through to a day prior to day 1 of Part 3 if the patient crossed over to Part 3; if the patient did not cross over, then through 30 days after the last dose of study drug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0000"/>
                </a:solidFill>
                <a:effectLst/>
                <a:uLnTx/>
                <a:uFillTx/>
                <a:latin typeface="Krub"/>
                <a:ea typeface="+mn-ea"/>
                <a:cs typeface="+mn-cs"/>
              </a:rPr>
              <a:t>b</a:t>
            </a:r>
            <a:r>
              <a:rPr kumimoji="0" lang="en-US" sz="900" b="0" i="0" u="none" strike="noStrike" kern="1200" cap="none" spc="0" normalizeH="0" baseline="0" noProof="0" dirty="0">
                <a:ln>
                  <a:noFill/>
                </a:ln>
                <a:solidFill>
                  <a:srgbClr val="000000"/>
                </a:solidFill>
                <a:effectLst/>
                <a:uLnTx/>
                <a:uFillTx/>
                <a:latin typeface="Krub"/>
                <a:ea typeface="+mn-ea"/>
                <a:cs typeface="+mn-cs"/>
              </a:rPr>
              <a:t>There were too few events (≤5 per group) to assess the impact of avapritinib on anaphylaxis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mn-ea"/>
                <a:cs typeface="+mn-cs"/>
              </a:rPr>
              <a:t>AEs, adverse events; SAEs, serious adverse events; TRAEs, treatment-related adverse events</a:t>
            </a:r>
          </a:p>
        </p:txBody>
      </p:sp>
      <p:sp>
        <p:nvSpPr>
          <p:cNvPr id="9" name="Rectangle 8">
            <a:extLst>
              <a:ext uri="{FF2B5EF4-FFF2-40B4-BE49-F238E27FC236}">
                <a16:creationId xmlns:a16="http://schemas.microsoft.com/office/drawing/2014/main" id="{F6A03FFC-A28C-44E5-9191-4DA1175F71EF}"/>
              </a:ext>
            </a:extLst>
          </p:cNvPr>
          <p:cNvSpPr>
            <a:spLocks/>
          </p:cNvSpPr>
          <p:nvPr/>
        </p:nvSpPr>
        <p:spPr>
          <a:xfrm>
            <a:off x="297711" y="994173"/>
            <a:ext cx="3298929" cy="4672134"/>
          </a:xfrm>
          <a:prstGeom prst="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Krub"/>
                <a:ea typeface="+mn-ea"/>
                <a:cs typeface="+mn-cs"/>
              </a:rPr>
              <a:t>Majority of AEs were Grade 1 or 2 with a low rate of discontinuation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Krub"/>
                <a:ea typeface="+mn-ea"/>
                <a:cs typeface="+mn-cs"/>
              </a:rPr>
              <a:t>SAEs were reported more frequently in the placebo group (no treatment-related SAEs in either group)</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Krub"/>
                <a:ea typeface="+mn-ea"/>
                <a:cs typeface="+mn-cs"/>
              </a:rPr>
              <a:t>Edema adverse events were higher in the avapritinib group (majority Grade 1, and did not result in discontinuation)</a:t>
            </a:r>
          </a:p>
        </p:txBody>
      </p:sp>
      <p:graphicFrame>
        <p:nvGraphicFramePr>
          <p:cNvPr id="10" name="Table 9">
            <a:extLst>
              <a:ext uri="{FF2B5EF4-FFF2-40B4-BE49-F238E27FC236}">
                <a16:creationId xmlns:a16="http://schemas.microsoft.com/office/drawing/2014/main" id="{EAB9B4CF-8D72-45D9-95D2-3FC2BD664FAA}"/>
              </a:ext>
            </a:extLst>
          </p:cNvPr>
          <p:cNvGraphicFramePr>
            <a:graphicFrameLocks noGrp="1"/>
          </p:cNvGraphicFramePr>
          <p:nvPr/>
        </p:nvGraphicFramePr>
        <p:xfrm>
          <a:off x="3789680" y="994173"/>
          <a:ext cx="8179862" cy="4672134"/>
        </p:xfrm>
        <a:graphic>
          <a:graphicData uri="http://schemas.openxmlformats.org/drawingml/2006/table">
            <a:tbl>
              <a:tblPr>
                <a:tableStyleId>{5C22544A-7EE6-4342-B048-85BDC9FD1C3A}</a:tableStyleId>
              </a:tblPr>
              <a:tblGrid>
                <a:gridCol w="4135118">
                  <a:extLst>
                    <a:ext uri="{9D8B030D-6E8A-4147-A177-3AD203B41FA5}">
                      <a16:colId xmlns:a16="http://schemas.microsoft.com/office/drawing/2014/main" val="2186820280"/>
                    </a:ext>
                  </a:extLst>
                </a:gridCol>
                <a:gridCol w="2022372">
                  <a:extLst>
                    <a:ext uri="{9D8B030D-6E8A-4147-A177-3AD203B41FA5}">
                      <a16:colId xmlns:a16="http://schemas.microsoft.com/office/drawing/2014/main" val="4220354856"/>
                    </a:ext>
                  </a:extLst>
                </a:gridCol>
                <a:gridCol w="2022372">
                  <a:extLst>
                    <a:ext uri="{9D8B030D-6E8A-4147-A177-3AD203B41FA5}">
                      <a16:colId xmlns:a16="http://schemas.microsoft.com/office/drawing/2014/main" val="1250450710"/>
                    </a:ext>
                  </a:extLst>
                </a:gridCol>
              </a:tblGrid>
              <a:tr h="502500">
                <a:tc>
                  <a:txBody>
                    <a:bodyPr/>
                    <a:lstStyle/>
                    <a:p>
                      <a:pPr algn="l" fontAlgn="t"/>
                      <a:endParaRPr lang="en-IN" sz="1600" b="1" i="0" u="none" strike="noStrike" dirty="0">
                        <a:solidFill>
                          <a:schemeClr val="bg1"/>
                        </a:solidFill>
                        <a:effectLst/>
                        <a:latin typeface="+mn-lt"/>
                      </a:endParaRPr>
                    </a:p>
                  </a:txBody>
                  <a:tcPr marL="36000" marR="36000" marT="7620" marB="7200" anchor="ctr">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IN" sz="1600" b="1" i="0" u="none" strike="noStrike" dirty="0">
                          <a:solidFill>
                            <a:schemeClr val="bg1"/>
                          </a:solidFill>
                          <a:effectLst/>
                          <a:latin typeface="+mn-lt"/>
                        </a:rPr>
                        <a:t>Avapritinib 25 mg QD (N=141)</a:t>
                      </a:r>
                    </a:p>
                  </a:txBody>
                  <a:tcPr marL="36000" marR="36000" marT="7620" marB="7200" anchor="ctr">
                    <a:solidFill>
                      <a:srgbClr val="C00000"/>
                    </a:solidFill>
                  </a:tcPr>
                </a:tc>
                <a:tc>
                  <a:txBody>
                    <a:bodyPr/>
                    <a:lstStyle/>
                    <a:p>
                      <a:pPr algn="ctr" fontAlgn="t"/>
                      <a:r>
                        <a:rPr lang="en-IN" sz="1600" b="1" i="0" u="none" strike="noStrike" dirty="0">
                          <a:solidFill>
                            <a:schemeClr val="bg1"/>
                          </a:solidFill>
                          <a:effectLst/>
                          <a:latin typeface="+mn-lt"/>
                        </a:rPr>
                        <a:t>Placebo</a:t>
                      </a:r>
                      <a:br>
                        <a:rPr lang="en-IN" sz="1600" b="1" i="0" u="none" strike="noStrike" dirty="0">
                          <a:solidFill>
                            <a:schemeClr val="bg1"/>
                          </a:solidFill>
                          <a:effectLst/>
                          <a:latin typeface="+mn-lt"/>
                        </a:rPr>
                      </a:br>
                      <a:r>
                        <a:rPr lang="en-IN" sz="1600" b="1" i="0" u="none" strike="noStrike" dirty="0">
                          <a:solidFill>
                            <a:schemeClr val="bg1"/>
                          </a:solidFill>
                          <a:effectLst/>
                          <a:latin typeface="+mn-lt"/>
                        </a:rPr>
                        <a:t>(N=71)</a:t>
                      </a:r>
                    </a:p>
                  </a:txBody>
                  <a:tcPr marL="36000" marR="36000" marT="7620" marB="7200" anchor="ctr">
                    <a:solidFill>
                      <a:schemeClr val="accent6"/>
                    </a:solidFill>
                  </a:tcPr>
                </a:tc>
                <a:extLst>
                  <a:ext uri="{0D108BD9-81ED-4DB2-BD59-A6C34878D82A}">
                    <a16:rowId xmlns:a16="http://schemas.microsoft.com/office/drawing/2014/main" val="1658708108"/>
                  </a:ext>
                </a:extLst>
              </a:tr>
              <a:tr h="297831">
                <a:tc>
                  <a:txBody>
                    <a:bodyPr/>
                    <a:lstStyle/>
                    <a:p>
                      <a:pPr algn="l" fontAlgn="t"/>
                      <a:r>
                        <a:rPr lang="en-IN" sz="1600" b="1" i="0" u="none" strike="noStrike" dirty="0">
                          <a:solidFill>
                            <a:srgbClr val="000000"/>
                          </a:solidFill>
                          <a:effectLst/>
                          <a:latin typeface="+mn-lt"/>
                        </a:rPr>
                        <a:t>Any AEs</a:t>
                      </a:r>
                      <a:r>
                        <a:rPr lang="en-IN" sz="1600" b="1" i="0" u="none" strike="noStrike" baseline="30000" dirty="0">
                          <a:solidFill>
                            <a:srgbClr val="000000"/>
                          </a:solidFill>
                          <a:effectLst/>
                          <a:latin typeface="+mn-lt"/>
                        </a:rPr>
                        <a:t>a,b</a:t>
                      </a:r>
                      <a:r>
                        <a:rPr lang="en-IN" sz="1600" b="1" i="0" u="none" strike="noStrike" dirty="0">
                          <a:solidFill>
                            <a:srgbClr val="000000"/>
                          </a:solidFill>
                          <a:effectLst/>
                          <a:latin typeface="+mn-lt"/>
                        </a:rPr>
                        <a:t>, n (%)</a:t>
                      </a: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128 (90.8)</a:t>
                      </a:r>
                      <a:endParaRPr lang="en-IN" sz="1600" b="0" i="0" u="none" strike="noStrike" dirty="0">
                        <a:solidFill>
                          <a:srgbClr val="000000"/>
                        </a:solidFill>
                        <a:effectLst/>
                        <a:latin typeface="+mn-lt"/>
                      </a:endParaRPr>
                    </a:p>
                  </a:txBody>
                  <a:tcPr marL="36000" marR="36000" marT="7620" marB="7200" anchor="ctr">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66 (93.0)</a:t>
                      </a:r>
                      <a:endParaRPr lang="en-IN" sz="1600" b="0" i="0" u="none" strike="noStrike" dirty="0">
                        <a:solidFill>
                          <a:srgbClr val="000000"/>
                        </a:solidFill>
                        <a:effectLst/>
                        <a:latin typeface="+mn-lt"/>
                      </a:endParaRPr>
                    </a:p>
                  </a:txBody>
                  <a:tcPr marL="36000" marR="36000" marT="7620" marB="7200" anchor="ctr">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63896215"/>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IN" sz="1600" b="0" i="0" u="none" strike="noStrike" dirty="0">
                          <a:solidFill>
                            <a:srgbClr val="000000"/>
                          </a:solidFill>
                          <a:effectLst/>
                          <a:latin typeface="+mn-lt"/>
                        </a:rPr>
                        <a:t>     Grade 1-2 AEs</a:t>
                      </a: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98 (69.5)</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51 (71.8)</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70037186"/>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IN" sz="1600" b="0" i="0" u="none" strike="noStrike" dirty="0">
                          <a:solidFill>
                            <a:srgbClr val="000000"/>
                          </a:solidFill>
                          <a:effectLst/>
                          <a:latin typeface="+mn-lt"/>
                        </a:rPr>
                        <a:t>     Grade 1-2 related AEs</a:t>
                      </a: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0000"/>
                          </a:solidFill>
                          <a:effectLst/>
                          <a:latin typeface="+mn-lt"/>
                        </a:rPr>
                        <a:t>74 (52.5)</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30 (42.3)</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45456434"/>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IN" sz="1600" b="0" i="0" u="none" strike="noStrike" dirty="0">
                          <a:solidFill>
                            <a:srgbClr val="000000"/>
                          </a:solidFill>
                          <a:effectLst/>
                          <a:latin typeface="+mn-lt"/>
                        </a:rPr>
                        <a:t>     Grade ≥3 AEs</a:t>
                      </a: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0000"/>
                          </a:solidFill>
                          <a:effectLst/>
                          <a:latin typeface="+mn-lt"/>
                        </a:rPr>
                        <a:t>30 (21.3)</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0000"/>
                          </a:solidFill>
                          <a:effectLst/>
                          <a:latin typeface="+mn-lt"/>
                        </a:rPr>
                        <a:t>15 (21.1)</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60671661"/>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IN" sz="1600" b="0" i="0" u="none" strike="noStrike" dirty="0">
                          <a:solidFill>
                            <a:srgbClr val="000000"/>
                          </a:solidFill>
                          <a:effectLst/>
                          <a:latin typeface="+mn-lt"/>
                        </a:rPr>
                        <a:t>     Grade ≥3 related AEs</a:t>
                      </a: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0000"/>
                          </a:solidFill>
                          <a:effectLst/>
                          <a:latin typeface="+mn-lt"/>
                        </a:rPr>
                        <a:t>3 (2.1)</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2 (2.8)</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97541998"/>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IN" sz="1600" b="1" i="0" u="none" strike="noStrike" dirty="0">
                          <a:solidFill>
                            <a:srgbClr val="000000"/>
                          </a:solidFill>
                          <a:effectLst/>
                          <a:latin typeface="+mn-lt"/>
                        </a:rPr>
                        <a:t>SAEs, n (%)</a:t>
                      </a: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7 (5.0)</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8 (11.3)</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36297759"/>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IN" sz="1600" b="1" i="0" u="none" strike="noStrike" dirty="0">
                          <a:solidFill>
                            <a:srgbClr val="000000"/>
                          </a:solidFill>
                          <a:effectLst/>
                          <a:latin typeface="+mn-lt"/>
                        </a:rPr>
                        <a:t>Any grade TRAEs</a:t>
                      </a: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77 (54.6)</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32 (45.1)</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958626841"/>
                  </a:ext>
                </a:extLst>
              </a:tr>
              <a:tr h="297831">
                <a:tc gridSpan="3">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IN" sz="1600" b="1" i="0" u="none" strike="noStrike" dirty="0">
                          <a:solidFill>
                            <a:srgbClr val="000000"/>
                          </a:solidFill>
                          <a:effectLst/>
                          <a:latin typeface="+mn-lt"/>
                        </a:rPr>
                        <a:t>Most frequently reported TRAEs (≥5% of patients)</a:t>
                      </a: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hMerge="1">
                  <a:txBody>
                    <a:bodyPr/>
                    <a:lstStyle/>
                    <a:p>
                      <a:pPr algn="ctr" fontAlgn="t"/>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hMerge="1">
                  <a:txBody>
                    <a:bodyPr/>
                    <a:lstStyle/>
                    <a:p>
                      <a:pPr algn="ct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34266535"/>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0000"/>
                          </a:solidFill>
                          <a:effectLst/>
                          <a:latin typeface="+mn-lt"/>
                        </a:rPr>
                        <a:t>     Headache</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11 (7.8)</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7 (9.9)</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38314951"/>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0000"/>
                          </a:solidFill>
                          <a:effectLst/>
                          <a:latin typeface="+mn-lt"/>
                        </a:rPr>
                        <a:t>     Nausea</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9 (6.4)</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6 (8.5)</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182293970"/>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0000"/>
                          </a:solidFill>
                          <a:effectLst/>
                          <a:latin typeface="+mn-lt"/>
                        </a:rPr>
                        <a:t>     Peripheral edema</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9 (6.4)</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1 (1.4)</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11598064"/>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0000"/>
                          </a:solidFill>
                          <a:effectLst/>
                          <a:latin typeface="+mn-lt"/>
                        </a:rPr>
                        <a:t>     Periorbital edema</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9 (6.4)</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2 (2.8)</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96984009"/>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0000"/>
                          </a:solidFill>
                          <a:effectLst/>
                          <a:latin typeface="+mn-lt"/>
                        </a:rPr>
                        <a:t>     Dizziness</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4 (2.8)</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600" dirty="0"/>
                        <a:t>5 (7.0)</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012080"/>
                  </a:ext>
                </a:extLst>
              </a:tr>
              <a:tr h="2978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600" b="1" i="0" u="none" strike="noStrike" dirty="0">
                          <a:solidFill>
                            <a:srgbClr val="000000"/>
                          </a:solidFill>
                          <a:effectLst/>
                          <a:latin typeface="+mn-lt"/>
                        </a:rPr>
                        <a:t>TRAEs leading to discontinuation</a:t>
                      </a:r>
                      <a:endParaRPr lang="en-IN" sz="1600" b="1"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t"/>
                      <a:r>
                        <a:rPr lang="en-US" sz="1600" b="0" i="0" u="none" strike="noStrike" dirty="0">
                          <a:solidFill>
                            <a:srgbClr val="000000"/>
                          </a:solidFill>
                          <a:effectLst/>
                          <a:latin typeface="+mn-lt"/>
                        </a:rPr>
                        <a:t>2 (1.4)</a:t>
                      </a:r>
                      <a:endParaRPr lang="en-IN" sz="1600" b="0" i="0" u="none" strike="noStrike" dirty="0">
                        <a:solidFill>
                          <a:srgbClr val="000000"/>
                        </a:solidFill>
                        <a:effectLst/>
                        <a:latin typeface="+mn-lt"/>
                      </a:endParaRPr>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US" sz="1600" dirty="0"/>
                        <a:t>1 (1.4)</a:t>
                      </a:r>
                      <a:endParaRPr lang="en-IN" sz="1600" dirty="0"/>
                    </a:p>
                  </a:txBody>
                  <a:tcPr marL="36000" marR="36000" marT="7620" marB="7200" anchor="ct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587728272"/>
                  </a:ext>
                </a:extLst>
              </a:tr>
            </a:tbl>
          </a:graphicData>
        </a:graphic>
      </p:graphicFrame>
      <p:sp>
        <p:nvSpPr>
          <p:cNvPr id="2" name="TextBox 1">
            <a:extLst>
              <a:ext uri="{FF2B5EF4-FFF2-40B4-BE49-F238E27FC236}">
                <a16:creationId xmlns:a16="http://schemas.microsoft.com/office/drawing/2014/main" id="{D335EB13-93FF-447A-2CF0-E0402B217B2F}"/>
              </a:ext>
            </a:extLst>
          </p:cNvPr>
          <p:cNvSpPr txBox="1"/>
          <p:nvPr/>
        </p:nvSpPr>
        <p:spPr>
          <a:xfrm>
            <a:off x="286479" y="6591208"/>
            <a:ext cx="10476772" cy="1384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defTabSz="914400" eaLnBrk="1" fontAlgn="auto" latinLnBrk="0" hangingPunct="1">
              <a:lnSpc>
                <a:spcPct val="95000"/>
              </a:lnSpc>
              <a:buSzPts val="933"/>
              <a:buNone/>
              <a:tabLst/>
              <a:defRPr kumimoji="0" sz="700" kern="12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Lato"/>
                <a:cs typeface="Krub" panose="00000500000000000000" pitchFamily="2" charset="-34"/>
              </a:rPr>
              <a:t>Castells et al. Presented at AAAAI Annual Meeting,  February 2023.</a:t>
            </a:r>
          </a:p>
        </p:txBody>
      </p:sp>
      <p:sp>
        <p:nvSpPr>
          <p:cNvPr id="4" name="Rectangle 3">
            <a:extLst>
              <a:ext uri="{FF2B5EF4-FFF2-40B4-BE49-F238E27FC236}">
                <a16:creationId xmlns:a16="http://schemas.microsoft.com/office/drawing/2014/main" id="{BD33B12D-578C-6B27-CCEE-300B8A648125}"/>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38086511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6230-8B08-4E94-9938-EE7FB361D46C}"/>
              </a:ext>
            </a:extLst>
          </p:cNvPr>
          <p:cNvSpPr>
            <a:spLocks noGrp="1"/>
          </p:cNvSpPr>
          <p:nvPr>
            <p:ph type="title"/>
          </p:nvPr>
        </p:nvSpPr>
        <p:spPr>
          <a:xfrm>
            <a:off x="371192" y="376417"/>
            <a:ext cx="11820808" cy="430847"/>
          </a:xfrm>
        </p:spPr>
        <p:txBody>
          <a:bodyPr vert="horz" lIns="91440" tIns="45720" rIns="91440" bIns="45720" rtlCol="0" anchor="t">
            <a:noAutofit/>
          </a:bodyPr>
          <a:lstStyle/>
          <a:p>
            <a:r>
              <a:rPr lang="en-US" sz="2800" dirty="0">
                <a:latin typeface="Poppins Medium" panose="00000600000000000000" pitchFamily="2" charset="0"/>
                <a:cs typeface="Poppins Medium" panose="00000600000000000000" pitchFamily="2" charset="0"/>
              </a:rPr>
              <a:t>PATHFINDER: Avapritinib in Advanced Systemic Mastocytosis</a:t>
            </a:r>
          </a:p>
        </p:txBody>
      </p:sp>
      <p:pic>
        <p:nvPicPr>
          <p:cNvPr id="31" name="Graphic 30">
            <a:extLst>
              <a:ext uri="{FF2B5EF4-FFF2-40B4-BE49-F238E27FC236}">
                <a16:creationId xmlns:a16="http://schemas.microsoft.com/office/drawing/2014/main" id="{3F5B866F-BDEF-9513-602E-3FDD218D6A52}"/>
              </a:ext>
            </a:extLst>
          </p:cNvPr>
          <p:cNvPicPr>
            <a:picLocks noChangeAspect="1"/>
          </p:cNvPicPr>
          <p:nvPr/>
        </p:nvPicPr>
        <p:blipFill>
          <a:blip r:embed="rId2">
            <a:extLst>
              <a:ext uri="{96DAC541-7B7A-43D3-8B79-37D633B846F1}">
                <asvg:svgBlip xmlns:asvg="http://schemas.microsoft.com/office/drawing/2016/SVG/main" r:embed="rId3"/>
              </a:ext>
            </a:extLst>
          </a:blip>
          <a:srcRect l="53271" t="100000" r="44108" b="-30130"/>
          <a:stretch>
            <a:fillRect/>
          </a:stretch>
        </p:blipFill>
        <p:spPr>
          <a:xfrm>
            <a:off x="12283252" y="5788057"/>
            <a:ext cx="73136" cy="1069943"/>
          </a:xfrm>
          <a:custGeom>
            <a:avLst/>
            <a:gdLst>
              <a:gd name="connsiteX0" fmla="*/ 0 w 73136"/>
              <a:gd name="connsiteY0" fmla="*/ 0 h 1069943"/>
              <a:gd name="connsiteX1" fmla="*/ 73136 w 73136"/>
              <a:gd name="connsiteY1" fmla="*/ 0 h 1069943"/>
              <a:gd name="connsiteX2" fmla="*/ 73136 w 73136"/>
              <a:gd name="connsiteY2" fmla="*/ 1069943 h 1069943"/>
              <a:gd name="connsiteX3" fmla="*/ 0 w 73136"/>
              <a:gd name="connsiteY3" fmla="*/ 1069943 h 1069943"/>
              <a:gd name="connsiteX4" fmla="*/ 0 w 73136"/>
              <a:gd name="connsiteY4" fmla="*/ 0 h 10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36" h="1069943">
                <a:moveTo>
                  <a:pt x="0" y="0"/>
                </a:moveTo>
                <a:lnTo>
                  <a:pt x="73136" y="0"/>
                </a:lnTo>
                <a:lnTo>
                  <a:pt x="73136" y="1069943"/>
                </a:lnTo>
                <a:lnTo>
                  <a:pt x="0" y="1069943"/>
                </a:lnTo>
                <a:lnTo>
                  <a:pt x="0" y="0"/>
                </a:lnTo>
                <a:close/>
              </a:path>
            </a:pathLst>
          </a:custGeom>
        </p:spPr>
      </p:pic>
      <p:sp>
        <p:nvSpPr>
          <p:cNvPr id="4" name="TextBox 3">
            <a:extLst>
              <a:ext uri="{FF2B5EF4-FFF2-40B4-BE49-F238E27FC236}">
                <a16:creationId xmlns:a16="http://schemas.microsoft.com/office/drawing/2014/main" id="{720289AA-E94F-A6E5-CE6B-1DC9F2E9B870}"/>
              </a:ext>
            </a:extLst>
          </p:cNvPr>
          <p:cNvSpPr txBox="1"/>
          <p:nvPr/>
        </p:nvSpPr>
        <p:spPr>
          <a:xfrm>
            <a:off x="286479" y="6591208"/>
            <a:ext cx="10476772" cy="1384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defTabSz="914400" eaLnBrk="1" fontAlgn="auto" latinLnBrk="0" hangingPunct="1">
              <a:lnSpc>
                <a:spcPct val="95000"/>
              </a:lnSpc>
              <a:buSzPts val="933"/>
              <a:buNone/>
              <a:tabLst/>
              <a:defRPr kumimoji="0" sz="700" kern="12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900" b="0" i="0" u="none" strike="noStrike" kern="1200" cap="none" spc="0" normalizeH="0" baseline="0" noProof="0" dirty="0">
                <a:ln>
                  <a:noFill/>
                </a:ln>
                <a:solidFill>
                  <a:srgbClr val="000000"/>
                </a:solidFill>
                <a:effectLst/>
                <a:uLnTx/>
                <a:uFillTx/>
                <a:latin typeface="Krub"/>
                <a:ea typeface="Lato"/>
                <a:cs typeface="Krub" panose="00000500000000000000" pitchFamily="2" charset="-34"/>
                <a:sym typeface="Arial"/>
              </a:rPr>
              <a:t>Radia et. al. Presented at  ASH 2022 Annual Meeting</a:t>
            </a:r>
          </a:p>
        </p:txBody>
      </p:sp>
      <p:sp>
        <p:nvSpPr>
          <p:cNvPr id="6" name="Rectangle 5">
            <a:extLst>
              <a:ext uri="{FF2B5EF4-FFF2-40B4-BE49-F238E27FC236}">
                <a16:creationId xmlns:a16="http://schemas.microsoft.com/office/drawing/2014/main" id="{E4544D9B-7153-5DBC-7BDC-CA6A34B82FB0}"/>
              </a:ext>
            </a:extLst>
          </p:cNvPr>
          <p:cNvSpPr>
            <a:spLocks/>
          </p:cNvSpPr>
          <p:nvPr/>
        </p:nvSpPr>
        <p:spPr>
          <a:xfrm>
            <a:off x="304800" y="1017499"/>
            <a:ext cx="11544299" cy="7646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Krub"/>
                <a:ea typeface="+mn-ea"/>
                <a:cs typeface="+mn-cs"/>
              </a:rPr>
              <a:t>AdvSM includes three subtypes: ASM, SM-AHN, and MCL,3,4 all with high disease burden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Krub"/>
                <a:ea typeface="+mn-ea"/>
                <a:cs typeface="+mn-cs"/>
              </a:rPr>
              <a:t>limited treatment options – SM-AHN is the most prevalent (~70%), subtypes include CMML, MDS/MPN-U, MDS and CE. The majority of patients in this trial had SM-AHN.</a:t>
            </a:r>
          </a:p>
        </p:txBody>
      </p:sp>
      <p:graphicFrame>
        <p:nvGraphicFramePr>
          <p:cNvPr id="8" name="Table 18">
            <a:extLst>
              <a:ext uri="{FF2B5EF4-FFF2-40B4-BE49-F238E27FC236}">
                <a16:creationId xmlns:a16="http://schemas.microsoft.com/office/drawing/2014/main" id="{6012067D-9639-C482-8180-388377DD1AB6}"/>
              </a:ext>
            </a:extLst>
          </p:cNvPr>
          <p:cNvGraphicFramePr>
            <a:graphicFrameLocks noGrp="1"/>
          </p:cNvGraphicFramePr>
          <p:nvPr/>
        </p:nvGraphicFramePr>
        <p:xfrm>
          <a:off x="304800" y="1840444"/>
          <a:ext cx="11544300" cy="4201064"/>
        </p:xfrm>
        <a:graphic>
          <a:graphicData uri="http://schemas.openxmlformats.org/drawingml/2006/table">
            <a:tbl>
              <a:tblPr firstRow="1" bandRow="1">
                <a:tableStyleId>{5C22544A-7EE6-4342-B048-85BDC9FD1C3A}</a:tableStyleId>
              </a:tblPr>
              <a:tblGrid>
                <a:gridCol w="2308860">
                  <a:extLst>
                    <a:ext uri="{9D8B030D-6E8A-4147-A177-3AD203B41FA5}">
                      <a16:colId xmlns:a16="http://schemas.microsoft.com/office/drawing/2014/main" val="894719622"/>
                    </a:ext>
                  </a:extLst>
                </a:gridCol>
                <a:gridCol w="2308860">
                  <a:extLst>
                    <a:ext uri="{9D8B030D-6E8A-4147-A177-3AD203B41FA5}">
                      <a16:colId xmlns:a16="http://schemas.microsoft.com/office/drawing/2014/main" val="2086772262"/>
                    </a:ext>
                  </a:extLst>
                </a:gridCol>
                <a:gridCol w="2308860">
                  <a:extLst>
                    <a:ext uri="{9D8B030D-6E8A-4147-A177-3AD203B41FA5}">
                      <a16:colId xmlns:a16="http://schemas.microsoft.com/office/drawing/2014/main" val="2493467367"/>
                    </a:ext>
                  </a:extLst>
                </a:gridCol>
                <a:gridCol w="2308860">
                  <a:extLst>
                    <a:ext uri="{9D8B030D-6E8A-4147-A177-3AD203B41FA5}">
                      <a16:colId xmlns:a16="http://schemas.microsoft.com/office/drawing/2014/main" val="3025901687"/>
                    </a:ext>
                  </a:extLst>
                </a:gridCol>
                <a:gridCol w="2308860">
                  <a:extLst>
                    <a:ext uri="{9D8B030D-6E8A-4147-A177-3AD203B41FA5}">
                      <a16:colId xmlns:a16="http://schemas.microsoft.com/office/drawing/2014/main" val="2868292262"/>
                    </a:ext>
                  </a:extLst>
                </a:gridCol>
              </a:tblGrid>
              <a:tr h="487048">
                <a:tc>
                  <a:txBody>
                    <a:bodyPr/>
                    <a:lstStyle/>
                    <a:p>
                      <a:pPr algn="l"/>
                      <a:r>
                        <a:rPr lang="en-US" sz="1400" b="1" i="0" u="none" strike="noStrike" cap="none" dirty="0">
                          <a:solidFill>
                            <a:schemeClr val="tx1"/>
                          </a:solidFill>
                          <a:effectLst/>
                          <a:latin typeface="+mn-lt"/>
                          <a:ea typeface="+mn-ea"/>
                          <a:cs typeface="+mn-cs"/>
                          <a:sym typeface="Arial"/>
                        </a:rPr>
                        <a:t>Outcome, % (n)</a:t>
                      </a:r>
                      <a:endParaRPr lang="en-US" sz="1400" b="1" baseline="30000" dirty="0">
                        <a:solidFill>
                          <a:schemeClr val="tx1"/>
                        </a:solidFill>
                        <a:latin typeface="+mn-lt"/>
                      </a:endParaRPr>
                    </a:p>
                  </a:txBody>
                  <a:tcPr marL="144000" marR="45720" marT="48052" marB="48052"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a:r>
                        <a:rPr lang="en-US" sz="1400" b="1" i="0" u="none" strike="noStrike" cap="none" dirty="0">
                          <a:solidFill>
                            <a:schemeClr val="tx1"/>
                          </a:solidFill>
                          <a:effectLst/>
                          <a:latin typeface="+mn-lt"/>
                          <a:ea typeface="+mn-ea"/>
                          <a:cs typeface="+mn-cs"/>
                          <a:sym typeface="Arial"/>
                        </a:rPr>
                        <a:t>All</a:t>
                      </a:r>
                      <a:r>
                        <a:rPr lang="en-US" sz="1400" b="1" i="0" u="none" strike="noStrike" cap="none" baseline="30000" dirty="0">
                          <a:solidFill>
                            <a:schemeClr val="tx1"/>
                          </a:solidFill>
                          <a:effectLst/>
                          <a:latin typeface="+mn-lt"/>
                          <a:ea typeface="+mn-ea"/>
                          <a:cs typeface="+mn-cs"/>
                          <a:sym typeface="Arial"/>
                        </a:rPr>
                        <a:t>a</a:t>
                      </a:r>
                    </a:p>
                    <a:p>
                      <a:pPr algn="ctr"/>
                      <a:r>
                        <a:rPr lang="en-US" sz="1400" b="1" i="0" u="none" strike="noStrike" cap="none" dirty="0">
                          <a:solidFill>
                            <a:schemeClr val="tx1"/>
                          </a:solidFill>
                          <a:effectLst/>
                          <a:latin typeface="+mn-lt"/>
                          <a:ea typeface="+mn-ea"/>
                          <a:cs typeface="+mn-cs"/>
                          <a:sym typeface="Arial"/>
                        </a:rPr>
                        <a:t>(n = 25)</a:t>
                      </a:r>
                      <a:endParaRPr lang="en-US" sz="1400" b="1" dirty="0">
                        <a:solidFill>
                          <a:schemeClr val="tx1"/>
                        </a:solidFill>
                        <a:latin typeface="+mn-lt"/>
                      </a:endParaRPr>
                    </a:p>
                  </a:txBody>
                  <a:tcPr marL="46800" marR="45720" marT="48052" marB="48052"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mn-lt"/>
                          <a:ea typeface="+mn-ea"/>
                          <a:cs typeface="+mn-cs"/>
                          <a:sym typeface="Arial"/>
                        </a:rPr>
                        <a:t>ASM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mn-lt"/>
                          <a:ea typeface="+mn-ea"/>
                          <a:cs typeface="+mn-cs"/>
                          <a:sym typeface="Arial"/>
                        </a:rPr>
                        <a:t>(n = 4)</a:t>
                      </a:r>
                    </a:p>
                  </a:txBody>
                  <a:tcPr marL="46800" marR="45720" marT="48052" marB="48052"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F3339"/>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mn-lt"/>
                          <a:ea typeface="+mn-ea"/>
                          <a:cs typeface="+mn-cs"/>
                          <a:sym typeface="Arial"/>
                        </a:rPr>
                        <a:t>SM–AHN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mn-lt"/>
                          <a:ea typeface="+mn-ea"/>
                          <a:cs typeface="+mn-cs"/>
                          <a:sym typeface="Arial"/>
                        </a:rPr>
                        <a:t>(n = 19)</a:t>
                      </a:r>
                    </a:p>
                  </a:txBody>
                  <a:tcPr marL="46800" marR="45720" marT="48052" marB="48052"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mn-lt"/>
                          <a:ea typeface="+mn-ea"/>
                          <a:cs typeface="+mn-cs"/>
                          <a:sym typeface="Arial"/>
                        </a:rPr>
                        <a:t>MCL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mn-lt"/>
                          <a:ea typeface="+mn-ea"/>
                          <a:cs typeface="+mn-cs"/>
                          <a:sym typeface="Arial"/>
                        </a:rPr>
                        <a:t>(n = 2)</a:t>
                      </a:r>
                    </a:p>
                  </a:txBody>
                  <a:tcPr marL="46800" marR="45720" marT="48052" marB="48052"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2693438467"/>
                  </a:ext>
                </a:extLst>
              </a:tr>
              <a:tr h="237439">
                <a:tc>
                  <a:txBody>
                    <a:bodyPr/>
                    <a:lstStyle/>
                    <a:p>
                      <a:pPr algn="l"/>
                      <a:r>
                        <a:rPr lang="en-US" sz="1400" b="1" baseline="0" dirty="0">
                          <a:solidFill>
                            <a:schemeClr val="tx1"/>
                          </a:solidFill>
                          <a:latin typeface="+mn-lt"/>
                        </a:rPr>
                        <a:t>ORR, </a:t>
                      </a:r>
                      <a:r>
                        <a:rPr lang="en-US" sz="1400" b="1" baseline="30000" dirty="0">
                          <a:solidFill>
                            <a:schemeClr val="tx1"/>
                          </a:solidFill>
                          <a:latin typeface="+mn-lt"/>
                        </a:rPr>
                        <a:t>b</a:t>
                      </a:r>
                    </a:p>
                  </a:txBody>
                  <a:tcPr marL="144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ACACC">
                        <a:alpha val="68000"/>
                      </a:srgbClr>
                    </a:solidFill>
                  </a:tcPr>
                </a:tc>
                <a:tc>
                  <a:txBody>
                    <a:bodyPr/>
                    <a:lstStyle/>
                    <a:p>
                      <a:pPr algn="ctr"/>
                      <a:r>
                        <a:rPr lang="en-US" sz="1400" b="1" baseline="0" dirty="0">
                          <a:solidFill>
                            <a:schemeClr val="tx1"/>
                          </a:solidFill>
                          <a:latin typeface="+mn-lt"/>
                        </a:rPr>
                        <a:t>84 (n =21)</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ACACC">
                        <a:alpha val="68000"/>
                      </a:srgbClr>
                    </a:solidFill>
                  </a:tcPr>
                </a:tc>
                <a:tc>
                  <a:txBody>
                    <a:bodyPr/>
                    <a:lstStyle/>
                    <a:p>
                      <a:pPr algn="ctr"/>
                      <a:r>
                        <a:rPr lang="en-US" sz="1400" b="1" baseline="0" dirty="0">
                          <a:solidFill>
                            <a:schemeClr val="tx1"/>
                          </a:solidFill>
                          <a:latin typeface="+mn-lt"/>
                        </a:rPr>
                        <a:t>75 (n = 3)</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ACACC">
                        <a:alpha val="68000"/>
                      </a:srgbClr>
                    </a:solidFill>
                  </a:tcPr>
                </a:tc>
                <a:tc>
                  <a:txBody>
                    <a:bodyPr/>
                    <a:lstStyle/>
                    <a:p>
                      <a:pPr algn="ctr"/>
                      <a:r>
                        <a:rPr lang="en-US" sz="1400" b="1" baseline="0" dirty="0">
                          <a:solidFill>
                            <a:schemeClr val="tx1"/>
                          </a:solidFill>
                          <a:latin typeface="+mn-lt"/>
                        </a:rPr>
                        <a:t>95 (n = 18)</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ACACC">
                        <a:alpha val="68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696111"/>
                  </a:ext>
                </a:extLst>
              </a:tr>
              <a:tr h="237439">
                <a:tc>
                  <a:txBody>
                    <a:bodyPr/>
                    <a:lstStyle/>
                    <a:p>
                      <a:pPr algn="l"/>
                      <a:r>
                        <a:rPr lang="en-US" sz="1400" baseline="0" dirty="0">
                          <a:solidFill>
                            <a:schemeClr val="tx1"/>
                          </a:solidFill>
                          <a:latin typeface="+mn-lt"/>
                        </a:rPr>
                        <a:t>CR or CRh</a:t>
                      </a:r>
                    </a:p>
                  </a:txBody>
                  <a:tcPr marL="21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ACACC">
                        <a:alpha val="68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aseline="0" dirty="0">
                          <a:solidFill>
                            <a:schemeClr val="tx1"/>
                          </a:solidFill>
                          <a:latin typeface="+mn-lt"/>
                        </a:rPr>
                        <a:t>32 (n = 8)</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ACACC">
                        <a:alpha val="68000"/>
                      </a:srgbClr>
                    </a:solidFill>
                  </a:tcPr>
                </a:tc>
                <a:tc>
                  <a:txBody>
                    <a:bodyPr/>
                    <a:lstStyle/>
                    <a:p>
                      <a:pPr algn="ctr"/>
                      <a:r>
                        <a:rPr lang="en-US" sz="1400" baseline="0" dirty="0">
                          <a:solidFill>
                            <a:schemeClr val="tx1"/>
                          </a:solidFill>
                          <a:latin typeface="+mn-lt"/>
                        </a:rPr>
                        <a:t>25 (n = 1)</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ACACC">
                        <a:alpha val="68000"/>
                      </a:srgbClr>
                    </a:solidFill>
                  </a:tcPr>
                </a:tc>
                <a:tc>
                  <a:txBody>
                    <a:bodyPr/>
                    <a:lstStyle/>
                    <a:p>
                      <a:pPr algn="ctr"/>
                      <a:r>
                        <a:rPr lang="en-US" sz="1400" baseline="0" dirty="0">
                          <a:solidFill>
                            <a:schemeClr val="tx1"/>
                          </a:solidFill>
                          <a:latin typeface="+mn-lt"/>
                        </a:rPr>
                        <a:t>37 (n = 7)</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ACACC">
                        <a:alpha val="68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7499408"/>
                  </a:ext>
                </a:extLst>
              </a:tr>
              <a:tr h="237439">
                <a:tc>
                  <a:txBody>
                    <a:bodyPr/>
                    <a:lstStyle/>
                    <a:p>
                      <a:pPr algn="l"/>
                      <a:r>
                        <a:rPr lang="en-US" sz="1200" b="0" i="0" u="none" strike="noStrike" cap="none" baseline="0" dirty="0">
                          <a:solidFill>
                            <a:schemeClr val="tx1"/>
                          </a:solidFill>
                          <a:latin typeface="+mn-lt"/>
                          <a:ea typeface="+mn-ea"/>
                          <a:cs typeface="+mn-cs"/>
                          <a:sym typeface="Arial"/>
                        </a:rPr>
                        <a:t>Complete Remission</a:t>
                      </a:r>
                    </a:p>
                  </a:txBody>
                  <a:tcPr marL="288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8 (n = 2)</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11 (n = 2)</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1837511"/>
                  </a:ext>
                </a:extLst>
              </a:tr>
              <a:tr h="407804">
                <a:tc>
                  <a:txBody>
                    <a:bodyPr/>
                    <a:lstStyle/>
                    <a:p>
                      <a:pPr algn="l"/>
                      <a:r>
                        <a:rPr lang="en-US" sz="1200" b="0" i="0" u="none" strike="noStrike" cap="none" baseline="0" dirty="0">
                          <a:solidFill>
                            <a:schemeClr val="tx1"/>
                          </a:solidFill>
                          <a:latin typeface="+mn-lt"/>
                          <a:ea typeface="+mn-ea"/>
                          <a:cs typeface="+mn-cs"/>
                          <a:sym typeface="Arial"/>
                        </a:rPr>
                        <a:t>CR with partial Hematologic Recovery</a:t>
                      </a:r>
                      <a:r>
                        <a:rPr lang="en-US" sz="1200" b="0" i="0" u="none" strike="noStrike" cap="none" baseline="30000" dirty="0">
                          <a:solidFill>
                            <a:schemeClr val="tx1"/>
                          </a:solidFill>
                          <a:latin typeface="+mn-lt"/>
                          <a:ea typeface="+mn-ea"/>
                          <a:cs typeface="+mn-cs"/>
                          <a:sym typeface="Arial"/>
                        </a:rPr>
                        <a:t>C</a:t>
                      </a:r>
                    </a:p>
                  </a:txBody>
                  <a:tcPr marL="288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24 (n = 6)</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25 (n =1)</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26 (n = 5)</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5848888"/>
                  </a:ext>
                </a:extLst>
              </a:tr>
              <a:tr h="237439">
                <a:tc>
                  <a:txBody>
                    <a:bodyPr/>
                    <a:lstStyle/>
                    <a:p>
                      <a:pPr algn="l"/>
                      <a:r>
                        <a:rPr lang="en-US" sz="1200" b="0" i="0" u="none" strike="noStrike" cap="none" baseline="0" dirty="0">
                          <a:solidFill>
                            <a:schemeClr val="tx1"/>
                          </a:solidFill>
                          <a:latin typeface="+mn-lt"/>
                          <a:ea typeface="+mn-ea"/>
                          <a:cs typeface="+mn-cs"/>
                          <a:sym typeface="Arial"/>
                        </a:rPr>
                        <a:t>Partial Remission</a:t>
                      </a:r>
                      <a:r>
                        <a:rPr lang="en-US" sz="1200" b="0" i="0" u="none" strike="noStrike" cap="none" baseline="30000" dirty="0">
                          <a:solidFill>
                            <a:schemeClr val="tx1"/>
                          </a:solidFill>
                          <a:latin typeface="+mn-lt"/>
                          <a:ea typeface="+mn-ea"/>
                          <a:cs typeface="+mn-cs"/>
                          <a:sym typeface="Arial"/>
                        </a:rPr>
                        <a:t>d</a:t>
                      </a:r>
                    </a:p>
                  </a:txBody>
                  <a:tcPr marL="21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48 (n = 12)</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50 (n = 2)</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53 (n = 10)</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3967476"/>
                  </a:ext>
                </a:extLst>
              </a:tr>
              <a:tr h="237439">
                <a:tc>
                  <a:txBody>
                    <a:bodyPr/>
                    <a:lstStyle/>
                    <a:p>
                      <a:pPr algn="l"/>
                      <a:r>
                        <a:rPr lang="en-US" sz="1200" b="0" i="0" u="none" strike="noStrike" cap="none" baseline="0" dirty="0">
                          <a:solidFill>
                            <a:schemeClr val="tx1"/>
                          </a:solidFill>
                          <a:latin typeface="+mn-lt"/>
                          <a:ea typeface="+mn-ea"/>
                          <a:cs typeface="+mn-cs"/>
                          <a:sym typeface="Arial"/>
                        </a:rPr>
                        <a:t>Clinical Improvement</a:t>
                      </a:r>
                    </a:p>
                  </a:txBody>
                  <a:tcPr marL="21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4 (n = 1)</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5 (n = 1)</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3376062"/>
                  </a:ext>
                </a:extLst>
              </a:tr>
              <a:tr h="237439">
                <a:tc>
                  <a:txBody>
                    <a:bodyPr/>
                    <a:lstStyle/>
                    <a:p>
                      <a:pPr algn="l"/>
                      <a:r>
                        <a:rPr lang="en-US" sz="1200" b="1" i="0" u="none" strike="noStrike" cap="none" baseline="0" dirty="0">
                          <a:solidFill>
                            <a:schemeClr val="tx1"/>
                          </a:solidFill>
                          <a:latin typeface="+mn-lt"/>
                          <a:ea typeface="+mn-ea"/>
                          <a:cs typeface="+mn-cs"/>
                          <a:sym typeface="Arial"/>
                        </a:rPr>
                        <a:t>Stable Disease</a:t>
                      </a:r>
                    </a:p>
                  </a:txBody>
                  <a:tcPr marL="144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16 (n = 4)</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25 (n = 1)</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dirty="0">
                          <a:solidFill>
                            <a:schemeClr val="tx1"/>
                          </a:solidFill>
                          <a:latin typeface="+mn-lt"/>
                        </a:rPr>
                        <a:t>5 (n = 1)</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100 (n = 2)</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0917017"/>
                  </a:ext>
                </a:extLst>
              </a:tr>
              <a:tr h="237439">
                <a:tc>
                  <a:txBody>
                    <a:bodyPr/>
                    <a:lstStyle/>
                    <a:p>
                      <a:pPr algn="l"/>
                      <a:r>
                        <a:rPr lang="en-US" sz="1200" b="1" i="0" u="none" strike="noStrike" cap="none" baseline="0" dirty="0">
                          <a:solidFill>
                            <a:schemeClr val="tx1"/>
                          </a:solidFill>
                          <a:latin typeface="+mn-lt"/>
                          <a:ea typeface="+mn-ea"/>
                          <a:cs typeface="+mn-cs"/>
                          <a:sym typeface="Arial"/>
                        </a:rPr>
                        <a:t>Progressive Disease</a:t>
                      </a:r>
                    </a:p>
                  </a:txBody>
                  <a:tcPr marL="144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763618"/>
                  </a:ext>
                </a:extLst>
              </a:tr>
              <a:tr h="237439">
                <a:tc>
                  <a:txBody>
                    <a:bodyPr/>
                    <a:lstStyle/>
                    <a:p>
                      <a:pPr algn="l"/>
                      <a:r>
                        <a:rPr lang="en-US" sz="1200" b="1" i="0" u="none" strike="noStrike" cap="none" baseline="0" dirty="0">
                          <a:solidFill>
                            <a:schemeClr val="tx1"/>
                          </a:solidFill>
                          <a:latin typeface="+mn-lt"/>
                          <a:ea typeface="+mn-ea"/>
                          <a:cs typeface="+mn-cs"/>
                          <a:sym typeface="Arial"/>
                        </a:rPr>
                        <a:t>Not Evaluable</a:t>
                      </a:r>
                    </a:p>
                  </a:txBody>
                  <a:tcPr marL="144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9158993"/>
                  </a:ext>
                </a:extLst>
              </a:tr>
              <a:tr h="407804">
                <a:tc>
                  <a:txBody>
                    <a:bodyPr/>
                    <a:lstStyle/>
                    <a:p>
                      <a:pPr algn="l"/>
                      <a:r>
                        <a:rPr lang="en-US" sz="1200" b="1" i="0" u="none" strike="noStrike" cap="none" baseline="0" dirty="0">
                          <a:solidFill>
                            <a:schemeClr val="tx1"/>
                          </a:solidFill>
                          <a:latin typeface="+mn-lt"/>
                          <a:ea typeface="+mn-ea"/>
                          <a:cs typeface="+mn-cs"/>
                          <a:sym typeface="Arial"/>
                        </a:rPr>
                        <a:t>Median time to response (range), months</a:t>
                      </a:r>
                    </a:p>
                  </a:txBody>
                  <a:tcPr marL="144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2.0 (0.3 – 12.2)</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1.9 (0.3 – 2.1)</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2.2 (0.5 - 12.2)</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9460206"/>
                  </a:ext>
                </a:extLst>
              </a:tr>
              <a:tr h="407804">
                <a:tc>
                  <a:txBody>
                    <a:bodyPr/>
                    <a:lstStyle/>
                    <a:p>
                      <a:pPr algn="l"/>
                      <a:r>
                        <a:rPr lang="en-US" sz="1200" b="1" i="0" u="none" strike="noStrike" cap="none" baseline="0" dirty="0">
                          <a:solidFill>
                            <a:schemeClr val="tx1"/>
                          </a:solidFill>
                          <a:latin typeface="+mn-lt"/>
                          <a:ea typeface="+mn-ea"/>
                          <a:cs typeface="+mn-cs"/>
                          <a:sym typeface="Arial"/>
                        </a:rPr>
                        <a:t>Median time to CR/CRh (range), months</a:t>
                      </a:r>
                    </a:p>
                  </a:txBody>
                  <a:tcPr marL="144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5.8 (2.0 – 12.2)</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2.1 (2.1 – .2.1)</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6.1 (2.0 – 12.2)</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4227700"/>
                  </a:ext>
                </a:extLst>
              </a:tr>
              <a:tr h="407804">
                <a:tc>
                  <a:txBody>
                    <a:bodyPr/>
                    <a:lstStyle/>
                    <a:p>
                      <a:pPr algn="l"/>
                      <a:r>
                        <a:rPr lang="en-US" sz="1200" b="1" i="0" u="none" strike="noStrike" cap="none" baseline="0" dirty="0">
                          <a:solidFill>
                            <a:schemeClr val="tx1"/>
                          </a:solidFill>
                          <a:latin typeface="+mn-lt"/>
                          <a:ea typeface="+mn-ea"/>
                          <a:cs typeface="+mn-cs"/>
                          <a:sym typeface="Arial"/>
                        </a:rPr>
                        <a:t>Median duration of response (95% CI), months</a:t>
                      </a:r>
                    </a:p>
                  </a:txBody>
                  <a:tcPr marL="144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NR</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NR</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NR</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aseline="0" dirty="0">
                          <a:solidFill>
                            <a:schemeClr val="tx1"/>
                          </a:solidFill>
                          <a:latin typeface="+mn-lt"/>
                        </a:rPr>
                        <a:t>NE</a:t>
                      </a:r>
                    </a:p>
                  </a:txBody>
                  <a:tcPr marL="36000" marR="36000" marT="28800" marB="288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9687233"/>
                  </a:ext>
                </a:extLst>
              </a:tr>
            </a:tbl>
          </a:graphicData>
        </a:graphic>
      </p:graphicFrame>
      <p:sp>
        <p:nvSpPr>
          <p:cNvPr id="9" name="Rectangle 8">
            <a:extLst>
              <a:ext uri="{FF2B5EF4-FFF2-40B4-BE49-F238E27FC236}">
                <a16:creationId xmlns:a16="http://schemas.microsoft.com/office/drawing/2014/main" id="{CAD6E378-9D2F-1469-ED00-B770CF3C2F36}"/>
              </a:ext>
            </a:extLst>
          </p:cNvPr>
          <p:cNvSpPr>
            <a:spLocks/>
          </p:cNvSpPr>
          <p:nvPr/>
        </p:nvSpPr>
        <p:spPr>
          <a:xfrm>
            <a:off x="304800" y="6084902"/>
            <a:ext cx="11544299" cy="3385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Krub"/>
                <a:ea typeface="+mn-ea"/>
                <a:cs typeface="+mn-cs"/>
              </a:rPr>
              <a:t>32% of patients in the ORR-evaluable population experienced complete remission(CR or CRh)</a:t>
            </a:r>
          </a:p>
        </p:txBody>
      </p:sp>
      <p:sp>
        <p:nvSpPr>
          <p:cNvPr id="3" name="Rectangle: Rounded Corners 2">
            <a:extLst>
              <a:ext uri="{FF2B5EF4-FFF2-40B4-BE49-F238E27FC236}">
                <a16:creationId xmlns:a16="http://schemas.microsoft.com/office/drawing/2014/main" id="{460AC68C-F7C8-B203-06F9-94DCA0366331}"/>
              </a:ext>
            </a:extLst>
          </p:cNvPr>
          <p:cNvSpPr/>
          <p:nvPr/>
        </p:nvSpPr>
        <p:spPr>
          <a:xfrm>
            <a:off x="299686" y="2354356"/>
            <a:ext cx="11549413" cy="560376"/>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rub"/>
              <a:ea typeface="+mn-ea"/>
              <a:cs typeface="+mn-cs"/>
            </a:endParaRPr>
          </a:p>
        </p:txBody>
      </p:sp>
      <p:sp>
        <p:nvSpPr>
          <p:cNvPr id="5" name="Rectangle 4">
            <a:extLst>
              <a:ext uri="{FF2B5EF4-FFF2-40B4-BE49-F238E27FC236}">
                <a16:creationId xmlns:a16="http://schemas.microsoft.com/office/drawing/2014/main" id="{F38DC6C6-9B45-8798-EDE9-123F18F00022}"/>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30655244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9EB760-0A37-B428-7837-A757750E91AD}"/>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dirty="0">
                <a:solidFill>
                  <a:schemeClr val="tx1"/>
                </a:solidFill>
                <a:latin typeface="+mj-lt"/>
                <a:ea typeface="+mj-ea"/>
                <a:cs typeface="+mj-cs"/>
              </a:rPr>
              <a:t>PATHFINDER Safety</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02D3555-B982-51F2-FACD-071C0980E9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26714" y="238195"/>
            <a:ext cx="5009560" cy="6381609"/>
          </a:xfrm>
          <a:prstGeom prst="rect">
            <a:avLst/>
          </a:prstGeom>
        </p:spPr>
      </p:pic>
      <p:sp>
        <p:nvSpPr>
          <p:cNvPr id="6" name="TextBox 5">
            <a:extLst>
              <a:ext uri="{FF2B5EF4-FFF2-40B4-BE49-F238E27FC236}">
                <a16:creationId xmlns:a16="http://schemas.microsoft.com/office/drawing/2014/main" id="{B2DB11D4-231B-3B7C-CDBE-19BD6C371373}"/>
              </a:ext>
            </a:extLst>
          </p:cNvPr>
          <p:cNvSpPr txBox="1"/>
          <p:nvPr/>
        </p:nvSpPr>
        <p:spPr>
          <a:xfrm>
            <a:off x="152400" y="6652878"/>
            <a:ext cx="10751962" cy="15388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L="0" indent="0" defTabSz="914400" eaLnBrk="1" fontAlgn="auto" latinLnBrk="0" hangingPunct="1">
              <a:lnSpc>
                <a:spcPct val="95000"/>
              </a:lnSpc>
              <a:buSzPts val="933"/>
              <a:buNone/>
              <a:tabLst/>
              <a:defRPr kumimoji="0" sz="700" kern="12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Krub"/>
                <a:ea typeface="Lato"/>
                <a:cs typeface="Krub" panose="00000500000000000000" pitchFamily="2" charset="-34"/>
                <a:sym typeface="Arial"/>
              </a:rPr>
              <a:t>Gotlib et al., </a:t>
            </a:r>
            <a:r>
              <a:rPr kumimoji="0" lang="en-US" sz="1000" b="0" i="0" u="none" strike="noStrike" kern="1200" cap="none" spc="0" normalizeH="0" baseline="0" noProof="0" dirty="0">
                <a:ln>
                  <a:noFill/>
                </a:ln>
                <a:solidFill>
                  <a:prstClr val="black"/>
                </a:solidFill>
                <a:effectLst/>
                <a:uLnTx/>
                <a:uFillTx/>
                <a:latin typeface="Krub" panose="00000500000000000000" pitchFamily="2" charset="-34"/>
                <a:ea typeface="Lato"/>
                <a:cs typeface="Krub" panose="00000500000000000000" pitchFamily="2" charset="-34"/>
              </a:rPr>
              <a:t>Efficacy and safety of </a:t>
            </a:r>
            <a:r>
              <a:rPr kumimoji="0" lang="en-US" sz="1000" b="0" i="0" u="none" strike="noStrike" kern="1200" cap="none" spc="0" normalizeH="0" baseline="0" noProof="0" dirty="0" err="1">
                <a:ln>
                  <a:noFill/>
                </a:ln>
                <a:solidFill>
                  <a:prstClr val="black"/>
                </a:solidFill>
                <a:effectLst/>
                <a:uLnTx/>
                <a:uFillTx/>
                <a:latin typeface="Krub" panose="00000500000000000000" pitchFamily="2" charset="-34"/>
                <a:ea typeface="Lato"/>
                <a:cs typeface="Krub" panose="00000500000000000000" pitchFamily="2" charset="-34"/>
              </a:rPr>
              <a:t>avapritinib</a:t>
            </a:r>
            <a:r>
              <a:rPr kumimoji="0" lang="en-US" sz="1000" b="0" i="0" u="none" strike="noStrike" kern="1200" cap="none" spc="0" normalizeH="0" baseline="0" noProof="0" dirty="0">
                <a:ln>
                  <a:noFill/>
                </a:ln>
                <a:solidFill>
                  <a:prstClr val="black"/>
                </a:solidFill>
                <a:effectLst/>
                <a:uLnTx/>
                <a:uFillTx/>
                <a:latin typeface="Krub" panose="00000500000000000000" pitchFamily="2" charset="-34"/>
                <a:ea typeface="Lato"/>
                <a:cs typeface="Krub" panose="00000500000000000000" pitchFamily="2" charset="-34"/>
              </a:rPr>
              <a:t> in advanced systemic mastocytosis: interim analysis of the phase 2 PATHFINDER trial. N</a:t>
            </a:r>
            <a:r>
              <a:rPr kumimoji="0" lang="en-US" sz="1000" b="0" i="0" u="none" strike="noStrike" kern="1200" cap="none" spc="0" normalizeH="0" baseline="0" noProof="0" dirty="0">
                <a:ln>
                  <a:noFill/>
                </a:ln>
                <a:solidFill>
                  <a:srgbClr val="000000"/>
                </a:solidFill>
                <a:effectLst/>
                <a:uLnTx/>
                <a:uFillTx/>
                <a:latin typeface="Krub"/>
                <a:ea typeface="Lato"/>
                <a:cs typeface="Krub" panose="00000500000000000000" pitchFamily="2" charset="-34"/>
                <a:sym typeface="Arial"/>
              </a:rPr>
              <a:t>at Med. 2021</a:t>
            </a:r>
          </a:p>
        </p:txBody>
      </p:sp>
      <p:sp>
        <p:nvSpPr>
          <p:cNvPr id="7" name="Rectangle 6">
            <a:extLst>
              <a:ext uri="{FF2B5EF4-FFF2-40B4-BE49-F238E27FC236}">
                <a16:creationId xmlns:a16="http://schemas.microsoft.com/office/drawing/2014/main" id="{A26D6EF7-E317-B3A2-E3FE-5E98BD1FB13F}"/>
              </a:ext>
            </a:extLst>
          </p:cNvPr>
          <p:cNvSpPr/>
          <p:nvPr/>
        </p:nvSpPr>
        <p:spPr>
          <a:xfrm>
            <a:off x="5326714" y="4662311"/>
            <a:ext cx="4821997" cy="1957493"/>
          </a:xfrm>
          <a:custGeom>
            <a:avLst/>
            <a:gdLst>
              <a:gd name="connsiteX0" fmla="*/ 0 w 4821997"/>
              <a:gd name="connsiteY0" fmla="*/ 0 h 1957493"/>
              <a:gd name="connsiteX1" fmla="*/ 640637 w 4821997"/>
              <a:gd name="connsiteY1" fmla="*/ 0 h 1957493"/>
              <a:gd name="connsiteX2" fmla="*/ 1184834 w 4821997"/>
              <a:gd name="connsiteY2" fmla="*/ 0 h 1957493"/>
              <a:gd name="connsiteX3" fmla="*/ 1970130 w 4821997"/>
              <a:gd name="connsiteY3" fmla="*/ 0 h 1957493"/>
              <a:gd name="connsiteX4" fmla="*/ 2610767 w 4821997"/>
              <a:gd name="connsiteY4" fmla="*/ 0 h 1957493"/>
              <a:gd name="connsiteX5" fmla="*/ 3251404 w 4821997"/>
              <a:gd name="connsiteY5" fmla="*/ 0 h 1957493"/>
              <a:gd name="connsiteX6" fmla="*/ 4036700 w 4821997"/>
              <a:gd name="connsiteY6" fmla="*/ 0 h 1957493"/>
              <a:gd name="connsiteX7" fmla="*/ 4821997 w 4821997"/>
              <a:gd name="connsiteY7" fmla="*/ 0 h 1957493"/>
              <a:gd name="connsiteX8" fmla="*/ 4821997 w 4821997"/>
              <a:gd name="connsiteY8" fmla="*/ 691648 h 1957493"/>
              <a:gd name="connsiteX9" fmla="*/ 4821997 w 4821997"/>
              <a:gd name="connsiteY9" fmla="*/ 1304995 h 1957493"/>
              <a:gd name="connsiteX10" fmla="*/ 4821997 w 4821997"/>
              <a:gd name="connsiteY10" fmla="*/ 1957493 h 1957493"/>
              <a:gd name="connsiteX11" fmla="*/ 4133140 w 4821997"/>
              <a:gd name="connsiteY11" fmla="*/ 1957493 h 1957493"/>
              <a:gd name="connsiteX12" fmla="*/ 3492504 w 4821997"/>
              <a:gd name="connsiteY12" fmla="*/ 1957493 h 1957493"/>
              <a:gd name="connsiteX13" fmla="*/ 2707207 w 4821997"/>
              <a:gd name="connsiteY13" fmla="*/ 1957493 h 1957493"/>
              <a:gd name="connsiteX14" fmla="*/ 1921910 w 4821997"/>
              <a:gd name="connsiteY14" fmla="*/ 1957493 h 1957493"/>
              <a:gd name="connsiteX15" fmla="*/ 1329493 w 4821997"/>
              <a:gd name="connsiteY15" fmla="*/ 1957493 h 1957493"/>
              <a:gd name="connsiteX16" fmla="*/ 640637 w 4821997"/>
              <a:gd name="connsiteY16" fmla="*/ 1957493 h 1957493"/>
              <a:gd name="connsiteX17" fmla="*/ 0 w 4821997"/>
              <a:gd name="connsiteY17" fmla="*/ 1957493 h 1957493"/>
              <a:gd name="connsiteX18" fmla="*/ 0 w 4821997"/>
              <a:gd name="connsiteY18" fmla="*/ 1304995 h 1957493"/>
              <a:gd name="connsiteX19" fmla="*/ 0 w 4821997"/>
              <a:gd name="connsiteY19" fmla="*/ 691648 h 1957493"/>
              <a:gd name="connsiteX20" fmla="*/ 0 w 4821997"/>
              <a:gd name="connsiteY20" fmla="*/ 0 h 19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21997" h="1957493" extrusionOk="0">
                <a:moveTo>
                  <a:pt x="0" y="0"/>
                </a:moveTo>
                <a:cubicBezTo>
                  <a:pt x="165659" y="-9296"/>
                  <a:pt x="408849" y="-2228"/>
                  <a:pt x="640637" y="0"/>
                </a:cubicBezTo>
                <a:cubicBezTo>
                  <a:pt x="872425" y="2228"/>
                  <a:pt x="1062018" y="25859"/>
                  <a:pt x="1184834" y="0"/>
                </a:cubicBezTo>
                <a:cubicBezTo>
                  <a:pt x="1307650" y="-25859"/>
                  <a:pt x="1665951" y="8019"/>
                  <a:pt x="1970130" y="0"/>
                </a:cubicBezTo>
                <a:cubicBezTo>
                  <a:pt x="2274309" y="-8019"/>
                  <a:pt x="2298463" y="23207"/>
                  <a:pt x="2610767" y="0"/>
                </a:cubicBezTo>
                <a:cubicBezTo>
                  <a:pt x="2923071" y="-23207"/>
                  <a:pt x="2999786" y="-2180"/>
                  <a:pt x="3251404" y="0"/>
                </a:cubicBezTo>
                <a:cubicBezTo>
                  <a:pt x="3503022" y="2180"/>
                  <a:pt x="3740681" y="10968"/>
                  <a:pt x="4036700" y="0"/>
                </a:cubicBezTo>
                <a:cubicBezTo>
                  <a:pt x="4332719" y="-10968"/>
                  <a:pt x="4616485" y="-5804"/>
                  <a:pt x="4821997" y="0"/>
                </a:cubicBezTo>
                <a:cubicBezTo>
                  <a:pt x="4789011" y="334230"/>
                  <a:pt x="4825530" y="444739"/>
                  <a:pt x="4821997" y="691648"/>
                </a:cubicBezTo>
                <a:cubicBezTo>
                  <a:pt x="4818464" y="938557"/>
                  <a:pt x="4810884" y="1122228"/>
                  <a:pt x="4821997" y="1304995"/>
                </a:cubicBezTo>
                <a:cubicBezTo>
                  <a:pt x="4833110" y="1487762"/>
                  <a:pt x="4849447" y="1708695"/>
                  <a:pt x="4821997" y="1957493"/>
                </a:cubicBezTo>
                <a:cubicBezTo>
                  <a:pt x="4497063" y="1934821"/>
                  <a:pt x="4353253" y="1928538"/>
                  <a:pt x="4133140" y="1957493"/>
                </a:cubicBezTo>
                <a:cubicBezTo>
                  <a:pt x="3913027" y="1986448"/>
                  <a:pt x="3749218" y="1947959"/>
                  <a:pt x="3492504" y="1957493"/>
                </a:cubicBezTo>
                <a:cubicBezTo>
                  <a:pt x="3235790" y="1967027"/>
                  <a:pt x="3017830" y="1937289"/>
                  <a:pt x="2707207" y="1957493"/>
                </a:cubicBezTo>
                <a:cubicBezTo>
                  <a:pt x="2396584" y="1977697"/>
                  <a:pt x="2160219" y="1918882"/>
                  <a:pt x="1921910" y="1957493"/>
                </a:cubicBezTo>
                <a:cubicBezTo>
                  <a:pt x="1683601" y="1996104"/>
                  <a:pt x="1510435" y="1985776"/>
                  <a:pt x="1329493" y="1957493"/>
                </a:cubicBezTo>
                <a:cubicBezTo>
                  <a:pt x="1148551" y="1929210"/>
                  <a:pt x="945943" y="1935614"/>
                  <a:pt x="640637" y="1957493"/>
                </a:cubicBezTo>
                <a:cubicBezTo>
                  <a:pt x="335331" y="1979372"/>
                  <a:pt x="306527" y="1953714"/>
                  <a:pt x="0" y="1957493"/>
                </a:cubicBezTo>
                <a:cubicBezTo>
                  <a:pt x="-11459" y="1700141"/>
                  <a:pt x="26534" y="1510733"/>
                  <a:pt x="0" y="1304995"/>
                </a:cubicBezTo>
                <a:cubicBezTo>
                  <a:pt x="-26534" y="1099257"/>
                  <a:pt x="26353" y="968983"/>
                  <a:pt x="0" y="691648"/>
                </a:cubicBezTo>
                <a:cubicBezTo>
                  <a:pt x="-26353" y="414313"/>
                  <a:pt x="-696" y="159763"/>
                  <a:pt x="0" y="0"/>
                </a:cubicBezTo>
                <a:close/>
              </a:path>
            </a:pathLst>
          </a:custGeom>
          <a:noFill/>
          <a:ln w="38100">
            <a:solidFill>
              <a:schemeClr val="accent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6862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BBDF1-9852-C366-B994-2F9AFACC3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E6F561-2A36-971F-5386-559B2F37EB58}"/>
              </a:ext>
            </a:extLst>
          </p:cNvPr>
          <p:cNvSpPr>
            <a:spLocks noGrp="1"/>
          </p:cNvSpPr>
          <p:nvPr>
            <p:ph type="title"/>
          </p:nvPr>
        </p:nvSpPr>
        <p:spPr>
          <a:xfrm>
            <a:off x="912286" y="46167"/>
            <a:ext cx="10721526" cy="1143000"/>
          </a:xfrm>
        </p:spPr>
        <p:txBody>
          <a:bodyPr>
            <a:normAutofit fontScale="90000"/>
          </a:bodyPr>
          <a:lstStyle/>
          <a:p>
            <a:r>
              <a:rPr lang="en-US" dirty="0"/>
              <a:t>PATHFINDER: Updates at ASH 2025 – Key Findings</a:t>
            </a:r>
          </a:p>
        </p:txBody>
      </p:sp>
      <p:sp>
        <p:nvSpPr>
          <p:cNvPr id="3" name="Content Placeholder 2">
            <a:extLst>
              <a:ext uri="{FF2B5EF4-FFF2-40B4-BE49-F238E27FC236}">
                <a16:creationId xmlns:a16="http://schemas.microsoft.com/office/drawing/2014/main" id="{22E4CCD7-C99A-7425-0CA6-E466DEE88B88}"/>
              </a:ext>
            </a:extLst>
          </p:cNvPr>
          <p:cNvSpPr>
            <a:spLocks noGrp="1"/>
          </p:cNvSpPr>
          <p:nvPr>
            <p:ph idx="1"/>
          </p:nvPr>
        </p:nvSpPr>
        <p:spPr>
          <a:xfrm>
            <a:off x="912286" y="2379306"/>
            <a:ext cx="10721526" cy="3634274"/>
          </a:xfrm>
        </p:spPr>
        <p:txBody>
          <a:bodyPr>
            <a:normAutofit/>
          </a:bodyPr>
          <a:lstStyle/>
          <a:p>
            <a:pPr marL="0" indent="0">
              <a:buNone/>
            </a:pPr>
            <a:endParaRPr lang="en-US" sz="1900" b="0" dirty="0"/>
          </a:p>
          <a:p>
            <a:r>
              <a:rPr lang="en-US" sz="1900" dirty="0"/>
              <a:t>Best confirmed </a:t>
            </a:r>
            <a:r>
              <a:rPr lang="en-US" sz="1900" dirty="0">
                <a:solidFill>
                  <a:schemeClr val="accent1"/>
                </a:solidFill>
              </a:rPr>
              <a:t>overall response rate was 87% (95% CI, 69-96), including 43% complete response/complete response with partial hematologic recovery and 43% partial response</a:t>
            </a:r>
            <a:r>
              <a:rPr lang="en-US" sz="1900" dirty="0"/>
              <a:t>. Median time to response was 3 months</a:t>
            </a:r>
            <a:r>
              <a:rPr lang="en-US" sz="1900" b="0" dirty="0"/>
              <a:t>.</a:t>
            </a:r>
          </a:p>
          <a:p>
            <a:r>
              <a:rPr lang="en-US" sz="1900" dirty="0">
                <a:solidFill>
                  <a:schemeClr val="accent1"/>
                </a:solidFill>
              </a:rPr>
              <a:t>Median duration of response was not reached </a:t>
            </a:r>
            <a:r>
              <a:rPr lang="en-US" sz="1900" dirty="0"/>
              <a:t>(95% CI, 37-not evaluable [NE]) regardless of subtype</a:t>
            </a:r>
            <a:r>
              <a:rPr lang="en-US" sz="1900" b="0" dirty="0"/>
              <a:t>. </a:t>
            </a:r>
          </a:p>
          <a:p>
            <a:r>
              <a:rPr lang="en-US" sz="1900" dirty="0"/>
              <a:t>Median PFS was not reached in the first-line population (39-NE), aggressive systemic mastocytosis or mast cell leukemia subtypes, and was 48 months (25-NE) in systemic mastocytosis with an associated hematological neoplasm; </a:t>
            </a:r>
            <a:r>
              <a:rPr lang="en-US" sz="1900" dirty="0">
                <a:solidFill>
                  <a:schemeClr val="accent1"/>
                </a:solidFill>
              </a:rPr>
              <a:t>PFS rate at 48 months was 67% (95% CI, 49-85). </a:t>
            </a:r>
          </a:p>
          <a:p>
            <a:r>
              <a:rPr lang="en-US" sz="1900" dirty="0"/>
              <a:t>Median overall survival (OS) was not reached (95% CI, NE-NE) regardless </a:t>
            </a:r>
            <a:r>
              <a:rPr lang="en-US" sz="1900"/>
              <a:t>of subtype, </a:t>
            </a:r>
            <a:r>
              <a:rPr lang="en-US" sz="1900" dirty="0"/>
              <a:t>and </a:t>
            </a:r>
            <a:r>
              <a:rPr lang="en-US" sz="1900" dirty="0">
                <a:solidFill>
                  <a:schemeClr val="accent1"/>
                </a:solidFill>
              </a:rPr>
              <a:t>OS rate at 48 months was 79% (95% CI, 64-93). </a:t>
            </a:r>
          </a:p>
        </p:txBody>
      </p:sp>
      <p:sp>
        <p:nvSpPr>
          <p:cNvPr id="4" name="TextBox 3">
            <a:extLst>
              <a:ext uri="{FF2B5EF4-FFF2-40B4-BE49-F238E27FC236}">
                <a16:creationId xmlns:a16="http://schemas.microsoft.com/office/drawing/2014/main" id="{E703A61C-0797-2009-3E79-55D275E6AC2B}"/>
              </a:ext>
            </a:extLst>
          </p:cNvPr>
          <p:cNvSpPr txBox="1"/>
          <p:nvPr/>
        </p:nvSpPr>
        <p:spPr>
          <a:xfrm>
            <a:off x="0" y="6488668"/>
            <a:ext cx="321517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Reiter A et al. ASH 2025;Abstract 1022.</a:t>
            </a:r>
          </a:p>
        </p:txBody>
      </p:sp>
      <p:pic>
        <p:nvPicPr>
          <p:cNvPr id="5" name="Picture 4">
            <a:extLst>
              <a:ext uri="{FF2B5EF4-FFF2-40B4-BE49-F238E27FC236}">
                <a16:creationId xmlns:a16="http://schemas.microsoft.com/office/drawing/2014/main" id="{B647A5A8-BE1B-57AF-5646-6EBADBF2F3A2}"/>
              </a:ext>
            </a:extLst>
          </p:cNvPr>
          <p:cNvPicPr>
            <a:picLocks noChangeAspect="1"/>
          </p:cNvPicPr>
          <p:nvPr/>
        </p:nvPicPr>
        <p:blipFill>
          <a:blip r:embed="rId2"/>
          <a:stretch>
            <a:fillRect/>
          </a:stretch>
        </p:blipFill>
        <p:spPr>
          <a:xfrm>
            <a:off x="125987" y="1063108"/>
            <a:ext cx="11940025" cy="1202293"/>
          </a:xfrm>
          <a:prstGeom prst="rect">
            <a:avLst/>
          </a:prstGeom>
        </p:spPr>
      </p:pic>
    </p:spTree>
    <p:extLst>
      <p:ext uri="{BB962C8B-B14F-4D97-AF65-F5344CB8AC3E}">
        <p14:creationId xmlns:p14="http://schemas.microsoft.com/office/powerpoint/2010/main" val="3754090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7C628B-6EB4-409E-8E2A-C8222910DE46}"/>
              </a:ext>
            </a:extLst>
          </p:cNvPr>
          <p:cNvSpPr>
            <a:spLocks noGrp="1"/>
          </p:cNvSpPr>
          <p:nvPr>
            <p:ph type="title"/>
          </p:nvPr>
        </p:nvSpPr>
        <p:spPr>
          <a:xfrm>
            <a:off x="195038" y="150314"/>
            <a:ext cx="10515600" cy="1325563"/>
          </a:xfrm>
        </p:spPr>
        <p:txBody>
          <a:bodyPr>
            <a:normAutofit/>
          </a:bodyPr>
          <a:lstStyle/>
          <a:p>
            <a:r>
              <a:rPr lang="en-US" sz="2800" dirty="0">
                <a:latin typeface="+mj-lt"/>
              </a:rPr>
              <a:t>Summit: Phase 2 Clinical Study Evaluating Bezuclastinib in </a:t>
            </a:r>
            <a:r>
              <a:rPr lang="en-US" sz="2800" dirty="0" err="1">
                <a:latin typeface="+mj-lt"/>
              </a:rPr>
              <a:t>NonAdv</a:t>
            </a:r>
            <a:r>
              <a:rPr lang="en-US" sz="2800" dirty="0">
                <a:latin typeface="+mj-lt"/>
              </a:rPr>
              <a:t> SM</a:t>
            </a:r>
            <a:endParaRPr lang="en-IN" sz="2800" dirty="0">
              <a:latin typeface="+mj-lt"/>
            </a:endParaRPr>
          </a:p>
        </p:txBody>
      </p:sp>
      <p:sp>
        <p:nvSpPr>
          <p:cNvPr id="6" name="Rectangle 5">
            <a:extLst>
              <a:ext uri="{FF2B5EF4-FFF2-40B4-BE49-F238E27FC236}">
                <a16:creationId xmlns:a16="http://schemas.microsoft.com/office/drawing/2014/main" id="{8090DAB6-5A94-47DE-BA3F-2C72C5313739}"/>
              </a:ext>
            </a:extLst>
          </p:cNvPr>
          <p:cNvSpPr/>
          <p:nvPr/>
        </p:nvSpPr>
        <p:spPr>
          <a:xfrm>
            <a:off x="297711" y="2132964"/>
            <a:ext cx="1647821" cy="267444"/>
          </a:xfrm>
          <a:prstGeom prst="rect">
            <a:avLst/>
          </a:prstGeom>
          <a:solidFill>
            <a:schemeClr val="accent6">
              <a:lumMod val="20000"/>
              <a:lumOff val="80000"/>
            </a:schemeClr>
          </a:solid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100" b="1" i="0" u="none" strike="noStrike" kern="0" cap="none" spc="0" normalizeH="0" baseline="0" noProof="0" dirty="0">
                <a:ln>
                  <a:noFill/>
                </a:ln>
                <a:solidFill>
                  <a:srgbClr val="000000"/>
                </a:solidFill>
                <a:effectLst/>
                <a:uLnTx/>
                <a:uFillTx/>
                <a:latin typeface="Krub"/>
                <a:ea typeface="+mn-ea"/>
                <a:cs typeface="+mn-cs"/>
                <a:sym typeface="Arial"/>
              </a:rPr>
              <a:t>Eligibility</a:t>
            </a:r>
          </a:p>
        </p:txBody>
      </p:sp>
      <p:sp>
        <p:nvSpPr>
          <p:cNvPr id="7" name="Rectangle 6">
            <a:extLst>
              <a:ext uri="{FF2B5EF4-FFF2-40B4-BE49-F238E27FC236}">
                <a16:creationId xmlns:a16="http://schemas.microsoft.com/office/drawing/2014/main" id="{6DFCC383-EA25-4CFC-BB60-0A4343A06735}"/>
              </a:ext>
            </a:extLst>
          </p:cNvPr>
          <p:cNvSpPr/>
          <p:nvPr/>
        </p:nvSpPr>
        <p:spPr>
          <a:xfrm>
            <a:off x="297711" y="2132963"/>
            <a:ext cx="1647821" cy="2330553"/>
          </a:xfrm>
          <a:prstGeom prst="rect">
            <a:avLst/>
          </a:prstGeom>
          <a:no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457200" rtlCol="0" anchor="t"/>
          <a:lstStyle/>
          <a:p>
            <a:pPr marL="0" marR="0" lvl="0" indent="0" algn="l" defTabSz="914400" rtl="0" eaLnBrk="1" fontAlgn="auto" latinLnBrk="0" hangingPunct="1">
              <a:lnSpc>
                <a:spcPct val="100000"/>
              </a:lnSpc>
              <a:spcBef>
                <a:spcPts val="1400"/>
              </a:spcBef>
              <a:spcAft>
                <a:spcPts val="140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ISM or SSM based on 2016 WHO classification </a:t>
            </a:r>
          </a:p>
          <a:p>
            <a:pPr marL="0" marR="0" lvl="0" indent="0" algn="l" defTabSz="914400" rtl="0" eaLnBrk="1" fontAlgn="auto" latinLnBrk="0" hangingPunct="1">
              <a:lnSpc>
                <a:spcPct val="100000"/>
              </a:lnSpc>
              <a:spcBef>
                <a:spcPts val="1400"/>
              </a:spcBef>
              <a:spcAft>
                <a:spcPts val="140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Moderate – severe symptoms on ≥2 </a:t>
            </a:r>
            <a:b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b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anti-mediator therapies </a:t>
            </a:r>
          </a:p>
        </p:txBody>
      </p:sp>
      <p:sp>
        <p:nvSpPr>
          <p:cNvPr id="8" name="Rectangle 7">
            <a:extLst>
              <a:ext uri="{FF2B5EF4-FFF2-40B4-BE49-F238E27FC236}">
                <a16:creationId xmlns:a16="http://schemas.microsoft.com/office/drawing/2014/main" id="{37A528E2-3C86-4FC6-A57E-C96A305A202F}"/>
              </a:ext>
            </a:extLst>
          </p:cNvPr>
          <p:cNvSpPr/>
          <p:nvPr/>
        </p:nvSpPr>
        <p:spPr>
          <a:xfrm>
            <a:off x="297711" y="4574910"/>
            <a:ext cx="1760707" cy="504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500"/>
              </a:spcBef>
              <a:spcAft>
                <a:spcPts val="50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Krub"/>
                <a:ea typeface="+mn-ea"/>
                <a:cs typeface="+mn-cs"/>
                <a:sym typeface="Arial"/>
              </a:rPr>
              <a:t>BSC: Best supportive care</a:t>
            </a:r>
            <a:endParaRPr kumimoji="0" lang="en-IN" sz="1100" b="0" i="0" u="none" strike="noStrike" kern="0" cap="none" spc="0" normalizeH="0" baseline="0" noProof="0" dirty="0">
              <a:ln>
                <a:noFill/>
              </a:ln>
              <a:solidFill>
                <a:srgbClr val="000000"/>
              </a:solidFill>
              <a:effectLst/>
              <a:uLnTx/>
              <a:uFillTx/>
              <a:latin typeface="Krub"/>
              <a:ea typeface="+mn-ea"/>
              <a:cs typeface="+mn-cs"/>
              <a:sym typeface="Arial"/>
            </a:endParaRPr>
          </a:p>
        </p:txBody>
      </p:sp>
      <p:sp>
        <p:nvSpPr>
          <p:cNvPr id="9" name="Rectangle 8">
            <a:extLst>
              <a:ext uri="{FF2B5EF4-FFF2-40B4-BE49-F238E27FC236}">
                <a16:creationId xmlns:a16="http://schemas.microsoft.com/office/drawing/2014/main" id="{3460741F-0CED-4FBB-992F-57472B8158D8}"/>
              </a:ext>
            </a:extLst>
          </p:cNvPr>
          <p:cNvSpPr/>
          <p:nvPr/>
        </p:nvSpPr>
        <p:spPr>
          <a:xfrm>
            <a:off x="3421930" y="5498033"/>
            <a:ext cx="8494694" cy="531845"/>
          </a:xfrm>
          <a:prstGeom prst="rect">
            <a:avLst/>
          </a:prstGeom>
          <a:solidFill>
            <a:schemeClr val="accent6">
              <a:lumMod val="20000"/>
              <a:lumOff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EF3339"/>
                </a:solidFill>
                <a:effectLst/>
                <a:uLnTx/>
                <a:uFillTx/>
                <a:latin typeface="Krub"/>
                <a:ea typeface="+mn-ea"/>
                <a:cs typeface="Arial"/>
                <a:sym typeface="Arial"/>
              </a:rPr>
              <a:t>OPEN-LABEL EXTENSION (OLE)</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100" b="1" i="0" u="none" strike="noStrike" kern="1200" cap="none" spc="0" normalizeH="0" baseline="0" noProof="0" dirty="0">
                <a:ln>
                  <a:noFill/>
                </a:ln>
                <a:solidFill>
                  <a:srgbClr val="000000"/>
                </a:solidFill>
                <a:effectLst/>
                <a:uLnTx/>
                <a:uFillTx/>
                <a:latin typeface="Krub"/>
                <a:ea typeface="+mn-ea"/>
                <a:cs typeface="Arial"/>
                <a:sym typeface="Arial"/>
              </a:rPr>
              <a:t>Primary Objective: </a:t>
            </a:r>
            <a:r>
              <a:rPr kumimoji="0" lang="en-US" sz="1100" b="0" i="0" u="none" strike="noStrike" kern="1200" cap="none" spc="0" normalizeH="0" baseline="0" noProof="0" dirty="0">
                <a:ln>
                  <a:noFill/>
                </a:ln>
                <a:solidFill>
                  <a:srgbClr val="000000"/>
                </a:solidFill>
                <a:effectLst/>
                <a:uLnTx/>
                <a:uFillTx/>
                <a:latin typeface="Krub"/>
                <a:ea typeface="+mn-ea"/>
                <a:cs typeface="Arial"/>
                <a:sym typeface="Arial"/>
              </a:rPr>
              <a:t>Characterize safety and tolerability of bezuclastinib</a:t>
            </a:r>
          </a:p>
        </p:txBody>
      </p:sp>
      <p:sp>
        <p:nvSpPr>
          <p:cNvPr id="10" name="Rectangle 9">
            <a:extLst>
              <a:ext uri="{FF2B5EF4-FFF2-40B4-BE49-F238E27FC236}">
                <a16:creationId xmlns:a16="http://schemas.microsoft.com/office/drawing/2014/main" id="{519F5000-8349-4251-8F58-A7F562B41081}"/>
              </a:ext>
            </a:extLst>
          </p:cNvPr>
          <p:cNvSpPr/>
          <p:nvPr/>
        </p:nvSpPr>
        <p:spPr>
          <a:xfrm>
            <a:off x="2058418" y="2132963"/>
            <a:ext cx="5115380" cy="3017520"/>
          </a:xfrm>
          <a:prstGeom prst="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1" name="Rectangle 10">
            <a:extLst>
              <a:ext uri="{FF2B5EF4-FFF2-40B4-BE49-F238E27FC236}">
                <a16:creationId xmlns:a16="http://schemas.microsoft.com/office/drawing/2014/main" id="{A61D7635-28CC-4A66-B858-3944FB984048}"/>
              </a:ext>
            </a:extLst>
          </p:cNvPr>
          <p:cNvSpPr/>
          <p:nvPr/>
        </p:nvSpPr>
        <p:spPr>
          <a:xfrm>
            <a:off x="8597244" y="2132963"/>
            <a:ext cx="3319379" cy="3017520"/>
          </a:xfrm>
          <a:prstGeom prst="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dirty="0">
              <a:ln>
                <a:noFill/>
              </a:ln>
              <a:solidFill>
                <a:srgbClr val="FFFFFF"/>
              </a:solidFill>
              <a:effectLst/>
              <a:uLnTx/>
              <a:uFillTx/>
              <a:latin typeface="Krub"/>
              <a:ea typeface="+mn-ea"/>
              <a:cs typeface="+mn-cs"/>
              <a:sym typeface="Arial"/>
            </a:endParaRPr>
          </a:p>
        </p:txBody>
      </p:sp>
      <p:grpSp>
        <p:nvGrpSpPr>
          <p:cNvPr id="18" name="Group 17">
            <a:extLst>
              <a:ext uri="{FF2B5EF4-FFF2-40B4-BE49-F238E27FC236}">
                <a16:creationId xmlns:a16="http://schemas.microsoft.com/office/drawing/2014/main" id="{C6298DFB-DED6-49A0-BBEE-19323015B3AE}"/>
              </a:ext>
            </a:extLst>
          </p:cNvPr>
          <p:cNvGrpSpPr/>
          <p:nvPr/>
        </p:nvGrpSpPr>
        <p:grpSpPr>
          <a:xfrm>
            <a:off x="2058417" y="1285196"/>
            <a:ext cx="5115381" cy="264160"/>
            <a:chOff x="2058417" y="1205558"/>
            <a:chExt cx="5115381" cy="264160"/>
          </a:xfrm>
        </p:grpSpPr>
        <p:sp>
          <p:nvSpPr>
            <p:cNvPr id="13" name="Shape1_20221025_110649">
              <a:extLst>
                <a:ext uri="{FF2B5EF4-FFF2-40B4-BE49-F238E27FC236}">
                  <a16:creationId xmlns:a16="http://schemas.microsoft.com/office/drawing/2014/main" id="{43DEA18D-BE87-414F-8400-75699A3B9E37}"/>
                </a:ext>
              </a:extLst>
            </p:cNvPr>
            <p:cNvSpPr txBox="1"/>
            <p:nvPr/>
          </p:nvSpPr>
          <p:spPr>
            <a:xfrm>
              <a:off x="2058417" y="1205558"/>
              <a:ext cx="4663440" cy="215444"/>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PART 1: DOSE OPTIMIZATION (fully enrolled)</a:t>
              </a:r>
            </a:p>
          </p:txBody>
        </p:sp>
        <p:cxnSp>
          <p:nvCxnSpPr>
            <p:cNvPr id="14" name="Shape0_20221025_110436">
              <a:extLst>
                <a:ext uri="{FF2B5EF4-FFF2-40B4-BE49-F238E27FC236}">
                  <a16:creationId xmlns:a16="http://schemas.microsoft.com/office/drawing/2014/main" id="{04806860-3907-44FC-B71F-CC9B6C86E62F}"/>
                </a:ext>
              </a:extLst>
            </p:cNvPr>
            <p:cNvCxnSpPr>
              <a:cxnSpLocks/>
            </p:cNvCxnSpPr>
            <p:nvPr/>
          </p:nvCxnSpPr>
          <p:spPr>
            <a:xfrm>
              <a:off x="2058419" y="1469718"/>
              <a:ext cx="477672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EFC2A-FA22-4385-B677-766E8EAAF33D}"/>
                </a:ext>
              </a:extLst>
            </p:cNvPr>
            <p:cNvCxnSpPr>
              <a:cxnSpLocks/>
            </p:cNvCxnSpPr>
            <p:nvPr/>
          </p:nvCxnSpPr>
          <p:spPr>
            <a:xfrm>
              <a:off x="6729563" y="1469718"/>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392DB120-B9B6-48BA-B2A1-21BBC20FD846}"/>
              </a:ext>
            </a:extLst>
          </p:cNvPr>
          <p:cNvSpPr/>
          <p:nvPr/>
        </p:nvSpPr>
        <p:spPr>
          <a:xfrm>
            <a:off x="2024219" y="1574637"/>
            <a:ext cx="5148584" cy="393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914400" rtl="0" eaLnBrk="1" fontAlgn="auto" latinLnBrk="0" hangingPunct="1">
              <a:lnSpc>
                <a:spcPct val="100000"/>
              </a:lnSpc>
              <a:spcBef>
                <a:spcPts val="1000"/>
              </a:spcBef>
              <a:spcAft>
                <a:spcPts val="100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Primary objective:</a:t>
            </a:r>
            <a:r>
              <a:rPr kumimoji="0" lang="en-US" sz="1100" b="0" i="0" u="none" strike="noStrike" kern="0" cap="none" spc="0" normalizeH="0" baseline="0" noProof="0" dirty="0">
                <a:ln>
                  <a:noFill/>
                </a:ln>
                <a:solidFill>
                  <a:srgbClr val="000000"/>
                </a:solidFill>
                <a:effectLst/>
                <a:uLnTx/>
                <a:uFillTx/>
                <a:latin typeface="Krub"/>
                <a:ea typeface="+mn-ea"/>
                <a:cs typeface="+mn-cs"/>
                <a:sym typeface="Arial"/>
              </a:rPr>
              <a:t> Determine the recommended dose of bezuclastinib</a:t>
            </a:r>
          </a:p>
        </p:txBody>
      </p:sp>
      <p:grpSp>
        <p:nvGrpSpPr>
          <p:cNvPr id="20" name="Group 19">
            <a:extLst>
              <a:ext uri="{FF2B5EF4-FFF2-40B4-BE49-F238E27FC236}">
                <a16:creationId xmlns:a16="http://schemas.microsoft.com/office/drawing/2014/main" id="{08DD2AF1-1746-4610-9C9F-CC25D7366BDC}"/>
              </a:ext>
            </a:extLst>
          </p:cNvPr>
          <p:cNvGrpSpPr/>
          <p:nvPr/>
        </p:nvGrpSpPr>
        <p:grpSpPr>
          <a:xfrm>
            <a:off x="8597244" y="1282319"/>
            <a:ext cx="3299460" cy="264160"/>
            <a:chOff x="5285292" y="1155546"/>
            <a:chExt cx="3299460" cy="264160"/>
          </a:xfrm>
        </p:grpSpPr>
        <p:sp>
          <p:nvSpPr>
            <p:cNvPr id="21" name="Shape1_20221025_110649">
              <a:extLst>
                <a:ext uri="{FF2B5EF4-FFF2-40B4-BE49-F238E27FC236}">
                  <a16:creationId xmlns:a16="http://schemas.microsoft.com/office/drawing/2014/main" id="{F04EE1DA-8957-4A1A-A7B4-13DFFF9A7762}"/>
                </a:ext>
              </a:extLst>
            </p:cNvPr>
            <p:cNvSpPr txBox="1"/>
            <p:nvPr/>
          </p:nvSpPr>
          <p:spPr>
            <a:xfrm>
              <a:off x="5285292" y="1155546"/>
              <a:ext cx="2926080" cy="215444"/>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PART 2: EXPANSION</a:t>
              </a:r>
            </a:p>
          </p:txBody>
        </p:sp>
        <p:cxnSp>
          <p:nvCxnSpPr>
            <p:cNvPr id="22" name="Shape0_20221025_110436">
              <a:extLst>
                <a:ext uri="{FF2B5EF4-FFF2-40B4-BE49-F238E27FC236}">
                  <a16:creationId xmlns:a16="http://schemas.microsoft.com/office/drawing/2014/main" id="{9354A1F9-446E-432F-81B9-B892F6B85A69}"/>
                </a:ext>
              </a:extLst>
            </p:cNvPr>
            <p:cNvCxnSpPr>
              <a:cxnSpLocks/>
            </p:cNvCxnSpPr>
            <p:nvPr/>
          </p:nvCxnSpPr>
          <p:spPr>
            <a:xfrm>
              <a:off x="5285292" y="1419706"/>
              <a:ext cx="29260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0B9290-5CBB-4CBF-B7E6-73BA5A4B0B2F}"/>
                </a:ext>
              </a:extLst>
            </p:cNvPr>
            <p:cNvCxnSpPr>
              <a:cxnSpLocks/>
            </p:cNvCxnSpPr>
            <p:nvPr/>
          </p:nvCxnSpPr>
          <p:spPr>
            <a:xfrm>
              <a:off x="8140517" y="1419706"/>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E98FA0E0-2CC7-4368-9580-0085EA02C21A}"/>
              </a:ext>
            </a:extLst>
          </p:cNvPr>
          <p:cNvSpPr/>
          <p:nvPr/>
        </p:nvSpPr>
        <p:spPr>
          <a:xfrm>
            <a:off x="8597244" y="1574637"/>
            <a:ext cx="3297045" cy="393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914400" rtl="0" eaLnBrk="1" fontAlgn="auto" latinLnBrk="0" hangingPunct="1">
              <a:lnSpc>
                <a:spcPct val="100000"/>
              </a:lnSpc>
              <a:spcBef>
                <a:spcPts val="1000"/>
              </a:spcBef>
              <a:spcAft>
                <a:spcPts val="100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Primary objective:</a:t>
            </a:r>
            <a:r>
              <a:rPr kumimoji="0" lang="en-US" sz="1100" b="0" i="0" u="none" strike="noStrike" kern="0" cap="none" spc="0" normalizeH="0" baseline="0" noProof="0" dirty="0">
                <a:ln>
                  <a:noFill/>
                </a:ln>
                <a:solidFill>
                  <a:srgbClr val="000000"/>
                </a:solidFill>
                <a:effectLst/>
                <a:uLnTx/>
                <a:uFillTx/>
                <a:latin typeface="Krub"/>
                <a:ea typeface="+mn-ea"/>
                <a:cs typeface="+mn-cs"/>
                <a:sym typeface="Arial"/>
              </a:rPr>
              <a:t> Determine the efficacy of bezuclastinib</a:t>
            </a:r>
          </a:p>
        </p:txBody>
      </p:sp>
      <p:sp>
        <p:nvSpPr>
          <p:cNvPr id="26" name="Rectangle 25">
            <a:extLst>
              <a:ext uri="{FF2B5EF4-FFF2-40B4-BE49-F238E27FC236}">
                <a16:creationId xmlns:a16="http://schemas.microsoft.com/office/drawing/2014/main" id="{E7B0CA30-F481-47C5-8298-B544B669F28A}"/>
              </a:ext>
            </a:extLst>
          </p:cNvPr>
          <p:cNvSpPr/>
          <p:nvPr/>
        </p:nvSpPr>
        <p:spPr>
          <a:xfrm>
            <a:off x="7292846" y="3148269"/>
            <a:ext cx="1185350" cy="2002214"/>
          </a:xfrm>
          <a:prstGeom prst="rect">
            <a:avLst/>
          </a:prstGeom>
          <a:noFill/>
          <a:ln w="9525">
            <a:solidFill>
              <a:srgbClr val="EF333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100" b="1" i="0" u="none" strike="noStrike" kern="0" cap="none" spc="0" normalizeH="0" baseline="0" noProof="0" dirty="0">
                <a:ln>
                  <a:noFill/>
                </a:ln>
                <a:solidFill>
                  <a:srgbClr val="EF3339"/>
                </a:solidFill>
                <a:effectLst/>
                <a:uLnTx/>
                <a:uFillTx/>
                <a:latin typeface="Krub"/>
                <a:ea typeface="+mn-ea"/>
                <a:cs typeface="+mn-cs"/>
                <a:sym typeface="Arial"/>
              </a:rPr>
              <a:t>Part 1 </a:t>
            </a:r>
            <a:br>
              <a:rPr kumimoji="0" lang="en-US" sz="1100" b="1" i="0" u="none" strike="noStrike" kern="0" cap="none" spc="0" normalizeH="0" baseline="0" noProof="0" dirty="0">
                <a:ln>
                  <a:noFill/>
                </a:ln>
                <a:solidFill>
                  <a:srgbClr val="EF3339"/>
                </a:solidFill>
                <a:effectLst/>
                <a:uLnTx/>
                <a:uFillTx/>
                <a:latin typeface="Krub"/>
                <a:ea typeface="+mn-ea"/>
                <a:cs typeface="+mn-cs"/>
                <a:sym typeface="Arial"/>
              </a:rPr>
            </a:br>
            <a:r>
              <a:rPr kumimoji="0" lang="en-US" sz="1100" b="1" i="0" u="none" strike="noStrike" kern="0" cap="none" spc="0" normalizeH="0" baseline="0" noProof="0" dirty="0">
                <a:ln>
                  <a:noFill/>
                </a:ln>
                <a:solidFill>
                  <a:srgbClr val="EF3339"/>
                </a:solidFill>
                <a:effectLst/>
                <a:uLnTx/>
                <a:uFillTx/>
                <a:latin typeface="Krub"/>
                <a:ea typeface="+mn-ea"/>
                <a:cs typeface="+mn-cs"/>
                <a:sym typeface="Arial"/>
              </a:rPr>
              <a:t>Endpoints </a:t>
            </a:r>
          </a:p>
          <a:p>
            <a:pPr marL="0" marR="0" lvl="0" indent="0" algn="ctr"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Safety </a:t>
            </a:r>
          </a:p>
          <a:p>
            <a:pPr marL="0" marR="0" lvl="0" indent="0" algn="ctr"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PK</a:t>
            </a:r>
          </a:p>
          <a:p>
            <a:pPr marL="0" marR="0" lvl="0" indent="0" algn="ctr"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Biomarkers </a:t>
            </a:r>
          </a:p>
          <a:p>
            <a:pPr marL="0" marR="0" lvl="0" indent="0" algn="ctr"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Symptom improvement based on PRO measures </a:t>
            </a:r>
            <a:endParaRPr kumimoji="0" lang="en-IN" sz="1200" b="0" i="0" u="none" strike="noStrike" kern="0" cap="none" spc="0" normalizeH="0" baseline="0" noProof="0" dirty="0">
              <a:ln>
                <a:noFill/>
              </a:ln>
              <a:solidFill>
                <a:srgbClr val="000000"/>
              </a:solidFill>
              <a:effectLst/>
              <a:uLnTx/>
              <a:uFillTx/>
              <a:latin typeface="Krub"/>
              <a:ea typeface="+mn-ea"/>
              <a:cs typeface="+mn-cs"/>
              <a:sym typeface="Arial"/>
            </a:endParaRPr>
          </a:p>
        </p:txBody>
      </p:sp>
      <p:sp>
        <p:nvSpPr>
          <p:cNvPr id="27" name="Diamond 26">
            <a:extLst>
              <a:ext uri="{FF2B5EF4-FFF2-40B4-BE49-F238E27FC236}">
                <a16:creationId xmlns:a16="http://schemas.microsoft.com/office/drawing/2014/main" id="{FB078C88-82E9-4C81-9F44-623845D3B541}"/>
              </a:ext>
            </a:extLst>
          </p:cNvPr>
          <p:cNvSpPr/>
          <p:nvPr/>
        </p:nvSpPr>
        <p:spPr>
          <a:xfrm>
            <a:off x="7382601" y="2116636"/>
            <a:ext cx="1005840" cy="100584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prstClr val="white"/>
                </a:solidFill>
                <a:effectLst/>
                <a:uLnTx/>
                <a:uFillTx/>
                <a:latin typeface="Krub"/>
                <a:ea typeface="+mn-ea"/>
                <a:cs typeface="+mn-cs"/>
                <a:sym typeface="Arial"/>
              </a:rPr>
              <a:t>Selected </a:t>
            </a:r>
            <a:br>
              <a:rPr kumimoji="0" lang="en-US" sz="1100" b="1" i="0" u="none" strike="noStrike" kern="0" cap="none" spc="0" normalizeH="0" baseline="0" noProof="0" dirty="0">
                <a:ln>
                  <a:noFill/>
                </a:ln>
                <a:solidFill>
                  <a:prstClr val="white"/>
                </a:solidFill>
                <a:effectLst/>
                <a:uLnTx/>
                <a:uFillTx/>
                <a:latin typeface="Krub"/>
                <a:ea typeface="+mn-ea"/>
                <a:cs typeface="+mn-cs"/>
                <a:sym typeface="Arial"/>
              </a:rPr>
            </a:br>
            <a:r>
              <a:rPr kumimoji="0" lang="en-US" sz="1100" b="1" i="0" u="none" strike="noStrike" kern="0" cap="none" spc="0" normalizeH="0" baseline="0" noProof="0" dirty="0">
                <a:ln>
                  <a:noFill/>
                </a:ln>
                <a:solidFill>
                  <a:prstClr val="white"/>
                </a:solidFill>
                <a:effectLst/>
                <a:uLnTx/>
                <a:uFillTx/>
                <a:latin typeface="Krub"/>
                <a:ea typeface="+mn-ea"/>
                <a:cs typeface="+mn-cs"/>
                <a:sym typeface="Arial"/>
              </a:rPr>
              <a:t>Dose</a:t>
            </a:r>
            <a:endParaRPr kumimoji="0" lang="en-IN" sz="1100" b="1" i="0" u="none" strike="noStrike" kern="0" cap="none" spc="0" normalizeH="0" baseline="0" noProof="0" dirty="0">
              <a:ln>
                <a:noFill/>
              </a:ln>
              <a:solidFill>
                <a:prstClr val="white"/>
              </a:solidFill>
              <a:effectLst/>
              <a:uLnTx/>
              <a:uFillTx/>
              <a:latin typeface="Krub"/>
              <a:ea typeface="+mn-ea"/>
              <a:cs typeface="+mn-cs"/>
              <a:sym typeface="Arial"/>
            </a:endParaRPr>
          </a:p>
        </p:txBody>
      </p:sp>
      <p:sp>
        <p:nvSpPr>
          <p:cNvPr id="28" name="Rectangle 27">
            <a:extLst>
              <a:ext uri="{FF2B5EF4-FFF2-40B4-BE49-F238E27FC236}">
                <a16:creationId xmlns:a16="http://schemas.microsoft.com/office/drawing/2014/main" id="{844CBD10-D7A4-43E3-8430-76E11E09A100}"/>
              </a:ext>
            </a:extLst>
          </p:cNvPr>
          <p:cNvSpPr/>
          <p:nvPr/>
        </p:nvSpPr>
        <p:spPr>
          <a:xfrm>
            <a:off x="9662474" y="2678852"/>
            <a:ext cx="1989056" cy="7084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Bezuclastinib </a:t>
            </a:r>
            <a:b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b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(Formulation B)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Selected Dose + BSC </a:t>
            </a:r>
            <a:endParaRPr kumimoji="0" lang="en-IN" sz="1100" b="1" i="0" u="none" strike="noStrike" kern="0" cap="none" spc="0" normalizeH="0" baseline="0" noProof="0" dirty="0">
              <a:ln>
                <a:noFill/>
              </a:ln>
              <a:solidFill>
                <a:srgbClr val="000000"/>
              </a:solidFill>
              <a:effectLst/>
              <a:uLnTx/>
              <a:uFillTx/>
              <a:latin typeface="Krub"/>
              <a:ea typeface="+mn-ea"/>
              <a:cs typeface="+mn-cs"/>
              <a:sym typeface="Arial"/>
            </a:endParaRPr>
          </a:p>
        </p:txBody>
      </p:sp>
      <p:sp>
        <p:nvSpPr>
          <p:cNvPr id="29" name="Rectangle 28">
            <a:extLst>
              <a:ext uri="{FF2B5EF4-FFF2-40B4-BE49-F238E27FC236}">
                <a16:creationId xmlns:a16="http://schemas.microsoft.com/office/drawing/2014/main" id="{4FF1D9DF-C066-4244-8843-1B42CA64AFFA}"/>
              </a:ext>
            </a:extLst>
          </p:cNvPr>
          <p:cNvSpPr/>
          <p:nvPr/>
        </p:nvSpPr>
        <p:spPr>
          <a:xfrm>
            <a:off x="9662474" y="3551328"/>
            <a:ext cx="1989056" cy="7084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Krub"/>
                <a:ea typeface="+mn-ea"/>
                <a:cs typeface="+mn-cs"/>
                <a:sym typeface="Arial"/>
              </a:rPr>
              <a:t>Placebo + BSC </a:t>
            </a:r>
            <a:endParaRPr kumimoji="0" lang="en-IN" sz="1100" b="1" i="0" u="none" strike="noStrike" kern="0" cap="none" spc="0" normalizeH="0" baseline="0" noProof="0" dirty="0">
              <a:ln>
                <a:noFill/>
              </a:ln>
              <a:solidFill>
                <a:srgbClr val="FFFFFF"/>
              </a:solidFill>
              <a:effectLst/>
              <a:uLnTx/>
              <a:uFillTx/>
              <a:latin typeface="Krub"/>
              <a:ea typeface="+mn-ea"/>
              <a:cs typeface="+mn-cs"/>
              <a:sym typeface="Arial"/>
            </a:endParaRPr>
          </a:p>
        </p:txBody>
      </p:sp>
      <p:cxnSp>
        <p:nvCxnSpPr>
          <p:cNvPr id="32" name="Connector: Elbow 31">
            <a:extLst>
              <a:ext uri="{FF2B5EF4-FFF2-40B4-BE49-F238E27FC236}">
                <a16:creationId xmlns:a16="http://schemas.microsoft.com/office/drawing/2014/main" id="{A25DE0B4-7A74-41ED-8213-373DABE11EE8}"/>
              </a:ext>
            </a:extLst>
          </p:cNvPr>
          <p:cNvCxnSpPr>
            <a:stCxn id="28" idx="1"/>
            <a:endCxn id="29" idx="1"/>
          </p:cNvCxnSpPr>
          <p:nvPr/>
        </p:nvCxnSpPr>
        <p:spPr>
          <a:xfrm rot="10800000" flipV="1">
            <a:off x="9662474" y="3033067"/>
            <a:ext cx="12700" cy="872476"/>
          </a:xfrm>
          <a:prstGeom prst="bentConnector3">
            <a:avLst>
              <a:gd name="adj1" fmla="val 5030000"/>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B08FC3D6-0883-4407-B043-6C735F29B2CE}"/>
              </a:ext>
            </a:extLst>
          </p:cNvPr>
          <p:cNvSpPr/>
          <p:nvPr/>
        </p:nvSpPr>
        <p:spPr>
          <a:xfrm>
            <a:off x="8875917" y="3284832"/>
            <a:ext cx="368946" cy="3689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Krub"/>
                <a:ea typeface="+mn-ea"/>
                <a:cs typeface="+mn-cs"/>
                <a:sym typeface="Arial"/>
              </a:rPr>
              <a:t>R</a:t>
            </a:r>
            <a:endParaRPr kumimoji="0" lang="en-IN" sz="1100" b="1"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34" name="TextBox 33">
            <a:extLst>
              <a:ext uri="{FF2B5EF4-FFF2-40B4-BE49-F238E27FC236}">
                <a16:creationId xmlns:a16="http://schemas.microsoft.com/office/drawing/2014/main" id="{97ABDE80-68C4-47B4-81F4-42EF5B4C216B}"/>
              </a:ext>
            </a:extLst>
          </p:cNvPr>
          <p:cNvSpPr txBox="1"/>
          <p:nvPr/>
        </p:nvSpPr>
        <p:spPr>
          <a:xfrm>
            <a:off x="8720393" y="2722651"/>
            <a:ext cx="67999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Arial"/>
                <a:sym typeface="Arial"/>
              </a:rPr>
              <a:t>N=TBD</a:t>
            </a:r>
            <a:r>
              <a:rPr kumimoji="0" lang="en-US" sz="1100" b="1" i="0" u="none" strike="noStrike" kern="0" cap="none" spc="0" normalizeH="0" baseline="30000" noProof="0" dirty="0">
                <a:ln>
                  <a:noFill/>
                </a:ln>
                <a:solidFill>
                  <a:srgbClr val="000000"/>
                </a:solidFill>
                <a:effectLst/>
                <a:uLnTx/>
                <a:uFillTx/>
                <a:latin typeface="Krub"/>
                <a:ea typeface="+mn-ea"/>
                <a:cs typeface="Arial"/>
                <a:sym typeface="Arial"/>
              </a:rPr>
              <a:t>𝑐</a:t>
            </a:r>
            <a:endParaRPr kumimoji="0" lang="en-IN" sz="11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36" name="TextBox 35">
            <a:extLst>
              <a:ext uri="{FF2B5EF4-FFF2-40B4-BE49-F238E27FC236}">
                <a16:creationId xmlns:a16="http://schemas.microsoft.com/office/drawing/2014/main" id="{D0B4BA22-5663-410C-B379-B8EF47C3A710}"/>
              </a:ext>
            </a:extLst>
          </p:cNvPr>
          <p:cNvSpPr txBox="1"/>
          <p:nvPr/>
        </p:nvSpPr>
        <p:spPr>
          <a:xfrm>
            <a:off x="8863060" y="3907128"/>
            <a:ext cx="3946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Arial"/>
                <a:sym typeface="Arial"/>
              </a:rPr>
              <a:t>2:1</a:t>
            </a:r>
            <a:endParaRPr kumimoji="0" lang="en-IN" sz="11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37" name="TextBox 36">
            <a:extLst>
              <a:ext uri="{FF2B5EF4-FFF2-40B4-BE49-F238E27FC236}">
                <a16:creationId xmlns:a16="http://schemas.microsoft.com/office/drawing/2014/main" id="{1FC997F0-C38D-4BF1-A4BA-F96596A67BC5}"/>
              </a:ext>
            </a:extLst>
          </p:cNvPr>
          <p:cNvSpPr txBox="1"/>
          <p:nvPr/>
        </p:nvSpPr>
        <p:spPr>
          <a:xfrm>
            <a:off x="8720393" y="4785829"/>
            <a:ext cx="31033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30000" noProof="0" dirty="0">
                <a:ln>
                  <a:noFill/>
                </a:ln>
                <a:solidFill>
                  <a:srgbClr val="000000"/>
                </a:solidFill>
                <a:effectLst/>
                <a:uLnTx/>
                <a:uFillTx/>
                <a:latin typeface="Krub"/>
                <a:ea typeface="+mn-ea"/>
                <a:cs typeface="Arial"/>
                <a:sym typeface="Arial"/>
              </a:rPr>
              <a:t>𝑐</a:t>
            </a:r>
            <a:r>
              <a:rPr kumimoji="0" lang="en-US" sz="900" b="0" i="0" u="none" strike="noStrike" kern="0" cap="none" spc="0" normalizeH="0" baseline="0" noProof="0" dirty="0">
                <a:ln>
                  <a:noFill/>
                </a:ln>
                <a:solidFill>
                  <a:srgbClr val="000000"/>
                </a:solidFill>
                <a:effectLst/>
                <a:uLnTx/>
                <a:uFillTx/>
                <a:latin typeface="Krub"/>
                <a:ea typeface="+mn-ea"/>
                <a:cs typeface="Arial"/>
                <a:sym typeface="Arial"/>
              </a:rPr>
              <a:t> Part 2 will be sized based on Part 1 results and regulatory discussions</a:t>
            </a:r>
            <a:endParaRPr kumimoji="0" lang="en-IN" sz="9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40" name="Arrow: Chevron 39">
            <a:extLst>
              <a:ext uri="{FF2B5EF4-FFF2-40B4-BE49-F238E27FC236}">
                <a16:creationId xmlns:a16="http://schemas.microsoft.com/office/drawing/2014/main" id="{06CADEFD-6CFD-4CF7-BAEF-070606783F36}"/>
              </a:ext>
            </a:extLst>
          </p:cNvPr>
          <p:cNvSpPr/>
          <p:nvPr/>
        </p:nvSpPr>
        <p:spPr>
          <a:xfrm>
            <a:off x="3207249" y="2190317"/>
            <a:ext cx="3880953" cy="306616"/>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prstClr val="white"/>
                </a:solidFill>
                <a:effectLst/>
                <a:uLnTx/>
                <a:uFillTx/>
                <a:latin typeface="Krub"/>
                <a:ea typeface="+mn-ea"/>
                <a:cs typeface="+mn-cs"/>
                <a:sym typeface="Arial"/>
              </a:rPr>
              <a:t>Double-blind Treatment Period (12 weeks)</a:t>
            </a:r>
            <a:endParaRPr kumimoji="0" lang="en-IN" sz="1100" b="1" i="0" u="none" strike="noStrike" kern="0" cap="none" spc="0" normalizeH="0" baseline="0" noProof="0" dirty="0">
              <a:ln>
                <a:noFill/>
              </a:ln>
              <a:solidFill>
                <a:prstClr val="white"/>
              </a:solidFill>
              <a:effectLst/>
              <a:uLnTx/>
              <a:uFillTx/>
              <a:latin typeface="Krub"/>
              <a:ea typeface="+mn-ea"/>
              <a:cs typeface="+mn-cs"/>
              <a:sym typeface="Arial"/>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7B2E3CB-E33E-4A94-87B8-77E4DBA25BC6}"/>
                  </a:ext>
                </a:extLst>
              </p:cNvPr>
              <p:cNvSpPr txBox="1"/>
              <p:nvPr/>
            </p:nvSpPr>
            <p:spPr>
              <a:xfrm>
                <a:off x="2064580" y="4647330"/>
                <a:ext cx="510822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pt-BR" sz="900" b="0" i="1" u="none" strike="noStrike" kern="0" cap="none" spc="0" normalizeH="0" baseline="30000" noProof="0">
                        <a:ln>
                          <a:noFill/>
                        </a:ln>
                        <a:solidFill>
                          <a:srgbClr val="000000"/>
                        </a:solidFill>
                        <a:effectLst/>
                        <a:uLnTx/>
                        <a:uFillTx/>
                        <a:latin typeface="Cambria Math" panose="02040503050406030204" pitchFamily="18" charset="0"/>
                        <a:ea typeface="+mn-ea"/>
                        <a:cs typeface="+mn-cs"/>
                        <a:sym typeface="Arial"/>
                      </a:rPr>
                      <m:t>𝑎</m:t>
                    </m:r>
                  </m:oMath>
                </a14:m>
                <a:r>
                  <a:rPr kumimoji="0" lang="pt-BR" sz="900" b="0" i="0" u="none" strike="noStrike" kern="0" cap="none" spc="0" normalizeH="0" baseline="30000" noProof="0" dirty="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dirty="0">
                    <a:ln>
                      <a:noFill/>
                    </a:ln>
                    <a:solidFill>
                      <a:srgbClr val="000000"/>
                    </a:solidFill>
                    <a:effectLst/>
                    <a:uLnTx/>
                    <a:uFillTx/>
                    <a:latin typeface="Krub"/>
                    <a:ea typeface="+mn-ea"/>
                    <a:cs typeface="Arial"/>
                    <a:sym typeface="Arial"/>
                  </a:rPr>
                  <a:t>Prior to amendment, Part 1a included a bezuclastinib 400mg QD + BSC cohort with randomization of 1:1:1:1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pt-BR" sz="900" b="0" i="1" u="none" strike="noStrike" kern="0" cap="none" spc="0" normalizeH="0" baseline="30000" noProof="0" smtClean="0">
                        <a:ln>
                          <a:noFill/>
                        </a:ln>
                        <a:solidFill>
                          <a:srgbClr val="000000"/>
                        </a:solidFill>
                        <a:effectLst/>
                        <a:uLnTx/>
                        <a:uFillTx/>
                        <a:latin typeface="Cambria Math" panose="02040503050406030204" pitchFamily="18" charset="0"/>
                        <a:ea typeface="+mn-ea"/>
                        <a:cs typeface="+mn-cs"/>
                        <a:sym typeface="Arial"/>
                      </a:rPr>
                      <m:t>𝑏</m:t>
                    </m:r>
                    <m:r>
                      <a:rPr kumimoji="0" lang="pt-BR" sz="900" b="0" i="1" u="none" strike="noStrike" kern="0" cap="none" spc="0" normalizeH="0" baseline="30000" noProof="0" smtClean="0">
                        <a:ln>
                          <a:noFill/>
                        </a:ln>
                        <a:solidFill>
                          <a:srgbClr val="000000"/>
                        </a:solidFill>
                        <a:effectLst/>
                        <a:uLnTx/>
                        <a:uFillTx/>
                        <a:latin typeface="Cambria Math" panose="02040503050406030204" pitchFamily="18" charset="0"/>
                        <a:ea typeface="+mn-ea"/>
                        <a:cs typeface="+mn-cs"/>
                        <a:sym typeface="Arial"/>
                      </a:rPr>
                      <m:t> </m:t>
                    </m:r>
                  </m:oMath>
                </a14:m>
                <a:r>
                  <a:rPr kumimoji="0" lang="en-IN" sz="900" b="0" i="0" u="none" strike="noStrike" kern="0" cap="none" spc="0" normalizeH="0" baseline="0" noProof="0" dirty="0">
                    <a:ln>
                      <a:noFill/>
                    </a:ln>
                    <a:solidFill>
                      <a:srgbClr val="000000"/>
                    </a:solidFill>
                    <a:effectLst/>
                    <a:uLnTx/>
                    <a:uFillTx/>
                    <a:latin typeface="Krub"/>
                    <a:ea typeface="+mn-ea"/>
                    <a:cs typeface="Arial"/>
                    <a:sym typeface="Arial"/>
                  </a:rPr>
                  <a:t>Formulation B is an optimized formulation with improved bioavailability </a:t>
                </a:r>
              </a:p>
            </p:txBody>
          </p:sp>
        </mc:Choice>
        <mc:Fallback xmlns="">
          <p:sp>
            <p:nvSpPr>
              <p:cNvPr id="42" name="TextBox 41">
                <a:extLst>
                  <a:ext uri="{FF2B5EF4-FFF2-40B4-BE49-F238E27FC236}">
                    <a16:creationId xmlns:a16="http://schemas.microsoft.com/office/drawing/2014/main" id="{67B2E3CB-E33E-4A94-87B8-77E4DBA25BC6}"/>
                  </a:ext>
                </a:extLst>
              </p:cNvPr>
              <p:cNvSpPr txBox="1">
                <a:spLocks noRot="1" noChangeAspect="1" noMove="1" noResize="1" noEditPoints="1" noAdjustHandles="1" noChangeArrowheads="1" noChangeShapeType="1" noTextEdit="1"/>
              </p:cNvSpPr>
              <p:nvPr/>
            </p:nvSpPr>
            <p:spPr>
              <a:xfrm>
                <a:off x="2064580" y="4647330"/>
                <a:ext cx="5108223" cy="507831"/>
              </a:xfrm>
              <a:prstGeom prst="rect">
                <a:avLst/>
              </a:prstGeom>
              <a:blipFill>
                <a:blip r:embed="rId2"/>
                <a:stretch>
                  <a:fillRect b="-4762"/>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0C47FC1D-49FA-45AA-8B39-5AC9E9F6436B}"/>
              </a:ext>
            </a:extLst>
          </p:cNvPr>
          <p:cNvSpPr/>
          <p:nvPr/>
        </p:nvSpPr>
        <p:spPr>
          <a:xfrm>
            <a:off x="4142957" y="2768440"/>
            <a:ext cx="2286000" cy="2094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Bezuclastinib 100 mg QD + BSC </a:t>
            </a:r>
            <a:endParaRPr kumimoji="0" lang="en-IN" sz="1100" b="1" i="0" u="none" strike="noStrike" kern="0" cap="none" spc="0" normalizeH="0" baseline="0" noProof="0" dirty="0">
              <a:ln>
                <a:noFill/>
              </a:ln>
              <a:solidFill>
                <a:srgbClr val="000000"/>
              </a:solidFill>
              <a:effectLst/>
              <a:uLnTx/>
              <a:uFillTx/>
              <a:latin typeface="Krub"/>
              <a:ea typeface="+mn-ea"/>
              <a:cs typeface="+mn-cs"/>
              <a:sym typeface="Arial"/>
            </a:endParaRPr>
          </a:p>
        </p:txBody>
      </p:sp>
      <p:sp>
        <p:nvSpPr>
          <p:cNvPr id="44" name="Rectangle 43">
            <a:extLst>
              <a:ext uri="{FF2B5EF4-FFF2-40B4-BE49-F238E27FC236}">
                <a16:creationId xmlns:a16="http://schemas.microsoft.com/office/drawing/2014/main" id="{FB50C6CE-F35B-44C1-9981-216554BB4A74}"/>
              </a:ext>
            </a:extLst>
          </p:cNvPr>
          <p:cNvSpPr/>
          <p:nvPr/>
        </p:nvSpPr>
        <p:spPr>
          <a:xfrm>
            <a:off x="4142957" y="3028125"/>
            <a:ext cx="2286000" cy="2094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Bezuclastinib 200 mg QD + BSC </a:t>
            </a:r>
            <a:endParaRPr kumimoji="0" lang="en-IN" sz="1100" b="1" i="0" u="none" strike="noStrike" kern="0" cap="none" spc="0" normalizeH="0" baseline="0" noProof="0" dirty="0">
              <a:ln>
                <a:noFill/>
              </a:ln>
              <a:solidFill>
                <a:srgbClr val="000000"/>
              </a:solidFill>
              <a:effectLst/>
              <a:uLnTx/>
              <a:uFillTx/>
              <a:latin typeface="Krub"/>
              <a:ea typeface="+mn-ea"/>
              <a:cs typeface="+mn-cs"/>
              <a:sym typeface="Arial"/>
            </a:endParaRPr>
          </a:p>
        </p:txBody>
      </p:sp>
      <p:sp>
        <p:nvSpPr>
          <p:cNvPr id="45" name="Rectangle 44">
            <a:extLst>
              <a:ext uri="{FF2B5EF4-FFF2-40B4-BE49-F238E27FC236}">
                <a16:creationId xmlns:a16="http://schemas.microsoft.com/office/drawing/2014/main" id="{3C589645-AAEE-47EB-BF21-074105D7883E}"/>
              </a:ext>
            </a:extLst>
          </p:cNvPr>
          <p:cNvSpPr/>
          <p:nvPr/>
        </p:nvSpPr>
        <p:spPr>
          <a:xfrm>
            <a:off x="4142957" y="3287811"/>
            <a:ext cx="2286000" cy="2094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Krub"/>
                <a:ea typeface="+mn-ea"/>
                <a:cs typeface="+mn-cs"/>
                <a:sym typeface="Arial"/>
              </a:rPr>
              <a:t>Placebo + BSC </a:t>
            </a:r>
            <a:endParaRPr kumimoji="0" lang="en-IN" sz="1100" b="1"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49" name="Rectangle 48">
            <a:extLst>
              <a:ext uri="{FF2B5EF4-FFF2-40B4-BE49-F238E27FC236}">
                <a16:creationId xmlns:a16="http://schemas.microsoft.com/office/drawing/2014/main" id="{4127BF41-C4C8-4740-A3A2-D5F6D620FF02}"/>
              </a:ext>
            </a:extLst>
          </p:cNvPr>
          <p:cNvSpPr/>
          <p:nvPr/>
        </p:nvSpPr>
        <p:spPr>
          <a:xfrm>
            <a:off x="4387201" y="2539234"/>
            <a:ext cx="1980393" cy="209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PART 1a: Formulation A </a:t>
            </a:r>
            <a:endParaRPr kumimoji="0" lang="en-IN" sz="1100" b="1" i="0" u="none" strike="noStrike" kern="0" cap="none" spc="0" normalizeH="0" baseline="0" noProof="0" dirty="0">
              <a:ln>
                <a:noFill/>
              </a:ln>
              <a:solidFill>
                <a:srgbClr val="000000"/>
              </a:solidFill>
              <a:effectLst/>
              <a:uLnTx/>
              <a:uFillTx/>
              <a:latin typeface="Krub"/>
              <a:ea typeface="+mn-ea"/>
              <a:cs typeface="+mn-cs"/>
              <a:sym typeface="Arial"/>
            </a:endParaRPr>
          </a:p>
        </p:txBody>
      </p:sp>
      <p:cxnSp>
        <p:nvCxnSpPr>
          <p:cNvPr id="50" name="Connector: Elbow 49">
            <a:extLst>
              <a:ext uri="{FF2B5EF4-FFF2-40B4-BE49-F238E27FC236}">
                <a16:creationId xmlns:a16="http://schemas.microsoft.com/office/drawing/2014/main" id="{1C63216D-FF4F-4390-9CCF-A55501CFD951}"/>
              </a:ext>
            </a:extLst>
          </p:cNvPr>
          <p:cNvCxnSpPr>
            <a:cxnSpLocks/>
            <a:stCxn id="43" idx="1"/>
            <a:endCxn id="51" idx="6"/>
          </p:cNvCxnSpPr>
          <p:nvPr/>
        </p:nvCxnSpPr>
        <p:spPr>
          <a:xfrm rot="10800000" flipV="1">
            <a:off x="3738979" y="2873151"/>
            <a:ext cx="403978" cy="259685"/>
          </a:xfrm>
          <a:prstGeom prst="bentConnector3">
            <a:avLst>
              <a:gd name="adj1" fmla="val 50000"/>
            </a:avLst>
          </a:prstGeom>
          <a:ln>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769EC132-C0D8-4847-9903-C0FBE38F2BCE}"/>
              </a:ext>
            </a:extLst>
          </p:cNvPr>
          <p:cNvSpPr/>
          <p:nvPr/>
        </p:nvSpPr>
        <p:spPr>
          <a:xfrm>
            <a:off x="3370033" y="2948364"/>
            <a:ext cx="368946" cy="3689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Krub"/>
                <a:ea typeface="+mn-ea"/>
                <a:cs typeface="+mn-cs"/>
                <a:sym typeface="Arial"/>
              </a:rPr>
              <a:t>R</a:t>
            </a:r>
            <a:endParaRPr kumimoji="0" lang="en-IN" sz="1100" b="1"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52" name="TextBox 51">
            <a:extLst>
              <a:ext uri="{FF2B5EF4-FFF2-40B4-BE49-F238E27FC236}">
                <a16:creationId xmlns:a16="http://schemas.microsoft.com/office/drawing/2014/main" id="{A8B4B283-2E64-4165-ADF3-D51E4322CBB4}"/>
              </a:ext>
            </a:extLst>
          </p:cNvPr>
          <p:cNvSpPr txBox="1"/>
          <p:nvPr/>
        </p:nvSpPr>
        <p:spPr>
          <a:xfrm>
            <a:off x="3281565" y="2688107"/>
            <a:ext cx="5325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Arial"/>
                <a:sym typeface="Arial"/>
              </a:rPr>
              <a:t>N=20</a:t>
            </a:r>
            <a:endParaRPr kumimoji="0" lang="en-IN" sz="11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53" name="TextBox 52">
            <a:extLst>
              <a:ext uri="{FF2B5EF4-FFF2-40B4-BE49-F238E27FC236}">
                <a16:creationId xmlns:a16="http://schemas.microsoft.com/office/drawing/2014/main" id="{2A4CF018-5250-4308-9B35-33CC72702345}"/>
              </a:ext>
            </a:extLst>
          </p:cNvPr>
          <p:cNvSpPr txBox="1"/>
          <p:nvPr/>
        </p:nvSpPr>
        <p:spPr>
          <a:xfrm>
            <a:off x="3259925" y="3312900"/>
            <a:ext cx="57419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Arial"/>
                <a:sym typeface="Arial"/>
              </a:rPr>
              <a:t>1:1:1</a:t>
            </a:r>
            <a:r>
              <a:rPr kumimoji="0" lang="en-US" sz="1100" b="1" i="0" u="none" strike="noStrike" kern="0" cap="none" spc="0" normalizeH="0" baseline="30000" noProof="0" dirty="0">
                <a:ln>
                  <a:noFill/>
                </a:ln>
                <a:solidFill>
                  <a:srgbClr val="000000"/>
                </a:solidFill>
                <a:effectLst/>
                <a:uLnTx/>
                <a:uFillTx/>
                <a:latin typeface="Krub"/>
                <a:ea typeface="+mn-ea"/>
                <a:cs typeface="Arial"/>
                <a:sym typeface="Arial"/>
              </a:rPr>
              <a:t>𝑎</a:t>
            </a:r>
            <a:endParaRPr kumimoji="0" lang="en-IN" sz="1100" b="1" i="0" u="none" strike="noStrike" kern="0" cap="none" spc="0" normalizeH="0" baseline="30000" noProof="0" dirty="0">
              <a:ln>
                <a:noFill/>
              </a:ln>
              <a:solidFill>
                <a:srgbClr val="000000"/>
              </a:solidFill>
              <a:effectLst/>
              <a:uLnTx/>
              <a:uFillTx/>
              <a:latin typeface="Krub"/>
              <a:ea typeface="+mn-ea"/>
              <a:cs typeface="Arial"/>
              <a:sym typeface="Arial"/>
            </a:endParaRPr>
          </a:p>
        </p:txBody>
      </p:sp>
      <p:cxnSp>
        <p:nvCxnSpPr>
          <p:cNvPr id="57" name="Connector: Elbow 56">
            <a:extLst>
              <a:ext uri="{FF2B5EF4-FFF2-40B4-BE49-F238E27FC236}">
                <a16:creationId xmlns:a16="http://schemas.microsoft.com/office/drawing/2014/main" id="{6EE2F48C-90FD-42E7-B6A2-1BFB791DC599}"/>
              </a:ext>
            </a:extLst>
          </p:cNvPr>
          <p:cNvCxnSpPr>
            <a:cxnSpLocks/>
            <a:stCxn id="45" idx="1"/>
            <a:endCxn id="51" idx="6"/>
          </p:cNvCxnSpPr>
          <p:nvPr/>
        </p:nvCxnSpPr>
        <p:spPr>
          <a:xfrm rot="10800000">
            <a:off x="3738979" y="3132837"/>
            <a:ext cx="403978" cy="259686"/>
          </a:xfrm>
          <a:prstGeom prst="bentConnector3">
            <a:avLst>
              <a:gd name="adj1" fmla="val 50000"/>
            </a:avLst>
          </a:prstGeom>
          <a:ln>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A6CD63F-84D0-49E4-B831-6B892FCC69C2}"/>
              </a:ext>
            </a:extLst>
          </p:cNvPr>
          <p:cNvCxnSpPr>
            <a:stCxn id="51" idx="6"/>
            <a:endCxn id="44" idx="1"/>
          </p:cNvCxnSpPr>
          <p:nvPr/>
        </p:nvCxnSpPr>
        <p:spPr>
          <a:xfrm>
            <a:off x="3738979" y="3132837"/>
            <a:ext cx="403978"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F485467-E2A1-40F5-830D-1C27F51A1D86}"/>
              </a:ext>
            </a:extLst>
          </p:cNvPr>
          <p:cNvCxnSpPr/>
          <p:nvPr/>
        </p:nvCxnSpPr>
        <p:spPr>
          <a:xfrm>
            <a:off x="3132920" y="3132837"/>
            <a:ext cx="246777" cy="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0D5EE81-65AA-49BA-8772-22DE29CDFD25}"/>
              </a:ext>
            </a:extLst>
          </p:cNvPr>
          <p:cNvSpPr/>
          <p:nvPr/>
        </p:nvSpPr>
        <p:spPr>
          <a:xfrm>
            <a:off x="4777819" y="3840223"/>
            <a:ext cx="2286000" cy="2094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Bezuclastinib 100 mg QD + BSC </a:t>
            </a:r>
            <a:endParaRPr kumimoji="0" lang="en-IN" sz="1100" b="1" i="0" u="none" strike="noStrike" kern="0" cap="none" spc="0" normalizeH="0" baseline="0" noProof="0" dirty="0">
              <a:ln>
                <a:noFill/>
              </a:ln>
              <a:solidFill>
                <a:srgbClr val="000000"/>
              </a:solidFill>
              <a:effectLst/>
              <a:uLnTx/>
              <a:uFillTx/>
              <a:latin typeface="Krub"/>
              <a:ea typeface="+mn-ea"/>
              <a:cs typeface="+mn-cs"/>
              <a:sym typeface="Arial"/>
            </a:endParaRPr>
          </a:p>
        </p:txBody>
      </p:sp>
      <p:sp>
        <p:nvSpPr>
          <p:cNvPr id="70" name="Rectangle 69">
            <a:extLst>
              <a:ext uri="{FF2B5EF4-FFF2-40B4-BE49-F238E27FC236}">
                <a16:creationId xmlns:a16="http://schemas.microsoft.com/office/drawing/2014/main" id="{A135A007-484F-4EA8-BB13-48D044D76088}"/>
              </a:ext>
            </a:extLst>
          </p:cNvPr>
          <p:cNvSpPr/>
          <p:nvPr/>
        </p:nvSpPr>
        <p:spPr>
          <a:xfrm>
            <a:off x="4777819" y="4097618"/>
            <a:ext cx="2286000" cy="2094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Bezuclastinib 150 mg QD + BSC </a:t>
            </a:r>
            <a:endParaRPr kumimoji="0" lang="en-IN" sz="1100" b="1" i="0" u="none" strike="noStrike" kern="0" cap="none" spc="0" normalizeH="0" baseline="0" noProof="0" dirty="0">
              <a:ln>
                <a:noFill/>
              </a:ln>
              <a:solidFill>
                <a:srgbClr val="000000"/>
              </a:solidFill>
              <a:effectLst/>
              <a:uLnTx/>
              <a:uFillTx/>
              <a:latin typeface="Krub"/>
              <a:ea typeface="+mn-ea"/>
              <a:cs typeface="+mn-cs"/>
              <a:sym typeface="Arial"/>
            </a:endParaRPr>
          </a:p>
        </p:txBody>
      </p:sp>
      <p:sp>
        <p:nvSpPr>
          <p:cNvPr id="71" name="Rectangle 70">
            <a:extLst>
              <a:ext uri="{FF2B5EF4-FFF2-40B4-BE49-F238E27FC236}">
                <a16:creationId xmlns:a16="http://schemas.microsoft.com/office/drawing/2014/main" id="{1E80C10D-18B0-448F-8768-D06A9CE0D460}"/>
              </a:ext>
            </a:extLst>
          </p:cNvPr>
          <p:cNvSpPr/>
          <p:nvPr/>
        </p:nvSpPr>
        <p:spPr>
          <a:xfrm>
            <a:off x="4777819" y="4355014"/>
            <a:ext cx="2286000" cy="2094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Placebo + BSC </a:t>
            </a:r>
            <a:endParaRPr kumimoji="0" lang="en-IN" sz="1100" b="1" i="0" u="none" strike="noStrike" kern="0" cap="none" spc="0" normalizeH="0" baseline="0" noProof="0" dirty="0">
              <a:ln>
                <a:noFill/>
              </a:ln>
              <a:solidFill>
                <a:srgbClr val="000000"/>
              </a:solidFill>
              <a:effectLst/>
              <a:uLnTx/>
              <a:uFillTx/>
              <a:latin typeface="Krub"/>
              <a:ea typeface="+mn-ea"/>
              <a:cs typeface="+mn-cs"/>
              <a:sym typeface="Arial"/>
            </a:endParaRPr>
          </a:p>
        </p:txBody>
      </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60562349-1836-4131-890D-82B563298AB0}"/>
                  </a:ext>
                </a:extLst>
              </p:cNvPr>
              <p:cNvSpPr/>
              <p:nvPr/>
            </p:nvSpPr>
            <p:spPr>
              <a:xfrm>
                <a:off x="4923043" y="3596252"/>
                <a:ext cx="2178432" cy="209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PART 1b: Formulation B</a:t>
                </a:r>
                <a:r>
                  <a:rPr kumimoji="0" lang="pt-BR" sz="1100" b="1" i="0" u="none" strike="noStrike" kern="0" cap="none" spc="0" normalizeH="0" baseline="30000" noProof="0" dirty="0">
                    <a:ln>
                      <a:noFill/>
                    </a:ln>
                    <a:solidFill>
                      <a:srgbClr val="000000"/>
                    </a:solidFill>
                    <a:effectLst/>
                    <a:uLnTx/>
                    <a:uFillTx/>
                    <a:latin typeface="Krub"/>
                    <a:ea typeface="+mn-ea"/>
                    <a:cs typeface="+mn-cs"/>
                    <a:sym typeface="Arial"/>
                  </a:rPr>
                  <a:t> </a:t>
                </a:r>
                <a14:m>
                  <m:oMath xmlns:m="http://schemas.openxmlformats.org/officeDocument/2006/math">
                    <m:r>
                      <a:rPr kumimoji="0" lang="pt-BR" sz="1100" b="1" i="1" u="none" strike="noStrike" kern="0" cap="none" spc="0" normalizeH="0" baseline="30000" noProof="0" smtClean="0">
                        <a:ln>
                          <a:noFill/>
                        </a:ln>
                        <a:solidFill>
                          <a:srgbClr val="000000"/>
                        </a:solidFill>
                        <a:effectLst/>
                        <a:uLnTx/>
                        <a:uFillTx/>
                        <a:latin typeface="Cambria Math" panose="02040503050406030204" pitchFamily="18" charset="0"/>
                        <a:ea typeface="+mn-ea"/>
                        <a:cs typeface="+mn-cs"/>
                        <a:sym typeface="Arial"/>
                      </a:rPr>
                      <m:t>𝒃</m:t>
                    </m:r>
                  </m:oMath>
                </a14:m>
                <a:r>
                  <a:rPr kumimoji="0" lang="en-US" sz="1100" b="1" i="0" u="none" strike="noStrike" kern="0" cap="none" spc="0" normalizeH="0" baseline="0" noProof="0" dirty="0">
                    <a:ln>
                      <a:noFill/>
                    </a:ln>
                    <a:solidFill>
                      <a:srgbClr val="000000"/>
                    </a:solidFill>
                    <a:effectLst/>
                    <a:uLnTx/>
                    <a:uFillTx/>
                    <a:latin typeface="Krub"/>
                    <a:ea typeface="+mn-ea"/>
                    <a:cs typeface="+mn-cs"/>
                    <a:sym typeface="Arial"/>
                  </a:rPr>
                  <a:t> </a:t>
                </a:r>
                <a:endParaRPr kumimoji="0" lang="en-IN" sz="1100" b="1" i="0" u="none" strike="noStrike" kern="0" cap="none" spc="0" normalizeH="0" baseline="0" noProof="0" dirty="0">
                  <a:ln>
                    <a:noFill/>
                  </a:ln>
                  <a:solidFill>
                    <a:srgbClr val="000000"/>
                  </a:solidFill>
                  <a:effectLst/>
                  <a:uLnTx/>
                  <a:uFillTx/>
                  <a:latin typeface="Krub"/>
                  <a:ea typeface="+mn-ea"/>
                  <a:cs typeface="+mn-cs"/>
                  <a:sym typeface="Arial"/>
                </a:endParaRPr>
              </a:p>
            </p:txBody>
          </p:sp>
        </mc:Choice>
        <mc:Fallback xmlns="">
          <p:sp>
            <p:nvSpPr>
              <p:cNvPr id="72" name="Rectangle 71">
                <a:extLst>
                  <a:ext uri="{FF2B5EF4-FFF2-40B4-BE49-F238E27FC236}">
                    <a16:creationId xmlns:a16="http://schemas.microsoft.com/office/drawing/2014/main" id="{60562349-1836-4131-890D-82B563298AB0}"/>
                  </a:ext>
                </a:extLst>
              </p:cNvPr>
              <p:cNvSpPr>
                <a:spLocks noRot="1" noChangeAspect="1" noMove="1" noResize="1" noEditPoints="1" noAdjustHandles="1" noChangeArrowheads="1" noChangeShapeType="1" noTextEdit="1"/>
              </p:cNvSpPr>
              <p:nvPr/>
            </p:nvSpPr>
            <p:spPr>
              <a:xfrm>
                <a:off x="4923043" y="3596252"/>
                <a:ext cx="2178432" cy="209423"/>
              </a:xfrm>
              <a:prstGeom prst="rect">
                <a:avLst/>
              </a:prstGeom>
              <a:blipFill>
                <a:blip r:embed="rId3"/>
                <a:stretch>
                  <a:fillRect t="-11765" b="-35294"/>
                </a:stretch>
              </a:blipFill>
              <a:ln>
                <a:noFill/>
              </a:ln>
            </p:spPr>
            <p:txBody>
              <a:bodyPr/>
              <a:lstStyle/>
              <a:p>
                <a:r>
                  <a:rPr lang="en-US">
                    <a:noFill/>
                  </a:rPr>
                  <a:t> </a:t>
                </a:r>
              </a:p>
            </p:txBody>
          </p:sp>
        </mc:Fallback>
      </mc:AlternateContent>
      <p:sp>
        <p:nvSpPr>
          <p:cNvPr id="76" name="Oval 75">
            <a:extLst>
              <a:ext uri="{FF2B5EF4-FFF2-40B4-BE49-F238E27FC236}">
                <a16:creationId xmlns:a16="http://schemas.microsoft.com/office/drawing/2014/main" id="{E0C553EA-A313-4F39-A434-382F43056167}"/>
              </a:ext>
            </a:extLst>
          </p:cNvPr>
          <p:cNvSpPr/>
          <p:nvPr/>
        </p:nvSpPr>
        <p:spPr>
          <a:xfrm>
            <a:off x="4055196" y="4017857"/>
            <a:ext cx="368946" cy="3689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FFFF"/>
                </a:solidFill>
                <a:effectLst/>
                <a:uLnTx/>
                <a:uFillTx/>
                <a:latin typeface="Krub"/>
                <a:ea typeface="+mn-ea"/>
                <a:cs typeface="+mn-cs"/>
                <a:sym typeface="Arial"/>
              </a:rPr>
              <a:t>R</a:t>
            </a:r>
            <a:endParaRPr kumimoji="0" lang="en-IN" sz="1100" b="1"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77" name="TextBox 76">
            <a:extLst>
              <a:ext uri="{FF2B5EF4-FFF2-40B4-BE49-F238E27FC236}">
                <a16:creationId xmlns:a16="http://schemas.microsoft.com/office/drawing/2014/main" id="{270744D3-9FFA-4C33-A3A6-D0364FE3270A}"/>
              </a:ext>
            </a:extLst>
          </p:cNvPr>
          <p:cNvSpPr txBox="1"/>
          <p:nvPr/>
        </p:nvSpPr>
        <p:spPr>
          <a:xfrm>
            <a:off x="3960586" y="3742583"/>
            <a:ext cx="52770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Arial"/>
                <a:sym typeface="Arial"/>
              </a:rPr>
              <a:t>N=34</a:t>
            </a:r>
            <a:endParaRPr kumimoji="0" lang="en-IN" sz="11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78" name="TextBox 77">
            <a:extLst>
              <a:ext uri="{FF2B5EF4-FFF2-40B4-BE49-F238E27FC236}">
                <a16:creationId xmlns:a16="http://schemas.microsoft.com/office/drawing/2014/main" id="{34025020-1E50-4FBB-A99F-9C57952648DE}"/>
              </a:ext>
            </a:extLst>
          </p:cNvPr>
          <p:cNvSpPr txBox="1"/>
          <p:nvPr/>
        </p:nvSpPr>
        <p:spPr>
          <a:xfrm>
            <a:off x="3965395" y="4370294"/>
            <a:ext cx="52290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Krub"/>
                <a:ea typeface="+mn-ea"/>
                <a:cs typeface="Arial"/>
                <a:sym typeface="Arial"/>
              </a:rPr>
              <a:t>1:1:1</a:t>
            </a:r>
            <a:endParaRPr kumimoji="0" lang="en-IN" sz="1100" b="1" i="0" u="none" strike="noStrike" kern="0" cap="none" spc="0" normalizeH="0" baseline="30000" noProof="0" dirty="0">
              <a:ln>
                <a:noFill/>
              </a:ln>
              <a:solidFill>
                <a:srgbClr val="000000"/>
              </a:solidFill>
              <a:effectLst/>
              <a:uLnTx/>
              <a:uFillTx/>
              <a:latin typeface="Krub"/>
              <a:ea typeface="+mn-ea"/>
              <a:cs typeface="Arial"/>
              <a:sym typeface="Arial"/>
            </a:endParaRPr>
          </a:p>
        </p:txBody>
      </p:sp>
      <p:cxnSp>
        <p:nvCxnSpPr>
          <p:cNvPr id="79" name="Straight Arrow Connector 78">
            <a:extLst>
              <a:ext uri="{FF2B5EF4-FFF2-40B4-BE49-F238E27FC236}">
                <a16:creationId xmlns:a16="http://schemas.microsoft.com/office/drawing/2014/main" id="{DFC7906E-ED59-462A-A42F-7E7E62399DCB}"/>
              </a:ext>
            </a:extLst>
          </p:cNvPr>
          <p:cNvCxnSpPr>
            <a:cxnSpLocks/>
          </p:cNvCxnSpPr>
          <p:nvPr/>
        </p:nvCxnSpPr>
        <p:spPr>
          <a:xfrm>
            <a:off x="3130418" y="4196234"/>
            <a:ext cx="924778"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550DF63-39B8-4565-9FE2-CC0DBF4C058C}"/>
              </a:ext>
            </a:extLst>
          </p:cNvPr>
          <p:cNvCxnSpPr>
            <a:cxnSpLocks/>
            <a:stCxn id="76" idx="6"/>
            <a:endCxn id="70" idx="1"/>
          </p:cNvCxnSpPr>
          <p:nvPr/>
        </p:nvCxnSpPr>
        <p:spPr>
          <a:xfrm>
            <a:off x="4424142" y="4202330"/>
            <a:ext cx="35367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1BF9AEEC-E60F-430E-97BA-BE12866FA1FB}"/>
              </a:ext>
            </a:extLst>
          </p:cNvPr>
          <p:cNvCxnSpPr>
            <a:cxnSpLocks/>
            <a:stCxn id="69" idx="1"/>
            <a:endCxn id="76" idx="6"/>
          </p:cNvCxnSpPr>
          <p:nvPr/>
        </p:nvCxnSpPr>
        <p:spPr>
          <a:xfrm rot="10800000" flipV="1">
            <a:off x="4424143" y="3944934"/>
            <a:ext cx="353677" cy="257395"/>
          </a:xfrm>
          <a:prstGeom prst="bentConnector3">
            <a:avLst>
              <a:gd name="adj1" fmla="val 50000"/>
            </a:avLst>
          </a:prstGeom>
          <a:ln>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166C1986-CB13-407C-96D1-DE3B32879354}"/>
              </a:ext>
            </a:extLst>
          </p:cNvPr>
          <p:cNvCxnSpPr>
            <a:cxnSpLocks/>
            <a:stCxn id="71" idx="1"/>
            <a:endCxn id="76" idx="6"/>
          </p:cNvCxnSpPr>
          <p:nvPr/>
        </p:nvCxnSpPr>
        <p:spPr>
          <a:xfrm rot="10800000">
            <a:off x="4424143" y="4202330"/>
            <a:ext cx="353677" cy="257396"/>
          </a:xfrm>
          <a:prstGeom prst="bentConnector3">
            <a:avLst>
              <a:gd name="adj1" fmla="val 50000"/>
            </a:avLst>
          </a:prstGeom>
          <a:ln>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41C8FB3-592B-42E3-A939-9EE1C4E0781D}"/>
              </a:ext>
            </a:extLst>
          </p:cNvPr>
          <p:cNvCxnSpPr>
            <a:cxnSpLocks/>
          </p:cNvCxnSpPr>
          <p:nvPr/>
        </p:nvCxnSpPr>
        <p:spPr>
          <a:xfrm>
            <a:off x="10256933" y="5151674"/>
            <a:ext cx="0" cy="32499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B72E0BE-509E-46CA-898E-448D248E324F}"/>
              </a:ext>
            </a:extLst>
          </p:cNvPr>
          <p:cNvCxnSpPr>
            <a:cxnSpLocks/>
          </p:cNvCxnSpPr>
          <p:nvPr/>
        </p:nvCxnSpPr>
        <p:spPr>
          <a:xfrm>
            <a:off x="4618691" y="5151674"/>
            <a:ext cx="0" cy="32499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0A1158C-8A22-4660-8C89-1D7F499E5F88}"/>
              </a:ext>
            </a:extLst>
          </p:cNvPr>
          <p:cNvSpPr/>
          <p:nvPr/>
        </p:nvSpPr>
        <p:spPr>
          <a:xfrm>
            <a:off x="2161248" y="2520890"/>
            <a:ext cx="980391" cy="2054018"/>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100" b="1" i="0" u="none" strike="noStrike" kern="0" cap="none" spc="0" normalizeH="0" baseline="0" noProof="0" dirty="0">
                <a:ln>
                  <a:noFill/>
                </a:ln>
                <a:solidFill>
                  <a:srgbClr val="FFFFFF"/>
                </a:solidFill>
                <a:effectLst/>
                <a:uLnTx/>
                <a:uFillTx/>
                <a:latin typeface="Krub"/>
                <a:ea typeface="+mn-ea"/>
                <a:cs typeface="+mn-cs"/>
                <a:sym typeface="Arial"/>
              </a:rPr>
              <a:t>Screening Enrollment</a:t>
            </a:r>
          </a:p>
        </p:txBody>
      </p:sp>
      <p:sp>
        <p:nvSpPr>
          <p:cNvPr id="109" name="Arrow: Chevron 108">
            <a:extLst>
              <a:ext uri="{FF2B5EF4-FFF2-40B4-BE49-F238E27FC236}">
                <a16:creationId xmlns:a16="http://schemas.microsoft.com/office/drawing/2014/main" id="{62C2498C-6CC1-4D63-A66C-F66B2BBD441B}"/>
              </a:ext>
            </a:extLst>
          </p:cNvPr>
          <p:cNvSpPr/>
          <p:nvPr/>
        </p:nvSpPr>
        <p:spPr>
          <a:xfrm>
            <a:off x="8651240" y="2190317"/>
            <a:ext cx="3206913" cy="306616"/>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prstClr val="white"/>
                </a:solidFill>
                <a:effectLst/>
                <a:uLnTx/>
                <a:uFillTx/>
                <a:latin typeface="Krub"/>
                <a:ea typeface="+mn-ea"/>
                <a:cs typeface="+mn-cs"/>
                <a:sym typeface="Arial"/>
              </a:rPr>
              <a:t>Double-blind Treatment Period (24 weeks)</a:t>
            </a:r>
            <a:endParaRPr kumimoji="0" lang="en-IN" sz="1100" b="1" i="0" u="none" strike="noStrike" kern="0" cap="none" spc="0" normalizeH="0" baseline="0" noProof="0" dirty="0">
              <a:ln>
                <a:noFill/>
              </a:ln>
              <a:solidFill>
                <a:prstClr val="white"/>
              </a:solidFill>
              <a:effectLst/>
              <a:uLnTx/>
              <a:uFillTx/>
              <a:latin typeface="Krub"/>
              <a:ea typeface="+mn-ea"/>
              <a:cs typeface="+mn-cs"/>
              <a:sym typeface="Arial"/>
            </a:endParaRPr>
          </a:p>
        </p:txBody>
      </p:sp>
      <p:sp>
        <p:nvSpPr>
          <p:cNvPr id="2" name="Rectangle 1">
            <a:extLst>
              <a:ext uri="{FF2B5EF4-FFF2-40B4-BE49-F238E27FC236}">
                <a16:creationId xmlns:a16="http://schemas.microsoft.com/office/drawing/2014/main" id="{F46EBCA6-2B7E-CAA4-AD2F-AC390D4425A1}"/>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
        <p:nvSpPr>
          <p:cNvPr id="4" name="TextBox 3">
            <a:extLst>
              <a:ext uri="{FF2B5EF4-FFF2-40B4-BE49-F238E27FC236}">
                <a16:creationId xmlns:a16="http://schemas.microsoft.com/office/drawing/2014/main" id="{22DEF85D-5754-8075-BCF6-2F85F2C7408F}"/>
              </a:ext>
            </a:extLst>
          </p:cNvPr>
          <p:cNvSpPr txBox="1"/>
          <p:nvPr/>
        </p:nvSpPr>
        <p:spPr>
          <a:xfrm>
            <a:off x="286478" y="6494349"/>
            <a:ext cx="10282518" cy="323165"/>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A1A1A"/>
                </a:solidFill>
                <a:effectLst/>
                <a:uLnTx/>
                <a:uFillTx/>
                <a:latin typeface="Krub"/>
                <a:ea typeface="+mn-ea"/>
                <a:cs typeface="Arial"/>
                <a:sym typeface="Arial"/>
              </a:rPr>
              <a:t>Prithviraj Bose, Stephen T. Oh, Brian Modena, Anthony M. Hunter, Cem Akin, Mariana Castells, Michael Manning, Richard Herrscher, Frank Siebenhaar, Daniel J. DeAngelo, Tracy I. George, Benjamin Exter, Jenna Zhang, Amanda Pilla, Hina Jolin, Rachael Easton, Lindsay A.M Rein; Initial Results from Summit: An Ongoing, 3-Part, Multi-Center, Randomized, Double-Blind, Placebo-Controlled Phase 2 Clinical Study of Bezuclastinib in Adult Patients with Nonadvanced Systemic Mastocytosis (NonAdvSM). </a:t>
            </a:r>
            <a:r>
              <a:rPr kumimoji="0" lang="en-US" sz="700" b="0" i="1" u="none" strike="noStrike" kern="1200" cap="none" spc="0" normalizeH="0" baseline="0" noProof="0" dirty="0">
                <a:ln>
                  <a:noFill/>
                </a:ln>
                <a:solidFill>
                  <a:srgbClr val="1A1A1A"/>
                </a:solidFill>
                <a:effectLst/>
                <a:uLnTx/>
                <a:uFillTx/>
                <a:latin typeface="Krub"/>
                <a:ea typeface="+mn-ea"/>
                <a:cs typeface="Arial"/>
                <a:sym typeface="Arial"/>
              </a:rPr>
              <a:t>ASH 2023;Abstract 77</a:t>
            </a:r>
            <a:endParaRPr kumimoji="0" lang="en-US" sz="700" b="0" i="0" u="sng" strike="noStrike" kern="1200" cap="none" spc="0" normalizeH="0" baseline="0" noProof="0" dirty="0">
              <a:ln>
                <a:noFill/>
              </a:ln>
              <a:solidFill>
                <a:srgbClr val="00C1DE"/>
              </a:solidFill>
              <a:effectLst/>
              <a:uLnTx/>
              <a:uFillTx/>
              <a:latin typeface="Krub"/>
              <a:ea typeface="+mn-ea"/>
              <a:cs typeface="Arial"/>
              <a:sym typeface="Arial"/>
            </a:endParaRPr>
          </a:p>
        </p:txBody>
      </p:sp>
    </p:spTree>
    <p:extLst>
      <p:ext uri="{BB962C8B-B14F-4D97-AF65-F5344CB8AC3E}">
        <p14:creationId xmlns:p14="http://schemas.microsoft.com/office/powerpoint/2010/main" val="211874949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5" name="Straight Connector 184">
            <a:extLst>
              <a:ext uri="{FF2B5EF4-FFF2-40B4-BE49-F238E27FC236}">
                <a16:creationId xmlns:a16="http://schemas.microsoft.com/office/drawing/2014/main" id="{E6E1E990-21D8-4604-B2D5-F0EE15AF3E70}"/>
              </a:ext>
            </a:extLst>
          </p:cNvPr>
          <p:cNvCxnSpPr>
            <a:cxnSpLocks/>
          </p:cNvCxnSpPr>
          <p:nvPr/>
        </p:nvCxnSpPr>
        <p:spPr>
          <a:xfrm>
            <a:off x="11540543" y="1964066"/>
            <a:ext cx="0" cy="240774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3A70164B-5AB4-49F2-B5A7-52385E5A3FAD}"/>
              </a:ext>
            </a:extLst>
          </p:cNvPr>
          <p:cNvSpPr/>
          <p:nvPr/>
        </p:nvSpPr>
        <p:spPr>
          <a:xfrm>
            <a:off x="11540543" y="1964066"/>
            <a:ext cx="373334" cy="24077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mn-cs"/>
                <a:sym typeface="Arial"/>
              </a:rPr>
              <a:t>OLE</a:t>
            </a:r>
            <a:endParaRPr kumimoji="0" lang="en-US" sz="1000" b="1" i="0" u="none" strike="noStrike" kern="0" cap="none" spc="0" normalizeH="0" baseline="0" noProof="0" dirty="0">
              <a:ln>
                <a:noFill/>
              </a:ln>
              <a:solidFill>
                <a:srgbClr val="000000"/>
              </a:solidFill>
              <a:effectLst/>
              <a:uLnTx/>
              <a:uFillTx/>
              <a:latin typeface="Krub"/>
              <a:ea typeface="+mn-ea"/>
              <a:cs typeface="+mn-cs"/>
              <a:sym typeface="Arial"/>
            </a:endParaRPr>
          </a:p>
        </p:txBody>
      </p:sp>
      <p:cxnSp>
        <p:nvCxnSpPr>
          <p:cNvPr id="150" name="Straight Connector 149">
            <a:extLst>
              <a:ext uri="{FF2B5EF4-FFF2-40B4-BE49-F238E27FC236}">
                <a16:creationId xmlns:a16="http://schemas.microsoft.com/office/drawing/2014/main" id="{D80D0B3C-0EC2-4BC6-A0D7-9E984E745D61}"/>
              </a:ext>
            </a:extLst>
          </p:cNvPr>
          <p:cNvCxnSpPr>
            <a:cxnSpLocks/>
          </p:cNvCxnSpPr>
          <p:nvPr/>
        </p:nvCxnSpPr>
        <p:spPr>
          <a:xfrm>
            <a:off x="9641782" y="1964066"/>
            <a:ext cx="0" cy="240774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40B8DC58-79AE-4CAE-89B3-F3704A33F37C}"/>
              </a:ext>
            </a:extLst>
          </p:cNvPr>
          <p:cNvSpPr/>
          <p:nvPr/>
        </p:nvSpPr>
        <p:spPr>
          <a:xfrm>
            <a:off x="9641782" y="1964066"/>
            <a:ext cx="373334" cy="24077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mn-cs"/>
                <a:sym typeface="Arial"/>
              </a:rPr>
              <a:t>OLE</a:t>
            </a:r>
            <a:endParaRPr kumimoji="0" lang="en-US" sz="1000" b="1" i="0" u="none" strike="noStrike" kern="0" cap="none" spc="0" normalizeH="0" baseline="0" noProof="0" dirty="0">
              <a:ln>
                <a:noFill/>
              </a:ln>
              <a:solidFill>
                <a:srgbClr val="000000"/>
              </a:solidFill>
              <a:effectLst/>
              <a:uLnTx/>
              <a:uFillTx/>
              <a:latin typeface="Krub"/>
              <a:ea typeface="+mn-ea"/>
              <a:cs typeface="+mn-cs"/>
              <a:sym typeface="Arial"/>
            </a:endParaRPr>
          </a:p>
        </p:txBody>
      </p:sp>
      <p:graphicFrame>
        <p:nvGraphicFramePr>
          <p:cNvPr id="92" name="Chart 91">
            <a:extLst>
              <a:ext uri="{FF2B5EF4-FFF2-40B4-BE49-F238E27FC236}">
                <a16:creationId xmlns:a16="http://schemas.microsoft.com/office/drawing/2014/main" id="{5A22D464-FACB-432B-A2D4-8414E6090EC1}"/>
              </a:ext>
            </a:extLst>
          </p:cNvPr>
          <p:cNvGraphicFramePr>
            <a:graphicFrameLocks/>
          </p:cNvGraphicFramePr>
          <p:nvPr/>
        </p:nvGraphicFramePr>
        <p:xfrm>
          <a:off x="3509759" y="1948544"/>
          <a:ext cx="2194560" cy="257773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43D694D0-C6B6-492E-B256-F19DF3EB8EAB}"/>
              </a:ext>
            </a:extLst>
          </p:cNvPr>
          <p:cNvSpPr>
            <a:spLocks noGrp="1"/>
          </p:cNvSpPr>
          <p:nvPr>
            <p:ph type="title"/>
          </p:nvPr>
        </p:nvSpPr>
        <p:spPr>
          <a:xfrm>
            <a:off x="801529" y="-26904"/>
            <a:ext cx="10515600" cy="1058395"/>
          </a:xfrm>
        </p:spPr>
        <p:txBody>
          <a:bodyPr>
            <a:normAutofit/>
          </a:bodyPr>
          <a:lstStyle/>
          <a:p>
            <a:r>
              <a:rPr lang="en-US" sz="3600" dirty="0">
                <a:latin typeface="+mj-lt"/>
              </a:rPr>
              <a:t>Summit: Efficacy and Safety</a:t>
            </a:r>
          </a:p>
        </p:txBody>
      </p:sp>
      <p:sp>
        <p:nvSpPr>
          <p:cNvPr id="9" name="TextBox 8">
            <a:extLst>
              <a:ext uri="{FF2B5EF4-FFF2-40B4-BE49-F238E27FC236}">
                <a16:creationId xmlns:a16="http://schemas.microsoft.com/office/drawing/2014/main" id="{96F29C2D-8190-4ADD-9B8B-80E1D30171AB}"/>
              </a:ext>
            </a:extLst>
          </p:cNvPr>
          <p:cNvSpPr txBox="1">
            <a:spLocks/>
          </p:cNvSpPr>
          <p:nvPr/>
        </p:nvSpPr>
        <p:spPr>
          <a:xfrm>
            <a:off x="297711" y="6233145"/>
            <a:ext cx="11618913" cy="138499"/>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30000" noProof="0" dirty="0">
                <a:ln>
                  <a:noFill/>
                </a:ln>
                <a:solidFill>
                  <a:srgbClr val="000000"/>
                </a:solidFill>
                <a:effectLst/>
                <a:uLnTx/>
                <a:uFillTx/>
                <a:latin typeface="Krub"/>
                <a:ea typeface="+mn-ea"/>
                <a:cs typeface="Arial"/>
                <a:sym typeface="Arial"/>
              </a:rPr>
              <a:t>a </a:t>
            </a:r>
            <a:r>
              <a:rPr kumimoji="0" lang="en-US" sz="900" b="0" i="0" u="none" strike="noStrike" kern="0" cap="none" spc="0" normalizeH="0" baseline="0" noProof="0" dirty="0">
                <a:ln>
                  <a:noFill/>
                </a:ln>
                <a:solidFill>
                  <a:srgbClr val="000000"/>
                </a:solidFill>
                <a:effectLst/>
                <a:uLnTx/>
                <a:uFillTx/>
                <a:latin typeface="Krub"/>
                <a:ea typeface="+mn-ea"/>
                <a:cs typeface="Arial"/>
                <a:sym typeface="Arial"/>
              </a:rPr>
              <a:t>Patients with undetectable peripheral blood </a:t>
            </a:r>
            <a:r>
              <a:rPr kumimoji="0" lang="en-US" sz="900" b="0" i="1" u="none" strike="noStrike" kern="0" cap="none" spc="0" normalizeH="0" baseline="0" noProof="0" dirty="0">
                <a:ln>
                  <a:noFill/>
                </a:ln>
                <a:solidFill>
                  <a:srgbClr val="000000"/>
                </a:solidFill>
                <a:effectLst/>
                <a:uLnTx/>
                <a:uFillTx/>
                <a:latin typeface="Krub"/>
                <a:ea typeface="+mn-ea"/>
                <a:cs typeface="Arial"/>
                <a:sym typeface="Arial"/>
              </a:rPr>
              <a:t>KIT</a:t>
            </a:r>
            <a:r>
              <a:rPr kumimoji="0" lang="en-US" sz="900" b="0" i="0" u="none" strike="noStrike" kern="0" cap="none" spc="0" normalizeH="0" baseline="0" noProof="0" dirty="0">
                <a:ln>
                  <a:noFill/>
                </a:ln>
                <a:solidFill>
                  <a:srgbClr val="000000"/>
                </a:solidFill>
                <a:effectLst/>
                <a:uLnTx/>
                <a:uFillTx/>
                <a:latin typeface="Krub"/>
                <a:ea typeface="+mn-ea"/>
                <a:cs typeface="Arial"/>
                <a:sym typeface="Arial"/>
              </a:rPr>
              <a:t> mutant excluded; </a:t>
            </a:r>
            <a:r>
              <a:rPr kumimoji="0" lang="en-US" sz="900" b="0" i="0" u="none" strike="noStrike" kern="0" cap="none" spc="0" normalizeH="0" baseline="30000" noProof="0" dirty="0">
                <a:ln>
                  <a:noFill/>
                </a:ln>
                <a:solidFill>
                  <a:srgbClr val="000000"/>
                </a:solidFill>
                <a:effectLst/>
                <a:uLnTx/>
                <a:uFillTx/>
                <a:latin typeface="Krub"/>
                <a:ea typeface="+mn-ea"/>
                <a:cs typeface="Arial"/>
                <a:sym typeface="Arial"/>
              </a:rPr>
              <a:t>b </a:t>
            </a:r>
            <a:r>
              <a:rPr kumimoji="0" lang="en-US" sz="900" b="0" i="0" u="none" strike="noStrike" kern="0" cap="none" spc="0" normalizeH="0" baseline="0" noProof="0" dirty="0">
                <a:ln>
                  <a:noFill/>
                </a:ln>
                <a:solidFill>
                  <a:srgbClr val="000000"/>
                </a:solidFill>
                <a:effectLst/>
                <a:uLnTx/>
                <a:uFillTx/>
                <a:latin typeface="Krub"/>
                <a:ea typeface="+mn-ea"/>
                <a:cs typeface="Arial"/>
                <a:sym typeface="Arial"/>
              </a:rPr>
              <a:t>Sample inevaluable in 4 patients; As of Data Cut-off of 25-Oct-2023.</a:t>
            </a:r>
          </a:p>
        </p:txBody>
      </p:sp>
      <p:grpSp>
        <p:nvGrpSpPr>
          <p:cNvPr id="30" name="Group 29">
            <a:extLst>
              <a:ext uri="{FF2B5EF4-FFF2-40B4-BE49-F238E27FC236}">
                <a16:creationId xmlns:a16="http://schemas.microsoft.com/office/drawing/2014/main" id="{2D77715B-FD8F-421C-966B-799AC59B4B83}"/>
              </a:ext>
            </a:extLst>
          </p:cNvPr>
          <p:cNvGrpSpPr>
            <a:grpSpLocks/>
          </p:cNvGrpSpPr>
          <p:nvPr/>
        </p:nvGrpSpPr>
        <p:grpSpPr>
          <a:xfrm>
            <a:off x="297712" y="1185988"/>
            <a:ext cx="7704253" cy="294937"/>
            <a:chOff x="297712" y="1043840"/>
            <a:chExt cx="7704253" cy="294937"/>
          </a:xfrm>
        </p:grpSpPr>
        <p:sp>
          <p:nvSpPr>
            <p:cNvPr id="31" name="Shape1_20221025_110649">
              <a:extLst>
                <a:ext uri="{FF2B5EF4-FFF2-40B4-BE49-F238E27FC236}">
                  <a16:creationId xmlns:a16="http://schemas.microsoft.com/office/drawing/2014/main" id="{B8541713-56C3-478A-9C72-283BEBAD987F}"/>
                </a:ext>
              </a:extLst>
            </p:cNvPr>
            <p:cNvSpPr txBox="1"/>
            <p:nvPr/>
          </p:nvSpPr>
          <p:spPr>
            <a:xfrm>
              <a:off x="297712" y="1043840"/>
              <a:ext cx="7704253" cy="246221"/>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Within 12 Weeks, 100% of Bezuclastinib Treated Patients Achieved &gt;50% Reduction in Markers of Mast Cell Burden</a:t>
              </a:r>
              <a:endParaRPr kumimoji="0" lang="en-US" sz="14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grpSp>
          <p:nvGrpSpPr>
            <p:cNvPr id="33" name="Group 32">
              <a:extLst>
                <a:ext uri="{FF2B5EF4-FFF2-40B4-BE49-F238E27FC236}">
                  <a16:creationId xmlns:a16="http://schemas.microsoft.com/office/drawing/2014/main" id="{1310AB5D-315D-43AB-BF35-1E86F2CC060F}"/>
                </a:ext>
              </a:extLst>
            </p:cNvPr>
            <p:cNvGrpSpPr/>
            <p:nvPr/>
          </p:nvGrpSpPr>
          <p:grpSpPr>
            <a:xfrm>
              <a:off x="297712" y="1338777"/>
              <a:ext cx="7704253" cy="0"/>
              <a:chOff x="297712" y="1338777"/>
              <a:chExt cx="7704253" cy="0"/>
            </a:xfrm>
          </p:grpSpPr>
          <p:cxnSp>
            <p:nvCxnSpPr>
              <p:cNvPr id="34" name="Shape0_20221025_110436">
                <a:extLst>
                  <a:ext uri="{FF2B5EF4-FFF2-40B4-BE49-F238E27FC236}">
                    <a16:creationId xmlns:a16="http://schemas.microsoft.com/office/drawing/2014/main" id="{3A87EF2C-992E-4867-8664-06300DAA0E94}"/>
                  </a:ext>
                </a:extLst>
              </p:cNvPr>
              <p:cNvCxnSpPr>
                <a:cxnSpLocks/>
              </p:cNvCxnSpPr>
              <p:nvPr/>
            </p:nvCxnSpPr>
            <p:spPr>
              <a:xfrm>
                <a:off x="297712" y="1338777"/>
                <a:ext cx="770425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EDA9A3C-1B9A-45F2-AABA-AAB0C31A1CBC}"/>
                  </a:ext>
                </a:extLst>
              </p:cNvPr>
              <p:cNvCxnSpPr>
                <a:cxnSpLocks/>
              </p:cNvCxnSpPr>
              <p:nvPr/>
            </p:nvCxnSpPr>
            <p:spPr>
              <a:xfrm>
                <a:off x="7557730" y="1338777"/>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grpSp>
      <p:graphicFrame>
        <p:nvGraphicFramePr>
          <p:cNvPr id="37" name="Chart 36">
            <a:extLst>
              <a:ext uri="{FF2B5EF4-FFF2-40B4-BE49-F238E27FC236}">
                <a16:creationId xmlns:a16="http://schemas.microsoft.com/office/drawing/2014/main" id="{770AB586-2B5A-4BF6-9776-2CFC5B95F4A5}"/>
              </a:ext>
            </a:extLst>
          </p:cNvPr>
          <p:cNvGraphicFramePr>
            <a:graphicFrameLocks/>
          </p:cNvGraphicFramePr>
          <p:nvPr/>
        </p:nvGraphicFramePr>
        <p:xfrm>
          <a:off x="297711" y="1948544"/>
          <a:ext cx="3108960" cy="2577737"/>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300B8E54-7C37-4917-9241-4598819B1557}"/>
              </a:ext>
            </a:extLst>
          </p:cNvPr>
          <p:cNvSpPr txBox="1"/>
          <p:nvPr/>
        </p:nvSpPr>
        <p:spPr>
          <a:xfrm>
            <a:off x="286478" y="6494349"/>
            <a:ext cx="10282518" cy="323165"/>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A1A1A"/>
                </a:solidFill>
                <a:effectLst/>
                <a:uLnTx/>
                <a:uFillTx/>
                <a:latin typeface="Krub"/>
                <a:ea typeface="+mn-ea"/>
                <a:cs typeface="Arial"/>
                <a:sym typeface="Arial"/>
              </a:rPr>
              <a:t>Prithviraj Bose, Stephen T. Oh, Brian Modena, Anthony M. Hunter, Cem Akin, Mariana Castells, Michael Manning, Richard Herrscher, Frank Siebenhaar, Daniel J. DeAngelo, Tracy I. George, Benjamin Exter, Jenna Zhang, Amanda Pilla, Hina Jolin, Rachael Easton, Lindsay A.M Rein; Initial Results from Summit: An Ongoing, 3-Part, Multi-Center, Randomized, Double-Blind, Placebo-Controlled Phase 2 Clinical Study of Bezuclastinib in Adult Patients with Nonadvanced Systemic Mastocytosis (NonAdvSM). </a:t>
            </a:r>
            <a:r>
              <a:rPr kumimoji="0" lang="en-US" sz="700" b="0" i="1" u="none" strike="noStrike" kern="1200" cap="none" spc="0" normalizeH="0" baseline="0" noProof="0" dirty="0">
                <a:ln>
                  <a:noFill/>
                </a:ln>
                <a:solidFill>
                  <a:srgbClr val="1A1A1A"/>
                </a:solidFill>
                <a:effectLst/>
                <a:uLnTx/>
                <a:uFillTx/>
                <a:latin typeface="Krub"/>
                <a:ea typeface="+mn-ea"/>
                <a:cs typeface="Arial"/>
                <a:sym typeface="Arial"/>
              </a:rPr>
              <a:t>ASH 2023;Abstract 77</a:t>
            </a:r>
            <a:endParaRPr kumimoji="0" lang="en-US" sz="700" b="0" i="0" u="sng" strike="noStrike" kern="1200" cap="none" spc="0" normalizeH="0" baseline="0" noProof="0" dirty="0">
              <a:ln>
                <a:noFill/>
              </a:ln>
              <a:solidFill>
                <a:srgbClr val="00C1DE"/>
              </a:solidFill>
              <a:effectLst/>
              <a:uLnTx/>
              <a:uFillTx/>
              <a:latin typeface="Krub"/>
              <a:ea typeface="+mn-ea"/>
              <a:cs typeface="Arial"/>
              <a:sym typeface="Arial"/>
            </a:endParaRPr>
          </a:p>
        </p:txBody>
      </p:sp>
      <p:grpSp>
        <p:nvGrpSpPr>
          <p:cNvPr id="197" name="Group 196">
            <a:extLst>
              <a:ext uri="{FF2B5EF4-FFF2-40B4-BE49-F238E27FC236}">
                <a16:creationId xmlns:a16="http://schemas.microsoft.com/office/drawing/2014/main" id="{F484F3CB-23C9-42E3-A1CC-6C315C515E92}"/>
              </a:ext>
            </a:extLst>
          </p:cNvPr>
          <p:cNvGrpSpPr/>
          <p:nvPr/>
        </p:nvGrpSpPr>
        <p:grpSpPr>
          <a:xfrm>
            <a:off x="8283615" y="1185988"/>
            <a:ext cx="3636121" cy="294937"/>
            <a:chOff x="8283615" y="1185988"/>
            <a:chExt cx="3636121" cy="294937"/>
          </a:xfrm>
        </p:grpSpPr>
        <p:sp>
          <p:nvSpPr>
            <p:cNvPr id="29" name="Shape1_20221025_110649">
              <a:extLst>
                <a:ext uri="{FF2B5EF4-FFF2-40B4-BE49-F238E27FC236}">
                  <a16:creationId xmlns:a16="http://schemas.microsoft.com/office/drawing/2014/main" id="{406460C6-4B5B-4FDB-A326-274EFD0ECAF9}"/>
                </a:ext>
              </a:extLst>
            </p:cNvPr>
            <p:cNvSpPr txBox="1"/>
            <p:nvPr/>
          </p:nvSpPr>
          <p:spPr>
            <a:xfrm>
              <a:off x="8283615" y="1185988"/>
              <a:ext cx="3636121" cy="246221"/>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Overall Symptoms</a:t>
              </a:r>
              <a:endParaRPr kumimoji="0" lang="en-US" sz="1400" b="1" i="0" u="none" strike="noStrike" kern="0" cap="none" spc="0" normalizeH="0" baseline="30000" noProof="0" dirty="0">
                <a:ln>
                  <a:noFill/>
                </a:ln>
                <a:solidFill>
                  <a:srgbClr val="000000"/>
                </a:solidFill>
                <a:effectLst/>
                <a:uLnTx/>
                <a:uFillTx/>
                <a:latin typeface="Krub"/>
                <a:ea typeface="Calibri" panose="020F0502020204030204" pitchFamily="34" charset="0"/>
                <a:cs typeface="Poppins Medium" pitchFamily="2" charset="77"/>
                <a:sym typeface="Arial"/>
              </a:endParaRPr>
            </a:p>
          </p:txBody>
        </p:sp>
        <p:grpSp>
          <p:nvGrpSpPr>
            <p:cNvPr id="32" name="Group 31">
              <a:extLst>
                <a:ext uri="{FF2B5EF4-FFF2-40B4-BE49-F238E27FC236}">
                  <a16:creationId xmlns:a16="http://schemas.microsoft.com/office/drawing/2014/main" id="{E4FB2CAD-20A8-4030-87EB-A76DC9BE2438}"/>
                </a:ext>
              </a:extLst>
            </p:cNvPr>
            <p:cNvGrpSpPr/>
            <p:nvPr/>
          </p:nvGrpSpPr>
          <p:grpSpPr>
            <a:xfrm>
              <a:off x="8283615" y="1480925"/>
              <a:ext cx="3636121" cy="0"/>
              <a:chOff x="3976791" y="1338777"/>
              <a:chExt cx="3636121" cy="0"/>
            </a:xfrm>
          </p:grpSpPr>
          <p:cxnSp>
            <p:nvCxnSpPr>
              <p:cNvPr id="36" name="Shape0_20221025_110436">
                <a:extLst>
                  <a:ext uri="{FF2B5EF4-FFF2-40B4-BE49-F238E27FC236}">
                    <a16:creationId xmlns:a16="http://schemas.microsoft.com/office/drawing/2014/main" id="{3CCA896A-D717-4727-B68F-3CC269A586E6}"/>
                  </a:ext>
                </a:extLst>
              </p:cNvPr>
              <p:cNvCxnSpPr>
                <a:cxnSpLocks/>
              </p:cNvCxnSpPr>
              <p:nvPr/>
            </p:nvCxnSpPr>
            <p:spPr>
              <a:xfrm>
                <a:off x="3976791" y="1338777"/>
                <a:ext cx="363612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BDDAB5-718D-47C1-B954-22B48A557C04}"/>
                  </a:ext>
                </a:extLst>
              </p:cNvPr>
              <p:cNvCxnSpPr>
                <a:cxnSpLocks/>
              </p:cNvCxnSpPr>
              <p:nvPr/>
            </p:nvCxnSpPr>
            <p:spPr>
              <a:xfrm>
                <a:off x="7168677" y="1338777"/>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grpSp>
      <p:sp>
        <p:nvSpPr>
          <p:cNvPr id="44" name="Content Placeholder 2">
            <a:extLst>
              <a:ext uri="{FF2B5EF4-FFF2-40B4-BE49-F238E27FC236}">
                <a16:creationId xmlns:a16="http://schemas.microsoft.com/office/drawing/2014/main" id="{E5990B82-BA96-436E-B655-E46ECBB35F37}"/>
              </a:ext>
            </a:extLst>
          </p:cNvPr>
          <p:cNvSpPr txBox="1">
            <a:spLocks/>
          </p:cNvSpPr>
          <p:nvPr/>
        </p:nvSpPr>
        <p:spPr bwMode="auto">
          <a:xfrm>
            <a:off x="297711" y="4656459"/>
            <a:ext cx="7704253"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182880" marR="0" lvl="0" indent="-182880" algn="l" defTabSz="914400" rtl="0" eaLnBrk="1" fontAlgn="auto" latinLnBrk="0" hangingPunct="1">
              <a:lnSpc>
                <a:spcPct val="100000"/>
              </a:lnSpc>
              <a:spcBef>
                <a:spcPts val="100"/>
              </a:spcBef>
              <a:spcAft>
                <a:spcPts val="100"/>
              </a:spcAft>
              <a:buClr>
                <a:srgbClr val="000000"/>
              </a:buClr>
              <a:buSzTx/>
              <a:buFont typeface="Arial" panose="020B0604020202020204" pitchFamily="34" charset="0"/>
              <a:buChar char="•"/>
              <a:tabLst/>
              <a:defRPr/>
            </a:pPr>
            <a:r>
              <a:rPr kumimoji="0" lang="en-US" sz="1050" b="0" i="0" u="none" strike="noStrike" kern="0" cap="none" spc="0" normalizeH="0" baseline="0" noProof="0" dirty="0">
                <a:ln>
                  <a:noFill/>
                </a:ln>
                <a:solidFill>
                  <a:srgbClr val="000000"/>
                </a:solidFill>
                <a:effectLst/>
                <a:uLnTx/>
                <a:uFillTx/>
                <a:latin typeface="Krub"/>
                <a:ea typeface="Calibri Light" panose="020F0302020204030204" pitchFamily="34" charset="0"/>
                <a:cs typeface="Calibri Light" panose="020F0302020204030204" pitchFamily="34" charset="0"/>
                <a:sym typeface="Arial"/>
              </a:rPr>
              <a:t>90% (9/10) of patients with baseline serum tryptase 220ng/mL achieved &lt;20ng/mL after 12 weeks of bezuclastinib </a:t>
            </a:r>
          </a:p>
          <a:p>
            <a:pPr marL="182880" marR="0" lvl="0" indent="-182880" algn="l" defTabSz="914400" rtl="0" eaLnBrk="1" fontAlgn="auto" latinLnBrk="0" hangingPunct="1">
              <a:lnSpc>
                <a:spcPct val="100000"/>
              </a:lnSpc>
              <a:spcBef>
                <a:spcPts val="100"/>
              </a:spcBef>
              <a:spcAft>
                <a:spcPts val="100"/>
              </a:spcAft>
              <a:buClr>
                <a:srgbClr val="000000"/>
              </a:buClr>
              <a:buSzTx/>
              <a:buFont typeface="Arial" panose="020B0604020202020204" pitchFamily="34" charset="0"/>
              <a:buChar char="•"/>
              <a:tabLst/>
              <a:defRPr/>
            </a:pPr>
            <a:r>
              <a:rPr kumimoji="0" lang="en-US" sz="1050" b="0" i="0" u="none" strike="noStrike" kern="0" cap="none" spc="0" normalizeH="0" baseline="0" noProof="0" dirty="0">
                <a:ln>
                  <a:noFill/>
                </a:ln>
                <a:solidFill>
                  <a:srgbClr val="000000"/>
                </a:solidFill>
                <a:effectLst/>
                <a:uLnTx/>
                <a:uFillTx/>
                <a:latin typeface="Krub"/>
                <a:ea typeface="Calibri Light" panose="020F0302020204030204" pitchFamily="34" charset="0"/>
                <a:cs typeface="Calibri Light" panose="020F0302020204030204" pitchFamily="34" charset="0"/>
                <a:sym typeface="Arial"/>
              </a:rPr>
              <a:t>67% (8/12) of patients with baseline serum tryptase 211.4ng/mL achieved &lt;11.4ng/mL after 12 weeks of bezuclastinib</a:t>
            </a:r>
          </a:p>
        </p:txBody>
      </p:sp>
      <p:sp>
        <p:nvSpPr>
          <p:cNvPr id="45" name="Rectangle 44">
            <a:extLst>
              <a:ext uri="{FF2B5EF4-FFF2-40B4-BE49-F238E27FC236}">
                <a16:creationId xmlns:a16="http://schemas.microsoft.com/office/drawing/2014/main" id="{60236A43-95B8-40CF-8939-9B85B19F62E6}"/>
              </a:ext>
            </a:extLst>
          </p:cNvPr>
          <p:cNvSpPr>
            <a:spLocks/>
          </p:cNvSpPr>
          <p:nvPr/>
        </p:nvSpPr>
        <p:spPr>
          <a:xfrm>
            <a:off x="297711" y="5066213"/>
            <a:ext cx="7704253" cy="1073331"/>
          </a:xfrm>
          <a:prstGeom prst="rect">
            <a:avLst/>
          </a:prstGeom>
          <a:noFill/>
          <a:ln w="12700" cap="flat" cmpd="sng" algn="ctr">
            <a:solidFill>
              <a:schemeClr val="bg1">
                <a:lumMod val="75000"/>
              </a:schemeClr>
            </a:solidFill>
            <a:prstDash val="solid"/>
            <a:miter lim="800000"/>
          </a:ln>
          <a:effectLst/>
        </p:spPr>
        <p:txBody>
          <a:bodyPr vert="horz"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IN" sz="1600" b="0" i="0" u="none" strike="noStrike" kern="1200" cap="none" spc="0" normalizeH="0" baseline="0" noProof="0" dirty="0">
                <a:ln>
                  <a:noFill/>
                </a:ln>
                <a:solidFill>
                  <a:prstClr val="white"/>
                </a:solidFill>
                <a:effectLst/>
                <a:uLnTx/>
                <a:uFillTx/>
                <a:latin typeface="Krub"/>
                <a:ea typeface="+mn-ea"/>
                <a:cs typeface="Poppins" panose="00000500000000000000" pitchFamily="2" charset="0"/>
                <a:sym typeface="Arial"/>
              </a:rPr>
              <a:t>Key Secondary Endpoint:</a:t>
            </a:r>
          </a:p>
        </p:txBody>
      </p:sp>
      <p:sp>
        <p:nvSpPr>
          <p:cNvPr id="46" name="TextBox 45">
            <a:extLst>
              <a:ext uri="{FF2B5EF4-FFF2-40B4-BE49-F238E27FC236}">
                <a16:creationId xmlns:a16="http://schemas.microsoft.com/office/drawing/2014/main" id="{43C70E53-F0F4-4191-BE5A-42E0F9F3EF64}"/>
              </a:ext>
            </a:extLst>
          </p:cNvPr>
          <p:cNvSpPr txBox="1">
            <a:spLocks/>
          </p:cNvSpPr>
          <p:nvPr/>
        </p:nvSpPr>
        <p:spPr>
          <a:xfrm>
            <a:off x="373335" y="5092340"/>
            <a:ext cx="353558"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sng" strike="noStrike" kern="0" cap="none" spc="0" normalizeH="0" baseline="0" noProof="0" dirty="0">
                <a:ln>
                  <a:noFill/>
                </a:ln>
                <a:solidFill>
                  <a:srgbClr val="000000"/>
                </a:solidFill>
                <a:effectLst/>
                <a:uLnTx/>
                <a:uFillTx/>
                <a:latin typeface="Krub"/>
                <a:ea typeface="+mn-ea"/>
                <a:cs typeface="Arial"/>
                <a:sym typeface="Arial"/>
              </a:rPr>
              <a:t>Dose</a:t>
            </a:r>
          </a:p>
        </p:txBody>
      </p:sp>
      <p:sp>
        <p:nvSpPr>
          <p:cNvPr id="7" name="Rectangle 6">
            <a:extLst>
              <a:ext uri="{FF2B5EF4-FFF2-40B4-BE49-F238E27FC236}">
                <a16:creationId xmlns:a16="http://schemas.microsoft.com/office/drawing/2014/main" id="{C4B992EF-E724-4C39-8FE8-AE246D5D7AA9}"/>
              </a:ext>
            </a:extLst>
          </p:cNvPr>
          <p:cNvSpPr/>
          <p:nvPr/>
        </p:nvSpPr>
        <p:spPr>
          <a:xfrm>
            <a:off x="373335" y="5355765"/>
            <a:ext cx="91440" cy="9144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47" name="TextBox 46">
            <a:extLst>
              <a:ext uri="{FF2B5EF4-FFF2-40B4-BE49-F238E27FC236}">
                <a16:creationId xmlns:a16="http://schemas.microsoft.com/office/drawing/2014/main" id="{2664AA33-F581-41FC-ABDB-F556D191C9C0}"/>
              </a:ext>
            </a:extLst>
          </p:cNvPr>
          <p:cNvSpPr txBox="1">
            <a:spLocks/>
          </p:cNvSpPr>
          <p:nvPr/>
        </p:nvSpPr>
        <p:spPr>
          <a:xfrm>
            <a:off x="535783" y="5296841"/>
            <a:ext cx="1552605"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mn-ea"/>
                <a:cs typeface="Arial"/>
                <a:sym typeface="Arial"/>
              </a:rPr>
              <a:t>100 mg QD bezuclastinib</a:t>
            </a:r>
          </a:p>
        </p:txBody>
      </p:sp>
      <p:sp>
        <p:nvSpPr>
          <p:cNvPr id="48" name="Rectangle 47">
            <a:extLst>
              <a:ext uri="{FF2B5EF4-FFF2-40B4-BE49-F238E27FC236}">
                <a16:creationId xmlns:a16="http://schemas.microsoft.com/office/drawing/2014/main" id="{F30BFBF5-301A-4CA7-9E78-AB48AA41D7FA}"/>
              </a:ext>
            </a:extLst>
          </p:cNvPr>
          <p:cNvSpPr/>
          <p:nvPr/>
        </p:nvSpPr>
        <p:spPr>
          <a:xfrm>
            <a:off x="373335" y="5567523"/>
            <a:ext cx="91440" cy="9144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49" name="TextBox 48">
            <a:extLst>
              <a:ext uri="{FF2B5EF4-FFF2-40B4-BE49-F238E27FC236}">
                <a16:creationId xmlns:a16="http://schemas.microsoft.com/office/drawing/2014/main" id="{8F6D0518-61DE-48D5-A9B5-01CD9C3CFCEA}"/>
              </a:ext>
            </a:extLst>
          </p:cNvPr>
          <p:cNvSpPr txBox="1">
            <a:spLocks/>
          </p:cNvSpPr>
          <p:nvPr/>
        </p:nvSpPr>
        <p:spPr>
          <a:xfrm>
            <a:off x="535783" y="5508599"/>
            <a:ext cx="1552605"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mn-ea"/>
                <a:cs typeface="Arial"/>
                <a:sym typeface="Arial"/>
              </a:rPr>
              <a:t>200 mg QD bezuclastinib</a:t>
            </a:r>
          </a:p>
        </p:txBody>
      </p:sp>
      <p:sp>
        <p:nvSpPr>
          <p:cNvPr id="50" name="Rectangle 49">
            <a:extLst>
              <a:ext uri="{FF2B5EF4-FFF2-40B4-BE49-F238E27FC236}">
                <a16:creationId xmlns:a16="http://schemas.microsoft.com/office/drawing/2014/main" id="{72A81A70-E33B-4C49-850B-B825A5B49BA6}"/>
              </a:ext>
            </a:extLst>
          </p:cNvPr>
          <p:cNvSpPr/>
          <p:nvPr/>
        </p:nvSpPr>
        <p:spPr>
          <a:xfrm>
            <a:off x="373335" y="5779281"/>
            <a:ext cx="9144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51" name="TextBox 50">
            <a:extLst>
              <a:ext uri="{FF2B5EF4-FFF2-40B4-BE49-F238E27FC236}">
                <a16:creationId xmlns:a16="http://schemas.microsoft.com/office/drawing/2014/main" id="{B2C23024-2948-4B70-86B4-CBEF8356FF26}"/>
              </a:ext>
            </a:extLst>
          </p:cNvPr>
          <p:cNvSpPr txBox="1">
            <a:spLocks/>
          </p:cNvSpPr>
          <p:nvPr/>
        </p:nvSpPr>
        <p:spPr>
          <a:xfrm>
            <a:off x="535783" y="5720357"/>
            <a:ext cx="1552605"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mn-ea"/>
                <a:cs typeface="Arial"/>
                <a:sym typeface="Arial"/>
              </a:rPr>
              <a:t>400 mg QD bezuclastinib</a:t>
            </a:r>
          </a:p>
        </p:txBody>
      </p:sp>
      <p:sp>
        <p:nvSpPr>
          <p:cNvPr id="52" name="Rectangle 51">
            <a:extLst>
              <a:ext uri="{FF2B5EF4-FFF2-40B4-BE49-F238E27FC236}">
                <a16:creationId xmlns:a16="http://schemas.microsoft.com/office/drawing/2014/main" id="{0BDB57CE-9640-4CEF-8322-E842456B9F39}"/>
              </a:ext>
            </a:extLst>
          </p:cNvPr>
          <p:cNvSpPr/>
          <p:nvPr/>
        </p:nvSpPr>
        <p:spPr>
          <a:xfrm>
            <a:off x="373335" y="5991039"/>
            <a:ext cx="91440" cy="9144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53" name="TextBox 52">
            <a:extLst>
              <a:ext uri="{FF2B5EF4-FFF2-40B4-BE49-F238E27FC236}">
                <a16:creationId xmlns:a16="http://schemas.microsoft.com/office/drawing/2014/main" id="{DE9293FF-2A9E-45FE-820A-7C748423C627}"/>
              </a:ext>
            </a:extLst>
          </p:cNvPr>
          <p:cNvSpPr txBox="1">
            <a:spLocks/>
          </p:cNvSpPr>
          <p:nvPr/>
        </p:nvSpPr>
        <p:spPr>
          <a:xfrm>
            <a:off x="535783" y="5932115"/>
            <a:ext cx="531492"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mn-ea"/>
                <a:cs typeface="Arial"/>
                <a:sym typeface="Arial"/>
              </a:rPr>
              <a:t>Placebo</a:t>
            </a:r>
          </a:p>
        </p:txBody>
      </p:sp>
      <p:sp>
        <p:nvSpPr>
          <p:cNvPr id="56" name="TextBox 55">
            <a:extLst>
              <a:ext uri="{FF2B5EF4-FFF2-40B4-BE49-F238E27FC236}">
                <a16:creationId xmlns:a16="http://schemas.microsoft.com/office/drawing/2014/main" id="{AE562A7E-4BCE-4CB2-858D-A24EE5664C8C}"/>
              </a:ext>
            </a:extLst>
          </p:cNvPr>
          <p:cNvSpPr txBox="1">
            <a:spLocks/>
          </p:cNvSpPr>
          <p:nvPr/>
        </p:nvSpPr>
        <p:spPr>
          <a:xfrm>
            <a:off x="2278865" y="5092340"/>
            <a:ext cx="1682448"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sng" strike="noStrike" kern="0" cap="none" spc="0" normalizeH="0" baseline="0" noProof="0" dirty="0">
                <a:ln>
                  <a:noFill/>
                </a:ln>
                <a:solidFill>
                  <a:srgbClr val="000000"/>
                </a:solidFill>
                <a:effectLst/>
                <a:uLnTx/>
                <a:uFillTx/>
                <a:latin typeface="Krub"/>
                <a:ea typeface="+mn-ea"/>
                <a:cs typeface="Arial"/>
                <a:sym typeface="Arial"/>
              </a:rPr>
              <a:t>Serum Tryptase Outcomes</a:t>
            </a:r>
          </a:p>
        </p:txBody>
      </p:sp>
      <p:sp>
        <p:nvSpPr>
          <p:cNvPr id="58" name="Oval 57">
            <a:extLst>
              <a:ext uri="{FF2B5EF4-FFF2-40B4-BE49-F238E27FC236}">
                <a16:creationId xmlns:a16="http://schemas.microsoft.com/office/drawing/2014/main" id="{C12F24EF-CAB3-4DCC-B1E7-21B28F63966C}"/>
              </a:ext>
            </a:extLst>
          </p:cNvPr>
          <p:cNvSpPr/>
          <p:nvPr/>
        </p:nvSpPr>
        <p:spPr>
          <a:xfrm>
            <a:off x="2278865" y="5355765"/>
            <a:ext cx="91440" cy="9144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59" name="TextBox 58">
            <a:extLst>
              <a:ext uri="{FF2B5EF4-FFF2-40B4-BE49-F238E27FC236}">
                <a16:creationId xmlns:a16="http://schemas.microsoft.com/office/drawing/2014/main" id="{B4FA4311-5B57-42FB-92C0-40417DFF0EA0}"/>
              </a:ext>
            </a:extLst>
          </p:cNvPr>
          <p:cNvSpPr txBox="1">
            <a:spLocks/>
          </p:cNvSpPr>
          <p:nvPr/>
        </p:nvSpPr>
        <p:spPr>
          <a:xfrm>
            <a:off x="2441313" y="5296841"/>
            <a:ext cx="1324978"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mn-ea"/>
                <a:cs typeface="Arial"/>
                <a:sym typeface="Arial"/>
              </a:rPr>
              <a:t>Achieved &lt;20ng/mL</a:t>
            </a:r>
            <a:r>
              <a:rPr kumimoji="0" lang="el-GR" sz="1000" b="0" i="0" u="none" strike="noStrike" kern="0" cap="none" spc="0" normalizeH="0" baseline="30000" noProof="0" dirty="0">
                <a:ln>
                  <a:noFill/>
                </a:ln>
                <a:solidFill>
                  <a:srgbClr val="000000"/>
                </a:solidFill>
                <a:effectLst/>
                <a:uLnTx/>
                <a:uFillTx/>
                <a:latin typeface="Calibri" panose="020F0502020204030204"/>
                <a:ea typeface="+mn-ea"/>
                <a:cs typeface="Arial"/>
                <a:sym typeface="Arial"/>
              </a:rPr>
              <a:t>μ</a:t>
            </a:r>
            <a:endParaRPr kumimoji="0" lang="en-US" sz="1000" b="0"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60" name="Star: 5 Points 59">
            <a:extLst>
              <a:ext uri="{FF2B5EF4-FFF2-40B4-BE49-F238E27FC236}">
                <a16:creationId xmlns:a16="http://schemas.microsoft.com/office/drawing/2014/main" id="{5FE5B615-BDD7-4757-84C6-5803B8AB4B1D}"/>
              </a:ext>
            </a:extLst>
          </p:cNvPr>
          <p:cNvSpPr/>
          <p:nvPr/>
        </p:nvSpPr>
        <p:spPr>
          <a:xfrm>
            <a:off x="2278865" y="5567523"/>
            <a:ext cx="91440" cy="91440"/>
          </a:xfrm>
          <a:prstGeom prst="star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61" name="TextBox 60">
            <a:extLst>
              <a:ext uri="{FF2B5EF4-FFF2-40B4-BE49-F238E27FC236}">
                <a16:creationId xmlns:a16="http://schemas.microsoft.com/office/drawing/2014/main" id="{0D2BB8B9-770A-4450-ADCD-D68B224D45E1}"/>
              </a:ext>
            </a:extLst>
          </p:cNvPr>
          <p:cNvSpPr txBox="1">
            <a:spLocks/>
          </p:cNvSpPr>
          <p:nvPr/>
        </p:nvSpPr>
        <p:spPr>
          <a:xfrm>
            <a:off x="2441313" y="5508599"/>
            <a:ext cx="1376274"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mn-ea"/>
                <a:cs typeface="Arial"/>
                <a:sym typeface="Arial"/>
              </a:rPr>
              <a:t>Achieved &lt;11.4ng/mL</a:t>
            </a:r>
            <a:r>
              <a:rPr kumimoji="0" lang="el-GR" sz="1000" b="0" i="0" u="none" strike="noStrike" kern="0" cap="none" spc="0" normalizeH="0" baseline="30000" noProof="0" dirty="0">
                <a:ln>
                  <a:noFill/>
                </a:ln>
                <a:solidFill>
                  <a:srgbClr val="000000"/>
                </a:solidFill>
                <a:effectLst/>
                <a:uLnTx/>
                <a:uFillTx/>
                <a:latin typeface="Calibri" panose="020F0502020204030204"/>
                <a:ea typeface="+mn-ea"/>
                <a:cs typeface="Arial"/>
                <a:sym typeface="Arial"/>
              </a:rPr>
              <a:t>μ</a:t>
            </a:r>
            <a:endParaRPr kumimoji="0" lang="en-US" sz="1000" b="0"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63" name="TextBox 62">
            <a:extLst>
              <a:ext uri="{FF2B5EF4-FFF2-40B4-BE49-F238E27FC236}">
                <a16:creationId xmlns:a16="http://schemas.microsoft.com/office/drawing/2014/main" id="{4599084F-C805-4951-9010-352C0D802D4F}"/>
              </a:ext>
            </a:extLst>
          </p:cNvPr>
          <p:cNvSpPr txBox="1">
            <a:spLocks/>
          </p:cNvSpPr>
          <p:nvPr/>
        </p:nvSpPr>
        <p:spPr>
          <a:xfrm>
            <a:off x="2441313" y="5720357"/>
            <a:ext cx="970715"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mn-ea"/>
                <a:cs typeface="Arial"/>
                <a:sym typeface="Arial"/>
              </a:rPr>
              <a:t>Achieved both</a:t>
            </a:r>
            <a:r>
              <a:rPr kumimoji="0" lang="el-GR" sz="1000" b="0" i="0" u="none" strike="noStrike" kern="0" cap="none" spc="0" normalizeH="0" baseline="30000" noProof="0" dirty="0">
                <a:ln>
                  <a:noFill/>
                </a:ln>
                <a:solidFill>
                  <a:srgbClr val="000000"/>
                </a:solidFill>
                <a:effectLst/>
                <a:uLnTx/>
                <a:uFillTx/>
                <a:latin typeface="Calibri" panose="020F0502020204030204"/>
                <a:ea typeface="+mn-ea"/>
                <a:cs typeface="Arial"/>
                <a:sym typeface="Arial"/>
              </a:rPr>
              <a:t>μ</a:t>
            </a:r>
            <a:endParaRPr kumimoji="0" lang="en-US" sz="1000" b="0"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65" name="Freeform: Shape 64">
            <a:extLst>
              <a:ext uri="{FF2B5EF4-FFF2-40B4-BE49-F238E27FC236}">
                <a16:creationId xmlns:a16="http://schemas.microsoft.com/office/drawing/2014/main" id="{28F9A943-1B2B-4CCA-B933-3792A6F240C1}"/>
              </a:ext>
            </a:extLst>
          </p:cNvPr>
          <p:cNvSpPr/>
          <p:nvPr/>
        </p:nvSpPr>
        <p:spPr>
          <a:xfrm>
            <a:off x="2278865" y="5779281"/>
            <a:ext cx="91440" cy="91440"/>
          </a:xfrm>
          <a:custGeom>
            <a:avLst/>
            <a:gdLst>
              <a:gd name="connsiteX0" fmla="*/ 45720 w 91440"/>
              <a:gd name="connsiteY0" fmla="*/ 13319 h 91440"/>
              <a:gd name="connsiteX1" fmla="*/ 38071 w 91440"/>
              <a:gd name="connsiteY1" fmla="*/ 38071 h 91440"/>
              <a:gd name="connsiteX2" fmla="*/ 13319 w 91440"/>
              <a:gd name="connsiteY2" fmla="*/ 38071 h 91440"/>
              <a:gd name="connsiteX3" fmla="*/ 33344 w 91440"/>
              <a:gd name="connsiteY3" fmla="*/ 53369 h 91440"/>
              <a:gd name="connsiteX4" fmla="*/ 25695 w 91440"/>
              <a:gd name="connsiteY4" fmla="*/ 78121 h 91440"/>
              <a:gd name="connsiteX5" fmla="*/ 45720 w 91440"/>
              <a:gd name="connsiteY5" fmla="*/ 62823 h 91440"/>
              <a:gd name="connsiteX6" fmla="*/ 65745 w 91440"/>
              <a:gd name="connsiteY6" fmla="*/ 78121 h 91440"/>
              <a:gd name="connsiteX7" fmla="*/ 58096 w 91440"/>
              <a:gd name="connsiteY7" fmla="*/ 53369 h 91440"/>
              <a:gd name="connsiteX8" fmla="*/ 78121 w 91440"/>
              <a:gd name="connsiteY8" fmla="*/ 38071 h 91440"/>
              <a:gd name="connsiteX9" fmla="*/ 53369 w 91440"/>
              <a:gd name="connsiteY9" fmla="*/ 38071 h 91440"/>
              <a:gd name="connsiteX10" fmla="*/ 45720 w 91440"/>
              <a:gd name="connsiteY10" fmla="*/ 0 h 91440"/>
              <a:gd name="connsiteX11" fmla="*/ 91440 w 91440"/>
              <a:gd name="connsiteY11" fmla="*/ 45720 h 91440"/>
              <a:gd name="connsiteX12" fmla="*/ 45720 w 91440"/>
              <a:gd name="connsiteY12" fmla="*/ 91440 h 91440"/>
              <a:gd name="connsiteX13" fmla="*/ 0 w 91440"/>
              <a:gd name="connsiteY13" fmla="*/ 45720 h 91440"/>
              <a:gd name="connsiteX14" fmla="*/ 45720 w 91440"/>
              <a:gd name="connsiteY14"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 h="91440">
                <a:moveTo>
                  <a:pt x="45720" y="13319"/>
                </a:moveTo>
                <a:lnTo>
                  <a:pt x="38071" y="38071"/>
                </a:lnTo>
                <a:lnTo>
                  <a:pt x="13319" y="38071"/>
                </a:lnTo>
                <a:lnTo>
                  <a:pt x="33344" y="53369"/>
                </a:lnTo>
                <a:lnTo>
                  <a:pt x="25695" y="78121"/>
                </a:lnTo>
                <a:lnTo>
                  <a:pt x="45720" y="62823"/>
                </a:lnTo>
                <a:lnTo>
                  <a:pt x="65745" y="78121"/>
                </a:lnTo>
                <a:lnTo>
                  <a:pt x="58096" y="53369"/>
                </a:lnTo>
                <a:lnTo>
                  <a:pt x="78121" y="38071"/>
                </a:lnTo>
                <a:lnTo>
                  <a:pt x="53369" y="38071"/>
                </a:lnTo>
                <a:close/>
                <a:moveTo>
                  <a:pt x="45720" y="0"/>
                </a:moveTo>
                <a:cubicBezTo>
                  <a:pt x="70970" y="0"/>
                  <a:pt x="91440" y="20470"/>
                  <a:pt x="91440" y="45720"/>
                </a:cubicBezTo>
                <a:cubicBezTo>
                  <a:pt x="91440" y="70970"/>
                  <a:pt x="70970" y="91440"/>
                  <a:pt x="45720" y="91440"/>
                </a:cubicBezTo>
                <a:cubicBezTo>
                  <a:pt x="20470" y="91440"/>
                  <a:pt x="0" y="70970"/>
                  <a:pt x="0" y="45720"/>
                </a:cubicBezTo>
                <a:cubicBezTo>
                  <a:pt x="0" y="20470"/>
                  <a:pt x="20470" y="0"/>
                  <a:pt x="4572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66" name="TextBox 65">
            <a:extLst>
              <a:ext uri="{FF2B5EF4-FFF2-40B4-BE49-F238E27FC236}">
                <a16:creationId xmlns:a16="http://schemas.microsoft.com/office/drawing/2014/main" id="{430037DA-FC34-467C-BBFE-D603F1195B1D}"/>
              </a:ext>
            </a:extLst>
          </p:cNvPr>
          <p:cNvSpPr txBox="1">
            <a:spLocks/>
          </p:cNvSpPr>
          <p:nvPr/>
        </p:nvSpPr>
        <p:spPr>
          <a:xfrm>
            <a:off x="4188261" y="5092340"/>
            <a:ext cx="1584665"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1" u="sng" strike="noStrike" kern="0" cap="none" spc="0" normalizeH="0" baseline="0" noProof="0" dirty="0">
                <a:ln>
                  <a:noFill/>
                </a:ln>
                <a:solidFill>
                  <a:srgbClr val="000000"/>
                </a:solidFill>
                <a:effectLst/>
                <a:uLnTx/>
                <a:uFillTx/>
                <a:latin typeface="Krub"/>
                <a:ea typeface="+mn-ea"/>
                <a:cs typeface="Arial"/>
                <a:sym typeface="Arial"/>
              </a:rPr>
              <a:t>KIT</a:t>
            </a:r>
            <a:r>
              <a:rPr kumimoji="0" lang="en-US" sz="1000" b="1" i="0" u="sng" strike="noStrike" kern="0" cap="none" spc="0" normalizeH="0" baseline="0" noProof="0" dirty="0">
                <a:ln>
                  <a:noFill/>
                </a:ln>
                <a:solidFill>
                  <a:srgbClr val="000000"/>
                </a:solidFill>
                <a:effectLst/>
                <a:uLnTx/>
                <a:uFillTx/>
                <a:latin typeface="Krub"/>
                <a:ea typeface="+mn-ea"/>
                <a:cs typeface="Arial"/>
                <a:sym typeface="Arial"/>
              </a:rPr>
              <a:t> D816V VAF Outcomes</a:t>
            </a:r>
          </a:p>
        </p:txBody>
      </p:sp>
      <p:sp>
        <p:nvSpPr>
          <p:cNvPr id="68" name="Isosceles Triangle 67">
            <a:extLst>
              <a:ext uri="{FF2B5EF4-FFF2-40B4-BE49-F238E27FC236}">
                <a16:creationId xmlns:a16="http://schemas.microsoft.com/office/drawing/2014/main" id="{2009ABBD-F36A-4DD0-8A8F-16775B29BDBA}"/>
              </a:ext>
            </a:extLst>
          </p:cNvPr>
          <p:cNvSpPr/>
          <p:nvPr/>
        </p:nvSpPr>
        <p:spPr>
          <a:xfrm>
            <a:off x="4151504" y="5355765"/>
            <a:ext cx="91440" cy="9144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69" name="TextBox 68">
            <a:extLst>
              <a:ext uri="{FF2B5EF4-FFF2-40B4-BE49-F238E27FC236}">
                <a16:creationId xmlns:a16="http://schemas.microsoft.com/office/drawing/2014/main" id="{B4F18C2E-564C-48B7-80C4-AE39C2F9EF7A}"/>
              </a:ext>
            </a:extLst>
          </p:cNvPr>
          <p:cNvSpPr txBox="1">
            <a:spLocks/>
          </p:cNvSpPr>
          <p:nvPr/>
        </p:nvSpPr>
        <p:spPr>
          <a:xfrm>
            <a:off x="4313952" y="5296841"/>
            <a:ext cx="1450012"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Krub"/>
                <a:ea typeface="+mn-ea"/>
                <a:cs typeface="Arial"/>
                <a:sym typeface="Arial"/>
              </a:rPr>
              <a:t>Achieved &lt;</a:t>
            </a: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0.03% (LLD)</a:t>
            </a:r>
            <a:endParaRPr kumimoji="0" lang="en-US" sz="1000" b="0"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70" name="TextBox 69">
            <a:extLst>
              <a:ext uri="{FF2B5EF4-FFF2-40B4-BE49-F238E27FC236}">
                <a16:creationId xmlns:a16="http://schemas.microsoft.com/office/drawing/2014/main" id="{B304D3BE-752E-4798-ACFD-5B08270D949B}"/>
              </a:ext>
            </a:extLst>
          </p:cNvPr>
          <p:cNvSpPr txBox="1">
            <a:spLocks/>
          </p:cNvSpPr>
          <p:nvPr/>
        </p:nvSpPr>
        <p:spPr>
          <a:xfrm>
            <a:off x="4313953" y="5734213"/>
            <a:ext cx="324704"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SSM</a:t>
            </a:r>
            <a:endParaRPr kumimoji="0" lang="en-US" sz="1000" b="0"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71" name="TextBox 70">
            <a:extLst>
              <a:ext uri="{FF2B5EF4-FFF2-40B4-BE49-F238E27FC236}">
                <a16:creationId xmlns:a16="http://schemas.microsoft.com/office/drawing/2014/main" id="{78C89640-61AB-473D-B36E-50F8D4150EF6}"/>
              </a:ext>
            </a:extLst>
          </p:cNvPr>
          <p:cNvSpPr txBox="1">
            <a:spLocks/>
          </p:cNvSpPr>
          <p:nvPr/>
        </p:nvSpPr>
        <p:spPr>
          <a:xfrm>
            <a:off x="6019799" y="5315729"/>
            <a:ext cx="1946031" cy="670953"/>
          </a:xfrm>
          <a:prstGeom prst="rect">
            <a:avLst/>
          </a:prstGeom>
          <a:noFill/>
        </p:spPr>
        <p:txBody>
          <a:bodyPr wrap="squar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000" b="0" i="0" u="none" strike="noStrike" kern="0" cap="none" spc="0" normalizeH="0" baseline="30000" noProof="0" dirty="0">
                <a:ln>
                  <a:noFill/>
                </a:ln>
                <a:solidFill>
                  <a:srgbClr val="000000"/>
                </a:solidFill>
                <a:effectLst/>
                <a:uLnTx/>
                <a:uFillTx/>
                <a:latin typeface="Calibri" panose="020F0502020204030204"/>
                <a:ea typeface="+mn-ea"/>
                <a:cs typeface="Arial"/>
                <a:sym typeface="Arial"/>
              </a:rPr>
              <a:t>μ</a:t>
            </a:r>
            <a:r>
              <a:rPr kumimoji="0" lang="en-IN" sz="1000" b="0" i="0" u="none" strike="noStrike" kern="0" cap="none" spc="0" normalizeH="0" baseline="30000" noProof="0" dirty="0">
                <a:ln>
                  <a:noFill/>
                </a:ln>
                <a:solidFill>
                  <a:srgbClr val="000000"/>
                </a:solidFill>
                <a:effectLst/>
                <a:uLnTx/>
                <a:uFillTx/>
                <a:latin typeface="Krub"/>
                <a:ea typeface="+mn-ea"/>
                <a:cs typeface="Arial"/>
                <a:sym typeface="Arial"/>
              </a:rPr>
              <a:t> </a:t>
            </a: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In Order to achieve, serum tryptase must have been above the threshold at baseline LLD, lower limit of detection</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cxnSp>
        <p:nvCxnSpPr>
          <p:cNvPr id="11" name="Straight Connector 10">
            <a:extLst>
              <a:ext uri="{FF2B5EF4-FFF2-40B4-BE49-F238E27FC236}">
                <a16:creationId xmlns:a16="http://schemas.microsoft.com/office/drawing/2014/main" id="{1A3E5FBB-E965-4200-8690-2F2C2328638F}"/>
              </a:ext>
            </a:extLst>
          </p:cNvPr>
          <p:cNvCxnSpPr>
            <a:cxnSpLocks/>
          </p:cNvCxnSpPr>
          <p:nvPr/>
        </p:nvCxnSpPr>
        <p:spPr>
          <a:xfrm>
            <a:off x="2152249" y="5135196"/>
            <a:ext cx="0" cy="935365"/>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6B4ADF2-58BB-42CC-8E90-FD1ACC3C7804}"/>
              </a:ext>
            </a:extLst>
          </p:cNvPr>
          <p:cNvCxnSpPr>
            <a:cxnSpLocks/>
          </p:cNvCxnSpPr>
          <p:nvPr/>
        </p:nvCxnSpPr>
        <p:spPr>
          <a:xfrm>
            <a:off x="4033853" y="5135196"/>
            <a:ext cx="0" cy="935365"/>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D84D955-66D6-476E-928E-2032F17612BD}"/>
              </a:ext>
            </a:extLst>
          </p:cNvPr>
          <p:cNvCxnSpPr>
            <a:cxnSpLocks/>
          </p:cNvCxnSpPr>
          <p:nvPr/>
        </p:nvCxnSpPr>
        <p:spPr>
          <a:xfrm>
            <a:off x="5926437" y="5135196"/>
            <a:ext cx="0" cy="935365"/>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5B48856-9D4A-4684-BD11-0941EDE3D465}"/>
              </a:ext>
            </a:extLst>
          </p:cNvPr>
          <p:cNvSpPr txBox="1">
            <a:spLocks/>
          </p:cNvSpPr>
          <p:nvPr/>
        </p:nvSpPr>
        <p:spPr>
          <a:xfrm>
            <a:off x="4131970" y="5734213"/>
            <a:ext cx="137152"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S</a:t>
            </a:r>
            <a:endParaRPr kumimoji="0" lang="en-US" sz="1000" b="1" i="0" u="none" strike="noStrike" kern="0" cap="none" spc="0" normalizeH="0" baseline="30000" noProof="0" dirty="0">
              <a:ln>
                <a:noFill/>
              </a:ln>
              <a:solidFill>
                <a:srgbClr val="000000"/>
              </a:solidFill>
              <a:effectLst/>
              <a:uLnTx/>
              <a:uFillTx/>
              <a:latin typeface="Krub"/>
              <a:ea typeface="+mn-ea"/>
              <a:cs typeface="Arial"/>
              <a:sym typeface="Arial"/>
            </a:endParaRPr>
          </a:p>
        </p:txBody>
      </p:sp>
      <p:cxnSp>
        <p:nvCxnSpPr>
          <p:cNvPr id="76" name="Straight Connector 75">
            <a:extLst>
              <a:ext uri="{FF2B5EF4-FFF2-40B4-BE49-F238E27FC236}">
                <a16:creationId xmlns:a16="http://schemas.microsoft.com/office/drawing/2014/main" id="{939DA740-FF37-460C-B051-0ED36ACD0855}"/>
              </a:ext>
            </a:extLst>
          </p:cNvPr>
          <p:cNvCxnSpPr>
            <a:cxnSpLocks/>
          </p:cNvCxnSpPr>
          <p:nvPr/>
        </p:nvCxnSpPr>
        <p:spPr>
          <a:xfrm>
            <a:off x="4137598" y="5620171"/>
            <a:ext cx="1685094"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46A00A7F-BB04-4B59-9A2E-BE7C0F1C3B0C}"/>
              </a:ext>
            </a:extLst>
          </p:cNvPr>
          <p:cNvSpPr txBox="1">
            <a:spLocks/>
          </p:cNvSpPr>
          <p:nvPr/>
        </p:nvSpPr>
        <p:spPr>
          <a:xfrm>
            <a:off x="745363" y="1523703"/>
            <a:ext cx="2122216" cy="270843"/>
          </a:xfrm>
          <a:prstGeom prst="rect">
            <a:avLst/>
          </a:prstGeom>
          <a:noFill/>
        </p:spPr>
        <p:txBody>
          <a:bodyPr wrap="squar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0000"/>
                </a:solidFill>
                <a:effectLst/>
                <a:uLnTx/>
                <a:uFillTx/>
                <a:latin typeface="Krub"/>
                <a:ea typeface="+mn-ea"/>
                <a:cs typeface="Arial"/>
                <a:sym typeface="Arial"/>
              </a:rPr>
              <a:t>Serum Tryptase </a:t>
            </a: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n=20</a:t>
            </a:r>
          </a:p>
        </p:txBody>
      </p:sp>
      <p:sp>
        <p:nvSpPr>
          <p:cNvPr id="81" name="Star: 5 Points 80">
            <a:extLst>
              <a:ext uri="{FF2B5EF4-FFF2-40B4-BE49-F238E27FC236}">
                <a16:creationId xmlns:a16="http://schemas.microsoft.com/office/drawing/2014/main" id="{2958C7B7-645E-4F95-8B65-EC47BFC2EAEB}"/>
              </a:ext>
            </a:extLst>
          </p:cNvPr>
          <p:cNvSpPr/>
          <p:nvPr/>
        </p:nvSpPr>
        <p:spPr>
          <a:xfrm>
            <a:off x="1196559" y="3940223"/>
            <a:ext cx="78168" cy="78168"/>
          </a:xfrm>
          <a:prstGeom prst="star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82" name="Oval 81">
            <a:extLst>
              <a:ext uri="{FF2B5EF4-FFF2-40B4-BE49-F238E27FC236}">
                <a16:creationId xmlns:a16="http://schemas.microsoft.com/office/drawing/2014/main" id="{D5CC9945-96DD-4619-9C09-8F85AADC674F}"/>
              </a:ext>
            </a:extLst>
          </p:cNvPr>
          <p:cNvSpPr/>
          <p:nvPr/>
        </p:nvSpPr>
        <p:spPr>
          <a:xfrm>
            <a:off x="1307610" y="4220385"/>
            <a:ext cx="78168" cy="7816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83" name="Oval 82">
            <a:extLst>
              <a:ext uri="{FF2B5EF4-FFF2-40B4-BE49-F238E27FC236}">
                <a16:creationId xmlns:a16="http://schemas.microsoft.com/office/drawing/2014/main" id="{CE3EF592-6824-4EC9-9941-A1B307DC9F02}"/>
              </a:ext>
            </a:extLst>
          </p:cNvPr>
          <p:cNvSpPr/>
          <p:nvPr/>
        </p:nvSpPr>
        <p:spPr>
          <a:xfrm>
            <a:off x="1640763" y="4358249"/>
            <a:ext cx="78168" cy="7816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84" name="Oval 83">
            <a:extLst>
              <a:ext uri="{FF2B5EF4-FFF2-40B4-BE49-F238E27FC236}">
                <a16:creationId xmlns:a16="http://schemas.microsoft.com/office/drawing/2014/main" id="{D9093BFE-08EB-42D4-9DFF-5720C2FF8F5E}"/>
              </a:ext>
            </a:extLst>
          </p:cNvPr>
          <p:cNvSpPr/>
          <p:nvPr/>
        </p:nvSpPr>
        <p:spPr>
          <a:xfrm>
            <a:off x="1751814" y="4394585"/>
            <a:ext cx="78168" cy="7816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85" name="Freeform: Shape 84">
            <a:extLst>
              <a:ext uri="{FF2B5EF4-FFF2-40B4-BE49-F238E27FC236}">
                <a16:creationId xmlns:a16="http://schemas.microsoft.com/office/drawing/2014/main" id="{1E9F0A01-665C-43F2-91E7-234D09FDF874}"/>
              </a:ext>
            </a:extLst>
          </p:cNvPr>
          <p:cNvSpPr/>
          <p:nvPr/>
        </p:nvSpPr>
        <p:spPr>
          <a:xfrm>
            <a:off x="1418661" y="4265940"/>
            <a:ext cx="78168" cy="78168"/>
          </a:xfrm>
          <a:custGeom>
            <a:avLst/>
            <a:gdLst>
              <a:gd name="connsiteX0" fmla="*/ 45720 w 91440"/>
              <a:gd name="connsiteY0" fmla="*/ 13319 h 91440"/>
              <a:gd name="connsiteX1" fmla="*/ 38071 w 91440"/>
              <a:gd name="connsiteY1" fmla="*/ 38071 h 91440"/>
              <a:gd name="connsiteX2" fmla="*/ 13319 w 91440"/>
              <a:gd name="connsiteY2" fmla="*/ 38071 h 91440"/>
              <a:gd name="connsiteX3" fmla="*/ 33344 w 91440"/>
              <a:gd name="connsiteY3" fmla="*/ 53369 h 91440"/>
              <a:gd name="connsiteX4" fmla="*/ 25695 w 91440"/>
              <a:gd name="connsiteY4" fmla="*/ 78121 h 91440"/>
              <a:gd name="connsiteX5" fmla="*/ 45720 w 91440"/>
              <a:gd name="connsiteY5" fmla="*/ 62823 h 91440"/>
              <a:gd name="connsiteX6" fmla="*/ 65745 w 91440"/>
              <a:gd name="connsiteY6" fmla="*/ 78121 h 91440"/>
              <a:gd name="connsiteX7" fmla="*/ 58096 w 91440"/>
              <a:gd name="connsiteY7" fmla="*/ 53369 h 91440"/>
              <a:gd name="connsiteX8" fmla="*/ 78121 w 91440"/>
              <a:gd name="connsiteY8" fmla="*/ 38071 h 91440"/>
              <a:gd name="connsiteX9" fmla="*/ 53369 w 91440"/>
              <a:gd name="connsiteY9" fmla="*/ 38071 h 91440"/>
              <a:gd name="connsiteX10" fmla="*/ 45720 w 91440"/>
              <a:gd name="connsiteY10" fmla="*/ 0 h 91440"/>
              <a:gd name="connsiteX11" fmla="*/ 91440 w 91440"/>
              <a:gd name="connsiteY11" fmla="*/ 45720 h 91440"/>
              <a:gd name="connsiteX12" fmla="*/ 45720 w 91440"/>
              <a:gd name="connsiteY12" fmla="*/ 91440 h 91440"/>
              <a:gd name="connsiteX13" fmla="*/ 0 w 91440"/>
              <a:gd name="connsiteY13" fmla="*/ 45720 h 91440"/>
              <a:gd name="connsiteX14" fmla="*/ 45720 w 91440"/>
              <a:gd name="connsiteY14"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 h="91440">
                <a:moveTo>
                  <a:pt x="45720" y="13319"/>
                </a:moveTo>
                <a:lnTo>
                  <a:pt x="38071" y="38071"/>
                </a:lnTo>
                <a:lnTo>
                  <a:pt x="13319" y="38071"/>
                </a:lnTo>
                <a:lnTo>
                  <a:pt x="33344" y="53369"/>
                </a:lnTo>
                <a:lnTo>
                  <a:pt x="25695" y="78121"/>
                </a:lnTo>
                <a:lnTo>
                  <a:pt x="45720" y="62823"/>
                </a:lnTo>
                <a:lnTo>
                  <a:pt x="65745" y="78121"/>
                </a:lnTo>
                <a:lnTo>
                  <a:pt x="58096" y="53369"/>
                </a:lnTo>
                <a:lnTo>
                  <a:pt x="78121" y="38071"/>
                </a:lnTo>
                <a:lnTo>
                  <a:pt x="53369" y="38071"/>
                </a:lnTo>
                <a:close/>
                <a:moveTo>
                  <a:pt x="45720" y="0"/>
                </a:moveTo>
                <a:cubicBezTo>
                  <a:pt x="70970" y="0"/>
                  <a:pt x="91440" y="20470"/>
                  <a:pt x="91440" y="45720"/>
                </a:cubicBezTo>
                <a:cubicBezTo>
                  <a:pt x="91440" y="70970"/>
                  <a:pt x="70970" y="91440"/>
                  <a:pt x="45720" y="91440"/>
                </a:cubicBezTo>
                <a:cubicBezTo>
                  <a:pt x="20470" y="91440"/>
                  <a:pt x="0" y="70970"/>
                  <a:pt x="0" y="45720"/>
                </a:cubicBezTo>
                <a:cubicBezTo>
                  <a:pt x="0" y="20470"/>
                  <a:pt x="20470" y="0"/>
                  <a:pt x="4572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86" name="Freeform: Shape 85">
            <a:extLst>
              <a:ext uri="{FF2B5EF4-FFF2-40B4-BE49-F238E27FC236}">
                <a16:creationId xmlns:a16="http://schemas.microsoft.com/office/drawing/2014/main" id="{B06BFECE-6788-4A72-BADC-451D8F532CD8}"/>
              </a:ext>
            </a:extLst>
          </p:cNvPr>
          <p:cNvSpPr/>
          <p:nvPr/>
        </p:nvSpPr>
        <p:spPr>
          <a:xfrm>
            <a:off x="1529712" y="4303372"/>
            <a:ext cx="78168" cy="78168"/>
          </a:xfrm>
          <a:custGeom>
            <a:avLst/>
            <a:gdLst>
              <a:gd name="connsiteX0" fmla="*/ 45720 w 91440"/>
              <a:gd name="connsiteY0" fmla="*/ 13319 h 91440"/>
              <a:gd name="connsiteX1" fmla="*/ 38071 w 91440"/>
              <a:gd name="connsiteY1" fmla="*/ 38071 h 91440"/>
              <a:gd name="connsiteX2" fmla="*/ 13319 w 91440"/>
              <a:gd name="connsiteY2" fmla="*/ 38071 h 91440"/>
              <a:gd name="connsiteX3" fmla="*/ 33344 w 91440"/>
              <a:gd name="connsiteY3" fmla="*/ 53369 h 91440"/>
              <a:gd name="connsiteX4" fmla="*/ 25695 w 91440"/>
              <a:gd name="connsiteY4" fmla="*/ 78121 h 91440"/>
              <a:gd name="connsiteX5" fmla="*/ 45720 w 91440"/>
              <a:gd name="connsiteY5" fmla="*/ 62823 h 91440"/>
              <a:gd name="connsiteX6" fmla="*/ 65745 w 91440"/>
              <a:gd name="connsiteY6" fmla="*/ 78121 h 91440"/>
              <a:gd name="connsiteX7" fmla="*/ 58096 w 91440"/>
              <a:gd name="connsiteY7" fmla="*/ 53369 h 91440"/>
              <a:gd name="connsiteX8" fmla="*/ 78121 w 91440"/>
              <a:gd name="connsiteY8" fmla="*/ 38071 h 91440"/>
              <a:gd name="connsiteX9" fmla="*/ 53369 w 91440"/>
              <a:gd name="connsiteY9" fmla="*/ 38071 h 91440"/>
              <a:gd name="connsiteX10" fmla="*/ 45720 w 91440"/>
              <a:gd name="connsiteY10" fmla="*/ 0 h 91440"/>
              <a:gd name="connsiteX11" fmla="*/ 91440 w 91440"/>
              <a:gd name="connsiteY11" fmla="*/ 45720 h 91440"/>
              <a:gd name="connsiteX12" fmla="*/ 45720 w 91440"/>
              <a:gd name="connsiteY12" fmla="*/ 91440 h 91440"/>
              <a:gd name="connsiteX13" fmla="*/ 0 w 91440"/>
              <a:gd name="connsiteY13" fmla="*/ 45720 h 91440"/>
              <a:gd name="connsiteX14" fmla="*/ 45720 w 91440"/>
              <a:gd name="connsiteY14"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 h="91440">
                <a:moveTo>
                  <a:pt x="45720" y="13319"/>
                </a:moveTo>
                <a:lnTo>
                  <a:pt x="38071" y="38071"/>
                </a:lnTo>
                <a:lnTo>
                  <a:pt x="13319" y="38071"/>
                </a:lnTo>
                <a:lnTo>
                  <a:pt x="33344" y="53369"/>
                </a:lnTo>
                <a:lnTo>
                  <a:pt x="25695" y="78121"/>
                </a:lnTo>
                <a:lnTo>
                  <a:pt x="45720" y="62823"/>
                </a:lnTo>
                <a:lnTo>
                  <a:pt x="65745" y="78121"/>
                </a:lnTo>
                <a:lnTo>
                  <a:pt x="58096" y="53369"/>
                </a:lnTo>
                <a:lnTo>
                  <a:pt x="78121" y="38071"/>
                </a:lnTo>
                <a:lnTo>
                  <a:pt x="53369" y="38071"/>
                </a:lnTo>
                <a:close/>
                <a:moveTo>
                  <a:pt x="45720" y="0"/>
                </a:moveTo>
                <a:cubicBezTo>
                  <a:pt x="70970" y="0"/>
                  <a:pt x="91440" y="20470"/>
                  <a:pt x="91440" y="45720"/>
                </a:cubicBezTo>
                <a:cubicBezTo>
                  <a:pt x="91440" y="70970"/>
                  <a:pt x="70970" y="91440"/>
                  <a:pt x="45720" y="91440"/>
                </a:cubicBezTo>
                <a:cubicBezTo>
                  <a:pt x="20470" y="91440"/>
                  <a:pt x="0" y="70970"/>
                  <a:pt x="0" y="45720"/>
                </a:cubicBezTo>
                <a:cubicBezTo>
                  <a:pt x="0" y="20470"/>
                  <a:pt x="20470" y="0"/>
                  <a:pt x="4572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87" name="Freeform: Shape 86">
            <a:extLst>
              <a:ext uri="{FF2B5EF4-FFF2-40B4-BE49-F238E27FC236}">
                <a16:creationId xmlns:a16="http://schemas.microsoft.com/office/drawing/2014/main" id="{B6C8D41F-3A47-4C8D-A6DE-DF063DD3F8B0}"/>
              </a:ext>
            </a:extLst>
          </p:cNvPr>
          <p:cNvSpPr/>
          <p:nvPr/>
        </p:nvSpPr>
        <p:spPr>
          <a:xfrm>
            <a:off x="1862865" y="4083060"/>
            <a:ext cx="78168" cy="78168"/>
          </a:xfrm>
          <a:custGeom>
            <a:avLst/>
            <a:gdLst>
              <a:gd name="connsiteX0" fmla="*/ 45720 w 91440"/>
              <a:gd name="connsiteY0" fmla="*/ 13319 h 91440"/>
              <a:gd name="connsiteX1" fmla="*/ 38071 w 91440"/>
              <a:gd name="connsiteY1" fmla="*/ 38071 h 91440"/>
              <a:gd name="connsiteX2" fmla="*/ 13319 w 91440"/>
              <a:gd name="connsiteY2" fmla="*/ 38071 h 91440"/>
              <a:gd name="connsiteX3" fmla="*/ 33344 w 91440"/>
              <a:gd name="connsiteY3" fmla="*/ 53369 h 91440"/>
              <a:gd name="connsiteX4" fmla="*/ 25695 w 91440"/>
              <a:gd name="connsiteY4" fmla="*/ 78121 h 91440"/>
              <a:gd name="connsiteX5" fmla="*/ 45720 w 91440"/>
              <a:gd name="connsiteY5" fmla="*/ 62823 h 91440"/>
              <a:gd name="connsiteX6" fmla="*/ 65745 w 91440"/>
              <a:gd name="connsiteY6" fmla="*/ 78121 h 91440"/>
              <a:gd name="connsiteX7" fmla="*/ 58096 w 91440"/>
              <a:gd name="connsiteY7" fmla="*/ 53369 h 91440"/>
              <a:gd name="connsiteX8" fmla="*/ 78121 w 91440"/>
              <a:gd name="connsiteY8" fmla="*/ 38071 h 91440"/>
              <a:gd name="connsiteX9" fmla="*/ 53369 w 91440"/>
              <a:gd name="connsiteY9" fmla="*/ 38071 h 91440"/>
              <a:gd name="connsiteX10" fmla="*/ 45720 w 91440"/>
              <a:gd name="connsiteY10" fmla="*/ 0 h 91440"/>
              <a:gd name="connsiteX11" fmla="*/ 91440 w 91440"/>
              <a:gd name="connsiteY11" fmla="*/ 45720 h 91440"/>
              <a:gd name="connsiteX12" fmla="*/ 45720 w 91440"/>
              <a:gd name="connsiteY12" fmla="*/ 91440 h 91440"/>
              <a:gd name="connsiteX13" fmla="*/ 0 w 91440"/>
              <a:gd name="connsiteY13" fmla="*/ 45720 h 91440"/>
              <a:gd name="connsiteX14" fmla="*/ 45720 w 91440"/>
              <a:gd name="connsiteY14"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 h="91440">
                <a:moveTo>
                  <a:pt x="45720" y="13319"/>
                </a:moveTo>
                <a:lnTo>
                  <a:pt x="38071" y="38071"/>
                </a:lnTo>
                <a:lnTo>
                  <a:pt x="13319" y="38071"/>
                </a:lnTo>
                <a:lnTo>
                  <a:pt x="33344" y="53369"/>
                </a:lnTo>
                <a:lnTo>
                  <a:pt x="25695" y="78121"/>
                </a:lnTo>
                <a:lnTo>
                  <a:pt x="45720" y="62823"/>
                </a:lnTo>
                <a:lnTo>
                  <a:pt x="65745" y="78121"/>
                </a:lnTo>
                <a:lnTo>
                  <a:pt x="58096" y="53369"/>
                </a:lnTo>
                <a:lnTo>
                  <a:pt x="78121" y="38071"/>
                </a:lnTo>
                <a:lnTo>
                  <a:pt x="53369" y="38071"/>
                </a:lnTo>
                <a:close/>
                <a:moveTo>
                  <a:pt x="45720" y="0"/>
                </a:moveTo>
                <a:cubicBezTo>
                  <a:pt x="70970" y="0"/>
                  <a:pt x="91440" y="20470"/>
                  <a:pt x="91440" y="45720"/>
                </a:cubicBezTo>
                <a:cubicBezTo>
                  <a:pt x="91440" y="70970"/>
                  <a:pt x="70970" y="91440"/>
                  <a:pt x="45720" y="91440"/>
                </a:cubicBezTo>
                <a:cubicBezTo>
                  <a:pt x="20470" y="91440"/>
                  <a:pt x="0" y="70970"/>
                  <a:pt x="0" y="45720"/>
                </a:cubicBezTo>
                <a:cubicBezTo>
                  <a:pt x="0" y="20470"/>
                  <a:pt x="20470" y="0"/>
                  <a:pt x="4572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88" name="Freeform: Shape 87">
            <a:extLst>
              <a:ext uri="{FF2B5EF4-FFF2-40B4-BE49-F238E27FC236}">
                <a16:creationId xmlns:a16="http://schemas.microsoft.com/office/drawing/2014/main" id="{A99992D6-7A68-42BB-BF13-B672661948F2}"/>
              </a:ext>
            </a:extLst>
          </p:cNvPr>
          <p:cNvSpPr/>
          <p:nvPr/>
        </p:nvSpPr>
        <p:spPr>
          <a:xfrm>
            <a:off x="2084967" y="4315470"/>
            <a:ext cx="78168" cy="78168"/>
          </a:xfrm>
          <a:custGeom>
            <a:avLst/>
            <a:gdLst>
              <a:gd name="connsiteX0" fmla="*/ 45720 w 91440"/>
              <a:gd name="connsiteY0" fmla="*/ 13319 h 91440"/>
              <a:gd name="connsiteX1" fmla="*/ 38071 w 91440"/>
              <a:gd name="connsiteY1" fmla="*/ 38071 h 91440"/>
              <a:gd name="connsiteX2" fmla="*/ 13319 w 91440"/>
              <a:gd name="connsiteY2" fmla="*/ 38071 h 91440"/>
              <a:gd name="connsiteX3" fmla="*/ 33344 w 91440"/>
              <a:gd name="connsiteY3" fmla="*/ 53369 h 91440"/>
              <a:gd name="connsiteX4" fmla="*/ 25695 w 91440"/>
              <a:gd name="connsiteY4" fmla="*/ 78121 h 91440"/>
              <a:gd name="connsiteX5" fmla="*/ 45720 w 91440"/>
              <a:gd name="connsiteY5" fmla="*/ 62823 h 91440"/>
              <a:gd name="connsiteX6" fmla="*/ 65745 w 91440"/>
              <a:gd name="connsiteY6" fmla="*/ 78121 h 91440"/>
              <a:gd name="connsiteX7" fmla="*/ 58096 w 91440"/>
              <a:gd name="connsiteY7" fmla="*/ 53369 h 91440"/>
              <a:gd name="connsiteX8" fmla="*/ 78121 w 91440"/>
              <a:gd name="connsiteY8" fmla="*/ 38071 h 91440"/>
              <a:gd name="connsiteX9" fmla="*/ 53369 w 91440"/>
              <a:gd name="connsiteY9" fmla="*/ 38071 h 91440"/>
              <a:gd name="connsiteX10" fmla="*/ 45720 w 91440"/>
              <a:gd name="connsiteY10" fmla="*/ 0 h 91440"/>
              <a:gd name="connsiteX11" fmla="*/ 91440 w 91440"/>
              <a:gd name="connsiteY11" fmla="*/ 45720 h 91440"/>
              <a:gd name="connsiteX12" fmla="*/ 45720 w 91440"/>
              <a:gd name="connsiteY12" fmla="*/ 91440 h 91440"/>
              <a:gd name="connsiteX13" fmla="*/ 0 w 91440"/>
              <a:gd name="connsiteY13" fmla="*/ 45720 h 91440"/>
              <a:gd name="connsiteX14" fmla="*/ 45720 w 91440"/>
              <a:gd name="connsiteY14"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 h="91440">
                <a:moveTo>
                  <a:pt x="45720" y="13319"/>
                </a:moveTo>
                <a:lnTo>
                  <a:pt x="38071" y="38071"/>
                </a:lnTo>
                <a:lnTo>
                  <a:pt x="13319" y="38071"/>
                </a:lnTo>
                <a:lnTo>
                  <a:pt x="33344" y="53369"/>
                </a:lnTo>
                <a:lnTo>
                  <a:pt x="25695" y="78121"/>
                </a:lnTo>
                <a:lnTo>
                  <a:pt x="45720" y="62823"/>
                </a:lnTo>
                <a:lnTo>
                  <a:pt x="65745" y="78121"/>
                </a:lnTo>
                <a:lnTo>
                  <a:pt x="58096" y="53369"/>
                </a:lnTo>
                <a:lnTo>
                  <a:pt x="78121" y="38071"/>
                </a:lnTo>
                <a:lnTo>
                  <a:pt x="53369" y="38071"/>
                </a:lnTo>
                <a:close/>
                <a:moveTo>
                  <a:pt x="45720" y="0"/>
                </a:moveTo>
                <a:cubicBezTo>
                  <a:pt x="70970" y="0"/>
                  <a:pt x="91440" y="20470"/>
                  <a:pt x="91440" y="45720"/>
                </a:cubicBezTo>
                <a:cubicBezTo>
                  <a:pt x="91440" y="70970"/>
                  <a:pt x="70970" y="91440"/>
                  <a:pt x="45720" y="91440"/>
                </a:cubicBezTo>
                <a:cubicBezTo>
                  <a:pt x="20470" y="91440"/>
                  <a:pt x="0" y="70970"/>
                  <a:pt x="0" y="45720"/>
                </a:cubicBezTo>
                <a:cubicBezTo>
                  <a:pt x="0" y="20470"/>
                  <a:pt x="20470" y="0"/>
                  <a:pt x="4572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89" name="Freeform: Shape 88">
            <a:extLst>
              <a:ext uri="{FF2B5EF4-FFF2-40B4-BE49-F238E27FC236}">
                <a16:creationId xmlns:a16="http://schemas.microsoft.com/office/drawing/2014/main" id="{54B30836-8FEC-4C03-85D2-6A6B0583D517}"/>
              </a:ext>
            </a:extLst>
          </p:cNvPr>
          <p:cNvSpPr/>
          <p:nvPr/>
        </p:nvSpPr>
        <p:spPr>
          <a:xfrm>
            <a:off x="2196018" y="4368810"/>
            <a:ext cx="78168" cy="78168"/>
          </a:xfrm>
          <a:custGeom>
            <a:avLst/>
            <a:gdLst>
              <a:gd name="connsiteX0" fmla="*/ 45720 w 91440"/>
              <a:gd name="connsiteY0" fmla="*/ 13319 h 91440"/>
              <a:gd name="connsiteX1" fmla="*/ 38071 w 91440"/>
              <a:gd name="connsiteY1" fmla="*/ 38071 h 91440"/>
              <a:gd name="connsiteX2" fmla="*/ 13319 w 91440"/>
              <a:gd name="connsiteY2" fmla="*/ 38071 h 91440"/>
              <a:gd name="connsiteX3" fmla="*/ 33344 w 91440"/>
              <a:gd name="connsiteY3" fmla="*/ 53369 h 91440"/>
              <a:gd name="connsiteX4" fmla="*/ 25695 w 91440"/>
              <a:gd name="connsiteY4" fmla="*/ 78121 h 91440"/>
              <a:gd name="connsiteX5" fmla="*/ 45720 w 91440"/>
              <a:gd name="connsiteY5" fmla="*/ 62823 h 91440"/>
              <a:gd name="connsiteX6" fmla="*/ 65745 w 91440"/>
              <a:gd name="connsiteY6" fmla="*/ 78121 h 91440"/>
              <a:gd name="connsiteX7" fmla="*/ 58096 w 91440"/>
              <a:gd name="connsiteY7" fmla="*/ 53369 h 91440"/>
              <a:gd name="connsiteX8" fmla="*/ 78121 w 91440"/>
              <a:gd name="connsiteY8" fmla="*/ 38071 h 91440"/>
              <a:gd name="connsiteX9" fmla="*/ 53369 w 91440"/>
              <a:gd name="connsiteY9" fmla="*/ 38071 h 91440"/>
              <a:gd name="connsiteX10" fmla="*/ 45720 w 91440"/>
              <a:gd name="connsiteY10" fmla="*/ 0 h 91440"/>
              <a:gd name="connsiteX11" fmla="*/ 91440 w 91440"/>
              <a:gd name="connsiteY11" fmla="*/ 45720 h 91440"/>
              <a:gd name="connsiteX12" fmla="*/ 45720 w 91440"/>
              <a:gd name="connsiteY12" fmla="*/ 91440 h 91440"/>
              <a:gd name="connsiteX13" fmla="*/ 0 w 91440"/>
              <a:gd name="connsiteY13" fmla="*/ 45720 h 91440"/>
              <a:gd name="connsiteX14" fmla="*/ 45720 w 91440"/>
              <a:gd name="connsiteY14"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 h="91440">
                <a:moveTo>
                  <a:pt x="45720" y="13319"/>
                </a:moveTo>
                <a:lnTo>
                  <a:pt x="38071" y="38071"/>
                </a:lnTo>
                <a:lnTo>
                  <a:pt x="13319" y="38071"/>
                </a:lnTo>
                <a:lnTo>
                  <a:pt x="33344" y="53369"/>
                </a:lnTo>
                <a:lnTo>
                  <a:pt x="25695" y="78121"/>
                </a:lnTo>
                <a:lnTo>
                  <a:pt x="45720" y="62823"/>
                </a:lnTo>
                <a:lnTo>
                  <a:pt x="65745" y="78121"/>
                </a:lnTo>
                <a:lnTo>
                  <a:pt x="58096" y="53369"/>
                </a:lnTo>
                <a:lnTo>
                  <a:pt x="78121" y="38071"/>
                </a:lnTo>
                <a:lnTo>
                  <a:pt x="53369" y="38071"/>
                </a:lnTo>
                <a:close/>
                <a:moveTo>
                  <a:pt x="45720" y="0"/>
                </a:moveTo>
                <a:cubicBezTo>
                  <a:pt x="70970" y="0"/>
                  <a:pt x="91440" y="20470"/>
                  <a:pt x="91440" y="45720"/>
                </a:cubicBezTo>
                <a:cubicBezTo>
                  <a:pt x="91440" y="70970"/>
                  <a:pt x="70970" y="91440"/>
                  <a:pt x="45720" y="91440"/>
                </a:cubicBezTo>
                <a:cubicBezTo>
                  <a:pt x="20470" y="91440"/>
                  <a:pt x="0" y="70970"/>
                  <a:pt x="0" y="45720"/>
                </a:cubicBezTo>
                <a:cubicBezTo>
                  <a:pt x="0" y="20470"/>
                  <a:pt x="20470" y="0"/>
                  <a:pt x="4572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90" name="Freeform: Shape 89">
            <a:extLst>
              <a:ext uri="{FF2B5EF4-FFF2-40B4-BE49-F238E27FC236}">
                <a16:creationId xmlns:a16="http://schemas.microsoft.com/office/drawing/2014/main" id="{7D9C743B-086B-4F21-AA4A-9E295CB1621D}"/>
              </a:ext>
            </a:extLst>
          </p:cNvPr>
          <p:cNvSpPr/>
          <p:nvPr/>
        </p:nvSpPr>
        <p:spPr>
          <a:xfrm>
            <a:off x="2307070" y="4425960"/>
            <a:ext cx="78168" cy="78168"/>
          </a:xfrm>
          <a:custGeom>
            <a:avLst/>
            <a:gdLst>
              <a:gd name="connsiteX0" fmla="*/ 45720 w 91440"/>
              <a:gd name="connsiteY0" fmla="*/ 13319 h 91440"/>
              <a:gd name="connsiteX1" fmla="*/ 38071 w 91440"/>
              <a:gd name="connsiteY1" fmla="*/ 38071 h 91440"/>
              <a:gd name="connsiteX2" fmla="*/ 13319 w 91440"/>
              <a:gd name="connsiteY2" fmla="*/ 38071 h 91440"/>
              <a:gd name="connsiteX3" fmla="*/ 33344 w 91440"/>
              <a:gd name="connsiteY3" fmla="*/ 53369 h 91440"/>
              <a:gd name="connsiteX4" fmla="*/ 25695 w 91440"/>
              <a:gd name="connsiteY4" fmla="*/ 78121 h 91440"/>
              <a:gd name="connsiteX5" fmla="*/ 45720 w 91440"/>
              <a:gd name="connsiteY5" fmla="*/ 62823 h 91440"/>
              <a:gd name="connsiteX6" fmla="*/ 65745 w 91440"/>
              <a:gd name="connsiteY6" fmla="*/ 78121 h 91440"/>
              <a:gd name="connsiteX7" fmla="*/ 58096 w 91440"/>
              <a:gd name="connsiteY7" fmla="*/ 53369 h 91440"/>
              <a:gd name="connsiteX8" fmla="*/ 78121 w 91440"/>
              <a:gd name="connsiteY8" fmla="*/ 38071 h 91440"/>
              <a:gd name="connsiteX9" fmla="*/ 53369 w 91440"/>
              <a:gd name="connsiteY9" fmla="*/ 38071 h 91440"/>
              <a:gd name="connsiteX10" fmla="*/ 45720 w 91440"/>
              <a:gd name="connsiteY10" fmla="*/ 0 h 91440"/>
              <a:gd name="connsiteX11" fmla="*/ 91440 w 91440"/>
              <a:gd name="connsiteY11" fmla="*/ 45720 h 91440"/>
              <a:gd name="connsiteX12" fmla="*/ 45720 w 91440"/>
              <a:gd name="connsiteY12" fmla="*/ 91440 h 91440"/>
              <a:gd name="connsiteX13" fmla="*/ 0 w 91440"/>
              <a:gd name="connsiteY13" fmla="*/ 45720 h 91440"/>
              <a:gd name="connsiteX14" fmla="*/ 45720 w 91440"/>
              <a:gd name="connsiteY14"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 h="91440">
                <a:moveTo>
                  <a:pt x="45720" y="13319"/>
                </a:moveTo>
                <a:lnTo>
                  <a:pt x="38071" y="38071"/>
                </a:lnTo>
                <a:lnTo>
                  <a:pt x="13319" y="38071"/>
                </a:lnTo>
                <a:lnTo>
                  <a:pt x="33344" y="53369"/>
                </a:lnTo>
                <a:lnTo>
                  <a:pt x="25695" y="78121"/>
                </a:lnTo>
                <a:lnTo>
                  <a:pt x="45720" y="62823"/>
                </a:lnTo>
                <a:lnTo>
                  <a:pt x="65745" y="78121"/>
                </a:lnTo>
                <a:lnTo>
                  <a:pt x="58096" y="53369"/>
                </a:lnTo>
                <a:lnTo>
                  <a:pt x="78121" y="38071"/>
                </a:lnTo>
                <a:lnTo>
                  <a:pt x="53369" y="38071"/>
                </a:lnTo>
                <a:close/>
                <a:moveTo>
                  <a:pt x="45720" y="0"/>
                </a:moveTo>
                <a:cubicBezTo>
                  <a:pt x="70970" y="0"/>
                  <a:pt x="91440" y="20470"/>
                  <a:pt x="91440" y="45720"/>
                </a:cubicBezTo>
                <a:cubicBezTo>
                  <a:pt x="91440" y="70970"/>
                  <a:pt x="70970" y="91440"/>
                  <a:pt x="45720" y="91440"/>
                </a:cubicBezTo>
                <a:cubicBezTo>
                  <a:pt x="20470" y="91440"/>
                  <a:pt x="0" y="70970"/>
                  <a:pt x="0" y="45720"/>
                </a:cubicBezTo>
                <a:cubicBezTo>
                  <a:pt x="0" y="20470"/>
                  <a:pt x="20470" y="0"/>
                  <a:pt x="45720"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91" name="Star: 5 Points 90">
            <a:extLst>
              <a:ext uri="{FF2B5EF4-FFF2-40B4-BE49-F238E27FC236}">
                <a16:creationId xmlns:a16="http://schemas.microsoft.com/office/drawing/2014/main" id="{796852BB-6A44-40C6-BD53-C8B601F964C9}"/>
              </a:ext>
            </a:extLst>
          </p:cNvPr>
          <p:cNvSpPr/>
          <p:nvPr/>
        </p:nvSpPr>
        <p:spPr>
          <a:xfrm>
            <a:off x="1973916" y="4172633"/>
            <a:ext cx="78168" cy="78168"/>
          </a:xfrm>
          <a:prstGeom prst="star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graphicFrame>
        <p:nvGraphicFramePr>
          <p:cNvPr id="93" name="Chart 92">
            <a:extLst>
              <a:ext uri="{FF2B5EF4-FFF2-40B4-BE49-F238E27FC236}">
                <a16:creationId xmlns:a16="http://schemas.microsoft.com/office/drawing/2014/main" id="{0036AE66-1EFC-49B8-B710-E09D20C9CC07}"/>
              </a:ext>
            </a:extLst>
          </p:cNvPr>
          <p:cNvGraphicFramePr>
            <a:graphicFrameLocks/>
          </p:cNvGraphicFramePr>
          <p:nvPr/>
        </p:nvGraphicFramePr>
        <p:xfrm>
          <a:off x="5807405" y="1948544"/>
          <a:ext cx="2194560" cy="2577737"/>
        </p:xfrm>
        <a:graphic>
          <a:graphicData uri="http://schemas.openxmlformats.org/drawingml/2006/chart">
            <c:chart xmlns:c="http://schemas.openxmlformats.org/drawingml/2006/chart" xmlns:r="http://schemas.openxmlformats.org/officeDocument/2006/relationships" r:id="rId5"/>
          </a:graphicData>
        </a:graphic>
      </p:graphicFrame>
      <p:sp>
        <p:nvSpPr>
          <p:cNvPr id="94" name="TextBox 93">
            <a:extLst>
              <a:ext uri="{FF2B5EF4-FFF2-40B4-BE49-F238E27FC236}">
                <a16:creationId xmlns:a16="http://schemas.microsoft.com/office/drawing/2014/main" id="{2E99E811-9111-4890-9A79-9C00943348BB}"/>
              </a:ext>
            </a:extLst>
          </p:cNvPr>
          <p:cNvSpPr txBox="1">
            <a:spLocks/>
          </p:cNvSpPr>
          <p:nvPr/>
        </p:nvSpPr>
        <p:spPr>
          <a:xfrm>
            <a:off x="3545931" y="1523703"/>
            <a:ext cx="2122216" cy="270843"/>
          </a:xfrm>
          <a:prstGeom prst="rect">
            <a:avLst/>
          </a:prstGeom>
          <a:noFill/>
        </p:spPr>
        <p:txBody>
          <a:bodyPr wrap="squar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0000"/>
                </a:solidFill>
                <a:effectLst/>
                <a:uLnTx/>
                <a:uFillTx/>
                <a:latin typeface="Krub"/>
                <a:ea typeface="+mn-ea"/>
                <a:cs typeface="Arial"/>
                <a:sym typeface="Arial"/>
              </a:rPr>
              <a:t>KIT D816V VAF </a:t>
            </a: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n=15</a:t>
            </a:r>
            <a:r>
              <a:rPr kumimoji="0" lang="en-US" sz="1200" b="1" i="0" u="none" strike="noStrike" kern="0" cap="none" spc="0" normalizeH="0" baseline="30000" noProof="0" dirty="0">
                <a:ln>
                  <a:noFill/>
                </a:ln>
                <a:solidFill>
                  <a:srgbClr val="000000"/>
                </a:solidFill>
                <a:effectLst/>
                <a:uLnTx/>
                <a:uFillTx/>
                <a:latin typeface="Krub"/>
                <a:ea typeface="+mn-ea"/>
                <a:cs typeface="Arial"/>
                <a:sym typeface="Arial"/>
              </a:rPr>
              <a:t>a</a:t>
            </a:r>
          </a:p>
        </p:txBody>
      </p:sp>
      <p:sp>
        <p:nvSpPr>
          <p:cNvPr id="95" name="TextBox 94">
            <a:extLst>
              <a:ext uri="{FF2B5EF4-FFF2-40B4-BE49-F238E27FC236}">
                <a16:creationId xmlns:a16="http://schemas.microsoft.com/office/drawing/2014/main" id="{FBF9133E-23EB-4ED3-9DD9-74F3EE602B24}"/>
              </a:ext>
            </a:extLst>
          </p:cNvPr>
          <p:cNvSpPr txBox="1">
            <a:spLocks/>
          </p:cNvSpPr>
          <p:nvPr/>
        </p:nvSpPr>
        <p:spPr>
          <a:xfrm>
            <a:off x="5843577" y="1523703"/>
            <a:ext cx="2122216" cy="270843"/>
          </a:xfrm>
          <a:prstGeom prst="rect">
            <a:avLst/>
          </a:prstGeom>
          <a:noFill/>
        </p:spPr>
        <p:txBody>
          <a:bodyPr wrap="squar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0000"/>
                </a:solidFill>
                <a:effectLst/>
                <a:uLnTx/>
                <a:uFillTx/>
                <a:latin typeface="Krub"/>
                <a:ea typeface="+mn-ea"/>
                <a:cs typeface="Arial"/>
                <a:sym typeface="Arial"/>
              </a:rPr>
              <a:t>Mast Cell Burden </a:t>
            </a: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n=16</a:t>
            </a:r>
            <a:r>
              <a:rPr kumimoji="0" lang="en-US" sz="1200" b="1" i="0" u="none" strike="noStrike" kern="0" cap="none" spc="0" normalizeH="0" baseline="30000" noProof="0" dirty="0">
                <a:ln>
                  <a:noFill/>
                </a:ln>
                <a:solidFill>
                  <a:srgbClr val="000000"/>
                </a:solidFill>
                <a:effectLst/>
                <a:uLnTx/>
                <a:uFillTx/>
                <a:latin typeface="Krub"/>
                <a:ea typeface="+mn-ea"/>
                <a:cs typeface="Arial"/>
                <a:sym typeface="Arial"/>
              </a:rPr>
              <a:t>b</a:t>
            </a:r>
          </a:p>
        </p:txBody>
      </p:sp>
      <p:cxnSp>
        <p:nvCxnSpPr>
          <p:cNvPr id="97" name="Straight Connector 96">
            <a:extLst>
              <a:ext uri="{FF2B5EF4-FFF2-40B4-BE49-F238E27FC236}">
                <a16:creationId xmlns:a16="http://schemas.microsoft.com/office/drawing/2014/main" id="{905C38CE-3D8F-48EF-8FAE-33E03640EE18}"/>
              </a:ext>
            </a:extLst>
          </p:cNvPr>
          <p:cNvCxnSpPr>
            <a:cxnSpLocks/>
          </p:cNvCxnSpPr>
          <p:nvPr/>
        </p:nvCxnSpPr>
        <p:spPr>
          <a:xfrm>
            <a:off x="5755863" y="1654629"/>
            <a:ext cx="0" cy="2928257"/>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8DB23D9-2755-48A9-A64E-824AE63EF4A4}"/>
              </a:ext>
            </a:extLst>
          </p:cNvPr>
          <p:cNvCxnSpPr>
            <a:cxnSpLocks/>
          </p:cNvCxnSpPr>
          <p:nvPr/>
        </p:nvCxnSpPr>
        <p:spPr>
          <a:xfrm>
            <a:off x="3458215" y="1654629"/>
            <a:ext cx="0" cy="2928257"/>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FA6C5F3B-8DC1-4A74-9AC9-7BFE801907ED}"/>
              </a:ext>
            </a:extLst>
          </p:cNvPr>
          <p:cNvSpPr txBox="1">
            <a:spLocks/>
          </p:cNvSpPr>
          <p:nvPr/>
        </p:nvSpPr>
        <p:spPr>
          <a:xfrm>
            <a:off x="2397874" y="2625999"/>
            <a:ext cx="137152"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S</a:t>
            </a:r>
            <a:endParaRPr kumimoji="0" lang="en-US" sz="10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101" name="TextBox 100">
            <a:extLst>
              <a:ext uri="{FF2B5EF4-FFF2-40B4-BE49-F238E27FC236}">
                <a16:creationId xmlns:a16="http://schemas.microsoft.com/office/drawing/2014/main" id="{A310055E-59DF-4348-BB0A-8C35DA39ACB1}"/>
              </a:ext>
            </a:extLst>
          </p:cNvPr>
          <p:cNvSpPr txBox="1">
            <a:spLocks/>
          </p:cNvSpPr>
          <p:nvPr/>
        </p:nvSpPr>
        <p:spPr>
          <a:xfrm>
            <a:off x="3287029" y="2625999"/>
            <a:ext cx="137152"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S</a:t>
            </a:r>
            <a:endParaRPr kumimoji="0" lang="en-US" sz="10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103" name="TextBox 102">
            <a:extLst>
              <a:ext uri="{FF2B5EF4-FFF2-40B4-BE49-F238E27FC236}">
                <a16:creationId xmlns:a16="http://schemas.microsoft.com/office/drawing/2014/main" id="{B81EF4D9-B6D9-4B25-98D4-1BCF1C62EF1D}"/>
              </a:ext>
            </a:extLst>
          </p:cNvPr>
          <p:cNvSpPr txBox="1">
            <a:spLocks/>
          </p:cNvSpPr>
          <p:nvPr/>
        </p:nvSpPr>
        <p:spPr>
          <a:xfrm>
            <a:off x="4888110" y="2625999"/>
            <a:ext cx="137152"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S</a:t>
            </a:r>
            <a:endParaRPr kumimoji="0" lang="en-US" sz="10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104" name="TextBox 103">
            <a:extLst>
              <a:ext uri="{FF2B5EF4-FFF2-40B4-BE49-F238E27FC236}">
                <a16:creationId xmlns:a16="http://schemas.microsoft.com/office/drawing/2014/main" id="{C5FB6AEB-1737-4F1E-BA7C-E478C6170D14}"/>
              </a:ext>
            </a:extLst>
          </p:cNvPr>
          <p:cNvSpPr txBox="1">
            <a:spLocks/>
          </p:cNvSpPr>
          <p:nvPr/>
        </p:nvSpPr>
        <p:spPr>
          <a:xfrm>
            <a:off x="5292516" y="2625999"/>
            <a:ext cx="137152"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S</a:t>
            </a:r>
            <a:endParaRPr kumimoji="0" lang="en-US" sz="10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105" name="Isosceles Triangle 104">
            <a:extLst>
              <a:ext uri="{FF2B5EF4-FFF2-40B4-BE49-F238E27FC236}">
                <a16:creationId xmlns:a16="http://schemas.microsoft.com/office/drawing/2014/main" id="{48D70156-1CDA-4EE7-ABD6-FD996D62F4C7}"/>
              </a:ext>
            </a:extLst>
          </p:cNvPr>
          <p:cNvSpPr/>
          <p:nvPr/>
        </p:nvSpPr>
        <p:spPr>
          <a:xfrm>
            <a:off x="4495767" y="4291689"/>
            <a:ext cx="91440" cy="9144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06" name="Isosceles Triangle 105">
            <a:extLst>
              <a:ext uri="{FF2B5EF4-FFF2-40B4-BE49-F238E27FC236}">
                <a16:creationId xmlns:a16="http://schemas.microsoft.com/office/drawing/2014/main" id="{B3095D4B-7BEF-4FD1-801F-A50C2816A3E4}"/>
              </a:ext>
            </a:extLst>
          </p:cNvPr>
          <p:cNvSpPr/>
          <p:nvPr/>
        </p:nvSpPr>
        <p:spPr>
          <a:xfrm>
            <a:off x="4903982" y="4048801"/>
            <a:ext cx="91440" cy="9144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09" name="TextBox 108">
            <a:extLst>
              <a:ext uri="{FF2B5EF4-FFF2-40B4-BE49-F238E27FC236}">
                <a16:creationId xmlns:a16="http://schemas.microsoft.com/office/drawing/2014/main" id="{7763801F-8154-4437-8036-C6E59AC264F0}"/>
              </a:ext>
            </a:extLst>
          </p:cNvPr>
          <p:cNvSpPr txBox="1">
            <a:spLocks/>
          </p:cNvSpPr>
          <p:nvPr/>
        </p:nvSpPr>
        <p:spPr>
          <a:xfrm>
            <a:off x="6830583" y="2625999"/>
            <a:ext cx="137152"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S</a:t>
            </a:r>
            <a:endParaRPr kumimoji="0" lang="en-US" sz="10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110" name="TextBox 109">
            <a:extLst>
              <a:ext uri="{FF2B5EF4-FFF2-40B4-BE49-F238E27FC236}">
                <a16:creationId xmlns:a16="http://schemas.microsoft.com/office/drawing/2014/main" id="{41AF90A9-DE2C-47AA-B22E-522A3E1F4B6A}"/>
              </a:ext>
            </a:extLst>
          </p:cNvPr>
          <p:cNvSpPr txBox="1">
            <a:spLocks/>
          </p:cNvSpPr>
          <p:nvPr/>
        </p:nvSpPr>
        <p:spPr>
          <a:xfrm>
            <a:off x="7484366" y="2625999"/>
            <a:ext cx="137152"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S</a:t>
            </a:r>
            <a:endParaRPr kumimoji="0" lang="en-US" sz="1000" b="1" i="0" u="none" strike="noStrike" kern="0" cap="none" spc="0" normalizeH="0" baseline="30000" noProof="0" dirty="0">
              <a:ln>
                <a:noFill/>
              </a:ln>
              <a:solidFill>
                <a:srgbClr val="000000"/>
              </a:solidFill>
              <a:effectLst/>
              <a:uLnTx/>
              <a:uFillTx/>
              <a:latin typeface="Krub"/>
              <a:ea typeface="+mn-ea"/>
              <a:cs typeface="Arial"/>
              <a:sym typeface="Arial"/>
            </a:endParaRPr>
          </a:p>
        </p:txBody>
      </p:sp>
      <p:grpSp>
        <p:nvGrpSpPr>
          <p:cNvPr id="107" name="Group 106">
            <a:extLst>
              <a:ext uri="{FF2B5EF4-FFF2-40B4-BE49-F238E27FC236}">
                <a16:creationId xmlns:a16="http://schemas.microsoft.com/office/drawing/2014/main" id="{001B2CBC-9F80-40F2-9928-D934989BE821}"/>
              </a:ext>
            </a:extLst>
          </p:cNvPr>
          <p:cNvGrpSpPr/>
          <p:nvPr/>
        </p:nvGrpSpPr>
        <p:grpSpPr>
          <a:xfrm>
            <a:off x="7112610" y="1896128"/>
            <a:ext cx="91440" cy="117569"/>
            <a:chOff x="7112610" y="1896128"/>
            <a:chExt cx="91440" cy="117569"/>
          </a:xfrm>
          <a:solidFill>
            <a:schemeClr val="accent1">
              <a:lumMod val="60000"/>
              <a:lumOff val="40000"/>
            </a:schemeClr>
          </a:solidFill>
        </p:grpSpPr>
        <p:cxnSp>
          <p:nvCxnSpPr>
            <p:cNvPr id="72" name="Straight Connector 71">
              <a:extLst>
                <a:ext uri="{FF2B5EF4-FFF2-40B4-BE49-F238E27FC236}">
                  <a16:creationId xmlns:a16="http://schemas.microsoft.com/office/drawing/2014/main" id="{337CCBFD-2969-45AC-8B1D-17575626B578}"/>
                </a:ext>
              </a:extLst>
            </p:cNvPr>
            <p:cNvCxnSpPr>
              <a:cxnSpLocks/>
            </p:cNvCxnSpPr>
            <p:nvPr/>
          </p:nvCxnSpPr>
          <p:spPr>
            <a:xfrm>
              <a:off x="7158330" y="1984206"/>
              <a:ext cx="0" cy="29491"/>
            </a:xfrm>
            <a:prstGeom prst="line">
              <a:avLst/>
            </a:prstGeom>
            <a:grpFill/>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1" name="Isosceles Triangle 110">
              <a:extLst>
                <a:ext uri="{FF2B5EF4-FFF2-40B4-BE49-F238E27FC236}">
                  <a16:creationId xmlns:a16="http://schemas.microsoft.com/office/drawing/2014/main" id="{01F6E44F-AAE0-4493-8CE2-66870D422BD0}"/>
                </a:ext>
              </a:extLst>
            </p:cNvPr>
            <p:cNvSpPr/>
            <p:nvPr/>
          </p:nvSpPr>
          <p:spPr>
            <a:xfrm>
              <a:off x="7112610" y="1896128"/>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grpSp>
      <p:grpSp>
        <p:nvGrpSpPr>
          <p:cNvPr id="99" name="Group 98">
            <a:extLst>
              <a:ext uri="{FF2B5EF4-FFF2-40B4-BE49-F238E27FC236}">
                <a16:creationId xmlns:a16="http://schemas.microsoft.com/office/drawing/2014/main" id="{236D4A21-E00F-407E-9845-091E37B55EE6}"/>
              </a:ext>
            </a:extLst>
          </p:cNvPr>
          <p:cNvGrpSpPr/>
          <p:nvPr/>
        </p:nvGrpSpPr>
        <p:grpSpPr>
          <a:xfrm>
            <a:off x="7240742" y="1896128"/>
            <a:ext cx="91440" cy="117569"/>
            <a:chOff x="7240742" y="1896128"/>
            <a:chExt cx="91440" cy="117569"/>
          </a:xfrm>
          <a:solidFill>
            <a:schemeClr val="accent1">
              <a:lumMod val="60000"/>
              <a:lumOff val="40000"/>
            </a:schemeClr>
          </a:solidFill>
        </p:grpSpPr>
        <p:cxnSp>
          <p:nvCxnSpPr>
            <p:cNvPr id="119" name="Straight Connector 118">
              <a:extLst>
                <a:ext uri="{FF2B5EF4-FFF2-40B4-BE49-F238E27FC236}">
                  <a16:creationId xmlns:a16="http://schemas.microsoft.com/office/drawing/2014/main" id="{98014044-A84C-49D2-AAF9-450F35AC354B}"/>
                </a:ext>
              </a:extLst>
            </p:cNvPr>
            <p:cNvCxnSpPr>
              <a:cxnSpLocks/>
            </p:cNvCxnSpPr>
            <p:nvPr/>
          </p:nvCxnSpPr>
          <p:spPr>
            <a:xfrm>
              <a:off x="7286462" y="1984206"/>
              <a:ext cx="0" cy="29491"/>
            </a:xfrm>
            <a:prstGeom prst="line">
              <a:avLst/>
            </a:prstGeom>
            <a:grpFill/>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2" name="Isosceles Triangle 111">
              <a:extLst>
                <a:ext uri="{FF2B5EF4-FFF2-40B4-BE49-F238E27FC236}">
                  <a16:creationId xmlns:a16="http://schemas.microsoft.com/office/drawing/2014/main" id="{62701520-6397-40A8-B371-50589C23536B}"/>
                </a:ext>
              </a:extLst>
            </p:cNvPr>
            <p:cNvSpPr/>
            <p:nvPr/>
          </p:nvSpPr>
          <p:spPr>
            <a:xfrm>
              <a:off x="7240742" y="1896128"/>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grpSp>
      <p:sp>
        <p:nvSpPr>
          <p:cNvPr id="113" name="TextBox 112">
            <a:extLst>
              <a:ext uri="{FF2B5EF4-FFF2-40B4-BE49-F238E27FC236}">
                <a16:creationId xmlns:a16="http://schemas.microsoft.com/office/drawing/2014/main" id="{847C849F-137D-468F-942E-E407A563CF03}"/>
              </a:ext>
            </a:extLst>
          </p:cNvPr>
          <p:cNvSpPr txBox="1">
            <a:spLocks/>
          </p:cNvSpPr>
          <p:nvPr/>
        </p:nvSpPr>
        <p:spPr>
          <a:xfrm>
            <a:off x="6781482" y="1858898"/>
            <a:ext cx="324704" cy="178510"/>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800" b="0" i="1" u="none" strike="noStrike" kern="0" cap="none" spc="0" normalizeH="0" baseline="0" noProof="0" dirty="0">
                <a:ln>
                  <a:noFill/>
                </a:ln>
                <a:solidFill>
                  <a:srgbClr val="000000"/>
                </a:solidFill>
                <a:effectLst/>
                <a:uLnTx/>
                <a:uFillTx/>
                <a:latin typeface="Krub"/>
                <a:ea typeface="+mn-ea"/>
                <a:cs typeface="Arial"/>
                <a:sym typeface="Arial"/>
              </a:rPr>
              <a:t>400%</a:t>
            </a:r>
            <a:endParaRPr kumimoji="0" lang="en-US" sz="800" b="0" i="1"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114" name="TextBox 113">
            <a:extLst>
              <a:ext uri="{FF2B5EF4-FFF2-40B4-BE49-F238E27FC236}">
                <a16:creationId xmlns:a16="http://schemas.microsoft.com/office/drawing/2014/main" id="{209A1287-D6E9-4105-ABF0-E434BF543A94}"/>
              </a:ext>
            </a:extLst>
          </p:cNvPr>
          <p:cNvSpPr txBox="1">
            <a:spLocks/>
          </p:cNvSpPr>
          <p:nvPr/>
        </p:nvSpPr>
        <p:spPr>
          <a:xfrm>
            <a:off x="7346430" y="1858898"/>
            <a:ext cx="324704" cy="178510"/>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800" b="0" i="1" u="none" strike="noStrike" kern="0" cap="none" spc="0" normalizeH="0" baseline="0" noProof="0" dirty="0">
                <a:ln>
                  <a:noFill/>
                </a:ln>
                <a:solidFill>
                  <a:srgbClr val="000000"/>
                </a:solidFill>
                <a:effectLst/>
                <a:uLnTx/>
                <a:uFillTx/>
                <a:latin typeface="Krub"/>
                <a:ea typeface="+mn-ea"/>
                <a:cs typeface="Arial"/>
                <a:sym typeface="Arial"/>
              </a:rPr>
              <a:t>100%</a:t>
            </a:r>
            <a:endParaRPr kumimoji="0" lang="en-US" sz="800" b="0" i="1"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115" name="Arrow: Chevron 114">
            <a:extLst>
              <a:ext uri="{FF2B5EF4-FFF2-40B4-BE49-F238E27FC236}">
                <a16:creationId xmlns:a16="http://schemas.microsoft.com/office/drawing/2014/main" id="{14AA3D24-F636-4F1F-BF10-821AEC99AF25}"/>
              </a:ext>
            </a:extLst>
          </p:cNvPr>
          <p:cNvSpPr/>
          <p:nvPr/>
        </p:nvSpPr>
        <p:spPr>
          <a:xfrm>
            <a:off x="8854674" y="1539381"/>
            <a:ext cx="1160023" cy="239486"/>
          </a:xfrm>
          <a:prstGeom prst="chevron">
            <a:avLst>
              <a:gd name="adj" fmla="val 35753"/>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45720" bIns="45720" rtlCol="0" anchor="ctr">
            <a:noAutofit/>
          </a:bodyPr>
          <a:lstStyle/>
          <a:p>
            <a:pPr marL="0" marR="0" lvl="0" indent="0" algn="ctr" defTabSz="914400" rtl="0" eaLnBrk="1" fontAlgn="auto" latinLnBrk="0" hangingPunct="1">
              <a:lnSpc>
                <a:spcPct val="100000"/>
              </a:lnSpc>
              <a:spcBef>
                <a:spcPts val="0"/>
              </a:spcBef>
              <a:spcAft>
                <a:spcPts val="300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mn-cs"/>
                <a:sym typeface="Arial"/>
              </a:rPr>
              <a:t>Bezuclastinib</a:t>
            </a:r>
            <a:endParaRPr kumimoji="0" lang="en-US" sz="1000" b="1" i="0" u="none" strike="noStrike" kern="0" cap="none" spc="0" normalizeH="0" baseline="0" noProof="0" dirty="0">
              <a:ln>
                <a:noFill/>
              </a:ln>
              <a:solidFill>
                <a:srgbClr val="000000"/>
              </a:solidFill>
              <a:effectLst/>
              <a:uLnTx/>
              <a:uFillTx/>
              <a:latin typeface="Krub"/>
              <a:ea typeface="+mn-ea"/>
              <a:cs typeface="+mn-cs"/>
              <a:sym typeface="Arial"/>
            </a:endParaRPr>
          </a:p>
        </p:txBody>
      </p:sp>
      <p:sp>
        <p:nvSpPr>
          <p:cNvPr id="128" name="Arrow: Chevron 127">
            <a:extLst>
              <a:ext uri="{FF2B5EF4-FFF2-40B4-BE49-F238E27FC236}">
                <a16:creationId xmlns:a16="http://schemas.microsoft.com/office/drawing/2014/main" id="{E0470D96-00CB-4DA4-8F4A-FA0E1FCA0E82}"/>
              </a:ext>
            </a:extLst>
          </p:cNvPr>
          <p:cNvSpPr/>
          <p:nvPr/>
        </p:nvSpPr>
        <p:spPr>
          <a:xfrm>
            <a:off x="10759713" y="1539381"/>
            <a:ext cx="754806" cy="239486"/>
          </a:xfrm>
          <a:prstGeom prst="chevron">
            <a:avLst>
              <a:gd name="adj" fmla="val 35753"/>
            </a:avLst>
          </a:prstGeom>
          <a:solidFill>
            <a:srgbClr val="66666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noAutofit/>
          </a:bodyPr>
          <a:lstStyle/>
          <a:p>
            <a:pPr marL="0" marR="0" lvl="0" indent="0" algn="ctr" defTabSz="914400" rtl="0" eaLnBrk="1" fontAlgn="auto" latinLnBrk="0" hangingPunct="1">
              <a:lnSpc>
                <a:spcPct val="100000"/>
              </a:lnSpc>
              <a:spcBef>
                <a:spcPts val="0"/>
              </a:spcBef>
              <a:spcAft>
                <a:spcPts val="3000"/>
              </a:spcAft>
              <a:buClr>
                <a:srgbClr val="000000"/>
              </a:buClr>
              <a:buSzTx/>
              <a:buFont typeface="Arial"/>
              <a:buNone/>
              <a:tabLst/>
              <a:defRPr/>
            </a:pPr>
            <a:r>
              <a:rPr kumimoji="0" lang="en-IN" sz="1000" b="1" i="0" u="none" strike="noStrike" kern="0" cap="none" spc="0" normalizeH="0" baseline="0" noProof="0" dirty="0">
                <a:ln>
                  <a:noFill/>
                </a:ln>
                <a:solidFill>
                  <a:srgbClr val="FFFFFF"/>
                </a:solidFill>
                <a:effectLst/>
                <a:uLnTx/>
                <a:uFillTx/>
                <a:latin typeface="Krub"/>
                <a:ea typeface="+mn-ea"/>
                <a:cs typeface="+mn-cs"/>
                <a:sym typeface="Arial"/>
              </a:rPr>
              <a:t>Placebo</a:t>
            </a:r>
            <a:endParaRPr kumimoji="0" lang="en-US" sz="1000" b="1"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29" name="Arrow: Chevron 128">
            <a:extLst>
              <a:ext uri="{FF2B5EF4-FFF2-40B4-BE49-F238E27FC236}">
                <a16:creationId xmlns:a16="http://schemas.microsoft.com/office/drawing/2014/main" id="{BFD9716B-648E-4530-A32F-A591D771F469}"/>
              </a:ext>
            </a:extLst>
          </p:cNvPr>
          <p:cNvSpPr/>
          <p:nvPr/>
        </p:nvSpPr>
        <p:spPr>
          <a:xfrm>
            <a:off x="11440523" y="1523703"/>
            <a:ext cx="473354" cy="239486"/>
          </a:xfrm>
          <a:prstGeom prst="chevron">
            <a:avLst>
              <a:gd name="adj" fmla="val 35753"/>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45720" bIns="45720" rtlCol="0" anchor="ctr">
            <a:noAutofit/>
          </a:bodyPr>
          <a:lstStyle/>
          <a:p>
            <a:pPr marL="0" marR="0" lvl="0" indent="0" algn="ctr" defTabSz="914400" rtl="0" eaLnBrk="1" fontAlgn="auto" latinLnBrk="0" hangingPunct="1">
              <a:lnSpc>
                <a:spcPct val="100000"/>
              </a:lnSpc>
              <a:spcBef>
                <a:spcPts val="0"/>
              </a:spcBef>
              <a:spcAft>
                <a:spcPts val="300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mn-cs"/>
                <a:sym typeface="Arial"/>
              </a:rPr>
              <a:t>Bezu</a:t>
            </a:r>
            <a:endParaRPr kumimoji="0" lang="en-US" sz="1000" b="1" i="0" u="none" strike="noStrike" kern="0" cap="none" spc="0" normalizeH="0" baseline="0" noProof="0" dirty="0">
              <a:ln>
                <a:noFill/>
              </a:ln>
              <a:solidFill>
                <a:srgbClr val="000000"/>
              </a:solidFill>
              <a:effectLst/>
              <a:uLnTx/>
              <a:uFillTx/>
              <a:latin typeface="Krub"/>
              <a:ea typeface="+mn-ea"/>
              <a:cs typeface="+mn-cs"/>
              <a:sym typeface="Arial"/>
            </a:endParaRPr>
          </a:p>
        </p:txBody>
      </p:sp>
      <p:graphicFrame>
        <p:nvGraphicFramePr>
          <p:cNvPr id="131" name="Chart 130">
            <a:extLst>
              <a:ext uri="{FF2B5EF4-FFF2-40B4-BE49-F238E27FC236}">
                <a16:creationId xmlns:a16="http://schemas.microsoft.com/office/drawing/2014/main" id="{F754939D-E16E-44CE-BBB8-B1FDBC81938C}"/>
              </a:ext>
            </a:extLst>
          </p:cNvPr>
          <p:cNvGraphicFramePr>
            <a:graphicFrameLocks/>
          </p:cNvGraphicFramePr>
          <p:nvPr/>
        </p:nvGraphicFramePr>
        <p:xfrm>
          <a:off x="8283615" y="1883228"/>
          <a:ext cx="1737360" cy="2577737"/>
        </p:xfrm>
        <a:graphic>
          <a:graphicData uri="http://schemas.openxmlformats.org/drawingml/2006/chart">
            <c:chart xmlns:c="http://schemas.openxmlformats.org/drawingml/2006/chart" xmlns:r="http://schemas.openxmlformats.org/officeDocument/2006/relationships" r:id="rId6"/>
          </a:graphicData>
        </a:graphic>
      </p:graphicFrame>
      <p:sp>
        <p:nvSpPr>
          <p:cNvPr id="133" name="TextBox 132">
            <a:extLst>
              <a:ext uri="{FF2B5EF4-FFF2-40B4-BE49-F238E27FC236}">
                <a16:creationId xmlns:a16="http://schemas.microsoft.com/office/drawing/2014/main" id="{0589F62C-EF2B-489B-8D8F-181FFB595735}"/>
              </a:ext>
            </a:extLst>
          </p:cNvPr>
          <p:cNvSpPr txBox="1">
            <a:spLocks/>
          </p:cNvSpPr>
          <p:nvPr/>
        </p:nvSpPr>
        <p:spPr>
          <a:xfrm>
            <a:off x="8472809" y="4454954"/>
            <a:ext cx="438518" cy="209288"/>
          </a:xfrm>
          <a:prstGeom prst="rect">
            <a:avLst/>
          </a:prstGeom>
          <a:noFill/>
        </p:spPr>
        <p:txBody>
          <a:bodyPr wrap="none" lIns="27432" tIns="27432" rIns="27432" bIns="27432" rtlCol="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Week:</a:t>
            </a:r>
            <a:endParaRPr kumimoji="0" lang="en-US" sz="1000" b="1"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34" name="TextBox 133">
            <a:extLst>
              <a:ext uri="{FF2B5EF4-FFF2-40B4-BE49-F238E27FC236}">
                <a16:creationId xmlns:a16="http://schemas.microsoft.com/office/drawing/2014/main" id="{EEDE20C0-9AA8-43FC-8B12-F71DA59E367B}"/>
              </a:ext>
            </a:extLst>
          </p:cNvPr>
          <p:cNvSpPr txBox="1">
            <a:spLocks/>
          </p:cNvSpPr>
          <p:nvPr/>
        </p:nvSpPr>
        <p:spPr>
          <a:xfrm>
            <a:off x="8978957" y="4454954"/>
            <a:ext cx="122726"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4</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35" name="TextBox 134">
            <a:extLst>
              <a:ext uri="{FF2B5EF4-FFF2-40B4-BE49-F238E27FC236}">
                <a16:creationId xmlns:a16="http://schemas.microsoft.com/office/drawing/2014/main" id="{D65BF770-F6E7-4977-AC3F-1650D30BE886}"/>
              </a:ext>
            </a:extLst>
          </p:cNvPr>
          <p:cNvSpPr txBox="1">
            <a:spLocks/>
          </p:cNvSpPr>
          <p:nvPr/>
        </p:nvSpPr>
        <p:spPr>
          <a:xfrm>
            <a:off x="9343478" y="4454954"/>
            <a:ext cx="183641"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12</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36" name="TextBox 135">
            <a:extLst>
              <a:ext uri="{FF2B5EF4-FFF2-40B4-BE49-F238E27FC236}">
                <a16:creationId xmlns:a16="http://schemas.microsoft.com/office/drawing/2014/main" id="{5951EC33-74D2-4A3B-BE9F-259F10BD84B7}"/>
              </a:ext>
            </a:extLst>
          </p:cNvPr>
          <p:cNvSpPr txBox="1">
            <a:spLocks/>
          </p:cNvSpPr>
          <p:nvPr/>
        </p:nvSpPr>
        <p:spPr>
          <a:xfrm>
            <a:off x="9723194" y="4454954"/>
            <a:ext cx="204480"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20</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37" name="TextBox 136">
            <a:extLst>
              <a:ext uri="{FF2B5EF4-FFF2-40B4-BE49-F238E27FC236}">
                <a16:creationId xmlns:a16="http://schemas.microsoft.com/office/drawing/2014/main" id="{344F100B-5AFB-401A-B146-90D2D3A87614}"/>
              </a:ext>
            </a:extLst>
          </p:cNvPr>
          <p:cNvSpPr txBox="1">
            <a:spLocks/>
          </p:cNvSpPr>
          <p:nvPr/>
        </p:nvSpPr>
        <p:spPr>
          <a:xfrm>
            <a:off x="8735703" y="4628123"/>
            <a:ext cx="175624" cy="209288"/>
          </a:xfrm>
          <a:prstGeom prst="rect">
            <a:avLst/>
          </a:prstGeom>
          <a:noFill/>
        </p:spPr>
        <p:txBody>
          <a:bodyPr wrap="none" lIns="27432" tIns="27432" rIns="27432" bIns="27432" rtlCol="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n:</a:t>
            </a:r>
            <a:endParaRPr kumimoji="0" lang="en-US" sz="1000" b="1"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38" name="TextBox 137">
            <a:extLst>
              <a:ext uri="{FF2B5EF4-FFF2-40B4-BE49-F238E27FC236}">
                <a16:creationId xmlns:a16="http://schemas.microsoft.com/office/drawing/2014/main" id="{99F29A3E-672E-4010-9F29-EF725EA418ED}"/>
              </a:ext>
            </a:extLst>
          </p:cNvPr>
          <p:cNvSpPr txBox="1">
            <a:spLocks/>
          </p:cNvSpPr>
          <p:nvPr/>
        </p:nvSpPr>
        <p:spPr>
          <a:xfrm>
            <a:off x="8981362" y="4628123"/>
            <a:ext cx="117916"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7</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39" name="TextBox 138">
            <a:extLst>
              <a:ext uri="{FF2B5EF4-FFF2-40B4-BE49-F238E27FC236}">
                <a16:creationId xmlns:a16="http://schemas.microsoft.com/office/drawing/2014/main" id="{3C401FC9-3732-4FBD-B947-61891D589D6A}"/>
              </a:ext>
            </a:extLst>
          </p:cNvPr>
          <p:cNvSpPr txBox="1">
            <a:spLocks/>
          </p:cNvSpPr>
          <p:nvPr/>
        </p:nvSpPr>
        <p:spPr>
          <a:xfrm>
            <a:off x="9371531" y="4628123"/>
            <a:ext cx="127535"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8</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40" name="TextBox 139">
            <a:extLst>
              <a:ext uri="{FF2B5EF4-FFF2-40B4-BE49-F238E27FC236}">
                <a16:creationId xmlns:a16="http://schemas.microsoft.com/office/drawing/2014/main" id="{8704B6D9-34CA-49CF-B606-AB6266AB3BBC}"/>
              </a:ext>
            </a:extLst>
          </p:cNvPr>
          <p:cNvSpPr txBox="1">
            <a:spLocks/>
          </p:cNvSpPr>
          <p:nvPr/>
        </p:nvSpPr>
        <p:spPr>
          <a:xfrm>
            <a:off x="9760865" y="4628123"/>
            <a:ext cx="129138"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9</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58" name="TextBox 157">
            <a:extLst>
              <a:ext uri="{FF2B5EF4-FFF2-40B4-BE49-F238E27FC236}">
                <a16:creationId xmlns:a16="http://schemas.microsoft.com/office/drawing/2014/main" id="{229A3918-661A-4136-88E6-597AC5ECB38F}"/>
              </a:ext>
            </a:extLst>
          </p:cNvPr>
          <p:cNvSpPr txBox="1">
            <a:spLocks/>
          </p:cNvSpPr>
          <p:nvPr/>
        </p:nvSpPr>
        <p:spPr>
          <a:xfrm>
            <a:off x="8283615" y="4885186"/>
            <a:ext cx="3648464" cy="209288"/>
          </a:xfrm>
          <a:prstGeom prst="rect">
            <a:avLst/>
          </a:prstGeom>
          <a:noFill/>
        </p:spPr>
        <p:txBody>
          <a:bodyPr wrap="squar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Patient Global Impression of Change (PGIC)</a:t>
            </a:r>
            <a:endParaRPr kumimoji="0" lang="en-US" sz="1000" b="1"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52" name="TextBox 151">
            <a:extLst>
              <a:ext uri="{FF2B5EF4-FFF2-40B4-BE49-F238E27FC236}">
                <a16:creationId xmlns:a16="http://schemas.microsoft.com/office/drawing/2014/main" id="{948DC0ED-0C79-4025-9704-C00033FA5636}"/>
              </a:ext>
            </a:extLst>
          </p:cNvPr>
          <p:cNvSpPr txBox="1">
            <a:spLocks/>
          </p:cNvSpPr>
          <p:nvPr/>
        </p:nvSpPr>
        <p:spPr>
          <a:xfrm>
            <a:off x="10151243" y="5081676"/>
            <a:ext cx="1106970"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Very much better</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57" name="Rectangle 156">
            <a:extLst>
              <a:ext uri="{FF2B5EF4-FFF2-40B4-BE49-F238E27FC236}">
                <a16:creationId xmlns:a16="http://schemas.microsoft.com/office/drawing/2014/main" id="{F5D6A8F2-4EED-4D1C-AAB9-A8E76F604C0B}"/>
              </a:ext>
            </a:extLst>
          </p:cNvPr>
          <p:cNvSpPr/>
          <p:nvPr/>
        </p:nvSpPr>
        <p:spPr>
          <a:xfrm>
            <a:off x="9976385" y="5140600"/>
            <a:ext cx="91440" cy="91440"/>
          </a:xfrm>
          <a:prstGeom prst="rect">
            <a:avLst/>
          </a:prstGeom>
          <a:solidFill>
            <a:srgbClr val="6E9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59" name="TextBox 158">
            <a:extLst>
              <a:ext uri="{FF2B5EF4-FFF2-40B4-BE49-F238E27FC236}">
                <a16:creationId xmlns:a16="http://schemas.microsoft.com/office/drawing/2014/main" id="{63F0C0E6-9DEC-4C1C-A1DC-68623A732902}"/>
              </a:ext>
            </a:extLst>
          </p:cNvPr>
          <p:cNvSpPr txBox="1">
            <a:spLocks/>
          </p:cNvSpPr>
          <p:nvPr/>
        </p:nvSpPr>
        <p:spPr>
          <a:xfrm>
            <a:off x="10151243" y="5220051"/>
            <a:ext cx="794385"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Much better</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62" name="Rectangle 161">
            <a:extLst>
              <a:ext uri="{FF2B5EF4-FFF2-40B4-BE49-F238E27FC236}">
                <a16:creationId xmlns:a16="http://schemas.microsoft.com/office/drawing/2014/main" id="{8F1DCF70-7530-4ACD-B7C5-0CB67ED59AFC}"/>
              </a:ext>
            </a:extLst>
          </p:cNvPr>
          <p:cNvSpPr/>
          <p:nvPr/>
        </p:nvSpPr>
        <p:spPr>
          <a:xfrm>
            <a:off x="9976385" y="5278975"/>
            <a:ext cx="91440" cy="91440"/>
          </a:xfrm>
          <a:prstGeom prst="rect">
            <a:avLst/>
          </a:prstGeom>
          <a:solidFill>
            <a:srgbClr val="6E99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63" name="TextBox 162">
            <a:extLst>
              <a:ext uri="{FF2B5EF4-FFF2-40B4-BE49-F238E27FC236}">
                <a16:creationId xmlns:a16="http://schemas.microsoft.com/office/drawing/2014/main" id="{1E4F1D4C-9F6C-4D56-94F8-A4BD3BA58A31}"/>
              </a:ext>
            </a:extLst>
          </p:cNvPr>
          <p:cNvSpPr txBox="1">
            <a:spLocks/>
          </p:cNvSpPr>
          <p:nvPr/>
        </p:nvSpPr>
        <p:spPr>
          <a:xfrm>
            <a:off x="10151243" y="5358426"/>
            <a:ext cx="845681"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A little better</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64" name="Rectangle 163">
            <a:extLst>
              <a:ext uri="{FF2B5EF4-FFF2-40B4-BE49-F238E27FC236}">
                <a16:creationId xmlns:a16="http://schemas.microsoft.com/office/drawing/2014/main" id="{69AB6ECA-D8F3-44F3-AAF4-AB9BB83F7266}"/>
              </a:ext>
            </a:extLst>
          </p:cNvPr>
          <p:cNvSpPr/>
          <p:nvPr/>
        </p:nvSpPr>
        <p:spPr>
          <a:xfrm>
            <a:off x="9976385" y="5417350"/>
            <a:ext cx="91440" cy="91440"/>
          </a:xfrm>
          <a:prstGeom prst="rect">
            <a:avLst/>
          </a:prstGeom>
          <a:solidFill>
            <a:srgbClr val="6E994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65" name="TextBox 164">
            <a:extLst>
              <a:ext uri="{FF2B5EF4-FFF2-40B4-BE49-F238E27FC236}">
                <a16:creationId xmlns:a16="http://schemas.microsoft.com/office/drawing/2014/main" id="{29902803-FDD4-4939-944B-DA107D3E29FA}"/>
              </a:ext>
            </a:extLst>
          </p:cNvPr>
          <p:cNvSpPr txBox="1">
            <a:spLocks/>
          </p:cNvSpPr>
          <p:nvPr/>
        </p:nvSpPr>
        <p:spPr>
          <a:xfrm>
            <a:off x="10151243" y="5564121"/>
            <a:ext cx="696601"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No change</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66" name="Rectangle 165">
            <a:extLst>
              <a:ext uri="{FF2B5EF4-FFF2-40B4-BE49-F238E27FC236}">
                <a16:creationId xmlns:a16="http://schemas.microsoft.com/office/drawing/2014/main" id="{1A8A0A4E-AE16-42A9-93E3-A43A5601AD07}"/>
              </a:ext>
            </a:extLst>
          </p:cNvPr>
          <p:cNvSpPr/>
          <p:nvPr/>
        </p:nvSpPr>
        <p:spPr>
          <a:xfrm>
            <a:off x="9976385" y="5623045"/>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67" name="TextBox 166">
            <a:extLst>
              <a:ext uri="{FF2B5EF4-FFF2-40B4-BE49-F238E27FC236}">
                <a16:creationId xmlns:a16="http://schemas.microsoft.com/office/drawing/2014/main" id="{D50A59D6-EA5C-4452-BB59-517BBF944CB6}"/>
              </a:ext>
            </a:extLst>
          </p:cNvPr>
          <p:cNvSpPr txBox="1">
            <a:spLocks/>
          </p:cNvSpPr>
          <p:nvPr/>
        </p:nvSpPr>
        <p:spPr>
          <a:xfrm>
            <a:off x="10151243" y="5708105"/>
            <a:ext cx="829651"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A little worse</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68" name="Rectangle 167">
            <a:extLst>
              <a:ext uri="{FF2B5EF4-FFF2-40B4-BE49-F238E27FC236}">
                <a16:creationId xmlns:a16="http://schemas.microsoft.com/office/drawing/2014/main" id="{BF730357-D347-4FB1-9EF3-A90B7D486CA7}"/>
              </a:ext>
            </a:extLst>
          </p:cNvPr>
          <p:cNvSpPr/>
          <p:nvPr/>
        </p:nvSpPr>
        <p:spPr>
          <a:xfrm>
            <a:off x="9976385" y="5767029"/>
            <a:ext cx="91440" cy="91440"/>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69" name="TextBox 168">
            <a:extLst>
              <a:ext uri="{FF2B5EF4-FFF2-40B4-BE49-F238E27FC236}">
                <a16:creationId xmlns:a16="http://schemas.microsoft.com/office/drawing/2014/main" id="{C04BDAD7-F2E2-4AFF-B29D-7B018F06DB34}"/>
              </a:ext>
            </a:extLst>
          </p:cNvPr>
          <p:cNvSpPr txBox="1">
            <a:spLocks/>
          </p:cNvSpPr>
          <p:nvPr/>
        </p:nvSpPr>
        <p:spPr>
          <a:xfrm>
            <a:off x="10151243" y="5852089"/>
            <a:ext cx="778355"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Much worse</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70" name="Rectangle 169">
            <a:extLst>
              <a:ext uri="{FF2B5EF4-FFF2-40B4-BE49-F238E27FC236}">
                <a16:creationId xmlns:a16="http://schemas.microsoft.com/office/drawing/2014/main" id="{52578F76-0744-4AF4-A17F-6D0B73DC1277}"/>
              </a:ext>
            </a:extLst>
          </p:cNvPr>
          <p:cNvSpPr/>
          <p:nvPr/>
        </p:nvSpPr>
        <p:spPr>
          <a:xfrm>
            <a:off x="9976385" y="5911013"/>
            <a:ext cx="91440" cy="91440"/>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71" name="TextBox 170">
            <a:extLst>
              <a:ext uri="{FF2B5EF4-FFF2-40B4-BE49-F238E27FC236}">
                <a16:creationId xmlns:a16="http://schemas.microsoft.com/office/drawing/2014/main" id="{BCEC0ECD-D7A5-4154-A44A-8AD28C4A4D17}"/>
              </a:ext>
            </a:extLst>
          </p:cNvPr>
          <p:cNvSpPr txBox="1">
            <a:spLocks/>
          </p:cNvSpPr>
          <p:nvPr/>
        </p:nvSpPr>
        <p:spPr>
          <a:xfrm>
            <a:off x="10151243" y="5996074"/>
            <a:ext cx="1090940" cy="209288"/>
          </a:xfrm>
          <a:prstGeom prst="rect">
            <a:avLst/>
          </a:prstGeom>
          <a:noFill/>
        </p:spPr>
        <p:txBody>
          <a:bodyPr wrap="none" lIns="27432" tIns="27432" rIns="27432" bIns="27432"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Very much worse</a:t>
            </a:r>
          </a:p>
        </p:txBody>
      </p:sp>
      <p:sp>
        <p:nvSpPr>
          <p:cNvPr id="172" name="Rectangle 171">
            <a:extLst>
              <a:ext uri="{FF2B5EF4-FFF2-40B4-BE49-F238E27FC236}">
                <a16:creationId xmlns:a16="http://schemas.microsoft.com/office/drawing/2014/main" id="{731D3A49-36EC-4DF7-844D-EF5CDF72EA54}"/>
              </a:ext>
            </a:extLst>
          </p:cNvPr>
          <p:cNvSpPr/>
          <p:nvPr/>
        </p:nvSpPr>
        <p:spPr>
          <a:xfrm>
            <a:off x="9976385" y="6054998"/>
            <a:ext cx="91440" cy="914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cxnSp>
        <p:nvCxnSpPr>
          <p:cNvPr id="173" name="Straight Connector 172">
            <a:extLst>
              <a:ext uri="{FF2B5EF4-FFF2-40B4-BE49-F238E27FC236}">
                <a16:creationId xmlns:a16="http://schemas.microsoft.com/office/drawing/2014/main" id="{EC426CFE-4F91-43E2-A75A-906FC492763F}"/>
              </a:ext>
            </a:extLst>
          </p:cNvPr>
          <p:cNvCxnSpPr>
            <a:cxnSpLocks/>
          </p:cNvCxnSpPr>
          <p:nvPr/>
        </p:nvCxnSpPr>
        <p:spPr>
          <a:xfrm>
            <a:off x="8766060" y="5565917"/>
            <a:ext cx="2683575"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046D3BC4-9115-4BCA-9A77-E2CF74A8BD26}"/>
              </a:ext>
            </a:extLst>
          </p:cNvPr>
          <p:cNvSpPr txBox="1">
            <a:spLocks/>
          </p:cNvSpPr>
          <p:nvPr/>
        </p:nvSpPr>
        <p:spPr>
          <a:xfrm>
            <a:off x="8946357" y="5306069"/>
            <a:ext cx="686984"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Improving</a:t>
            </a:r>
            <a:endParaRPr kumimoji="0" lang="en-US" sz="1000" b="1"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75" name="TextBox 174">
            <a:extLst>
              <a:ext uri="{FF2B5EF4-FFF2-40B4-BE49-F238E27FC236}">
                <a16:creationId xmlns:a16="http://schemas.microsoft.com/office/drawing/2014/main" id="{E4C49545-88E1-4602-ABB8-A64B8CC8BFD8}"/>
              </a:ext>
            </a:extLst>
          </p:cNvPr>
          <p:cNvSpPr txBox="1">
            <a:spLocks/>
          </p:cNvSpPr>
          <p:nvPr/>
        </p:nvSpPr>
        <p:spPr>
          <a:xfrm>
            <a:off x="8852583" y="5616203"/>
            <a:ext cx="874535" cy="363176"/>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No Change or</a:t>
            </a:r>
            <a:b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b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Worsening</a:t>
            </a:r>
            <a:endParaRPr kumimoji="0" lang="en-US" sz="1000" b="1"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76" name="Arrow: Up 175">
            <a:extLst>
              <a:ext uri="{FF2B5EF4-FFF2-40B4-BE49-F238E27FC236}">
                <a16:creationId xmlns:a16="http://schemas.microsoft.com/office/drawing/2014/main" id="{D20BFDC2-6C26-480E-92D1-A640AA6D8A82}"/>
              </a:ext>
            </a:extLst>
          </p:cNvPr>
          <p:cNvSpPr/>
          <p:nvPr/>
        </p:nvSpPr>
        <p:spPr>
          <a:xfrm>
            <a:off x="9213692" y="5147043"/>
            <a:ext cx="152314" cy="152314"/>
          </a:xfrm>
          <a:prstGeom prst="upArrow">
            <a:avLst/>
          </a:prstGeom>
          <a:solidFill>
            <a:srgbClr val="6E99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177" name="Arrow: Up 176">
            <a:extLst>
              <a:ext uri="{FF2B5EF4-FFF2-40B4-BE49-F238E27FC236}">
                <a16:creationId xmlns:a16="http://schemas.microsoft.com/office/drawing/2014/main" id="{03BC03C8-2539-431B-AC82-0D24E6B682CF}"/>
              </a:ext>
            </a:extLst>
          </p:cNvPr>
          <p:cNvSpPr/>
          <p:nvPr/>
        </p:nvSpPr>
        <p:spPr>
          <a:xfrm flipV="1">
            <a:off x="9213692" y="5991142"/>
            <a:ext cx="152314" cy="152314"/>
          </a:xfrm>
          <a:prstGeom prst="upArrow">
            <a:avLst/>
          </a:prstGeom>
          <a:solidFill>
            <a:srgbClr val="EF333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graphicFrame>
        <p:nvGraphicFramePr>
          <p:cNvPr id="187" name="Chart 186">
            <a:extLst>
              <a:ext uri="{FF2B5EF4-FFF2-40B4-BE49-F238E27FC236}">
                <a16:creationId xmlns:a16="http://schemas.microsoft.com/office/drawing/2014/main" id="{633A26F2-BE9F-4DA6-977B-4BE636E492C2}"/>
              </a:ext>
            </a:extLst>
          </p:cNvPr>
          <p:cNvGraphicFramePr>
            <a:graphicFrameLocks/>
          </p:cNvGraphicFramePr>
          <p:nvPr/>
        </p:nvGraphicFramePr>
        <p:xfrm>
          <a:off x="10182376" y="1883228"/>
          <a:ext cx="1737360" cy="2577737"/>
        </p:xfrm>
        <a:graphic>
          <a:graphicData uri="http://schemas.openxmlformats.org/drawingml/2006/chart">
            <c:chart xmlns:c="http://schemas.openxmlformats.org/drawingml/2006/chart" xmlns:r="http://schemas.openxmlformats.org/officeDocument/2006/relationships" r:id="rId7"/>
          </a:graphicData>
        </a:graphic>
      </p:graphicFrame>
      <p:sp>
        <p:nvSpPr>
          <p:cNvPr id="188" name="TextBox 187">
            <a:extLst>
              <a:ext uri="{FF2B5EF4-FFF2-40B4-BE49-F238E27FC236}">
                <a16:creationId xmlns:a16="http://schemas.microsoft.com/office/drawing/2014/main" id="{BB4CD8EF-C196-433C-98CE-0C2E133DAB26}"/>
              </a:ext>
            </a:extLst>
          </p:cNvPr>
          <p:cNvSpPr txBox="1">
            <a:spLocks/>
          </p:cNvSpPr>
          <p:nvPr/>
        </p:nvSpPr>
        <p:spPr>
          <a:xfrm>
            <a:off x="10371570" y="4454954"/>
            <a:ext cx="438518" cy="209288"/>
          </a:xfrm>
          <a:prstGeom prst="rect">
            <a:avLst/>
          </a:prstGeom>
          <a:noFill/>
        </p:spPr>
        <p:txBody>
          <a:bodyPr wrap="none" lIns="27432" tIns="27432" rIns="27432" bIns="27432" rtlCol="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Week:</a:t>
            </a:r>
            <a:endParaRPr kumimoji="0" lang="en-US" sz="1000" b="1"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89" name="TextBox 188">
            <a:extLst>
              <a:ext uri="{FF2B5EF4-FFF2-40B4-BE49-F238E27FC236}">
                <a16:creationId xmlns:a16="http://schemas.microsoft.com/office/drawing/2014/main" id="{63E108F3-311E-41DD-8095-F0E36D9877F4}"/>
              </a:ext>
            </a:extLst>
          </p:cNvPr>
          <p:cNvSpPr txBox="1">
            <a:spLocks/>
          </p:cNvSpPr>
          <p:nvPr/>
        </p:nvSpPr>
        <p:spPr>
          <a:xfrm>
            <a:off x="10877718" y="4454954"/>
            <a:ext cx="122726"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4</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90" name="TextBox 189">
            <a:extLst>
              <a:ext uri="{FF2B5EF4-FFF2-40B4-BE49-F238E27FC236}">
                <a16:creationId xmlns:a16="http://schemas.microsoft.com/office/drawing/2014/main" id="{5B1211B2-8E13-4815-A0B0-E4C3A86192D7}"/>
              </a:ext>
            </a:extLst>
          </p:cNvPr>
          <p:cNvSpPr txBox="1">
            <a:spLocks/>
          </p:cNvSpPr>
          <p:nvPr/>
        </p:nvSpPr>
        <p:spPr>
          <a:xfrm>
            <a:off x="11242239" y="4454954"/>
            <a:ext cx="183641"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12</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91" name="TextBox 190">
            <a:extLst>
              <a:ext uri="{FF2B5EF4-FFF2-40B4-BE49-F238E27FC236}">
                <a16:creationId xmlns:a16="http://schemas.microsoft.com/office/drawing/2014/main" id="{D80DA5AD-E387-41C2-B3EA-B3AE96D4C078}"/>
              </a:ext>
            </a:extLst>
          </p:cNvPr>
          <p:cNvSpPr txBox="1">
            <a:spLocks/>
          </p:cNvSpPr>
          <p:nvPr/>
        </p:nvSpPr>
        <p:spPr>
          <a:xfrm>
            <a:off x="11621955" y="4454954"/>
            <a:ext cx="204480"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20</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92" name="TextBox 191">
            <a:extLst>
              <a:ext uri="{FF2B5EF4-FFF2-40B4-BE49-F238E27FC236}">
                <a16:creationId xmlns:a16="http://schemas.microsoft.com/office/drawing/2014/main" id="{C8FC0408-1C6D-483B-8BAA-091BADCB0B4A}"/>
              </a:ext>
            </a:extLst>
          </p:cNvPr>
          <p:cNvSpPr txBox="1">
            <a:spLocks/>
          </p:cNvSpPr>
          <p:nvPr/>
        </p:nvSpPr>
        <p:spPr>
          <a:xfrm>
            <a:off x="10634464" y="4628123"/>
            <a:ext cx="175624" cy="209288"/>
          </a:xfrm>
          <a:prstGeom prst="rect">
            <a:avLst/>
          </a:prstGeom>
          <a:noFill/>
        </p:spPr>
        <p:txBody>
          <a:bodyPr wrap="none" lIns="27432" tIns="27432" rIns="27432" bIns="27432" rtlCol="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n:</a:t>
            </a:r>
            <a:endParaRPr kumimoji="0" lang="en-US" sz="1000" b="1"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93" name="TextBox 192">
            <a:extLst>
              <a:ext uri="{FF2B5EF4-FFF2-40B4-BE49-F238E27FC236}">
                <a16:creationId xmlns:a16="http://schemas.microsoft.com/office/drawing/2014/main" id="{69B09563-0FEC-4BF4-99AC-CE34F21F3BB2}"/>
              </a:ext>
            </a:extLst>
          </p:cNvPr>
          <p:cNvSpPr txBox="1">
            <a:spLocks/>
          </p:cNvSpPr>
          <p:nvPr/>
        </p:nvSpPr>
        <p:spPr>
          <a:xfrm>
            <a:off x="10876115" y="4628123"/>
            <a:ext cx="125932"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5</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94" name="TextBox 193">
            <a:extLst>
              <a:ext uri="{FF2B5EF4-FFF2-40B4-BE49-F238E27FC236}">
                <a16:creationId xmlns:a16="http://schemas.microsoft.com/office/drawing/2014/main" id="{8F24AC33-18B8-4EA8-83A3-EDF0858AF944}"/>
              </a:ext>
            </a:extLst>
          </p:cNvPr>
          <p:cNvSpPr txBox="1">
            <a:spLocks/>
          </p:cNvSpPr>
          <p:nvPr/>
        </p:nvSpPr>
        <p:spPr>
          <a:xfrm>
            <a:off x="11270292" y="4628123"/>
            <a:ext cx="127535"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5</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195" name="TextBox 194">
            <a:extLst>
              <a:ext uri="{FF2B5EF4-FFF2-40B4-BE49-F238E27FC236}">
                <a16:creationId xmlns:a16="http://schemas.microsoft.com/office/drawing/2014/main" id="{F24265E5-E947-45C1-B622-F73220D50F9E}"/>
              </a:ext>
            </a:extLst>
          </p:cNvPr>
          <p:cNvSpPr txBox="1">
            <a:spLocks/>
          </p:cNvSpPr>
          <p:nvPr/>
        </p:nvSpPr>
        <p:spPr>
          <a:xfrm>
            <a:off x="11665237" y="4628123"/>
            <a:ext cx="117916" cy="209288"/>
          </a:xfrm>
          <a:prstGeom prst="rect">
            <a:avLst/>
          </a:prstGeom>
          <a:noFill/>
        </p:spPr>
        <p:txBody>
          <a:bodyPr wrap="none" lIns="27432" tIns="27432" rIns="27432" bIns="27432"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7</a:t>
            </a:r>
            <a:endParaRPr kumimoji="0" lang="en-US" sz="1000" b="0" i="0" u="none" strike="noStrike" kern="0" cap="none" spc="0" normalizeH="0" baseline="0" noProof="0" dirty="0">
              <a:ln>
                <a:noFill/>
              </a:ln>
              <a:solidFill>
                <a:srgbClr val="000000"/>
              </a:solidFill>
              <a:effectLst/>
              <a:uLnTx/>
              <a:uFillTx/>
              <a:latin typeface="Krub"/>
              <a:ea typeface="+mn-ea"/>
              <a:cs typeface="Arial"/>
              <a:sym typeface="Arial"/>
            </a:endParaRPr>
          </a:p>
        </p:txBody>
      </p:sp>
      <p:cxnSp>
        <p:nvCxnSpPr>
          <p:cNvPr id="200" name="Straight Connector 199">
            <a:extLst>
              <a:ext uri="{FF2B5EF4-FFF2-40B4-BE49-F238E27FC236}">
                <a16:creationId xmlns:a16="http://schemas.microsoft.com/office/drawing/2014/main" id="{D054D76C-8E81-4AC2-A2A5-EEFF03B8A576}"/>
              </a:ext>
            </a:extLst>
          </p:cNvPr>
          <p:cNvCxnSpPr>
            <a:cxnSpLocks/>
          </p:cNvCxnSpPr>
          <p:nvPr/>
        </p:nvCxnSpPr>
        <p:spPr>
          <a:xfrm>
            <a:off x="10271802" y="1654629"/>
            <a:ext cx="0" cy="2928257"/>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650FE9D-247A-A6DD-0CBD-A7CB31B22505}"/>
              </a:ext>
            </a:extLst>
          </p:cNvPr>
          <p:cNvSpPr/>
          <p:nvPr/>
        </p:nvSpPr>
        <p:spPr>
          <a:xfrm>
            <a:off x="10799499" y="6580825"/>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Tree>
    <p:extLst>
      <p:ext uri="{BB962C8B-B14F-4D97-AF65-F5344CB8AC3E}">
        <p14:creationId xmlns:p14="http://schemas.microsoft.com/office/powerpoint/2010/main" val="36550448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82684E-8127-D53A-971F-61AF7AB9105A}"/>
              </a:ext>
            </a:extLst>
          </p:cNvPr>
          <p:cNvPicPr>
            <a:picLocks noChangeAspect="1"/>
          </p:cNvPicPr>
          <p:nvPr/>
        </p:nvPicPr>
        <p:blipFill>
          <a:blip r:embed="rId2"/>
          <a:srcRect b="28760"/>
          <a:stretch>
            <a:fillRect/>
          </a:stretch>
        </p:blipFill>
        <p:spPr>
          <a:xfrm>
            <a:off x="0" y="855688"/>
            <a:ext cx="12192000" cy="5051424"/>
          </a:xfrm>
          <a:prstGeom prst="rect">
            <a:avLst/>
          </a:prstGeom>
        </p:spPr>
      </p:pic>
      <p:sp>
        <p:nvSpPr>
          <p:cNvPr id="6" name="Rectangle 5">
            <a:extLst>
              <a:ext uri="{FF2B5EF4-FFF2-40B4-BE49-F238E27FC236}">
                <a16:creationId xmlns:a16="http://schemas.microsoft.com/office/drawing/2014/main" id="{B2F20EE9-3C09-9342-78FA-1B1E567106F4}"/>
              </a:ext>
            </a:extLst>
          </p:cNvPr>
          <p:cNvSpPr/>
          <p:nvPr/>
        </p:nvSpPr>
        <p:spPr>
          <a:xfrm>
            <a:off x="10799499" y="6571300"/>
            <a:ext cx="1217159" cy="1850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@KuykendallMD</a:t>
            </a:r>
          </a:p>
        </p:txBody>
      </p:sp>
      <p:sp>
        <p:nvSpPr>
          <p:cNvPr id="3" name="TextBox 2">
            <a:extLst>
              <a:ext uri="{FF2B5EF4-FFF2-40B4-BE49-F238E27FC236}">
                <a16:creationId xmlns:a16="http://schemas.microsoft.com/office/drawing/2014/main" id="{A300337B-217A-4B21-469E-C8FACDD75C18}"/>
              </a:ext>
            </a:extLst>
          </p:cNvPr>
          <p:cNvSpPr txBox="1"/>
          <p:nvPr/>
        </p:nvSpPr>
        <p:spPr>
          <a:xfrm>
            <a:off x="0" y="6611779"/>
            <a:ext cx="722826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investors.cogentbio.com</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/news-releases/news-release-details/cogent-biosciences-announces-positive-top-line-results-achieving</a:t>
            </a:r>
          </a:p>
        </p:txBody>
      </p:sp>
    </p:spTree>
    <p:extLst>
      <p:ext uri="{BB962C8B-B14F-4D97-AF65-F5344CB8AC3E}">
        <p14:creationId xmlns:p14="http://schemas.microsoft.com/office/powerpoint/2010/main" val="18727091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3DCB3-C5DB-542F-CE50-E5006669C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5B279-5516-A155-869A-7C94D7A0731E}"/>
              </a:ext>
            </a:extLst>
          </p:cNvPr>
          <p:cNvSpPr>
            <a:spLocks noGrp="1"/>
          </p:cNvSpPr>
          <p:nvPr>
            <p:ph type="title"/>
          </p:nvPr>
        </p:nvSpPr>
        <p:spPr>
          <a:xfrm>
            <a:off x="912286" y="46167"/>
            <a:ext cx="10721526" cy="1143000"/>
          </a:xfrm>
        </p:spPr>
        <p:txBody>
          <a:bodyPr>
            <a:normAutofit/>
          </a:bodyPr>
          <a:lstStyle/>
          <a:p>
            <a:r>
              <a:rPr lang="en-US" dirty="0"/>
              <a:t>ASH 2025 – Bezuclastinib</a:t>
            </a:r>
          </a:p>
        </p:txBody>
      </p:sp>
      <p:sp>
        <p:nvSpPr>
          <p:cNvPr id="3" name="Content Placeholder 2">
            <a:extLst>
              <a:ext uri="{FF2B5EF4-FFF2-40B4-BE49-F238E27FC236}">
                <a16:creationId xmlns:a16="http://schemas.microsoft.com/office/drawing/2014/main" id="{D00D9722-4554-D60C-339D-FF9A178401EF}"/>
              </a:ext>
            </a:extLst>
          </p:cNvPr>
          <p:cNvSpPr>
            <a:spLocks noGrp="1"/>
          </p:cNvSpPr>
          <p:nvPr>
            <p:ph idx="1"/>
          </p:nvPr>
        </p:nvSpPr>
        <p:spPr>
          <a:xfrm>
            <a:off x="231228" y="2513287"/>
            <a:ext cx="11841380" cy="3634274"/>
          </a:xfrm>
        </p:spPr>
        <p:txBody>
          <a:bodyPr>
            <a:normAutofit fontScale="92500" lnSpcReduction="10000"/>
          </a:bodyPr>
          <a:lstStyle/>
          <a:p>
            <a:pPr marL="0" indent="0">
              <a:buNone/>
            </a:pPr>
            <a:r>
              <a:rPr lang="en-US" sz="2000" b="0" dirty="0"/>
              <a:t>As of May 22, 2025, 179 patients were enrolled in Part 2: </a:t>
            </a:r>
            <a:r>
              <a:rPr lang="en-US" sz="2000" b="0" dirty="0">
                <a:solidFill>
                  <a:srgbClr val="0070C0"/>
                </a:solidFill>
              </a:rPr>
              <a:t>119 were randomized to receive </a:t>
            </a:r>
            <a:r>
              <a:rPr lang="en-US" sz="2000" b="0" dirty="0" err="1">
                <a:solidFill>
                  <a:srgbClr val="0070C0"/>
                </a:solidFill>
              </a:rPr>
              <a:t>bezuclastinib</a:t>
            </a:r>
            <a:r>
              <a:rPr lang="en-US" sz="2000" b="0" dirty="0">
                <a:solidFill>
                  <a:srgbClr val="0070C0"/>
                </a:solidFill>
              </a:rPr>
              <a:t> </a:t>
            </a:r>
            <a:r>
              <a:rPr lang="en-US" sz="2000" b="0" dirty="0"/>
              <a:t>and 60 to placebo. </a:t>
            </a:r>
          </a:p>
          <a:p>
            <a:pPr marL="0" indent="0">
              <a:buNone/>
            </a:pPr>
            <a:endParaRPr lang="en-US" sz="2000" b="0" dirty="0"/>
          </a:p>
          <a:p>
            <a:pPr marL="0" indent="0">
              <a:buNone/>
            </a:pPr>
            <a:r>
              <a:rPr lang="en-US" sz="2000" b="0" dirty="0">
                <a:solidFill>
                  <a:srgbClr val="0070C0"/>
                </a:solidFill>
              </a:rPr>
              <a:t>Bezuclastinib demonstrated statistically significant superiority to placebo on all primary and key secondary endpoints.</a:t>
            </a:r>
          </a:p>
          <a:p>
            <a:pPr marL="0" indent="0">
              <a:buNone/>
            </a:pPr>
            <a:endParaRPr lang="en-US" sz="2000" b="0" dirty="0"/>
          </a:p>
          <a:p>
            <a:pPr marL="0" indent="0">
              <a:buNone/>
            </a:pPr>
            <a:r>
              <a:rPr lang="en-US" sz="2000" b="0" dirty="0"/>
              <a:t>At Week 24, </a:t>
            </a:r>
            <a:r>
              <a:rPr lang="en-US" sz="2000" b="0" dirty="0" err="1">
                <a:solidFill>
                  <a:srgbClr val="0070C0"/>
                </a:solidFill>
              </a:rPr>
              <a:t>bezuclastinib</a:t>
            </a:r>
            <a:r>
              <a:rPr lang="en-US" sz="2000" b="0" dirty="0">
                <a:solidFill>
                  <a:srgbClr val="0070C0"/>
                </a:solidFill>
              </a:rPr>
              <a:t> led to significantly greater symptom improvement vs placebo</a:t>
            </a:r>
            <a:r>
              <a:rPr lang="en-US" sz="2000" b="0" dirty="0"/>
              <a:t> (LS mean [95% CI] MS2D2 TSS change: –24.3 [–27.6 to –21.1] vs –15.4 [–19.6 to –11.2]; placebo-adjusted difference: –8.9 points; P=0.0002). </a:t>
            </a:r>
            <a:r>
              <a:rPr lang="en-US" sz="2000" b="0" dirty="0">
                <a:solidFill>
                  <a:srgbClr val="0070C0"/>
                </a:solidFill>
              </a:rPr>
              <a:t>A ≥50% reduction in serum tryptase was achieved in 87.4% of </a:t>
            </a:r>
            <a:r>
              <a:rPr lang="en-US" sz="2000" b="0" dirty="0" err="1">
                <a:solidFill>
                  <a:srgbClr val="0070C0"/>
                </a:solidFill>
              </a:rPr>
              <a:t>bezuclastinib</a:t>
            </a:r>
            <a:r>
              <a:rPr lang="en-US" sz="2000" b="0" dirty="0">
                <a:solidFill>
                  <a:srgbClr val="0070C0"/>
                </a:solidFill>
              </a:rPr>
              <a:t>-treated patients vs 0% on placebo </a:t>
            </a:r>
            <a:r>
              <a:rPr lang="en-US" sz="2000" b="0" dirty="0"/>
              <a:t>(P&lt;0.0001).</a:t>
            </a:r>
          </a:p>
          <a:p>
            <a:pPr marL="0" indent="0">
              <a:buNone/>
            </a:pPr>
            <a:endParaRPr lang="en-US" sz="2000" b="0" dirty="0"/>
          </a:p>
          <a:p>
            <a:pPr marL="0" indent="0">
              <a:buNone/>
            </a:pPr>
            <a:r>
              <a:rPr lang="en-US" sz="2000" b="0" dirty="0"/>
              <a:t>Significantly more patients receiving </a:t>
            </a:r>
            <a:r>
              <a:rPr lang="en-US" sz="2000" b="0" dirty="0" err="1"/>
              <a:t>bezuclastinib</a:t>
            </a:r>
            <a:r>
              <a:rPr lang="en-US" sz="2000" b="0" dirty="0"/>
              <a:t> achieved ≥50% reductions in KIT D816V VAF, serum tryptase, BM MCs (P&lt;0.0001), MS2D2 TSS (P=0.01), and ≥30% reduction in MS2D2 TSS (P=0.0004).</a:t>
            </a:r>
            <a:endParaRPr lang="en-US" sz="2000" dirty="0">
              <a:solidFill>
                <a:schemeClr val="accent1"/>
              </a:solidFill>
            </a:endParaRPr>
          </a:p>
        </p:txBody>
      </p:sp>
      <p:sp>
        <p:nvSpPr>
          <p:cNvPr id="4" name="TextBox 3">
            <a:extLst>
              <a:ext uri="{FF2B5EF4-FFF2-40B4-BE49-F238E27FC236}">
                <a16:creationId xmlns:a16="http://schemas.microsoft.com/office/drawing/2014/main" id="{E76DDADB-F384-4858-A33E-B61BF7D0363E}"/>
              </a:ext>
            </a:extLst>
          </p:cNvPr>
          <p:cNvSpPr txBox="1"/>
          <p:nvPr/>
        </p:nvSpPr>
        <p:spPr>
          <a:xfrm>
            <a:off x="0" y="6488668"/>
            <a:ext cx="286456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Rein L et al. ASH 2025;Abstract 80.</a:t>
            </a:r>
          </a:p>
        </p:txBody>
      </p:sp>
      <p:pic>
        <p:nvPicPr>
          <p:cNvPr id="6" name="Picture 5">
            <a:extLst>
              <a:ext uri="{FF2B5EF4-FFF2-40B4-BE49-F238E27FC236}">
                <a16:creationId xmlns:a16="http://schemas.microsoft.com/office/drawing/2014/main" id="{1FF06498-FD5D-E483-6C55-175B50F80A4F}"/>
              </a:ext>
            </a:extLst>
          </p:cNvPr>
          <p:cNvPicPr>
            <a:picLocks noChangeAspect="1"/>
          </p:cNvPicPr>
          <p:nvPr/>
        </p:nvPicPr>
        <p:blipFill>
          <a:blip r:embed="rId2"/>
          <a:stretch>
            <a:fillRect/>
          </a:stretch>
        </p:blipFill>
        <p:spPr>
          <a:xfrm>
            <a:off x="119391" y="1156328"/>
            <a:ext cx="11953217" cy="1015853"/>
          </a:xfrm>
          <a:prstGeom prst="rect">
            <a:avLst/>
          </a:prstGeom>
        </p:spPr>
      </p:pic>
    </p:spTree>
    <p:extLst>
      <p:ext uri="{BB962C8B-B14F-4D97-AF65-F5344CB8AC3E}">
        <p14:creationId xmlns:p14="http://schemas.microsoft.com/office/powerpoint/2010/main" val="240409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612CA58-7BB9-0C4A-7BB1-6F8B289B190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Elenestinib (BLU-263)</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0B00DC1C-26C4-894E-7896-9700BBD1603F}"/>
              </a:ext>
            </a:extLst>
          </p:cNvPr>
          <p:cNvSpPr>
            <a:spLocks noGrp="1"/>
          </p:cNvSpPr>
          <p:nvPr>
            <p:ph type="body" sz="quarter" idx="10"/>
          </p:nvPr>
        </p:nvSpPr>
        <p:spPr>
          <a:xfrm>
            <a:off x="838200" y="1929384"/>
            <a:ext cx="10515600" cy="4251960"/>
          </a:xfrm>
        </p:spPr>
        <p:txBody>
          <a:bodyPr vert="horz" lIns="91440" tIns="45720" rIns="91440" bIns="45720" rtlCol="0">
            <a:normAutofit/>
          </a:bodyPr>
          <a:lstStyle/>
          <a:p>
            <a:r>
              <a:rPr lang="en-US" sz="2200" dirty="0">
                <a:latin typeface="+mn-lt"/>
                <a:cs typeface="+mn-cs"/>
              </a:rPr>
              <a:t>Potent KIT inhibitor with minimal penetration through blood brain barrier</a:t>
            </a:r>
          </a:p>
          <a:p>
            <a:pPr lvl="1"/>
            <a:r>
              <a:rPr lang="en-US" sz="1800" dirty="0"/>
              <a:t>Potential reduction in intracranial hemorrhage risk.</a:t>
            </a:r>
          </a:p>
          <a:p>
            <a:pPr lvl="1"/>
            <a:r>
              <a:rPr lang="en-US" sz="1800" dirty="0"/>
              <a:t>Potential reduction in impact on cognitive function</a:t>
            </a:r>
            <a:r>
              <a:rPr lang="en-US" sz="1800" dirty="0">
                <a:latin typeface="+mn-lt"/>
                <a:cs typeface="+mn-cs"/>
              </a:rPr>
              <a:t>. </a:t>
            </a:r>
          </a:p>
          <a:p>
            <a:r>
              <a:rPr lang="en-US" sz="2200" dirty="0">
                <a:latin typeface="+mn-lt"/>
                <a:cs typeface="+mn-cs"/>
              </a:rPr>
              <a:t>HARBOR study: evaluating elenestinib in symptomatic indolent SM</a:t>
            </a:r>
          </a:p>
          <a:p>
            <a:r>
              <a:rPr lang="en-US" sz="2200" dirty="0">
                <a:latin typeface="+mn-lt"/>
                <a:cs typeface="+mn-cs"/>
              </a:rPr>
              <a:t>AZURE: evaluating elenestinib in advanced SM </a:t>
            </a:r>
            <a:r>
              <a:rPr lang="en-US" sz="2200" dirty="0">
                <a:solidFill>
                  <a:srgbClr val="FF0000"/>
                </a:solidFill>
                <a:latin typeface="+mn-lt"/>
                <a:cs typeface="+mn-cs"/>
              </a:rPr>
              <a:t>(terminated)</a:t>
            </a:r>
          </a:p>
        </p:txBody>
      </p:sp>
      <p:sp>
        <p:nvSpPr>
          <p:cNvPr id="5" name="TextBox 4">
            <a:extLst>
              <a:ext uri="{FF2B5EF4-FFF2-40B4-BE49-F238E27FC236}">
                <a16:creationId xmlns:a16="http://schemas.microsoft.com/office/drawing/2014/main" id="{AD971260-F448-2CC2-54B7-1BB7B3675D3F}"/>
              </a:ext>
            </a:extLst>
          </p:cNvPr>
          <p:cNvSpPr txBox="1"/>
          <p:nvPr/>
        </p:nvSpPr>
        <p:spPr>
          <a:xfrm>
            <a:off x="0" y="6611779"/>
            <a:ext cx="1007364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Chifotides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and Bose, SOHO State of the Art Update and Next Questions: Current and Emerging Therapies for Systemic Mastocytosis. Clin Lymphoma Myeloma Leuk. 2025 Jan;25(1):1-12.</a:t>
            </a:r>
          </a:p>
        </p:txBody>
      </p:sp>
    </p:spTree>
    <p:extLst>
      <p:ext uri="{BB962C8B-B14F-4D97-AF65-F5344CB8AC3E}">
        <p14:creationId xmlns:p14="http://schemas.microsoft.com/office/powerpoint/2010/main" val="2665128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AC4D50-D778-7124-D67E-C9E1BF744480}"/>
              </a:ext>
            </a:extLst>
          </p:cNvPr>
          <p:cNvSpPr>
            <a:spLocks noGrp="1"/>
          </p:cNvSpPr>
          <p:nvPr>
            <p:ph type="title"/>
          </p:nvPr>
        </p:nvSpPr>
        <p:spPr>
          <a:xfrm>
            <a:off x="346777" y="365125"/>
            <a:ext cx="4405313" cy="3363913"/>
          </a:xfrm>
        </p:spPr>
        <p:txBody>
          <a:bodyPr>
            <a:normAutofit/>
          </a:bodyPr>
          <a:lstStyle/>
          <a:p>
            <a:r>
              <a:rPr lang="en-US" dirty="0"/>
              <a:t>Comparison of Potent KIT Inhibitors in </a:t>
            </a:r>
            <a:r>
              <a:rPr lang="en-US" dirty="0">
                <a:solidFill>
                  <a:srgbClr val="FF0000"/>
                </a:solidFill>
              </a:rPr>
              <a:t>Advanced</a:t>
            </a:r>
            <a:r>
              <a:rPr lang="en-US" dirty="0"/>
              <a:t> SM</a:t>
            </a:r>
          </a:p>
        </p:txBody>
      </p:sp>
      <p:pic>
        <p:nvPicPr>
          <p:cNvPr id="4" name="Picture 3">
            <a:extLst>
              <a:ext uri="{FF2B5EF4-FFF2-40B4-BE49-F238E27FC236}">
                <a16:creationId xmlns:a16="http://schemas.microsoft.com/office/drawing/2014/main" id="{74987ADC-9837-C64F-5868-5953C6C979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62752" y="247194"/>
            <a:ext cx="6582471" cy="6363611"/>
          </a:xfrm>
          <a:prstGeom prst="rect">
            <a:avLst/>
          </a:prstGeom>
        </p:spPr>
      </p:pic>
      <p:sp>
        <p:nvSpPr>
          <p:cNvPr id="2" name="TextBox 1">
            <a:extLst>
              <a:ext uri="{FF2B5EF4-FFF2-40B4-BE49-F238E27FC236}">
                <a16:creationId xmlns:a16="http://schemas.microsoft.com/office/drawing/2014/main" id="{083EEAA8-FC78-E729-08CC-FB8EEC6A88A9}"/>
              </a:ext>
            </a:extLst>
          </p:cNvPr>
          <p:cNvSpPr txBox="1"/>
          <p:nvPr/>
        </p:nvSpPr>
        <p:spPr>
          <a:xfrm>
            <a:off x="0" y="6611779"/>
            <a:ext cx="1007364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Chifotides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and Bose, SOHO State of the Art Update and Next Questions: Current and Emerging Therapies for Systemic Mastocytosis. Clin Lymphoma Myeloma Leuk. 2025 Jan;25(1):1-12.</a:t>
            </a:r>
          </a:p>
        </p:txBody>
      </p:sp>
    </p:spTree>
    <p:extLst>
      <p:ext uri="{BB962C8B-B14F-4D97-AF65-F5344CB8AC3E}">
        <p14:creationId xmlns:p14="http://schemas.microsoft.com/office/powerpoint/2010/main" val="34317177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F032C-3727-CEBF-BDB5-9B43E4D39F65}"/>
              </a:ext>
            </a:extLst>
          </p:cNvPr>
          <p:cNvSpPr>
            <a:spLocks noGrp="1"/>
          </p:cNvSpPr>
          <p:nvPr>
            <p:ph type="title"/>
          </p:nvPr>
        </p:nvSpPr>
        <p:spPr>
          <a:xfrm>
            <a:off x="323851" y="454353"/>
            <a:ext cx="4090988" cy="2978150"/>
          </a:xfrm>
        </p:spPr>
        <p:txBody>
          <a:bodyPr>
            <a:normAutofit fontScale="90000"/>
          </a:bodyPr>
          <a:lstStyle/>
          <a:p>
            <a:r>
              <a:rPr lang="en-US" dirty="0"/>
              <a:t>Comparison of Potent KIT Inhibitors in </a:t>
            </a:r>
            <a:r>
              <a:rPr lang="en-US" dirty="0">
                <a:solidFill>
                  <a:srgbClr val="FF0000"/>
                </a:solidFill>
              </a:rPr>
              <a:t>Non-Advanced</a:t>
            </a:r>
            <a:r>
              <a:rPr lang="en-US" dirty="0"/>
              <a:t> SM</a:t>
            </a:r>
          </a:p>
        </p:txBody>
      </p:sp>
      <p:pic>
        <p:nvPicPr>
          <p:cNvPr id="4" name="Picture 3">
            <a:extLst>
              <a:ext uri="{FF2B5EF4-FFF2-40B4-BE49-F238E27FC236}">
                <a16:creationId xmlns:a16="http://schemas.microsoft.com/office/drawing/2014/main" id="{0BD5A6C4-FB7D-A5F9-4E14-9535E9A8C1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49196" y="154236"/>
            <a:ext cx="6827885" cy="6264211"/>
          </a:xfrm>
          <a:prstGeom prst="rect">
            <a:avLst/>
          </a:prstGeom>
        </p:spPr>
      </p:pic>
      <p:sp>
        <p:nvSpPr>
          <p:cNvPr id="2" name="TextBox 1">
            <a:extLst>
              <a:ext uri="{FF2B5EF4-FFF2-40B4-BE49-F238E27FC236}">
                <a16:creationId xmlns:a16="http://schemas.microsoft.com/office/drawing/2014/main" id="{3B73691D-4360-6296-576A-56DB1FB05578}"/>
              </a:ext>
            </a:extLst>
          </p:cNvPr>
          <p:cNvSpPr txBox="1"/>
          <p:nvPr/>
        </p:nvSpPr>
        <p:spPr>
          <a:xfrm>
            <a:off x="0" y="6611779"/>
            <a:ext cx="1007364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Chifotides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and Bose, SOHO State of the Art Update and Next Questions: Current and Emerging Therapies for Systemic Mastocytosis. Clin Lymphoma Myeloma Leuk. 2025 Jan;25(1):1-12.</a:t>
            </a:r>
          </a:p>
        </p:txBody>
      </p:sp>
    </p:spTree>
    <p:extLst>
      <p:ext uri="{BB962C8B-B14F-4D97-AF65-F5344CB8AC3E}">
        <p14:creationId xmlns:p14="http://schemas.microsoft.com/office/powerpoint/2010/main" val="73427739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7643EB7-2D1F-018D-61D5-4A9F75DD5753}"/>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dirty="0">
                <a:solidFill>
                  <a:schemeClr val="tx1"/>
                </a:solidFill>
                <a:latin typeface="+mj-lt"/>
                <a:ea typeface="+mj-ea"/>
                <a:cs typeface="+mj-cs"/>
              </a:rPr>
              <a:t>Future Directions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1C5F8D85-96C8-0E91-DB0A-D7F8B18DD5BF}"/>
              </a:ext>
            </a:extLst>
          </p:cNvPr>
          <p:cNvSpPr>
            <a:spLocks noGrp="1"/>
          </p:cNvSpPr>
          <p:nvPr>
            <p:ph type="body" sz="quarter" idx="10"/>
          </p:nvPr>
        </p:nvSpPr>
        <p:spPr>
          <a:xfrm>
            <a:off x="5126418" y="552091"/>
            <a:ext cx="6224335" cy="5431536"/>
          </a:xfrm>
        </p:spPr>
        <p:txBody>
          <a:bodyPr vert="horz" lIns="91440" tIns="45720" rIns="91440" bIns="45720" rtlCol="0" anchor="ctr">
            <a:normAutofit/>
          </a:bodyPr>
          <a:lstStyle/>
          <a:p>
            <a:r>
              <a:rPr lang="en-US" sz="2200" dirty="0">
                <a:latin typeface="+mn-lt"/>
                <a:cs typeface="+mn-cs"/>
              </a:rPr>
              <a:t>Combination Therapy: </a:t>
            </a:r>
          </a:p>
          <a:p>
            <a:pPr lvl="1"/>
            <a:r>
              <a:rPr lang="en-US" sz="1800" dirty="0">
                <a:latin typeface="+mn-lt"/>
                <a:cs typeface="+mn-cs"/>
              </a:rPr>
              <a:t>APEX (combo subset), </a:t>
            </a:r>
          </a:p>
          <a:p>
            <a:pPr lvl="1"/>
            <a:r>
              <a:rPr lang="en-US" sz="1800" dirty="0">
                <a:latin typeface="+mn-lt"/>
              </a:rPr>
              <a:t>NCT06327685 (Decitabine + Avapritinib IIT)</a:t>
            </a:r>
          </a:p>
          <a:p>
            <a:pPr lvl="1"/>
            <a:r>
              <a:rPr lang="en-US" sz="1800" dirty="0"/>
              <a:t>Abstract 3763: Investigating the clonal and biological underpinnings of systemic mastocytosis with an associated hematological neoplasm</a:t>
            </a:r>
            <a:endParaRPr lang="en-US" sz="1800" dirty="0">
              <a:latin typeface="+mn-lt"/>
              <a:cs typeface="+mn-cs"/>
            </a:endParaRPr>
          </a:p>
          <a:p>
            <a:r>
              <a:rPr lang="en-US" sz="2200" u="sng" dirty="0">
                <a:latin typeface="+mn-lt"/>
                <a:cs typeface="+mn-cs"/>
              </a:rPr>
              <a:t>BTK Inhibition</a:t>
            </a:r>
            <a:r>
              <a:rPr lang="en-US" sz="2200" dirty="0">
                <a:latin typeface="+mn-lt"/>
                <a:cs typeface="+mn-cs"/>
              </a:rPr>
              <a:t> (TL-895)</a:t>
            </a:r>
          </a:p>
          <a:p>
            <a:pPr lvl="1"/>
            <a:r>
              <a:rPr lang="en-US" sz="1800" dirty="0">
                <a:latin typeface="+mn-lt"/>
                <a:cs typeface="+mn-cs"/>
              </a:rPr>
              <a:t>BTK involved in IgE mediated mast cell activation and degranulation. </a:t>
            </a:r>
          </a:p>
          <a:p>
            <a:pPr lvl="1"/>
            <a:r>
              <a:rPr lang="en-US" sz="1800" dirty="0">
                <a:latin typeface="+mn-lt"/>
                <a:cs typeface="+mn-cs"/>
              </a:rPr>
              <a:t>Acalabrutinib and ibrutinib have showed preclinical activity </a:t>
            </a:r>
            <a:endParaRPr lang="en-US" sz="1800" dirty="0"/>
          </a:p>
          <a:p>
            <a:pPr lvl="1"/>
            <a:r>
              <a:rPr lang="en-US" sz="1800" dirty="0">
                <a:latin typeface="+mn-lt"/>
                <a:cs typeface="+mn-cs"/>
              </a:rPr>
              <a:t>TL-895 is currently being evaluated in a randomized phase 2 study (NCT04655118)</a:t>
            </a:r>
            <a:endParaRPr lang="en-US" sz="2200" dirty="0">
              <a:latin typeface="+mn-lt"/>
              <a:cs typeface="+mn-cs"/>
            </a:endParaRPr>
          </a:p>
        </p:txBody>
      </p:sp>
    </p:spTree>
    <p:extLst>
      <p:ext uri="{BB962C8B-B14F-4D97-AF65-F5344CB8AC3E}">
        <p14:creationId xmlns:p14="http://schemas.microsoft.com/office/powerpoint/2010/main" val="32949043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29F7B-B7AA-8AFA-2A4D-9CC4370D137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194287E-4777-3180-6639-BC995A49547A}"/>
              </a:ext>
            </a:extLst>
          </p:cNvPr>
          <p:cNvSpPr/>
          <p:nvPr/>
        </p:nvSpPr>
        <p:spPr bwMode="auto">
          <a:xfrm>
            <a:off x="1007221" y="363557"/>
            <a:ext cx="10177558" cy="150843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DE3D3CAC-CD8F-D8A8-5514-94700E4AE23F}"/>
              </a:ext>
            </a:extLst>
          </p:cNvPr>
          <p:cNvSpPr>
            <a:spLocks noGrp="1"/>
          </p:cNvSpPr>
          <p:nvPr>
            <p:ph type="title"/>
          </p:nvPr>
        </p:nvSpPr>
        <p:spPr>
          <a:xfrm>
            <a:off x="1487149" y="581731"/>
            <a:ext cx="9430567" cy="1085498"/>
          </a:xfrm>
        </p:spPr>
        <p:txBody>
          <a:bodyPr lIns="91440" tIns="91440" rIns="91440" bIns="182880"/>
          <a:lstStyle/>
          <a:p>
            <a:pPr algn="l"/>
            <a:r>
              <a:rPr lang="en-US" dirty="0">
                <a:solidFill>
                  <a:schemeClr val="bg1"/>
                </a:solidFill>
              </a:rPr>
              <a:t>Initial assessment of patients diagnosed with </a:t>
            </a:r>
            <a:br>
              <a:rPr lang="en-US" dirty="0">
                <a:solidFill>
                  <a:schemeClr val="bg1"/>
                </a:solidFill>
              </a:rPr>
            </a:br>
            <a:r>
              <a:rPr lang="en-US" dirty="0">
                <a:solidFill>
                  <a:schemeClr val="bg1"/>
                </a:solidFill>
              </a:rPr>
              <a:t>systemic </a:t>
            </a:r>
            <a:r>
              <a:rPr lang="en-US" dirty="0" err="1">
                <a:solidFill>
                  <a:schemeClr val="bg1"/>
                </a:solidFill>
              </a:rPr>
              <a:t>mastocytosis</a:t>
            </a:r>
            <a:r>
              <a:rPr lang="en-US" dirty="0">
                <a:solidFill>
                  <a:schemeClr val="bg1"/>
                </a:solidFill>
              </a:rPr>
              <a:t>; </a:t>
            </a:r>
            <a:r>
              <a:rPr lang="en-US" dirty="0" err="1">
                <a:solidFill>
                  <a:schemeClr val="bg1"/>
                </a:solidFill>
              </a:rPr>
              <a:t>avapritinib</a:t>
            </a:r>
            <a:r>
              <a:rPr lang="en-US" dirty="0">
                <a:solidFill>
                  <a:schemeClr val="bg1"/>
                </a:solidFill>
              </a:rPr>
              <a:t> dosing</a:t>
            </a:r>
          </a:p>
        </p:txBody>
      </p:sp>
      <p:sp>
        <p:nvSpPr>
          <p:cNvPr id="8" name="Title 1">
            <a:extLst>
              <a:ext uri="{FF2B5EF4-FFF2-40B4-BE49-F238E27FC236}">
                <a16:creationId xmlns:a16="http://schemas.microsoft.com/office/drawing/2014/main" id="{66AA8CFE-FFC5-D8AE-1FD6-8CF30447E133}"/>
              </a:ext>
            </a:extLst>
          </p:cNvPr>
          <p:cNvSpPr txBox="1">
            <a:spLocks/>
          </p:cNvSpPr>
          <p:nvPr/>
        </p:nvSpPr>
        <p:spPr bwMode="auto">
          <a:xfrm>
            <a:off x="0" y="601781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Prithviraj Bose (Houston, Texas)</a:t>
            </a:r>
          </a:p>
        </p:txBody>
      </p:sp>
      <p:pic>
        <p:nvPicPr>
          <p:cNvPr id="4" name="Picture 3" descr="A person in a suit sitting in a chair&#10;&#10;AI-generated content may be incorrect.">
            <a:extLst>
              <a:ext uri="{FF2B5EF4-FFF2-40B4-BE49-F238E27FC236}">
                <a16:creationId xmlns:a16="http://schemas.microsoft.com/office/drawing/2014/main" id="{41AD8290-188F-4463-6DA9-1E93F672741F}"/>
              </a:ext>
            </a:extLst>
          </p:cNvPr>
          <p:cNvPicPr>
            <a:picLocks noChangeAspect="1"/>
          </p:cNvPicPr>
          <p:nvPr/>
        </p:nvPicPr>
        <p:blipFill>
          <a:blip r:embed="rId3"/>
          <a:stretch>
            <a:fillRect/>
          </a:stretch>
        </p:blipFill>
        <p:spPr>
          <a:xfrm>
            <a:off x="3115593" y="2450447"/>
            <a:ext cx="6317973" cy="3553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4308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E22A-48FC-C695-262C-3531ECDD708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6B20AA7-60DB-7B51-FDD5-5C3B9A278FD6}"/>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259ACA6F-EFDF-D0E2-7E7B-A48D0E0A8FE8}"/>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are key issues for general medical oncologists to understand about SM?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100" normalizeH="0" noProof="0" dirty="0">
                <a:ln>
                  <a:noFill/>
                </a:ln>
                <a:solidFill>
                  <a:schemeClr val="tx1"/>
                </a:solidFill>
                <a:effectLst/>
                <a:uLnTx/>
                <a:uFillTx/>
                <a:latin typeface="Calibri"/>
                <a:ea typeface="MS PGothic" charset="0"/>
              </a:rPr>
              <a:t>How is SM subclassified, and how does this affect treatment selection?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your threshold for initiating </a:t>
            </a:r>
            <a:r>
              <a:rPr kumimoji="0" lang="en-US" b="1" i="0" u="none" strike="noStrike" kern="1200" cap="none" spc="0" normalizeH="0" baseline="0" noProof="0" dirty="0" err="1">
                <a:ln>
                  <a:noFill/>
                </a:ln>
                <a:solidFill>
                  <a:schemeClr val="tx1"/>
                </a:solidFill>
                <a:effectLst/>
                <a:uLnTx/>
                <a:uFillTx/>
                <a:latin typeface="Calibri"/>
                <a:ea typeface="MS PGothic" charset="0"/>
              </a:rPr>
              <a:t>avapritinib</a:t>
            </a:r>
            <a:r>
              <a:rPr kumimoji="0" lang="en-US" b="1" i="0" u="none" strike="noStrike" kern="1200" cap="none" spc="0" normalizeH="0" baseline="0" noProof="0" dirty="0">
                <a:ln>
                  <a:noFill/>
                </a:ln>
                <a:solidFill>
                  <a:schemeClr val="tx1"/>
                </a:solidFill>
                <a:effectLst/>
                <a:uLnTx/>
                <a:uFillTx/>
                <a:latin typeface="Calibri"/>
                <a:ea typeface="MS PGothic" charset="0"/>
              </a:rPr>
              <a:t> for patients with indolent SM? What about advanced SM?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your usual starting dose of </a:t>
            </a:r>
            <a:r>
              <a:rPr kumimoji="0" lang="en-US" b="1" i="0" u="none" strike="noStrike" kern="1200" cap="none" spc="0" normalizeH="0" baseline="0" noProof="0" dirty="0" err="1">
                <a:ln>
                  <a:noFill/>
                </a:ln>
                <a:solidFill>
                  <a:schemeClr val="tx1"/>
                </a:solidFill>
                <a:effectLst/>
                <a:uLnTx/>
                <a:uFillTx/>
                <a:latin typeface="Calibri"/>
                <a:ea typeface="MS PGothic" charset="0"/>
              </a:rPr>
              <a:t>avapritinib</a:t>
            </a:r>
            <a:r>
              <a:rPr kumimoji="0" lang="en-US" b="1" i="0" u="none" strike="noStrike" kern="1200" cap="none" spc="0" normalizeH="0" baseline="0" noProof="0" dirty="0">
                <a:ln>
                  <a:noFill/>
                </a:ln>
                <a:solidFill>
                  <a:schemeClr val="tx1"/>
                </a:solidFill>
                <a:effectLst/>
                <a:uLnTx/>
                <a:uFillTx/>
                <a:latin typeface="Calibri"/>
                <a:ea typeface="MS PGothic" charset="0"/>
              </a:rPr>
              <a:t> for advanced SM? What are the common side effects/toxicities of </a:t>
            </a:r>
            <a:r>
              <a:rPr kumimoji="0" lang="en-US" b="1" i="0" u="none" strike="noStrike" kern="1200" cap="none" spc="0" normalizeH="0" baseline="0" noProof="0" dirty="0" err="1">
                <a:ln>
                  <a:noFill/>
                </a:ln>
                <a:solidFill>
                  <a:schemeClr val="tx1"/>
                </a:solidFill>
                <a:effectLst/>
                <a:uLnTx/>
                <a:uFillTx/>
                <a:latin typeface="Calibri"/>
                <a:ea typeface="MS PGothic" charset="0"/>
              </a:rPr>
              <a:t>avapritinib</a:t>
            </a:r>
            <a:r>
              <a:rPr kumimoji="0" lang="en-US" b="1" i="0" u="none" strike="noStrike" kern="1200" cap="none" spc="0" normalizeH="0" baseline="0" noProof="0" dirty="0">
                <a:ln>
                  <a:noFill/>
                </a:ln>
                <a:solidFill>
                  <a:schemeClr val="tx1"/>
                </a:solidFill>
                <a:effectLst/>
                <a:uLnTx/>
                <a:uFillTx/>
                <a:latin typeface="Calibri"/>
                <a:ea typeface="MS PGothic" charset="0"/>
              </a:rPr>
              <a:t> based on dose, and how can these be ameliorated?</a:t>
            </a:r>
          </a:p>
        </p:txBody>
      </p:sp>
    </p:spTree>
    <p:extLst>
      <p:ext uri="{BB962C8B-B14F-4D97-AF65-F5344CB8AC3E}">
        <p14:creationId xmlns:p14="http://schemas.microsoft.com/office/powerpoint/2010/main" val="1686569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601DE-D172-E435-04C0-405E71BA390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FF2ADC2-5452-F167-5DF5-B774E6BCD110}"/>
              </a:ext>
            </a:extLst>
          </p:cNvPr>
          <p:cNvSpPr/>
          <p:nvPr/>
        </p:nvSpPr>
        <p:spPr bwMode="auto">
          <a:xfrm>
            <a:off x="1007221" y="396607"/>
            <a:ext cx="10177558" cy="147538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A63B291-9C67-4965-6820-D26E2CF0405D}"/>
              </a:ext>
            </a:extLst>
          </p:cNvPr>
          <p:cNvSpPr>
            <a:spLocks noGrp="1"/>
          </p:cNvSpPr>
          <p:nvPr>
            <p:ph type="title"/>
          </p:nvPr>
        </p:nvSpPr>
        <p:spPr>
          <a:xfrm>
            <a:off x="1007221" y="613582"/>
            <a:ext cx="10177558" cy="1085498"/>
          </a:xfrm>
        </p:spPr>
        <p:txBody>
          <a:bodyPr lIns="91440" tIns="91440" rIns="91440" bIns="182880"/>
          <a:lstStyle/>
          <a:p>
            <a:pPr algn="l"/>
            <a:r>
              <a:rPr lang="en-US" dirty="0">
                <a:solidFill>
                  <a:schemeClr val="bg1"/>
                </a:solidFill>
              </a:rPr>
              <a:t>Systemic </a:t>
            </a:r>
            <a:r>
              <a:rPr lang="en-US" dirty="0" err="1">
                <a:solidFill>
                  <a:schemeClr val="bg1"/>
                </a:solidFill>
              </a:rPr>
              <a:t>mastocytosis</a:t>
            </a:r>
            <a:r>
              <a:rPr lang="en-US" dirty="0">
                <a:solidFill>
                  <a:schemeClr val="bg1"/>
                </a:solidFill>
              </a:rPr>
              <a:t> with associated hematologic neoplasm</a:t>
            </a:r>
          </a:p>
        </p:txBody>
      </p:sp>
      <p:sp>
        <p:nvSpPr>
          <p:cNvPr id="8" name="Title 1">
            <a:extLst>
              <a:ext uri="{FF2B5EF4-FFF2-40B4-BE49-F238E27FC236}">
                <a16:creationId xmlns:a16="http://schemas.microsoft.com/office/drawing/2014/main" id="{665A683B-33C9-E780-229F-5C26E474647D}"/>
              </a:ext>
            </a:extLst>
          </p:cNvPr>
          <p:cNvSpPr txBox="1">
            <a:spLocks/>
          </p:cNvSpPr>
          <p:nvPr/>
        </p:nvSpPr>
        <p:spPr bwMode="auto">
          <a:xfrm>
            <a:off x="0" y="601781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Prithviraj Bose (Houston, Texas)</a:t>
            </a:r>
          </a:p>
        </p:txBody>
      </p:sp>
      <p:pic>
        <p:nvPicPr>
          <p:cNvPr id="4" name="Picture 3" descr="A person in a suit sitting in a chair&#10;&#10;AI-generated content may be incorrect.">
            <a:extLst>
              <a:ext uri="{FF2B5EF4-FFF2-40B4-BE49-F238E27FC236}">
                <a16:creationId xmlns:a16="http://schemas.microsoft.com/office/drawing/2014/main" id="{C9C282EB-12B7-4047-AD14-817E987F7C3B}"/>
              </a:ext>
            </a:extLst>
          </p:cNvPr>
          <p:cNvPicPr>
            <a:picLocks noChangeAspect="1"/>
          </p:cNvPicPr>
          <p:nvPr/>
        </p:nvPicPr>
        <p:blipFill>
          <a:blip r:embed="rId3"/>
          <a:stretch>
            <a:fillRect/>
          </a:stretch>
        </p:blipFill>
        <p:spPr>
          <a:xfrm>
            <a:off x="3115593" y="2450447"/>
            <a:ext cx="6317973" cy="3553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0114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8FCA1-ADE5-0844-5882-100EB6E4FF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2D69BEB-8B14-8B4D-0EBE-556200639E3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6DF76DEE-C221-796A-64B7-A9669B0C6B89}"/>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How do you approach the management of SM with an associated hematologic neoplasm, particularly when both components or the SM component are indolent?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chemeClr val="tx1"/>
              </a:solidFill>
              <a:effectLst/>
              <a:uLnTx/>
              <a:uFillTx/>
              <a:latin typeface="Calibri"/>
              <a:ea typeface="MS PGothic" charset="0"/>
            </a:endParaRPr>
          </a:p>
          <a:p>
            <a:pPr marL="0" lvl="0" indent="0" defTabSz="455613" eaLnBrk="1" hangingPunct="1">
              <a:lnSpc>
                <a:spcPct val="100000"/>
              </a:lnSpc>
              <a:spcBef>
                <a:spcPct val="0"/>
              </a:spcBef>
              <a:spcAft>
                <a:spcPct val="0"/>
              </a:spcAft>
              <a:buClrTx/>
              <a:buSzTx/>
              <a:buNone/>
              <a:defRPr/>
            </a:pPr>
            <a:r>
              <a:rPr kumimoji="0" lang="en-US" b="1" i="0" u="none" strike="noStrike" kern="1200" cap="none" spc="0" normalizeH="0" baseline="0" noProof="0" dirty="0">
                <a:ln>
                  <a:noFill/>
                </a:ln>
                <a:solidFill>
                  <a:schemeClr val="tx1"/>
                </a:solidFill>
                <a:effectLst/>
                <a:uLnTx/>
                <a:uFillTx/>
                <a:latin typeface="Calibri"/>
                <a:ea typeface="MS PGothic" charset="0"/>
              </a:rPr>
              <a:t>Are you </a:t>
            </a:r>
            <a:r>
              <a:rPr lang="en-US" kern="1200" dirty="0">
                <a:solidFill>
                  <a:schemeClr val="tx1"/>
                </a:solidFill>
                <a:latin typeface="Calibri"/>
                <a:ea typeface="MS PGothic" charset="0"/>
              </a:rPr>
              <a:t>administering KIT D816V </a:t>
            </a:r>
            <a:r>
              <a:rPr kumimoji="0" lang="en-US" b="1" i="0" u="none" strike="noStrike" kern="1200" cap="none" spc="0" normalizeH="0" baseline="0" noProof="0" dirty="0">
                <a:ln>
                  <a:noFill/>
                </a:ln>
                <a:solidFill>
                  <a:schemeClr val="tx1"/>
                </a:solidFill>
                <a:effectLst/>
                <a:uLnTx/>
                <a:uFillTx/>
                <a:latin typeface="Calibri"/>
                <a:ea typeface="MS PGothic" charset="0"/>
              </a:rPr>
              <a:t>inhibitors to all of your patients with SM with an associated hematologic neoplasm or only those for whom the SM is more problematic? </a:t>
            </a:r>
          </a:p>
        </p:txBody>
      </p:sp>
    </p:spTree>
    <p:extLst>
      <p:ext uri="{BB962C8B-B14F-4D97-AF65-F5344CB8AC3E}">
        <p14:creationId xmlns:p14="http://schemas.microsoft.com/office/powerpoint/2010/main" val="3843000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FB4FE-C5AB-C613-41A5-DE5F303B39C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DB00FD0-9BB3-8CD3-D5D6-6FC2BA5E79E5}"/>
              </a:ext>
            </a:extLst>
          </p:cNvPr>
          <p:cNvSpPr/>
          <p:nvPr/>
        </p:nvSpPr>
        <p:spPr bwMode="auto">
          <a:xfrm>
            <a:off x="1007221" y="319489"/>
            <a:ext cx="10177558" cy="155249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2871A18-83B4-81DF-2BB2-772B33AEC705}"/>
              </a:ext>
            </a:extLst>
          </p:cNvPr>
          <p:cNvSpPr>
            <a:spLocks noGrp="1"/>
          </p:cNvSpPr>
          <p:nvPr>
            <p:ph type="title"/>
          </p:nvPr>
        </p:nvSpPr>
        <p:spPr>
          <a:xfrm>
            <a:off x="1591345" y="581731"/>
            <a:ext cx="9139084" cy="1085498"/>
          </a:xfrm>
        </p:spPr>
        <p:txBody>
          <a:bodyPr lIns="91440" tIns="91440" rIns="91440" bIns="182880"/>
          <a:lstStyle/>
          <a:p>
            <a:pPr algn="l"/>
            <a:r>
              <a:rPr lang="en-US" dirty="0">
                <a:solidFill>
                  <a:schemeClr val="bg1"/>
                </a:solidFill>
              </a:rPr>
              <a:t>Potential clinical role of </a:t>
            </a:r>
            <a:r>
              <a:rPr lang="en-US" dirty="0" err="1">
                <a:solidFill>
                  <a:schemeClr val="bg1"/>
                </a:solidFill>
              </a:rPr>
              <a:t>bezuclastinib</a:t>
            </a:r>
            <a:r>
              <a:rPr lang="en-US" dirty="0">
                <a:solidFill>
                  <a:schemeClr val="bg1"/>
                </a:solidFill>
              </a:rPr>
              <a:t> in therapy for</a:t>
            </a:r>
            <a:br>
              <a:rPr lang="en-US" dirty="0">
                <a:solidFill>
                  <a:schemeClr val="bg1"/>
                </a:solidFill>
              </a:rPr>
            </a:br>
            <a:r>
              <a:rPr lang="en-US" dirty="0">
                <a:solidFill>
                  <a:schemeClr val="bg1"/>
                </a:solidFill>
              </a:rPr>
              <a:t>systemic </a:t>
            </a:r>
            <a:r>
              <a:rPr lang="en-US" dirty="0" err="1">
                <a:solidFill>
                  <a:schemeClr val="bg1"/>
                </a:solidFill>
              </a:rPr>
              <a:t>mastocytosis</a:t>
            </a:r>
            <a:endParaRPr lang="en-US" dirty="0">
              <a:solidFill>
                <a:schemeClr val="bg1"/>
              </a:solidFill>
            </a:endParaRPr>
          </a:p>
        </p:txBody>
      </p:sp>
      <p:sp>
        <p:nvSpPr>
          <p:cNvPr id="8" name="Title 1">
            <a:extLst>
              <a:ext uri="{FF2B5EF4-FFF2-40B4-BE49-F238E27FC236}">
                <a16:creationId xmlns:a16="http://schemas.microsoft.com/office/drawing/2014/main" id="{F07DEB3B-A0E5-3F4D-391B-B42FA64FE191}"/>
              </a:ext>
            </a:extLst>
          </p:cNvPr>
          <p:cNvSpPr txBox="1">
            <a:spLocks/>
          </p:cNvSpPr>
          <p:nvPr/>
        </p:nvSpPr>
        <p:spPr bwMode="auto">
          <a:xfrm>
            <a:off x="0" y="601781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Prithviraj Bose (</a:t>
            </a:r>
            <a:r>
              <a:rPr kumimoji="0" lang="en-US" sz="2800" b="1" i="0" u="none" strike="noStrike" kern="1200" cap="none" spc="0" normalizeH="0" baseline="0" noProof="0" err="1">
                <a:ln>
                  <a:noFill/>
                </a:ln>
                <a:solidFill>
                  <a:srgbClr val="062060"/>
                </a:solidFill>
                <a:effectLst/>
                <a:uLnTx/>
                <a:uFillTx/>
                <a:latin typeface="Calibri"/>
                <a:ea typeface="MS PGothic" pitchFamily="34" charset="-128"/>
                <a:cs typeface="Calibri"/>
              </a:rPr>
              <a:t>Houston</a:t>
            </a:r>
            <a:r>
              <a:rPr kumimoji="0" lang="en-US" sz="2800" b="1" i="0" u="none" strike="noStrike" kern="1200" cap="none" spc="0" normalizeH="0" baseline="0" noProof="0">
                <a:ln>
                  <a:noFill/>
                </a:ln>
                <a:solidFill>
                  <a:srgbClr val="062060"/>
                </a:solidFill>
                <a:effectLst/>
                <a:uLnTx/>
                <a:uFillTx/>
                <a:latin typeface="Calibri"/>
                <a:ea typeface="MS PGothic" pitchFamily="34" charset="-128"/>
                <a:cs typeface="Calibri"/>
              </a:rPr>
              <a:t>, Texas</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a:t>
            </a:r>
          </a:p>
        </p:txBody>
      </p:sp>
      <p:pic>
        <p:nvPicPr>
          <p:cNvPr id="4" name="Picture 3" descr="A person in a suit sitting in a chair&#10;&#10;AI-generated content may be incorrect.">
            <a:extLst>
              <a:ext uri="{FF2B5EF4-FFF2-40B4-BE49-F238E27FC236}">
                <a16:creationId xmlns:a16="http://schemas.microsoft.com/office/drawing/2014/main" id="{D974B915-E99A-7D6D-C334-1379DB3CA81C}"/>
              </a:ext>
            </a:extLst>
          </p:cNvPr>
          <p:cNvPicPr>
            <a:picLocks noChangeAspect="1"/>
          </p:cNvPicPr>
          <p:nvPr/>
        </p:nvPicPr>
        <p:blipFill>
          <a:blip r:embed="rId2"/>
          <a:stretch>
            <a:fillRect/>
          </a:stretch>
        </p:blipFill>
        <p:spPr>
          <a:xfrm>
            <a:off x="3115593" y="2450447"/>
            <a:ext cx="6317973" cy="3553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8570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F6A18-7ABC-1189-0A82-CECFE421EAB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54A7ACC-4064-CD6C-0CCD-C6A1EE0A5037}"/>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DA409172-CF26-ACF4-E982-A39E3CB0A382}"/>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are your thoughts about </a:t>
            </a:r>
            <a:r>
              <a:rPr kumimoji="0" lang="en-US" b="1" i="0" u="none" strike="noStrike" kern="1200" cap="none" spc="0" normalizeH="0" baseline="0" noProof="0" dirty="0" err="1">
                <a:ln>
                  <a:noFill/>
                </a:ln>
                <a:solidFill>
                  <a:schemeClr val="tx1"/>
                </a:solidFill>
                <a:effectLst/>
                <a:uLnTx/>
                <a:uFillTx/>
                <a:latin typeface="Calibri"/>
                <a:ea typeface="MS PGothic" charset="0"/>
              </a:rPr>
              <a:t>bezuclastinib</a:t>
            </a:r>
            <a:r>
              <a:rPr kumimoji="0" lang="en-US" b="1" i="0" u="none" strike="noStrike" kern="1200" cap="none" spc="0" normalizeH="0" baseline="0" noProof="0" dirty="0">
                <a:ln>
                  <a:noFill/>
                </a:ln>
                <a:solidFill>
                  <a:schemeClr val="tx1"/>
                </a:solidFill>
                <a:effectLst/>
                <a:uLnTx/>
                <a:uFillTx/>
                <a:latin typeface="Calibri"/>
                <a:ea typeface="MS PGothic" charset="0"/>
              </a:rPr>
              <a:t>? If this agent is approved, in what situations will you use it?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other novel KIT D816V inhibitors look promising in SM? </a:t>
            </a:r>
            <a:br>
              <a:rPr kumimoji="0" lang="en-US" b="1" i="0" u="none" strike="noStrike" kern="1200" cap="none" spc="0" normalizeH="0" baseline="0" noProof="0" dirty="0">
                <a:ln>
                  <a:noFill/>
                </a:ln>
                <a:solidFill>
                  <a:schemeClr val="tx1"/>
                </a:solidFill>
                <a:effectLst/>
                <a:uLnTx/>
                <a:uFillTx/>
                <a:latin typeface="Calibri"/>
                <a:ea typeface="MS PGothic" charset="0"/>
              </a:rPr>
            </a:br>
            <a:r>
              <a:rPr kumimoji="0" lang="en-US" b="1" i="0" u="none" strike="noStrike" kern="1200" cap="none" spc="0" normalizeH="0" baseline="0" noProof="0" dirty="0">
                <a:ln>
                  <a:noFill/>
                </a:ln>
                <a:solidFill>
                  <a:schemeClr val="tx1"/>
                </a:solidFill>
                <a:effectLst/>
                <a:uLnTx/>
                <a:uFillTx/>
                <a:latin typeface="Calibri"/>
                <a:ea typeface="MS PGothic" charset="0"/>
              </a:rPr>
              <a:t>In your opinion, what potential advantages, if any, does </a:t>
            </a:r>
            <a:r>
              <a:rPr kumimoji="0" lang="en-US" b="1" i="0" u="none" strike="noStrike" kern="1200" cap="none" spc="0" normalizeH="0" baseline="0" noProof="0" dirty="0" err="1">
                <a:ln>
                  <a:noFill/>
                </a:ln>
                <a:solidFill>
                  <a:schemeClr val="tx1"/>
                </a:solidFill>
                <a:effectLst/>
                <a:uLnTx/>
                <a:uFillTx/>
                <a:latin typeface="Calibri"/>
                <a:ea typeface="MS PGothic" charset="0"/>
              </a:rPr>
              <a:t>elenestinib</a:t>
            </a:r>
            <a:r>
              <a:rPr kumimoji="0" lang="en-US" b="1" i="0" u="none" strike="noStrike" kern="1200" cap="none" spc="0" normalizeH="0" baseline="0" noProof="0" dirty="0">
                <a:ln>
                  <a:noFill/>
                </a:ln>
                <a:solidFill>
                  <a:schemeClr val="tx1"/>
                </a:solidFill>
                <a:effectLst/>
                <a:uLnTx/>
                <a:uFillTx/>
                <a:latin typeface="Calibri"/>
                <a:ea typeface="MS PGothic" charset="0"/>
              </a:rPr>
              <a:t> offer over </a:t>
            </a:r>
            <a:r>
              <a:rPr kumimoji="0" lang="en-US" b="1" i="0" u="none" strike="noStrike" kern="1200" cap="none" spc="0" normalizeH="0" baseline="0" noProof="0" dirty="0" err="1">
                <a:ln>
                  <a:noFill/>
                </a:ln>
                <a:solidFill>
                  <a:schemeClr val="tx1"/>
                </a:solidFill>
                <a:effectLst/>
                <a:uLnTx/>
                <a:uFillTx/>
                <a:latin typeface="Calibri"/>
                <a:ea typeface="MS PGothic" charset="0"/>
              </a:rPr>
              <a:t>avapritinib</a:t>
            </a:r>
            <a:r>
              <a:rPr kumimoji="0" lang="en-US" b="1" i="0" u="none" strike="noStrike" kern="1200" cap="none" spc="0" normalizeH="0" baseline="0" noProof="0" dirty="0">
                <a:ln>
                  <a:noFill/>
                </a:ln>
                <a:solidFill>
                  <a:schemeClr val="tx1"/>
                </a:solidFill>
                <a:effectLst/>
                <a:uLnTx/>
                <a:uFillTx/>
                <a:latin typeface="Calibri"/>
                <a:ea typeface="MS PGothic" charset="0"/>
              </a:rPr>
              <a:t>? Do you anticipate that </a:t>
            </a:r>
            <a:r>
              <a:rPr kumimoji="0" lang="en-US" b="1" i="0" u="none" strike="noStrike" kern="1200" cap="none" spc="0" normalizeH="0" baseline="0" noProof="0" dirty="0" err="1">
                <a:ln>
                  <a:noFill/>
                </a:ln>
                <a:solidFill>
                  <a:schemeClr val="tx1"/>
                </a:solidFill>
                <a:effectLst/>
                <a:uLnTx/>
                <a:uFillTx/>
                <a:latin typeface="Calibri"/>
                <a:ea typeface="MS PGothic" charset="0"/>
              </a:rPr>
              <a:t>elenestinib</a:t>
            </a:r>
            <a:r>
              <a:rPr kumimoji="0" lang="en-US" b="1" i="0" u="none" strike="noStrike" kern="1200" cap="none" spc="0" normalizeH="0" baseline="0" noProof="0" dirty="0">
                <a:ln>
                  <a:noFill/>
                </a:ln>
                <a:solidFill>
                  <a:schemeClr val="tx1"/>
                </a:solidFill>
                <a:effectLst/>
                <a:uLnTx/>
                <a:uFillTx/>
                <a:latin typeface="Calibri"/>
                <a:ea typeface="MS PGothic" charset="0"/>
              </a:rPr>
              <a:t> will eventually reach the clinic, and if so, how do you see yourself </a:t>
            </a:r>
            <a:br>
              <a:rPr kumimoji="0" lang="en-US" b="1" i="0" u="none" strike="noStrike" kern="1200" cap="none" spc="0" normalizeH="0" baseline="0" noProof="0" dirty="0">
                <a:ln>
                  <a:noFill/>
                </a:ln>
                <a:solidFill>
                  <a:schemeClr val="tx1"/>
                </a:solidFill>
                <a:effectLst/>
                <a:uLnTx/>
                <a:uFillTx/>
                <a:latin typeface="Calibri"/>
                <a:ea typeface="MS PGothic" charset="0"/>
              </a:rPr>
            </a:br>
            <a:r>
              <a:rPr kumimoji="0" lang="en-US" b="1" i="0" u="none" strike="noStrike" kern="1200" cap="none" spc="0" normalizeH="0" baseline="0" noProof="0" dirty="0">
                <a:ln>
                  <a:noFill/>
                </a:ln>
                <a:solidFill>
                  <a:schemeClr val="tx1"/>
                </a:solidFill>
                <a:effectLst/>
                <a:uLnTx/>
                <a:uFillTx/>
                <a:latin typeface="Calibri"/>
                <a:ea typeface="MS PGothic" charset="0"/>
              </a:rPr>
              <a:t>using it? </a:t>
            </a:r>
          </a:p>
        </p:txBody>
      </p:sp>
    </p:spTree>
    <p:extLst>
      <p:ext uri="{BB962C8B-B14F-4D97-AF65-F5344CB8AC3E}">
        <p14:creationId xmlns:p14="http://schemas.microsoft.com/office/powerpoint/2010/main" val="3024040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07F0-D3F8-4108-22DD-8B3AB75E3B1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3A4183D9-3816-1ECB-E2C8-E81D27F5D818}"/>
              </a:ext>
            </a:extLst>
          </p:cNvPr>
          <p:cNvSpPr>
            <a:spLocks noGrp="1" noChangeArrowheads="1"/>
          </p:cNvSpPr>
          <p:nvPr>
            <p:ph type="title"/>
          </p:nvPr>
        </p:nvSpPr>
        <p:spPr>
          <a:xfrm>
            <a:off x="-13312" y="539631"/>
            <a:ext cx="12192000" cy="1719420"/>
          </a:xfrm>
        </p:spPr>
        <p:txBody>
          <a:bodyPr wrap="square" anchor="b">
            <a:noAutofit/>
          </a:bodyPr>
          <a:lstStyle/>
          <a:p>
            <a:pPr>
              <a:lnSpc>
                <a:spcPct val="85000"/>
              </a:lnSpc>
            </a:pPr>
            <a:r>
              <a:rPr lang="en-US" sz="3800" dirty="0"/>
              <a:t>Expert Second Opinion</a:t>
            </a:r>
            <a:br>
              <a:rPr lang="en-US" sz="3800" dirty="0"/>
            </a:br>
            <a:r>
              <a:rPr lang="en-US" sz="3800" dirty="0"/>
              <a:t>Investigators Discuss the Role of Novel Treatment Approaches in the Care of Patients with Follicular Lymphoma and Diffuse Large B-Cell Lymphoma</a:t>
            </a:r>
          </a:p>
        </p:txBody>
      </p:sp>
      <p:sp>
        <p:nvSpPr>
          <p:cNvPr id="12" name="Text Box 3">
            <a:extLst>
              <a:ext uri="{FF2B5EF4-FFF2-40B4-BE49-F238E27FC236}">
                <a16:creationId xmlns:a16="http://schemas.microsoft.com/office/drawing/2014/main" id="{6EF510BB-143A-3D9A-F069-D8F72558E66C}"/>
              </a:ext>
            </a:extLst>
          </p:cNvPr>
          <p:cNvSpPr txBox="1">
            <a:spLocks noChangeArrowheads="1"/>
          </p:cNvSpPr>
          <p:nvPr/>
        </p:nvSpPr>
        <p:spPr bwMode="auto">
          <a:xfrm>
            <a:off x="3248048" y="578757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CED63C31-2E31-B593-B2E5-5F1684EC203E}"/>
              </a:ext>
            </a:extLst>
          </p:cNvPr>
          <p:cNvSpPr txBox="1">
            <a:spLocks noChangeArrowheads="1"/>
          </p:cNvSpPr>
          <p:nvPr/>
        </p:nvSpPr>
        <p:spPr bwMode="auto">
          <a:xfrm>
            <a:off x="2920388" y="3908909"/>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898CB546-2774-15E4-7BDB-343A1872A498}"/>
              </a:ext>
            </a:extLst>
          </p:cNvPr>
          <p:cNvSpPr txBox="1">
            <a:spLocks noChangeArrowheads="1"/>
          </p:cNvSpPr>
          <p:nvPr/>
        </p:nvSpPr>
        <p:spPr bwMode="auto">
          <a:xfrm>
            <a:off x="-13312" y="284416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ET</a:t>
            </a:r>
          </a:p>
        </p:txBody>
      </p:sp>
      <p:sp>
        <p:nvSpPr>
          <p:cNvPr id="8" name="Rectangle 4">
            <a:extLst>
              <a:ext uri="{FF2B5EF4-FFF2-40B4-BE49-F238E27FC236}">
                <a16:creationId xmlns:a16="http://schemas.microsoft.com/office/drawing/2014/main" id="{AC36406E-BF28-5A7A-3F05-D7CBCB74876B}"/>
              </a:ext>
            </a:extLst>
          </p:cNvPr>
          <p:cNvSpPr txBox="1">
            <a:spLocks noChangeArrowheads="1"/>
          </p:cNvSpPr>
          <p:nvPr/>
        </p:nvSpPr>
        <p:spPr bwMode="auto">
          <a:xfrm>
            <a:off x="-13312" y="2232357"/>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0F02EB34-3BC4-BC25-55B1-D86858EFA12C}"/>
              </a:ext>
            </a:extLst>
          </p:cNvPr>
          <p:cNvSpPr txBox="1">
            <a:spLocks noChangeArrowheads="1"/>
          </p:cNvSpPr>
          <p:nvPr/>
        </p:nvSpPr>
        <p:spPr bwMode="auto">
          <a:xfrm>
            <a:off x="983432" y="4493684"/>
            <a:ext cx="10081119" cy="13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Nancy L Bartlett,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John P Leonard,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Matasar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Pier Luigi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Zinzani</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8572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3AC57-F970-F0C7-CDFA-8FB145C9B43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849181A-C9DE-8984-07C3-EEA73841471C}"/>
              </a:ext>
            </a:extLst>
          </p:cNvPr>
          <p:cNvSpPr txBox="1">
            <a:spLocks/>
          </p:cNvSpPr>
          <p:nvPr/>
        </p:nvSpPr>
        <p:spPr>
          <a:xfrm>
            <a:off x="912286" y="44624"/>
            <a:ext cx="10358967" cy="727837"/>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8" name="TextBox 7">
            <a:extLst>
              <a:ext uri="{FF2B5EF4-FFF2-40B4-BE49-F238E27FC236}">
                <a16:creationId xmlns:a16="http://schemas.microsoft.com/office/drawing/2014/main" id="{1BC8894D-EEB5-461F-6AD5-AEA1BF44C29F}"/>
              </a:ext>
            </a:extLst>
          </p:cNvPr>
          <p:cNvSpPr txBox="1"/>
          <p:nvPr/>
        </p:nvSpPr>
        <p:spPr>
          <a:xfrm>
            <a:off x="2953751" y="4070998"/>
            <a:ext cx="326169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John Mascarenhas,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Director, Center of Excellence in Blood Cancers and Myeloid Disorders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Director, Adult Leukemia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Leader, Myeloproliferative Disorders Clinical Research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Division of Hematology/Oncology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Tisch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New York, New York</a:t>
            </a:r>
          </a:p>
        </p:txBody>
      </p:sp>
      <p:sp>
        <p:nvSpPr>
          <p:cNvPr id="24" name="TextBox 23">
            <a:extLst>
              <a:ext uri="{FF2B5EF4-FFF2-40B4-BE49-F238E27FC236}">
                <a16:creationId xmlns:a16="http://schemas.microsoft.com/office/drawing/2014/main" id="{B272F891-837E-93C8-D0BA-90169DFE262D}"/>
              </a:ext>
            </a:extLst>
          </p:cNvPr>
          <p:cNvSpPr txBox="1"/>
          <p:nvPr/>
        </p:nvSpPr>
        <p:spPr>
          <a:xfrm>
            <a:off x="9238249" y="1189345"/>
            <a:ext cx="280411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Laura C Michaelis,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Armand J Quick Professor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Chief, Division of Hematology and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Department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Medical College of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Milwaukee, Wisconsin</a:t>
            </a:r>
          </a:p>
        </p:txBody>
      </p:sp>
      <p:pic>
        <p:nvPicPr>
          <p:cNvPr id="11" name="Picture 10" descr="A person wearing headphones&#10;&#10;AI-generated content may be incorrect.">
            <a:extLst>
              <a:ext uri="{FF2B5EF4-FFF2-40B4-BE49-F238E27FC236}">
                <a16:creationId xmlns:a16="http://schemas.microsoft.com/office/drawing/2014/main" id="{843D9C5F-09EF-401A-440A-47ACC67AD4F0}"/>
              </a:ext>
            </a:extLst>
          </p:cNvPr>
          <p:cNvPicPr>
            <a:picLocks noChangeAspect="1"/>
          </p:cNvPicPr>
          <p:nvPr/>
        </p:nvPicPr>
        <p:blipFill>
          <a:blip r:embed="rId3"/>
          <a:stretch>
            <a:fillRect/>
          </a:stretch>
        </p:blipFill>
        <p:spPr>
          <a:xfrm>
            <a:off x="169985" y="4070998"/>
            <a:ext cx="2743200" cy="1543050"/>
          </a:xfrm>
          <a:prstGeom prst="rect">
            <a:avLst/>
          </a:prstGeom>
          <a:effectLst>
            <a:outerShdw blurRad="50800" dist="38100" dir="2700000" algn="tl" rotWithShape="0">
              <a:prstClr val="black">
                <a:alpha val="40000"/>
              </a:prstClr>
            </a:outerShdw>
          </a:effectLst>
        </p:spPr>
      </p:pic>
      <p:pic>
        <p:nvPicPr>
          <p:cNvPr id="13" name="Picture 12" descr="A person wearing a headset&#10;&#10;AI-generated content may be incorrect.">
            <a:extLst>
              <a:ext uri="{FF2B5EF4-FFF2-40B4-BE49-F238E27FC236}">
                <a16:creationId xmlns:a16="http://schemas.microsoft.com/office/drawing/2014/main" id="{CB0FB3A3-F6B6-BC4E-9571-BE6B3529467C}"/>
              </a:ext>
            </a:extLst>
          </p:cNvPr>
          <p:cNvPicPr>
            <a:picLocks noChangeAspect="1"/>
          </p:cNvPicPr>
          <p:nvPr/>
        </p:nvPicPr>
        <p:blipFill>
          <a:blip r:embed="rId4"/>
          <a:stretch>
            <a:fillRect/>
          </a:stretch>
        </p:blipFill>
        <p:spPr>
          <a:xfrm>
            <a:off x="6474699" y="1189345"/>
            <a:ext cx="2743200" cy="154305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38BBA542-4785-C364-1AF3-A6DDC424E4A8}"/>
              </a:ext>
            </a:extLst>
          </p:cNvPr>
          <p:cNvSpPr txBox="1"/>
          <p:nvPr/>
        </p:nvSpPr>
        <p:spPr>
          <a:xfrm>
            <a:off x="2953751" y="1189345"/>
            <a:ext cx="326169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Prithviraj Bose,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Professor, Department of Leukemia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Co-Leader, Section of Myeloproliferative Neoplasms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Division of Cancer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The University of Texas </a:t>
            </a:r>
            <a:b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MD Anderson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Houston, Texas</a:t>
            </a:r>
          </a:p>
        </p:txBody>
      </p:sp>
      <p:pic>
        <p:nvPicPr>
          <p:cNvPr id="7" name="Picture 6" descr="A person in a suit sitting in a chair&#10;&#10;AI-generated content may be incorrect.">
            <a:extLst>
              <a:ext uri="{FF2B5EF4-FFF2-40B4-BE49-F238E27FC236}">
                <a16:creationId xmlns:a16="http://schemas.microsoft.com/office/drawing/2014/main" id="{98B22FC7-4024-DB17-87A5-B147521B9D27}"/>
              </a:ext>
            </a:extLst>
          </p:cNvPr>
          <p:cNvPicPr>
            <a:picLocks noChangeAspect="1"/>
          </p:cNvPicPr>
          <p:nvPr/>
        </p:nvPicPr>
        <p:blipFill>
          <a:blip r:embed="rId5"/>
          <a:srcRect t="2172" r="2172"/>
          <a:stretch>
            <a:fillRect/>
          </a:stretch>
        </p:blipFill>
        <p:spPr>
          <a:xfrm>
            <a:off x="180160" y="1189345"/>
            <a:ext cx="2743200" cy="1543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8057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 for attendees in the room and on Zoom for those attending virtually. The survey will remain open up to 5 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4161551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575812" y="864155"/>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Professor Claire Harrison</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Myeloproliferative Neoplasms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Guy’s and St Thomas’ NHS Foundation Trust</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London, United Kingdom</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864155"/>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1575812" y="2798064"/>
            <a:ext cx="4736212"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Andrew T Kuykendall,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Member, Department of Malignant Hematology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Moffitt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Department of Oncologic Sciences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South Florida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Tampa, Florida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279806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9975" y="4941168"/>
            <a:ext cx="4137040"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700" dirty="0">
                <a:solidFill>
                  <a:srgbClr val="000000"/>
                </a:solidFill>
                <a:latin typeface="Calibri" pitchFamily="-72" charset="0"/>
              </a:rPr>
              <a:t>Neil Love, MD</a:t>
            </a:r>
          </a:p>
          <a:p>
            <a:pPr lvl="0">
              <a:spcBef>
                <a:spcPts val="0"/>
              </a:spcBef>
              <a:spcAft>
                <a:spcPts val="0"/>
              </a:spcAft>
              <a:buClr>
                <a:srgbClr val="000000"/>
              </a:buClr>
              <a:buSzPct val="100000"/>
              <a:defRPr/>
            </a:pPr>
            <a:r>
              <a:rPr lang="en-US" sz="1700" b="0" dirty="0">
                <a:solidFill>
                  <a:srgbClr val="000000"/>
                </a:solidFill>
                <a:latin typeface="Calibri" pitchFamily="-72" charset="0"/>
              </a:rPr>
              <a:t>Research To Practice</a:t>
            </a:r>
          </a:p>
          <a:p>
            <a:pPr lvl="0">
              <a:spcBef>
                <a:spcPts val="0"/>
              </a:spcBef>
              <a:spcAft>
                <a:spcPts val="0"/>
              </a:spcAft>
              <a:buClr>
                <a:srgbClr val="000000"/>
              </a:buClr>
              <a:buSzPct val="100000"/>
              <a:defRPr/>
            </a:pPr>
            <a:r>
              <a:rPr lang="en-US" sz="1700" b="0" dirty="0">
                <a:solidFill>
                  <a:srgbClr val="000000"/>
                </a:solidFill>
                <a:latin typeface="Calibri" pitchFamily="-72" charset="0"/>
              </a:rPr>
              <a:t>Miami, Florida</a:t>
            </a:r>
            <a:endPar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8336" y="4941168"/>
            <a:ext cx="1261872" cy="1261872"/>
          </a:xfrm>
          <a:prstGeom prst="rect">
            <a:avLst/>
          </a:prstGeom>
        </p:spPr>
      </p:pic>
      <p:sp>
        <p:nvSpPr>
          <p:cNvPr id="4" name="Text Box 7">
            <a:extLst>
              <a:ext uri="{FF2B5EF4-FFF2-40B4-BE49-F238E27FC236}">
                <a16:creationId xmlns:a16="http://schemas.microsoft.com/office/drawing/2014/main" id="{F8A02E47-0CF1-135C-C34B-6F66566CE4E6}"/>
              </a:ext>
            </a:extLst>
          </p:cNvPr>
          <p:cNvSpPr txBox="1">
            <a:spLocks noChangeArrowheads="1"/>
          </p:cNvSpPr>
          <p:nvPr/>
        </p:nvSpPr>
        <p:spPr bwMode="auto">
          <a:xfrm>
            <a:off x="1575812" y="4941168"/>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Stephen T Oh, MD, PhD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Co-Chief, Division of Hematology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Washington University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St Louis, Missouri</a:t>
            </a:r>
          </a:p>
        </p:txBody>
      </p:sp>
      <p:pic>
        <p:nvPicPr>
          <p:cNvPr id="8" name="Picture 7">
            <a:extLst>
              <a:ext uri="{FF2B5EF4-FFF2-40B4-BE49-F238E27FC236}">
                <a16:creationId xmlns:a16="http://schemas.microsoft.com/office/drawing/2014/main" id="{8D03C822-7BCD-E0F3-115B-4A5599EA76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4941168"/>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7679975" y="864155"/>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Jeanne Palmer,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Mayo Clinic in Arizona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Phoenix, Arizona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F71EC2E9-400B-34A2-520C-62245BFD3C0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58336" y="864155"/>
            <a:ext cx="1261872" cy="1261872"/>
          </a:xfrm>
          <a:prstGeom prst="rect">
            <a:avLst/>
          </a:prstGeom>
        </p:spPr>
      </p:pic>
      <p:sp>
        <p:nvSpPr>
          <p:cNvPr id="13" name="Text Box 7">
            <a:extLst>
              <a:ext uri="{FF2B5EF4-FFF2-40B4-BE49-F238E27FC236}">
                <a16:creationId xmlns:a16="http://schemas.microsoft.com/office/drawing/2014/main" id="{0E50721F-1C64-8A2C-DE75-EACED24F6E0D}"/>
              </a:ext>
            </a:extLst>
          </p:cNvPr>
          <p:cNvSpPr txBox="1">
            <a:spLocks noChangeArrowheads="1"/>
          </p:cNvSpPr>
          <p:nvPr/>
        </p:nvSpPr>
        <p:spPr bwMode="auto">
          <a:xfrm>
            <a:off x="7679975" y="2798064"/>
            <a:ext cx="4392689"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err="1">
                <a:solidFill>
                  <a:srgbClr val="000000"/>
                </a:solidFill>
                <a:latin typeface="Calibri" panose="020F0502020204030204" pitchFamily="34" charset="0"/>
                <a:ea typeface="ＭＳ Ｐゴシック" charset="0"/>
                <a:cs typeface="Calibri" panose="020F0502020204030204" pitchFamily="34" charset="0"/>
              </a:rPr>
              <a:t>Raajit</a:t>
            </a:r>
            <a:r>
              <a:rPr lang="en-US" sz="1600" dirty="0">
                <a:solidFill>
                  <a:srgbClr val="000000"/>
                </a:solidFill>
                <a:latin typeface="Calibri" panose="020F0502020204030204" pitchFamily="34" charset="0"/>
                <a:ea typeface="ＭＳ Ｐゴシック" charset="0"/>
                <a:cs typeface="Calibri" panose="020F0502020204030204" pitchFamily="34" charset="0"/>
              </a:rPr>
              <a:t> K Rampal, MD, PhD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Member, Director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MPN and Rare Hematologic Malignancies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Center for Hematologic Malignancies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Memorial Sloan Kettering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New York, New York</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4" name="Picture 13">
            <a:extLst>
              <a:ext uri="{FF2B5EF4-FFF2-40B4-BE49-F238E27FC236}">
                <a16:creationId xmlns:a16="http://schemas.microsoft.com/office/drawing/2014/main" id="{06D7F185-2E47-D612-8272-3FF9F5D8794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58336" y="2798064"/>
            <a:ext cx="1261872" cy="1261872"/>
          </a:xfrm>
          <a:prstGeom prst="rect">
            <a:avLst/>
          </a:prstGeom>
        </p:spPr>
      </p:pic>
    </p:spTree>
    <p:custDataLst>
      <p:tags r:id="rId1"/>
    </p:custDataLst>
    <p:extLst>
      <p:ext uri="{BB962C8B-B14F-4D97-AF65-F5344CB8AC3E}">
        <p14:creationId xmlns:p14="http://schemas.microsoft.com/office/powerpoint/2010/main" val="80146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143000"/>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893881"/>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031563"/>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220749"/>
            <a:ext cx="8928049"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847655"/>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191311"/>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17092"/>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2814145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2" name="Picture 1">
            <a:extLst>
              <a:ext uri="{FF2B5EF4-FFF2-40B4-BE49-F238E27FC236}">
                <a16:creationId xmlns:a16="http://schemas.microsoft.com/office/drawing/2014/main" id="{5CC7B1AA-0EBB-99E9-8A2A-8FF488E331E5}"/>
              </a:ext>
            </a:extLst>
          </p:cNvPr>
          <p:cNvPicPr>
            <a:picLocks noChangeAspect="1"/>
          </p:cNvPicPr>
          <p:nvPr/>
        </p:nvPicPr>
        <p:blipFill>
          <a:blip r:embed="rId3">
            <a:extLst>
              <a:ext uri="{28A0092B-C50C-407E-A947-70E740481C1C}">
                <a14:useLocalDpi xmlns:a14="http://schemas.microsoft.com/office/drawing/2010/main" val="0"/>
              </a:ext>
            </a:extLst>
          </a:blip>
          <a:srcRect l="34035" t="7377" r="1135" b="60369"/>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38A6B-B0D3-E738-AD2E-FC0C02D904B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D8D91A-89E5-24A8-03A7-4F3682D5FFC8}"/>
              </a:ext>
            </a:extLst>
          </p:cNvPr>
          <p:cNvPicPr>
            <a:picLocks noChangeAspect="1"/>
          </p:cNvPicPr>
          <p:nvPr/>
        </p:nvPicPr>
        <p:blipFill>
          <a:blip r:embed="rId3">
            <a:duotone>
              <a:schemeClr val="accent2">
                <a:shade val="45000"/>
                <a:satMod val="135000"/>
              </a:schemeClr>
              <a:prstClr val="white"/>
            </a:duotone>
            <a:alphaModFix amt="20000"/>
            <a:extLst>
              <a:ext uri="{28A0092B-C50C-407E-A947-70E740481C1C}">
                <a14:useLocalDpi xmlns:a14="http://schemas.microsoft.com/office/drawing/2010/main" val="0"/>
              </a:ext>
            </a:extLst>
          </a:blip>
          <a:srcRect/>
          <a:stretch/>
        </p:blipFill>
        <p:spPr>
          <a:xfrm>
            <a:off x="-564386" y="-118560"/>
            <a:ext cx="13310142" cy="7480300"/>
          </a:xfrm>
          <a:prstGeom prst="rect">
            <a:avLst/>
          </a:prstGeom>
        </p:spPr>
      </p:pic>
      <p:sp>
        <p:nvSpPr>
          <p:cNvPr id="20" name="TextBox 19">
            <a:extLst>
              <a:ext uri="{FF2B5EF4-FFF2-40B4-BE49-F238E27FC236}">
                <a16:creationId xmlns:a16="http://schemas.microsoft.com/office/drawing/2014/main" id="{03A2B977-C750-148E-5172-D19C1EBE67D0}"/>
              </a:ext>
            </a:extLst>
          </p:cNvPr>
          <p:cNvSpPr txBox="1"/>
          <p:nvPr/>
        </p:nvSpPr>
        <p:spPr>
          <a:xfrm>
            <a:off x="10204370"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QR Code Cards</a:t>
            </a:r>
          </a:p>
        </p:txBody>
      </p:sp>
      <p:sp>
        <p:nvSpPr>
          <p:cNvPr id="33" name="TextBox 32">
            <a:extLst>
              <a:ext uri="{FF2B5EF4-FFF2-40B4-BE49-F238E27FC236}">
                <a16:creationId xmlns:a16="http://schemas.microsoft.com/office/drawing/2014/main" id="{5D38F934-3C12-D595-8370-E6566B88E184}"/>
              </a:ext>
            </a:extLst>
          </p:cNvPr>
          <p:cNvSpPr txBox="1"/>
          <p:nvPr/>
        </p:nvSpPr>
        <p:spPr>
          <a:xfrm>
            <a:off x="8219706"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Social Media</a:t>
            </a:r>
          </a:p>
        </p:txBody>
      </p:sp>
      <p:sp>
        <p:nvSpPr>
          <p:cNvPr id="36" name="TextBox 35">
            <a:extLst>
              <a:ext uri="{FF2B5EF4-FFF2-40B4-BE49-F238E27FC236}">
                <a16:creationId xmlns:a16="http://schemas.microsoft.com/office/drawing/2014/main" id="{3BBE12A4-6295-F231-146D-9E0A4587DCEB}"/>
              </a:ext>
            </a:extLst>
          </p:cNvPr>
          <p:cNvSpPr txBox="1"/>
          <p:nvPr/>
        </p:nvSpPr>
        <p:spPr>
          <a:xfrm>
            <a:off x="6245433"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Streaming Platforms</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endParaRPr>
          </a:p>
        </p:txBody>
      </p:sp>
      <p:sp>
        <p:nvSpPr>
          <p:cNvPr id="39" name="TextBox 38">
            <a:extLst>
              <a:ext uri="{FF2B5EF4-FFF2-40B4-BE49-F238E27FC236}">
                <a16:creationId xmlns:a16="http://schemas.microsoft.com/office/drawing/2014/main" id="{EF918B7E-6E84-4EF0-653F-532D0DFDE273}"/>
              </a:ext>
            </a:extLst>
          </p:cNvPr>
          <p:cNvSpPr txBox="1"/>
          <p:nvPr/>
        </p:nvSpPr>
        <p:spPr>
          <a:xfrm>
            <a:off x="4287947"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Email</a:t>
            </a:r>
          </a:p>
        </p:txBody>
      </p:sp>
      <p:sp>
        <p:nvSpPr>
          <p:cNvPr id="42" name="TextBox 41">
            <a:extLst>
              <a:ext uri="{FF2B5EF4-FFF2-40B4-BE49-F238E27FC236}">
                <a16:creationId xmlns:a16="http://schemas.microsoft.com/office/drawing/2014/main" id="{D1A3F0C0-E83C-89B8-0259-C539CB160778}"/>
              </a:ext>
            </a:extLst>
          </p:cNvPr>
          <p:cNvSpPr txBox="1"/>
          <p:nvPr/>
        </p:nvSpPr>
        <p:spPr>
          <a:xfrm>
            <a:off x="2303283"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Website/ App</a:t>
            </a:r>
          </a:p>
        </p:txBody>
      </p:sp>
      <p:sp>
        <p:nvSpPr>
          <p:cNvPr id="45" name="TextBox 44">
            <a:extLst>
              <a:ext uri="{FF2B5EF4-FFF2-40B4-BE49-F238E27FC236}">
                <a16:creationId xmlns:a16="http://schemas.microsoft.com/office/drawing/2014/main" id="{53ECECE6-5F8F-80BF-F2C8-37AB5A354A94}"/>
              </a:ext>
            </a:extLst>
          </p:cNvPr>
          <p:cNvSpPr txBox="1"/>
          <p:nvPr/>
        </p:nvSpPr>
        <p:spPr>
          <a:xfrm>
            <a:off x="329010"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Podcast</a:t>
            </a:r>
          </a:p>
        </p:txBody>
      </p:sp>
      <p:sp>
        <p:nvSpPr>
          <p:cNvPr id="3" name="Title 2">
            <a:extLst>
              <a:ext uri="{FF2B5EF4-FFF2-40B4-BE49-F238E27FC236}">
                <a16:creationId xmlns:a16="http://schemas.microsoft.com/office/drawing/2014/main" id="{21D61FA9-413D-66EC-7B1B-936EAC0C663A}"/>
              </a:ext>
            </a:extLst>
          </p:cNvPr>
          <p:cNvSpPr>
            <a:spLocks noGrp="1"/>
          </p:cNvSpPr>
          <p:nvPr>
            <p:ph type="title"/>
          </p:nvPr>
        </p:nvSpPr>
        <p:spPr>
          <a:xfrm>
            <a:off x="723899" y="19108"/>
            <a:ext cx="10744203" cy="831382"/>
          </a:xfrm>
        </p:spPr>
        <p:txBody>
          <a:bodyPr/>
          <a:lstStyle/>
          <a:p>
            <a:r>
              <a:rPr lang="en-US" sz="4000" dirty="0">
                <a:solidFill>
                  <a:schemeClr val="tx1"/>
                </a:solidFill>
              </a:rPr>
              <a:t>RTP Content Distribution Platform</a:t>
            </a:r>
          </a:p>
        </p:txBody>
      </p:sp>
      <p:graphicFrame>
        <p:nvGraphicFramePr>
          <p:cNvPr id="30" name="Table 7">
            <a:extLst>
              <a:ext uri="{FF2B5EF4-FFF2-40B4-BE49-F238E27FC236}">
                <a16:creationId xmlns:a16="http://schemas.microsoft.com/office/drawing/2014/main" id="{7B96013F-C1FC-76DA-044B-AC4CF07FE39E}"/>
              </a:ext>
            </a:extLst>
          </p:cNvPr>
          <p:cNvGraphicFramePr>
            <a:graphicFrameLocks/>
          </p:cNvGraphicFramePr>
          <p:nvPr/>
        </p:nvGraphicFramePr>
        <p:xfrm>
          <a:off x="2072640" y="891789"/>
          <a:ext cx="8046720" cy="1371600"/>
        </p:xfrm>
        <a:graphic>
          <a:graphicData uri="http://schemas.openxmlformats.org/drawingml/2006/table">
            <a:tbl>
              <a:tblPr firstRow="1" bandRow="1">
                <a:tableStyleId>{21E4AEA4-8DFA-4A89-87EB-49C32662AFE0}</a:tableStyleId>
              </a:tblPr>
              <a:tblGrid>
                <a:gridCol w="2683514">
                  <a:extLst>
                    <a:ext uri="{9D8B030D-6E8A-4147-A177-3AD203B41FA5}">
                      <a16:colId xmlns:a16="http://schemas.microsoft.com/office/drawing/2014/main" val="2701083839"/>
                    </a:ext>
                  </a:extLst>
                </a:gridCol>
                <a:gridCol w="2672927">
                  <a:extLst>
                    <a:ext uri="{9D8B030D-6E8A-4147-A177-3AD203B41FA5}">
                      <a16:colId xmlns:a16="http://schemas.microsoft.com/office/drawing/2014/main" val="908599085"/>
                    </a:ext>
                  </a:extLst>
                </a:gridCol>
                <a:gridCol w="2690279">
                  <a:extLst>
                    <a:ext uri="{9D8B030D-6E8A-4147-A177-3AD203B41FA5}">
                      <a16:colId xmlns:a16="http://schemas.microsoft.com/office/drawing/2014/main" val="668150650"/>
                    </a:ext>
                  </a:extLst>
                </a:gridCol>
              </a:tblGrid>
              <a:tr h="409325">
                <a:tc gridSpan="3">
                  <a:txBody>
                    <a:bodyPr/>
                    <a:lstStyle/>
                    <a:p>
                      <a:pPr algn="ctr"/>
                      <a:r>
                        <a:rPr lang="en-US" sz="2400" b="1" dirty="0">
                          <a:solidFill>
                            <a:schemeClr val="bg1"/>
                          </a:solidFill>
                        </a:rPr>
                        <a:t>250 Hours Annually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sz="2400" b="1"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409325">
                <a:tc>
                  <a:txBody>
                    <a:bodyPr/>
                    <a:lstStyle/>
                    <a:p>
                      <a:pPr algn="ctr"/>
                      <a:r>
                        <a:rPr lang="en-US" sz="2400" dirty="0"/>
                        <a:t>Interviews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t>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t>Meetings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6156766"/>
                  </a:ext>
                </a:extLst>
              </a:tr>
              <a:tr h="409325">
                <a:tc>
                  <a:txBody>
                    <a:bodyPr/>
                    <a:lstStyle/>
                    <a:p>
                      <a:pPr algn="ctr"/>
                      <a:r>
                        <a:rPr lang="en-US" sz="2400" dirty="0"/>
                        <a:t>110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CF2"/>
                    </a:solidFill>
                  </a:tcPr>
                </a:tc>
                <a:tc>
                  <a:txBody>
                    <a:bodyPr/>
                    <a:lstStyle/>
                    <a:p>
                      <a:pPr algn="ctr"/>
                      <a:r>
                        <a:rPr lang="en-US" sz="2400" dirty="0"/>
                        <a:t>45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CF2"/>
                    </a:solidFill>
                  </a:tcPr>
                </a:tc>
                <a:tc>
                  <a:txBody>
                    <a:bodyPr/>
                    <a:lstStyle/>
                    <a:p>
                      <a:pPr algn="ctr"/>
                      <a:r>
                        <a:rPr lang="en-US" sz="2400" dirty="0"/>
                        <a:t>95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CF2"/>
                    </a:solidFill>
                  </a:tcPr>
                </a:tc>
                <a:extLst>
                  <a:ext uri="{0D108BD9-81ED-4DB2-BD59-A6C34878D82A}">
                    <a16:rowId xmlns:a16="http://schemas.microsoft.com/office/drawing/2014/main" val="1064124632"/>
                  </a:ext>
                </a:extLst>
              </a:tr>
            </a:tbl>
          </a:graphicData>
        </a:graphic>
      </p:graphicFrame>
      <p:grpSp>
        <p:nvGrpSpPr>
          <p:cNvPr id="13" name="Group 12">
            <a:extLst>
              <a:ext uri="{FF2B5EF4-FFF2-40B4-BE49-F238E27FC236}">
                <a16:creationId xmlns:a16="http://schemas.microsoft.com/office/drawing/2014/main" id="{A5BA865E-9557-1CE0-6D6C-24B7735CA45F}"/>
              </a:ext>
            </a:extLst>
          </p:cNvPr>
          <p:cNvGrpSpPr>
            <a:grpSpLocks noChangeAspect="1"/>
          </p:cNvGrpSpPr>
          <p:nvPr/>
        </p:nvGrpSpPr>
        <p:grpSpPr>
          <a:xfrm>
            <a:off x="701040" y="2601336"/>
            <a:ext cx="10789920" cy="1968164"/>
            <a:chOff x="2071013" y="2474026"/>
            <a:chExt cx="8049974" cy="1468387"/>
          </a:xfrm>
        </p:grpSpPr>
        <p:pic>
          <p:nvPicPr>
            <p:cNvPr id="6" name="Picture 5">
              <a:extLst>
                <a:ext uri="{FF2B5EF4-FFF2-40B4-BE49-F238E27FC236}">
                  <a16:creationId xmlns:a16="http://schemas.microsoft.com/office/drawing/2014/main" id="{1D17A9A7-A0C3-3495-5A87-99CC46EACE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71013" y="2474026"/>
              <a:ext cx="2610465" cy="1468386"/>
            </a:xfrm>
            <a:prstGeom prst="rect">
              <a:avLst/>
            </a:prstGeom>
            <a:ln w="12700">
              <a:solidFill>
                <a:schemeClr val="tx1"/>
              </a:solidFill>
            </a:ln>
            <a:effectLst>
              <a:glow rad="38100">
                <a:schemeClr val="accent4">
                  <a:satMod val="175000"/>
                  <a:alpha val="20000"/>
                </a:schemeClr>
              </a:glow>
            </a:effectLst>
          </p:spPr>
        </p:pic>
        <p:pic>
          <p:nvPicPr>
            <p:cNvPr id="7" name="Picture 6">
              <a:extLst>
                <a:ext uri="{FF2B5EF4-FFF2-40B4-BE49-F238E27FC236}">
                  <a16:creationId xmlns:a16="http://schemas.microsoft.com/office/drawing/2014/main" id="{616D1BA9-00A1-1937-AAB6-B3005DC08B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6869" y="2474026"/>
              <a:ext cx="2610464" cy="1468386"/>
            </a:xfrm>
            <a:prstGeom prst="rect">
              <a:avLst/>
            </a:prstGeom>
            <a:ln w="12700">
              <a:solidFill>
                <a:schemeClr val="tx1"/>
              </a:solidFill>
            </a:ln>
            <a:effectLst>
              <a:glow rad="38100">
                <a:schemeClr val="accent4">
                  <a:satMod val="175000"/>
                  <a:alpha val="20000"/>
                </a:schemeClr>
              </a:glow>
            </a:effectLst>
          </p:spPr>
        </p:pic>
        <p:pic>
          <p:nvPicPr>
            <p:cNvPr id="8" name="Picture 7">
              <a:extLst>
                <a:ext uri="{FF2B5EF4-FFF2-40B4-BE49-F238E27FC236}">
                  <a16:creationId xmlns:a16="http://schemas.microsoft.com/office/drawing/2014/main" id="{BAAA685D-1DB8-602D-F54B-36418507BCBA}"/>
                </a:ext>
              </a:extLst>
            </p:cNvPr>
            <p:cNvPicPr>
              <a:picLocks noChangeAspect="1"/>
            </p:cNvPicPr>
            <p:nvPr/>
          </p:nvPicPr>
          <p:blipFill>
            <a:blip r:embed="rId6">
              <a:extLst>
                <a:ext uri="{28A0092B-C50C-407E-A947-70E740481C1C}">
                  <a14:useLocalDpi xmlns:a14="http://schemas.microsoft.com/office/drawing/2010/main" val="0"/>
                </a:ext>
              </a:extLst>
            </a:blip>
            <a:srcRect t="14120" b="7921"/>
            <a:stretch>
              <a:fillRect/>
            </a:stretch>
          </p:blipFill>
          <p:spPr>
            <a:xfrm>
              <a:off x="7502726" y="2474027"/>
              <a:ext cx="2618261" cy="1468386"/>
            </a:xfrm>
            <a:prstGeom prst="rect">
              <a:avLst/>
            </a:prstGeom>
            <a:ln w="12700">
              <a:solidFill>
                <a:schemeClr val="tx1"/>
              </a:solidFill>
            </a:ln>
            <a:effectLst>
              <a:glow rad="38100">
                <a:schemeClr val="accent4">
                  <a:satMod val="175000"/>
                  <a:alpha val="20000"/>
                </a:schemeClr>
              </a:glow>
            </a:effectLst>
          </p:spPr>
        </p:pic>
      </p:grpSp>
      <p:cxnSp>
        <p:nvCxnSpPr>
          <p:cNvPr id="9" name="Straight Arrow Connector 8">
            <a:extLst>
              <a:ext uri="{FF2B5EF4-FFF2-40B4-BE49-F238E27FC236}">
                <a16:creationId xmlns:a16="http://schemas.microsoft.com/office/drawing/2014/main" id="{EC13BF8F-5525-B889-127E-2D31B9D3FC73}"/>
              </a:ext>
            </a:extLst>
          </p:cNvPr>
          <p:cNvCxnSpPr>
            <a:cxnSpLocks/>
          </p:cNvCxnSpPr>
          <p:nvPr/>
        </p:nvCxnSpPr>
        <p:spPr bwMode="auto">
          <a:xfrm>
            <a:off x="5105331"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4" name="Straight Arrow Connector 13">
            <a:extLst>
              <a:ext uri="{FF2B5EF4-FFF2-40B4-BE49-F238E27FC236}">
                <a16:creationId xmlns:a16="http://schemas.microsoft.com/office/drawing/2014/main" id="{B2C64B22-FFD8-B853-E99A-850BBC6EC740}"/>
              </a:ext>
            </a:extLst>
          </p:cNvPr>
          <p:cNvCxnSpPr>
            <a:cxnSpLocks/>
          </p:cNvCxnSpPr>
          <p:nvPr/>
        </p:nvCxnSpPr>
        <p:spPr bwMode="auto">
          <a:xfrm>
            <a:off x="7056823"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5" name="Straight Arrow Connector 14">
            <a:extLst>
              <a:ext uri="{FF2B5EF4-FFF2-40B4-BE49-F238E27FC236}">
                <a16:creationId xmlns:a16="http://schemas.microsoft.com/office/drawing/2014/main" id="{3A2A5F64-41EA-70E2-9A8D-6F82A85A6D02}"/>
              </a:ext>
            </a:extLst>
          </p:cNvPr>
          <p:cNvCxnSpPr>
            <a:cxnSpLocks/>
          </p:cNvCxnSpPr>
          <p:nvPr/>
        </p:nvCxnSpPr>
        <p:spPr bwMode="auto">
          <a:xfrm>
            <a:off x="9008315"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6" name="Straight Arrow Connector 15">
            <a:extLst>
              <a:ext uri="{FF2B5EF4-FFF2-40B4-BE49-F238E27FC236}">
                <a16:creationId xmlns:a16="http://schemas.microsoft.com/office/drawing/2014/main" id="{4AF32DEF-FDDB-79ED-5F78-4F1203C6DFBA}"/>
              </a:ext>
            </a:extLst>
          </p:cNvPr>
          <p:cNvCxnSpPr>
            <a:cxnSpLocks/>
          </p:cNvCxnSpPr>
          <p:nvPr/>
        </p:nvCxnSpPr>
        <p:spPr bwMode="auto">
          <a:xfrm>
            <a:off x="10959805"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7" name="Straight Arrow Connector 16">
            <a:extLst>
              <a:ext uri="{FF2B5EF4-FFF2-40B4-BE49-F238E27FC236}">
                <a16:creationId xmlns:a16="http://schemas.microsoft.com/office/drawing/2014/main" id="{5BB51B0D-672B-2DCF-0EB5-E3D3A1F7ECFF}"/>
              </a:ext>
            </a:extLst>
          </p:cNvPr>
          <p:cNvCxnSpPr>
            <a:cxnSpLocks/>
          </p:cNvCxnSpPr>
          <p:nvPr/>
        </p:nvCxnSpPr>
        <p:spPr bwMode="auto">
          <a:xfrm>
            <a:off x="3153839"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8" name="Straight Arrow Connector 17">
            <a:extLst>
              <a:ext uri="{FF2B5EF4-FFF2-40B4-BE49-F238E27FC236}">
                <a16:creationId xmlns:a16="http://schemas.microsoft.com/office/drawing/2014/main" id="{4DBFD000-030D-19AD-A66D-23B46C961D65}"/>
              </a:ext>
            </a:extLst>
          </p:cNvPr>
          <p:cNvCxnSpPr>
            <a:cxnSpLocks/>
          </p:cNvCxnSpPr>
          <p:nvPr/>
        </p:nvCxnSpPr>
        <p:spPr bwMode="auto">
          <a:xfrm>
            <a:off x="1202347"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 name="Straight Arrow Connector 1">
            <a:extLst>
              <a:ext uri="{FF2B5EF4-FFF2-40B4-BE49-F238E27FC236}">
                <a16:creationId xmlns:a16="http://schemas.microsoft.com/office/drawing/2014/main" id="{CDA5A1DE-6572-A64D-B23F-6C1E98570A13}"/>
              </a:ext>
            </a:extLst>
          </p:cNvPr>
          <p:cNvCxnSpPr>
            <a:cxnSpLocks/>
          </p:cNvCxnSpPr>
          <p:nvPr/>
        </p:nvCxnSpPr>
        <p:spPr bwMode="auto">
          <a:xfrm>
            <a:off x="2178093"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5" name="Straight Arrow Connector 4">
            <a:extLst>
              <a:ext uri="{FF2B5EF4-FFF2-40B4-BE49-F238E27FC236}">
                <a16:creationId xmlns:a16="http://schemas.microsoft.com/office/drawing/2014/main" id="{809D2868-1709-D034-3E41-D9AA0AEA88CF}"/>
              </a:ext>
            </a:extLst>
          </p:cNvPr>
          <p:cNvCxnSpPr>
            <a:cxnSpLocks/>
          </p:cNvCxnSpPr>
          <p:nvPr/>
        </p:nvCxnSpPr>
        <p:spPr bwMode="auto">
          <a:xfrm>
            <a:off x="4129585"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0" name="Straight Arrow Connector 9">
            <a:extLst>
              <a:ext uri="{FF2B5EF4-FFF2-40B4-BE49-F238E27FC236}">
                <a16:creationId xmlns:a16="http://schemas.microsoft.com/office/drawing/2014/main" id="{11CF9BB1-05D3-CB78-07F9-4FD6E644F8F3}"/>
              </a:ext>
            </a:extLst>
          </p:cNvPr>
          <p:cNvCxnSpPr>
            <a:cxnSpLocks/>
          </p:cNvCxnSpPr>
          <p:nvPr/>
        </p:nvCxnSpPr>
        <p:spPr bwMode="auto">
          <a:xfrm>
            <a:off x="6081077"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1" name="Straight Arrow Connector 10">
            <a:extLst>
              <a:ext uri="{FF2B5EF4-FFF2-40B4-BE49-F238E27FC236}">
                <a16:creationId xmlns:a16="http://schemas.microsoft.com/office/drawing/2014/main" id="{44D28B80-9CFF-3BF7-ADA3-C3D598EAD9FB}"/>
              </a:ext>
            </a:extLst>
          </p:cNvPr>
          <p:cNvCxnSpPr>
            <a:cxnSpLocks/>
          </p:cNvCxnSpPr>
          <p:nvPr/>
        </p:nvCxnSpPr>
        <p:spPr bwMode="auto">
          <a:xfrm>
            <a:off x="8032569"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2" name="Straight Arrow Connector 11">
            <a:extLst>
              <a:ext uri="{FF2B5EF4-FFF2-40B4-BE49-F238E27FC236}">
                <a16:creationId xmlns:a16="http://schemas.microsoft.com/office/drawing/2014/main" id="{A1C9E851-3529-6B95-AAE0-DAE9E3C472B3}"/>
              </a:ext>
            </a:extLst>
          </p:cNvPr>
          <p:cNvCxnSpPr>
            <a:cxnSpLocks/>
          </p:cNvCxnSpPr>
          <p:nvPr/>
        </p:nvCxnSpPr>
        <p:spPr bwMode="auto">
          <a:xfrm>
            <a:off x="9984061"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3199452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CF7E6-95D7-DFAA-183C-22B641BAB6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F02C6B-5669-B1D1-E1A9-B9BD9A9EEE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595BC22-C63C-7041-461F-6AE1DC34BE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9139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9670" y="0"/>
            <a:ext cx="11272660" cy="1000048"/>
          </a:xfrm>
        </p:spPr>
        <p:txBody>
          <a:bodyPr/>
          <a:lstStyle/>
          <a:p>
            <a:r>
              <a:rPr lang="en-US" sz="3600" dirty="0">
                <a:solidFill>
                  <a:schemeClr val="tx1"/>
                </a:solidFill>
              </a:rPr>
              <a:t>ASH and SABCS RTP Video Participants</a:t>
            </a:r>
          </a:p>
        </p:txBody>
      </p:sp>
      <p:grpSp>
        <p:nvGrpSpPr>
          <p:cNvPr id="70" name="Group 69">
            <a:extLst>
              <a:ext uri="{FF2B5EF4-FFF2-40B4-BE49-F238E27FC236}">
                <a16:creationId xmlns:a16="http://schemas.microsoft.com/office/drawing/2014/main" id="{8AF93947-FC6F-655C-00ED-2DE29E5CE711}"/>
              </a:ext>
            </a:extLst>
          </p:cNvPr>
          <p:cNvGrpSpPr/>
          <p:nvPr/>
        </p:nvGrpSpPr>
        <p:grpSpPr>
          <a:xfrm>
            <a:off x="380956" y="1196752"/>
            <a:ext cx="11381508" cy="1143000"/>
            <a:chOff x="380956" y="1029354"/>
            <a:chExt cx="11381508" cy="1143000"/>
          </a:xfrm>
        </p:grpSpPr>
        <p:pic>
          <p:nvPicPr>
            <p:cNvPr id="3" name="Picture 2">
              <a:extLst>
                <a:ext uri="{FF2B5EF4-FFF2-40B4-BE49-F238E27FC236}">
                  <a16:creationId xmlns:a16="http://schemas.microsoft.com/office/drawing/2014/main" id="{1BEAA48C-9922-27E6-5A3D-C04D9C639D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19464" y="1029354"/>
              <a:ext cx="1143000" cy="1143000"/>
            </a:xfrm>
            <a:prstGeom prst="rect">
              <a:avLst/>
            </a:prstGeom>
          </p:spPr>
        </p:pic>
        <p:pic>
          <p:nvPicPr>
            <p:cNvPr id="7" name="Picture 6">
              <a:extLst>
                <a:ext uri="{FF2B5EF4-FFF2-40B4-BE49-F238E27FC236}">
                  <a16:creationId xmlns:a16="http://schemas.microsoft.com/office/drawing/2014/main" id="{D0E22235-755D-0E3B-A6F8-6791F39FAC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956" y="1029354"/>
              <a:ext cx="1143000" cy="1143000"/>
            </a:xfrm>
            <a:prstGeom prst="rect">
              <a:avLst/>
            </a:prstGeom>
          </p:spPr>
        </p:pic>
        <p:pic>
          <p:nvPicPr>
            <p:cNvPr id="8" name="Picture 7">
              <a:extLst>
                <a:ext uri="{FF2B5EF4-FFF2-40B4-BE49-F238E27FC236}">
                  <a16:creationId xmlns:a16="http://schemas.microsoft.com/office/drawing/2014/main" id="{CC17EE84-CD6F-AF7F-9D76-B5065D19D3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3600" y="1029354"/>
              <a:ext cx="1143000" cy="1143000"/>
            </a:xfrm>
            <a:prstGeom prst="rect">
              <a:avLst/>
            </a:prstGeom>
          </p:spPr>
        </p:pic>
        <p:pic>
          <p:nvPicPr>
            <p:cNvPr id="9" name="Picture 8">
              <a:extLst>
                <a:ext uri="{FF2B5EF4-FFF2-40B4-BE49-F238E27FC236}">
                  <a16:creationId xmlns:a16="http://schemas.microsoft.com/office/drawing/2014/main" id="{0039B73A-26E6-C35A-2A12-10CC9B8684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06244" y="1029354"/>
              <a:ext cx="1143000" cy="1143000"/>
            </a:xfrm>
            <a:prstGeom prst="rect">
              <a:avLst/>
            </a:prstGeom>
          </p:spPr>
        </p:pic>
        <p:pic>
          <p:nvPicPr>
            <p:cNvPr id="10" name="Picture 9">
              <a:extLst>
                <a:ext uri="{FF2B5EF4-FFF2-40B4-BE49-F238E27FC236}">
                  <a16:creationId xmlns:a16="http://schemas.microsoft.com/office/drawing/2014/main" id="{4EE713CA-5958-D0F9-BE7D-4C3C5EE025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68888" y="1029354"/>
              <a:ext cx="1143000" cy="1143000"/>
            </a:xfrm>
            <a:prstGeom prst="rect">
              <a:avLst/>
            </a:prstGeom>
          </p:spPr>
        </p:pic>
        <p:pic>
          <p:nvPicPr>
            <p:cNvPr id="11" name="Picture 10">
              <a:extLst>
                <a:ext uri="{FF2B5EF4-FFF2-40B4-BE49-F238E27FC236}">
                  <a16:creationId xmlns:a16="http://schemas.microsoft.com/office/drawing/2014/main" id="{ED74CA9F-D2C0-C507-0D78-18E8F15544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1532" y="1029354"/>
              <a:ext cx="1143000" cy="1143000"/>
            </a:xfrm>
            <a:prstGeom prst="rect">
              <a:avLst/>
            </a:prstGeom>
          </p:spPr>
        </p:pic>
        <p:pic>
          <p:nvPicPr>
            <p:cNvPr id="12" name="Picture 11">
              <a:extLst>
                <a:ext uri="{FF2B5EF4-FFF2-40B4-BE49-F238E27FC236}">
                  <a16:creationId xmlns:a16="http://schemas.microsoft.com/office/drawing/2014/main" id="{D0A76BDD-DF26-0275-4AAE-1A7D4B9E542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94176" y="1029354"/>
              <a:ext cx="1143000" cy="1143000"/>
            </a:xfrm>
            <a:prstGeom prst="rect">
              <a:avLst/>
            </a:prstGeom>
          </p:spPr>
        </p:pic>
        <p:pic>
          <p:nvPicPr>
            <p:cNvPr id="15" name="Picture 14">
              <a:extLst>
                <a:ext uri="{FF2B5EF4-FFF2-40B4-BE49-F238E27FC236}">
                  <a16:creationId xmlns:a16="http://schemas.microsoft.com/office/drawing/2014/main" id="{CBEAF76D-948F-94E1-97BD-96492858152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156820" y="1029354"/>
              <a:ext cx="1143000" cy="1143000"/>
            </a:xfrm>
            <a:prstGeom prst="rect">
              <a:avLst/>
            </a:prstGeom>
          </p:spPr>
        </p:pic>
      </p:grpSp>
      <p:grpSp>
        <p:nvGrpSpPr>
          <p:cNvPr id="69" name="Group 68">
            <a:extLst>
              <a:ext uri="{FF2B5EF4-FFF2-40B4-BE49-F238E27FC236}">
                <a16:creationId xmlns:a16="http://schemas.microsoft.com/office/drawing/2014/main" id="{F5A4A253-99E4-C1C1-2EF3-936E4EDFEDF9}"/>
              </a:ext>
            </a:extLst>
          </p:cNvPr>
          <p:cNvGrpSpPr/>
          <p:nvPr/>
        </p:nvGrpSpPr>
        <p:grpSpPr>
          <a:xfrm>
            <a:off x="380956" y="2602097"/>
            <a:ext cx="11381508" cy="1143000"/>
            <a:chOff x="380956" y="2444468"/>
            <a:chExt cx="11381508" cy="1143000"/>
          </a:xfrm>
        </p:grpSpPr>
        <p:pic>
          <p:nvPicPr>
            <p:cNvPr id="5" name="Picture 4">
              <a:extLst>
                <a:ext uri="{FF2B5EF4-FFF2-40B4-BE49-F238E27FC236}">
                  <a16:creationId xmlns:a16="http://schemas.microsoft.com/office/drawing/2014/main" id="{41D00B6C-AAD5-D272-B7D7-F5DDFA5A1BC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0956" y="2444468"/>
              <a:ext cx="1143000" cy="1143000"/>
            </a:xfrm>
            <a:prstGeom prst="rect">
              <a:avLst/>
            </a:prstGeom>
          </p:spPr>
        </p:pic>
        <p:pic>
          <p:nvPicPr>
            <p:cNvPr id="6" name="Picture 5">
              <a:extLst>
                <a:ext uri="{FF2B5EF4-FFF2-40B4-BE49-F238E27FC236}">
                  <a16:creationId xmlns:a16="http://schemas.microsoft.com/office/drawing/2014/main" id="{3C0110F1-BE6B-1704-D9E0-905E5C92844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843600" y="2444468"/>
              <a:ext cx="1143000" cy="1143000"/>
            </a:xfrm>
            <a:prstGeom prst="rect">
              <a:avLst/>
            </a:prstGeom>
          </p:spPr>
        </p:pic>
        <p:pic>
          <p:nvPicPr>
            <p:cNvPr id="42" name="Picture 41">
              <a:extLst>
                <a:ext uri="{FF2B5EF4-FFF2-40B4-BE49-F238E27FC236}">
                  <a16:creationId xmlns:a16="http://schemas.microsoft.com/office/drawing/2014/main" id="{8A5225E1-3FFA-86A7-0E23-394522DE592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231532" y="2444468"/>
              <a:ext cx="1143000" cy="1143000"/>
            </a:xfrm>
            <a:prstGeom prst="rect">
              <a:avLst/>
            </a:prstGeom>
          </p:spPr>
        </p:pic>
        <p:pic>
          <p:nvPicPr>
            <p:cNvPr id="43" name="Picture 42">
              <a:extLst>
                <a:ext uri="{FF2B5EF4-FFF2-40B4-BE49-F238E27FC236}">
                  <a16:creationId xmlns:a16="http://schemas.microsoft.com/office/drawing/2014/main" id="{1320AC9A-8154-76BE-A21B-9E583ABEAB8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306244" y="2444468"/>
              <a:ext cx="1143000" cy="1143000"/>
            </a:xfrm>
            <a:prstGeom prst="rect">
              <a:avLst/>
            </a:prstGeom>
          </p:spPr>
        </p:pic>
        <p:pic>
          <p:nvPicPr>
            <p:cNvPr id="44" name="Picture 43">
              <a:extLst>
                <a:ext uri="{FF2B5EF4-FFF2-40B4-BE49-F238E27FC236}">
                  <a16:creationId xmlns:a16="http://schemas.microsoft.com/office/drawing/2014/main" id="{DDE1AD0C-BCE1-2576-823D-AC26C76EB80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68888" y="2444468"/>
              <a:ext cx="1143000" cy="1143000"/>
            </a:xfrm>
            <a:prstGeom prst="rect">
              <a:avLst/>
            </a:prstGeom>
          </p:spPr>
        </p:pic>
        <p:pic>
          <p:nvPicPr>
            <p:cNvPr id="45" name="Picture 44">
              <a:extLst>
                <a:ext uri="{FF2B5EF4-FFF2-40B4-BE49-F238E27FC236}">
                  <a16:creationId xmlns:a16="http://schemas.microsoft.com/office/drawing/2014/main" id="{1E62E20F-B625-AACA-9251-892D6164483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694176" y="2444468"/>
              <a:ext cx="1143000" cy="1143000"/>
            </a:xfrm>
            <a:prstGeom prst="rect">
              <a:avLst/>
            </a:prstGeom>
          </p:spPr>
        </p:pic>
        <p:pic>
          <p:nvPicPr>
            <p:cNvPr id="46" name="Picture 45">
              <a:extLst>
                <a:ext uri="{FF2B5EF4-FFF2-40B4-BE49-F238E27FC236}">
                  <a16:creationId xmlns:a16="http://schemas.microsoft.com/office/drawing/2014/main" id="{E2716498-F377-CA44-D784-C53B7C22763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9156820" y="2444468"/>
              <a:ext cx="1143000" cy="1143000"/>
            </a:xfrm>
            <a:prstGeom prst="rect">
              <a:avLst/>
            </a:prstGeom>
          </p:spPr>
        </p:pic>
        <p:pic>
          <p:nvPicPr>
            <p:cNvPr id="47" name="Picture 46">
              <a:extLst>
                <a:ext uri="{FF2B5EF4-FFF2-40B4-BE49-F238E27FC236}">
                  <a16:creationId xmlns:a16="http://schemas.microsoft.com/office/drawing/2014/main" id="{D1BD303D-967A-292E-8322-736B118253C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619464" y="2444468"/>
              <a:ext cx="1143000" cy="1143000"/>
            </a:xfrm>
            <a:prstGeom prst="rect">
              <a:avLst/>
            </a:prstGeom>
          </p:spPr>
        </p:pic>
      </p:grpSp>
      <p:grpSp>
        <p:nvGrpSpPr>
          <p:cNvPr id="68" name="Group 67">
            <a:extLst>
              <a:ext uri="{FF2B5EF4-FFF2-40B4-BE49-F238E27FC236}">
                <a16:creationId xmlns:a16="http://schemas.microsoft.com/office/drawing/2014/main" id="{176AC2CC-3168-AB1A-E715-3F06B0A08864}"/>
              </a:ext>
            </a:extLst>
          </p:cNvPr>
          <p:cNvGrpSpPr/>
          <p:nvPr/>
        </p:nvGrpSpPr>
        <p:grpSpPr>
          <a:xfrm>
            <a:off x="380956" y="4007442"/>
            <a:ext cx="11381508" cy="1172306"/>
            <a:chOff x="380956" y="3859582"/>
            <a:chExt cx="11381508" cy="1172306"/>
          </a:xfrm>
        </p:grpSpPr>
        <p:pic>
          <p:nvPicPr>
            <p:cNvPr id="48" name="Picture 47">
              <a:extLst>
                <a:ext uri="{FF2B5EF4-FFF2-40B4-BE49-F238E27FC236}">
                  <a16:creationId xmlns:a16="http://schemas.microsoft.com/office/drawing/2014/main" id="{E5D3EEEA-A60D-6B38-B9D6-66C55E4D9816}"/>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80956" y="3888888"/>
              <a:ext cx="1143000" cy="1143000"/>
            </a:xfrm>
            <a:prstGeom prst="rect">
              <a:avLst/>
            </a:prstGeom>
          </p:spPr>
        </p:pic>
        <p:pic>
          <p:nvPicPr>
            <p:cNvPr id="49" name="Picture 48">
              <a:extLst>
                <a:ext uri="{FF2B5EF4-FFF2-40B4-BE49-F238E27FC236}">
                  <a16:creationId xmlns:a16="http://schemas.microsoft.com/office/drawing/2014/main" id="{EF04930D-BA40-719A-17EC-180B083EA56B}"/>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843600" y="3859582"/>
              <a:ext cx="1143000" cy="1143000"/>
            </a:xfrm>
            <a:prstGeom prst="rect">
              <a:avLst/>
            </a:prstGeom>
          </p:spPr>
        </p:pic>
        <p:pic>
          <p:nvPicPr>
            <p:cNvPr id="50" name="Picture 49">
              <a:extLst>
                <a:ext uri="{FF2B5EF4-FFF2-40B4-BE49-F238E27FC236}">
                  <a16:creationId xmlns:a16="http://schemas.microsoft.com/office/drawing/2014/main" id="{2F2C76FB-EB8B-2813-75BC-0841516B35D5}"/>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3306244" y="3859582"/>
              <a:ext cx="1143000" cy="1143000"/>
            </a:xfrm>
            <a:prstGeom prst="rect">
              <a:avLst/>
            </a:prstGeom>
          </p:spPr>
        </p:pic>
        <p:pic>
          <p:nvPicPr>
            <p:cNvPr id="51" name="Picture 50">
              <a:extLst>
                <a:ext uri="{FF2B5EF4-FFF2-40B4-BE49-F238E27FC236}">
                  <a16:creationId xmlns:a16="http://schemas.microsoft.com/office/drawing/2014/main" id="{0BF3002D-58C5-83C2-DE27-66FDFC36AB40}"/>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4768888" y="3859582"/>
              <a:ext cx="1143000" cy="1143000"/>
            </a:xfrm>
            <a:prstGeom prst="rect">
              <a:avLst/>
            </a:prstGeom>
          </p:spPr>
        </p:pic>
        <p:pic>
          <p:nvPicPr>
            <p:cNvPr id="52" name="Picture 51">
              <a:extLst>
                <a:ext uri="{FF2B5EF4-FFF2-40B4-BE49-F238E27FC236}">
                  <a16:creationId xmlns:a16="http://schemas.microsoft.com/office/drawing/2014/main" id="{7DF70DB5-640D-D65D-2464-D0CDEC1DD0CC}"/>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6231532" y="3859582"/>
              <a:ext cx="1143000" cy="1143000"/>
            </a:xfrm>
            <a:prstGeom prst="rect">
              <a:avLst/>
            </a:prstGeom>
          </p:spPr>
        </p:pic>
        <p:pic>
          <p:nvPicPr>
            <p:cNvPr id="53" name="Picture 52">
              <a:extLst>
                <a:ext uri="{FF2B5EF4-FFF2-40B4-BE49-F238E27FC236}">
                  <a16:creationId xmlns:a16="http://schemas.microsoft.com/office/drawing/2014/main" id="{87F6D50F-D6F6-45F6-E630-629FDAB01F5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694176" y="3859582"/>
              <a:ext cx="1143000" cy="1143000"/>
            </a:xfrm>
            <a:prstGeom prst="rect">
              <a:avLst/>
            </a:prstGeom>
          </p:spPr>
        </p:pic>
        <p:pic>
          <p:nvPicPr>
            <p:cNvPr id="54" name="Picture 53">
              <a:extLst>
                <a:ext uri="{FF2B5EF4-FFF2-40B4-BE49-F238E27FC236}">
                  <a16:creationId xmlns:a16="http://schemas.microsoft.com/office/drawing/2014/main" id="{8476483F-6FD3-93D3-3696-7913F01C502D}"/>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156820" y="3859582"/>
              <a:ext cx="1143000" cy="1143000"/>
            </a:xfrm>
            <a:prstGeom prst="rect">
              <a:avLst/>
            </a:prstGeom>
          </p:spPr>
        </p:pic>
        <p:pic>
          <p:nvPicPr>
            <p:cNvPr id="55" name="Picture 54">
              <a:extLst>
                <a:ext uri="{FF2B5EF4-FFF2-40B4-BE49-F238E27FC236}">
                  <a16:creationId xmlns:a16="http://schemas.microsoft.com/office/drawing/2014/main" id="{13B0FF82-FB13-B48C-5227-4C924FFEAF88}"/>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0619464" y="3859582"/>
              <a:ext cx="1143000" cy="1143000"/>
            </a:xfrm>
            <a:prstGeom prst="rect">
              <a:avLst/>
            </a:prstGeom>
          </p:spPr>
        </p:pic>
      </p:grpSp>
      <p:grpSp>
        <p:nvGrpSpPr>
          <p:cNvPr id="67" name="Group 66">
            <a:extLst>
              <a:ext uri="{FF2B5EF4-FFF2-40B4-BE49-F238E27FC236}">
                <a16:creationId xmlns:a16="http://schemas.microsoft.com/office/drawing/2014/main" id="{EC599E17-EC43-98B7-4911-C356486FAE81}"/>
              </a:ext>
            </a:extLst>
          </p:cNvPr>
          <p:cNvGrpSpPr/>
          <p:nvPr/>
        </p:nvGrpSpPr>
        <p:grpSpPr>
          <a:xfrm>
            <a:off x="359887" y="5442094"/>
            <a:ext cx="9939933" cy="1143000"/>
            <a:chOff x="359887" y="5274696"/>
            <a:chExt cx="9939933" cy="1143000"/>
          </a:xfrm>
        </p:grpSpPr>
        <p:pic>
          <p:nvPicPr>
            <p:cNvPr id="56" name="Picture 55">
              <a:extLst>
                <a:ext uri="{FF2B5EF4-FFF2-40B4-BE49-F238E27FC236}">
                  <a16:creationId xmlns:a16="http://schemas.microsoft.com/office/drawing/2014/main" id="{3AB29124-CB94-4E17-3B6F-2C4E5903EBA8}"/>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359887" y="5274696"/>
              <a:ext cx="1143000" cy="1143000"/>
            </a:xfrm>
            <a:prstGeom prst="rect">
              <a:avLst/>
            </a:prstGeom>
          </p:spPr>
        </p:pic>
        <p:pic>
          <p:nvPicPr>
            <p:cNvPr id="57" name="Picture 56">
              <a:extLst>
                <a:ext uri="{FF2B5EF4-FFF2-40B4-BE49-F238E27FC236}">
                  <a16:creationId xmlns:a16="http://schemas.microsoft.com/office/drawing/2014/main" id="{17473625-39C4-C2CB-D405-0C33641FDC86}"/>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826042" y="5274696"/>
              <a:ext cx="1143000" cy="1143000"/>
            </a:xfrm>
            <a:prstGeom prst="rect">
              <a:avLst/>
            </a:prstGeom>
          </p:spPr>
        </p:pic>
        <p:pic>
          <p:nvPicPr>
            <p:cNvPr id="58" name="Picture 57">
              <a:extLst>
                <a:ext uri="{FF2B5EF4-FFF2-40B4-BE49-F238E27FC236}">
                  <a16:creationId xmlns:a16="http://schemas.microsoft.com/office/drawing/2014/main" id="{A605484F-96C4-8293-3761-B5022A352D9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3292197" y="5274696"/>
              <a:ext cx="1143000" cy="1143000"/>
            </a:xfrm>
            <a:prstGeom prst="rect">
              <a:avLst/>
            </a:prstGeom>
          </p:spPr>
        </p:pic>
        <p:pic>
          <p:nvPicPr>
            <p:cNvPr id="59" name="Picture 58">
              <a:extLst>
                <a:ext uri="{FF2B5EF4-FFF2-40B4-BE49-F238E27FC236}">
                  <a16:creationId xmlns:a16="http://schemas.microsoft.com/office/drawing/2014/main" id="{5DC7CDEF-563B-1F3A-CEEA-9BB52AC3226C}"/>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4758353" y="5274696"/>
              <a:ext cx="1143000" cy="1143000"/>
            </a:xfrm>
            <a:prstGeom prst="rect">
              <a:avLst/>
            </a:prstGeom>
          </p:spPr>
        </p:pic>
        <p:pic>
          <p:nvPicPr>
            <p:cNvPr id="60" name="Picture 59">
              <a:extLst>
                <a:ext uri="{FF2B5EF4-FFF2-40B4-BE49-F238E27FC236}">
                  <a16:creationId xmlns:a16="http://schemas.microsoft.com/office/drawing/2014/main" id="{1B9EAA6E-11DF-1AF8-EF44-40CE6348B240}"/>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6224509" y="5274696"/>
              <a:ext cx="1143000" cy="1143000"/>
            </a:xfrm>
            <a:prstGeom prst="rect">
              <a:avLst/>
            </a:prstGeom>
          </p:spPr>
        </p:pic>
        <p:pic>
          <p:nvPicPr>
            <p:cNvPr id="61" name="Picture 60">
              <a:extLst>
                <a:ext uri="{FF2B5EF4-FFF2-40B4-BE49-F238E27FC236}">
                  <a16:creationId xmlns:a16="http://schemas.microsoft.com/office/drawing/2014/main" id="{B1D7B344-0413-8D1D-DEC3-CAE57E13CA51}"/>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7690665" y="5274696"/>
              <a:ext cx="1143000" cy="1143000"/>
            </a:xfrm>
            <a:prstGeom prst="rect">
              <a:avLst/>
            </a:prstGeom>
          </p:spPr>
        </p:pic>
        <p:pic>
          <p:nvPicPr>
            <p:cNvPr id="62" name="Picture 61">
              <a:extLst>
                <a:ext uri="{FF2B5EF4-FFF2-40B4-BE49-F238E27FC236}">
                  <a16:creationId xmlns:a16="http://schemas.microsoft.com/office/drawing/2014/main" id="{43AB3A6B-C4CB-E11D-2581-6A9C91DCD013}"/>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9156820" y="5274696"/>
              <a:ext cx="1143000" cy="1143000"/>
            </a:xfrm>
            <a:prstGeom prst="rect">
              <a:avLst/>
            </a:prstGeom>
          </p:spPr>
        </p:pic>
      </p:grpSp>
    </p:spTree>
    <p:extLst>
      <p:ext uri="{BB962C8B-B14F-4D97-AF65-F5344CB8AC3E}">
        <p14:creationId xmlns:p14="http://schemas.microsoft.com/office/powerpoint/2010/main" val="224570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9670" y="0"/>
            <a:ext cx="11272660" cy="1000048"/>
          </a:xfrm>
        </p:spPr>
        <p:txBody>
          <a:bodyPr/>
          <a:lstStyle/>
          <a:p>
            <a:r>
              <a:rPr lang="en-US" sz="3600" dirty="0">
                <a:solidFill>
                  <a:schemeClr val="tx1"/>
                </a:solidFill>
              </a:rPr>
              <a:t>ASH and SABCS RTP Participating Faculty</a:t>
            </a:r>
          </a:p>
        </p:txBody>
      </p:sp>
      <p:grpSp>
        <p:nvGrpSpPr>
          <p:cNvPr id="82" name="Group 81">
            <a:extLst>
              <a:ext uri="{FF2B5EF4-FFF2-40B4-BE49-F238E27FC236}">
                <a16:creationId xmlns:a16="http://schemas.microsoft.com/office/drawing/2014/main" id="{7438C4B3-548B-DDC7-2BAB-44E877DDC4CA}"/>
              </a:ext>
            </a:extLst>
          </p:cNvPr>
          <p:cNvGrpSpPr/>
          <p:nvPr/>
        </p:nvGrpSpPr>
        <p:grpSpPr>
          <a:xfrm>
            <a:off x="335360" y="1340768"/>
            <a:ext cx="11521440" cy="925132"/>
            <a:chOff x="296328" y="1196752"/>
            <a:chExt cx="15715202" cy="1261872"/>
          </a:xfrm>
        </p:grpSpPr>
        <p:pic>
          <p:nvPicPr>
            <p:cNvPr id="2" name="Picture 1">
              <a:extLst>
                <a:ext uri="{FF2B5EF4-FFF2-40B4-BE49-F238E27FC236}">
                  <a16:creationId xmlns:a16="http://schemas.microsoft.com/office/drawing/2014/main" id="{E8C98385-60A2-FE14-EB9D-248A38FBCD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328" y="1196752"/>
              <a:ext cx="1261872" cy="1261872"/>
            </a:xfrm>
            <a:prstGeom prst="rect">
              <a:avLst/>
            </a:prstGeom>
          </p:spPr>
        </p:pic>
        <p:pic>
          <p:nvPicPr>
            <p:cNvPr id="4" name="Picture 3">
              <a:extLst>
                <a:ext uri="{FF2B5EF4-FFF2-40B4-BE49-F238E27FC236}">
                  <a16:creationId xmlns:a16="http://schemas.microsoft.com/office/drawing/2014/main" id="{513145E8-69A3-5337-CB75-87E8FA0C7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1661" y="1196752"/>
              <a:ext cx="1261872" cy="1261872"/>
            </a:xfrm>
            <a:prstGeom prst="rect">
              <a:avLst/>
            </a:prstGeom>
          </p:spPr>
        </p:pic>
        <p:pic>
          <p:nvPicPr>
            <p:cNvPr id="13" name="Picture 12">
              <a:extLst>
                <a:ext uri="{FF2B5EF4-FFF2-40B4-BE49-F238E27FC236}">
                  <a16:creationId xmlns:a16="http://schemas.microsoft.com/office/drawing/2014/main" id="{D3524A23-0ED8-131D-ACBD-BFD79BB708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86994" y="1196752"/>
              <a:ext cx="1261872" cy="1261872"/>
            </a:xfrm>
            <a:prstGeom prst="rect">
              <a:avLst/>
            </a:prstGeom>
          </p:spPr>
        </p:pic>
        <p:pic>
          <p:nvPicPr>
            <p:cNvPr id="14" name="Picture 13">
              <a:extLst>
                <a:ext uri="{FF2B5EF4-FFF2-40B4-BE49-F238E27FC236}">
                  <a16:creationId xmlns:a16="http://schemas.microsoft.com/office/drawing/2014/main" id="{09D39921-E444-09D4-758E-851277514F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2327" y="1196752"/>
              <a:ext cx="1261872" cy="1261872"/>
            </a:xfrm>
            <a:prstGeom prst="rect">
              <a:avLst/>
            </a:prstGeom>
          </p:spPr>
        </p:pic>
        <p:pic>
          <p:nvPicPr>
            <p:cNvPr id="16" name="Picture 15">
              <a:extLst>
                <a:ext uri="{FF2B5EF4-FFF2-40B4-BE49-F238E27FC236}">
                  <a16:creationId xmlns:a16="http://schemas.microsoft.com/office/drawing/2014/main" id="{5AEB9B41-7C80-1432-4160-2FEF28A6BE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77660" y="1196752"/>
              <a:ext cx="1261872" cy="1261872"/>
            </a:xfrm>
            <a:prstGeom prst="rect">
              <a:avLst/>
            </a:prstGeom>
          </p:spPr>
        </p:pic>
        <p:pic>
          <p:nvPicPr>
            <p:cNvPr id="17" name="Picture 16">
              <a:extLst>
                <a:ext uri="{FF2B5EF4-FFF2-40B4-BE49-F238E27FC236}">
                  <a16:creationId xmlns:a16="http://schemas.microsoft.com/office/drawing/2014/main" id="{9CF6C638-DB8C-D91B-4127-315B6DA997B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22993" y="1196752"/>
              <a:ext cx="1261872" cy="1261872"/>
            </a:xfrm>
            <a:prstGeom prst="rect">
              <a:avLst/>
            </a:prstGeom>
          </p:spPr>
        </p:pic>
        <p:pic>
          <p:nvPicPr>
            <p:cNvPr id="18" name="Picture 17">
              <a:extLst>
                <a:ext uri="{FF2B5EF4-FFF2-40B4-BE49-F238E27FC236}">
                  <a16:creationId xmlns:a16="http://schemas.microsoft.com/office/drawing/2014/main" id="{309E8523-2FD9-153B-51E0-73DF258EDEA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13659" y="1196752"/>
              <a:ext cx="1261872" cy="1261872"/>
            </a:xfrm>
            <a:prstGeom prst="rect">
              <a:avLst/>
            </a:prstGeom>
          </p:spPr>
        </p:pic>
        <p:pic>
          <p:nvPicPr>
            <p:cNvPr id="19" name="Picture 18">
              <a:extLst>
                <a:ext uri="{FF2B5EF4-FFF2-40B4-BE49-F238E27FC236}">
                  <a16:creationId xmlns:a16="http://schemas.microsoft.com/office/drawing/2014/main" id="{B9FE52DC-FB61-9AE5-0153-62C0CC7E2B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68326" y="1196752"/>
              <a:ext cx="1261872" cy="1261872"/>
            </a:xfrm>
            <a:prstGeom prst="rect">
              <a:avLst/>
            </a:prstGeom>
          </p:spPr>
        </p:pic>
        <p:pic>
          <p:nvPicPr>
            <p:cNvPr id="20" name="Picture 19">
              <a:extLst>
                <a:ext uri="{FF2B5EF4-FFF2-40B4-BE49-F238E27FC236}">
                  <a16:creationId xmlns:a16="http://schemas.microsoft.com/office/drawing/2014/main" id="{854F0C79-2D83-AD34-68F3-97B69803CAB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858992" y="1196752"/>
              <a:ext cx="1261872" cy="1261872"/>
            </a:xfrm>
            <a:prstGeom prst="rect">
              <a:avLst/>
            </a:prstGeom>
          </p:spPr>
        </p:pic>
        <p:pic>
          <p:nvPicPr>
            <p:cNvPr id="22" name="Picture 21">
              <a:extLst>
                <a:ext uri="{FF2B5EF4-FFF2-40B4-BE49-F238E27FC236}">
                  <a16:creationId xmlns:a16="http://schemas.microsoft.com/office/drawing/2014/main" id="{EFE728DC-E98C-5366-62F0-8DD5ED19E5F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3304325" y="1196752"/>
              <a:ext cx="1261872" cy="1261872"/>
            </a:xfrm>
            <a:prstGeom prst="rect">
              <a:avLst/>
            </a:prstGeom>
          </p:spPr>
        </p:pic>
        <p:pic>
          <p:nvPicPr>
            <p:cNvPr id="23" name="Picture 22">
              <a:extLst>
                <a:ext uri="{FF2B5EF4-FFF2-40B4-BE49-F238E27FC236}">
                  <a16:creationId xmlns:a16="http://schemas.microsoft.com/office/drawing/2014/main" id="{19181F6C-52BC-2E51-EE7F-69409F994903}"/>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4749658" y="1196752"/>
              <a:ext cx="1261872" cy="1261872"/>
            </a:xfrm>
            <a:prstGeom prst="rect">
              <a:avLst/>
            </a:prstGeom>
          </p:spPr>
        </p:pic>
      </p:grpSp>
      <p:grpSp>
        <p:nvGrpSpPr>
          <p:cNvPr id="81" name="Group 80">
            <a:extLst>
              <a:ext uri="{FF2B5EF4-FFF2-40B4-BE49-F238E27FC236}">
                <a16:creationId xmlns:a16="http://schemas.microsoft.com/office/drawing/2014/main" id="{94E5106C-FA85-C929-7B14-65FD1C35E409}"/>
              </a:ext>
            </a:extLst>
          </p:cNvPr>
          <p:cNvGrpSpPr/>
          <p:nvPr/>
        </p:nvGrpSpPr>
        <p:grpSpPr>
          <a:xfrm>
            <a:off x="335360" y="2708913"/>
            <a:ext cx="11521440" cy="925132"/>
            <a:chOff x="296328" y="2587533"/>
            <a:chExt cx="15715202" cy="1261872"/>
          </a:xfrm>
        </p:grpSpPr>
        <p:pic>
          <p:nvPicPr>
            <p:cNvPr id="24" name="Picture 23">
              <a:extLst>
                <a:ext uri="{FF2B5EF4-FFF2-40B4-BE49-F238E27FC236}">
                  <a16:creationId xmlns:a16="http://schemas.microsoft.com/office/drawing/2014/main" id="{789FC638-3074-CFCB-BCBC-F54DAF797C4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6328" y="2587533"/>
              <a:ext cx="1261872" cy="1261872"/>
            </a:xfrm>
            <a:prstGeom prst="rect">
              <a:avLst/>
            </a:prstGeom>
          </p:spPr>
        </p:pic>
        <p:pic>
          <p:nvPicPr>
            <p:cNvPr id="25" name="Picture 24">
              <a:extLst>
                <a:ext uri="{FF2B5EF4-FFF2-40B4-BE49-F238E27FC236}">
                  <a16:creationId xmlns:a16="http://schemas.microsoft.com/office/drawing/2014/main" id="{CA5BB7E7-8406-52E6-AFE3-0E9FCF7CE61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741661" y="2587533"/>
              <a:ext cx="1261872" cy="1261872"/>
            </a:xfrm>
            <a:prstGeom prst="rect">
              <a:avLst/>
            </a:prstGeom>
          </p:spPr>
        </p:pic>
        <p:pic>
          <p:nvPicPr>
            <p:cNvPr id="26" name="Picture 25">
              <a:extLst>
                <a:ext uri="{FF2B5EF4-FFF2-40B4-BE49-F238E27FC236}">
                  <a16:creationId xmlns:a16="http://schemas.microsoft.com/office/drawing/2014/main" id="{3020E122-2305-18B0-F6A8-03319220F5C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86994" y="2587533"/>
              <a:ext cx="1261872" cy="1261872"/>
            </a:xfrm>
            <a:prstGeom prst="rect">
              <a:avLst/>
            </a:prstGeom>
          </p:spPr>
        </p:pic>
        <p:pic>
          <p:nvPicPr>
            <p:cNvPr id="27" name="Picture 26">
              <a:extLst>
                <a:ext uri="{FF2B5EF4-FFF2-40B4-BE49-F238E27FC236}">
                  <a16:creationId xmlns:a16="http://schemas.microsoft.com/office/drawing/2014/main" id="{896372C7-AE3D-4239-F5AF-B3C707EB734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632327" y="2587533"/>
              <a:ext cx="1261872" cy="1261872"/>
            </a:xfrm>
            <a:prstGeom prst="rect">
              <a:avLst/>
            </a:prstGeom>
          </p:spPr>
        </p:pic>
        <p:pic>
          <p:nvPicPr>
            <p:cNvPr id="28" name="Picture 27">
              <a:extLst>
                <a:ext uri="{FF2B5EF4-FFF2-40B4-BE49-F238E27FC236}">
                  <a16:creationId xmlns:a16="http://schemas.microsoft.com/office/drawing/2014/main" id="{637883F9-9384-D102-3648-F0AFA0F6955F}"/>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077660" y="2587533"/>
              <a:ext cx="1261872" cy="1261872"/>
            </a:xfrm>
            <a:prstGeom prst="rect">
              <a:avLst/>
            </a:prstGeom>
          </p:spPr>
        </p:pic>
        <p:pic>
          <p:nvPicPr>
            <p:cNvPr id="29" name="Picture 28">
              <a:extLst>
                <a:ext uri="{FF2B5EF4-FFF2-40B4-BE49-F238E27FC236}">
                  <a16:creationId xmlns:a16="http://schemas.microsoft.com/office/drawing/2014/main" id="{B84A26DC-D80D-CC5A-451F-FFB04D1AA1CD}"/>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522993" y="2587533"/>
              <a:ext cx="1261872" cy="1261872"/>
            </a:xfrm>
            <a:prstGeom prst="rect">
              <a:avLst/>
            </a:prstGeom>
          </p:spPr>
        </p:pic>
        <p:pic>
          <p:nvPicPr>
            <p:cNvPr id="30" name="Picture 29">
              <a:extLst>
                <a:ext uri="{FF2B5EF4-FFF2-40B4-BE49-F238E27FC236}">
                  <a16:creationId xmlns:a16="http://schemas.microsoft.com/office/drawing/2014/main" id="{6A0AB43A-3791-97A5-5E46-FA9D07F9F84D}"/>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8968326" y="2587533"/>
              <a:ext cx="1261872" cy="1261872"/>
            </a:xfrm>
            <a:prstGeom prst="rect">
              <a:avLst/>
            </a:prstGeom>
          </p:spPr>
        </p:pic>
        <p:pic>
          <p:nvPicPr>
            <p:cNvPr id="31" name="Picture 30">
              <a:extLst>
                <a:ext uri="{FF2B5EF4-FFF2-40B4-BE49-F238E27FC236}">
                  <a16:creationId xmlns:a16="http://schemas.microsoft.com/office/drawing/2014/main" id="{FD7E28C1-6919-0EA7-8B7C-08A8DA22E186}"/>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858992" y="2587533"/>
              <a:ext cx="1261872" cy="1261872"/>
            </a:xfrm>
            <a:prstGeom prst="rect">
              <a:avLst/>
            </a:prstGeom>
          </p:spPr>
        </p:pic>
        <p:pic>
          <p:nvPicPr>
            <p:cNvPr id="32" name="Picture 31">
              <a:extLst>
                <a:ext uri="{FF2B5EF4-FFF2-40B4-BE49-F238E27FC236}">
                  <a16:creationId xmlns:a16="http://schemas.microsoft.com/office/drawing/2014/main" id="{5DF2F0AD-76D5-3E12-DFF9-69EB0BDE1F15}"/>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3304325" y="2587533"/>
              <a:ext cx="1261872" cy="1261872"/>
            </a:xfrm>
            <a:prstGeom prst="rect">
              <a:avLst/>
            </a:prstGeom>
          </p:spPr>
        </p:pic>
        <p:pic>
          <p:nvPicPr>
            <p:cNvPr id="33" name="Picture 32">
              <a:extLst>
                <a:ext uri="{FF2B5EF4-FFF2-40B4-BE49-F238E27FC236}">
                  <a16:creationId xmlns:a16="http://schemas.microsoft.com/office/drawing/2014/main" id="{32237D7C-FC5B-DF3E-1EFE-420F66A428B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4749658" y="2587533"/>
              <a:ext cx="1261872" cy="1261872"/>
            </a:xfrm>
            <a:prstGeom prst="rect">
              <a:avLst/>
            </a:prstGeom>
          </p:spPr>
        </p:pic>
        <p:pic>
          <p:nvPicPr>
            <p:cNvPr id="34" name="Picture 33">
              <a:extLst>
                <a:ext uri="{FF2B5EF4-FFF2-40B4-BE49-F238E27FC236}">
                  <a16:creationId xmlns:a16="http://schemas.microsoft.com/office/drawing/2014/main" id="{F4B84ACC-93DF-18B2-18ED-5C10068117E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0413659" y="2587533"/>
              <a:ext cx="1261872" cy="1261872"/>
            </a:xfrm>
            <a:prstGeom prst="rect">
              <a:avLst/>
            </a:prstGeom>
          </p:spPr>
        </p:pic>
      </p:grpSp>
      <p:grpSp>
        <p:nvGrpSpPr>
          <p:cNvPr id="80" name="Group 79">
            <a:extLst>
              <a:ext uri="{FF2B5EF4-FFF2-40B4-BE49-F238E27FC236}">
                <a16:creationId xmlns:a16="http://schemas.microsoft.com/office/drawing/2014/main" id="{E4CB59C8-79BA-E166-3C3D-15C70D169ECD}"/>
              </a:ext>
            </a:extLst>
          </p:cNvPr>
          <p:cNvGrpSpPr/>
          <p:nvPr/>
        </p:nvGrpSpPr>
        <p:grpSpPr>
          <a:xfrm>
            <a:off x="335360" y="4077058"/>
            <a:ext cx="11521440" cy="925132"/>
            <a:chOff x="296328" y="4163470"/>
            <a:chExt cx="15715202" cy="1261872"/>
          </a:xfrm>
        </p:grpSpPr>
        <p:pic>
          <p:nvPicPr>
            <p:cNvPr id="35" name="Picture 34">
              <a:extLst>
                <a:ext uri="{FF2B5EF4-FFF2-40B4-BE49-F238E27FC236}">
                  <a16:creationId xmlns:a16="http://schemas.microsoft.com/office/drawing/2014/main" id="{BDDC82CC-A63C-5828-A020-DD2593BC9CD4}"/>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296328" y="4163470"/>
              <a:ext cx="1261872" cy="1261872"/>
            </a:xfrm>
            <a:prstGeom prst="rect">
              <a:avLst/>
            </a:prstGeom>
          </p:spPr>
        </p:pic>
        <p:pic>
          <p:nvPicPr>
            <p:cNvPr id="36" name="Picture 35">
              <a:extLst>
                <a:ext uri="{FF2B5EF4-FFF2-40B4-BE49-F238E27FC236}">
                  <a16:creationId xmlns:a16="http://schemas.microsoft.com/office/drawing/2014/main" id="{609460F3-D60F-146D-F590-D35A18357FC0}"/>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1741661" y="4163470"/>
              <a:ext cx="1261872" cy="1261872"/>
            </a:xfrm>
            <a:prstGeom prst="rect">
              <a:avLst/>
            </a:prstGeom>
          </p:spPr>
        </p:pic>
        <p:pic>
          <p:nvPicPr>
            <p:cNvPr id="37" name="Picture 36">
              <a:extLst>
                <a:ext uri="{FF2B5EF4-FFF2-40B4-BE49-F238E27FC236}">
                  <a16:creationId xmlns:a16="http://schemas.microsoft.com/office/drawing/2014/main" id="{594D0DDA-D0C6-4C89-DC0C-BE4B561BEE94}"/>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3186994" y="4163470"/>
              <a:ext cx="1261872" cy="1261872"/>
            </a:xfrm>
            <a:prstGeom prst="rect">
              <a:avLst/>
            </a:prstGeom>
          </p:spPr>
        </p:pic>
        <p:pic>
          <p:nvPicPr>
            <p:cNvPr id="38" name="Picture 37">
              <a:extLst>
                <a:ext uri="{FF2B5EF4-FFF2-40B4-BE49-F238E27FC236}">
                  <a16:creationId xmlns:a16="http://schemas.microsoft.com/office/drawing/2014/main" id="{D3160CBA-2B93-AC03-1853-9C0DD2625E87}"/>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4632327" y="4163470"/>
              <a:ext cx="1261872" cy="1261872"/>
            </a:xfrm>
            <a:prstGeom prst="rect">
              <a:avLst/>
            </a:prstGeom>
          </p:spPr>
        </p:pic>
        <p:pic>
          <p:nvPicPr>
            <p:cNvPr id="39" name="Picture 38">
              <a:extLst>
                <a:ext uri="{FF2B5EF4-FFF2-40B4-BE49-F238E27FC236}">
                  <a16:creationId xmlns:a16="http://schemas.microsoft.com/office/drawing/2014/main" id="{67D73033-0918-C84B-9FCE-6A11B157A22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6077660" y="4163470"/>
              <a:ext cx="1261872" cy="1261872"/>
            </a:xfrm>
            <a:prstGeom prst="rect">
              <a:avLst/>
            </a:prstGeom>
          </p:spPr>
        </p:pic>
        <p:pic>
          <p:nvPicPr>
            <p:cNvPr id="40" name="Picture 39">
              <a:extLst>
                <a:ext uri="{FF2B5EF4-FFF2-40B4-BE49-F238E27FC236}">
                  <a16:creationId xmlns:a16="http://schemas.microsoft.com/office/drawing/2014/main" id="{FEA82E9C-F973-D7F7-E823-871DFAB8CBCE}"/>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7522993" y="4163470"/>
              <a:ext cx="1261872" cy="1261872"/>
            </a:xfrm>
            <a:prstGeom prst="rect">
              <a:avLst/>
            </a:prstGeom>
          </p:spPr>
        </p:pic>
        <p:pic>
          <p:nvPicPr>
            <p:cNvPr id="41" name="Picture 40">
              <a:extLst>
                <a:ext uri="{FF2B5EF4-FFF2-40B4-BE49-F238E27FC236}">
                  <a16:creationId xmlns:a16="http://schemas.microsoft.com/office/drawing/2014/main" id="{06F2EF7F-0B35-3B74-CDF5-D674BD21CC77}"/>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968326" y="4163470"/>
              <a:ext cx="1261872" cy="1261872"/>
            </a:xfrm>
            <a:prstGeom prst="rect">
              <a:avLst/>
            </a:prstGeom>
          </p:spPr>
        </p:pic>
        <p:pic>
          <p:nvPicPr>
            <p:cNvPr id="63" name="Picture 62">
              <a:extLst>
                <a:ext uri="{FF2B5EF4-FFF2-40B4-BE49-F238E27FC236}">
                  <a16:creationId xmlns:a16="http://schemas.microsoft.com/office/drawing/2014/main" id="{A70C1F25-92DB-BA62-921D-EC440D9049D6}"/>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0413659" y="4163470"/>
              <a:ext cx="1261872" cy="1261872"/>
            </a:xfrm>
            <a:prstGeom prst="rect">
              <a:avLst/>
            </a:prstGeom>
          </p:spPr>
        </p:pic>
        <p:pic>
          <p:nvPicPr>
            <p:cNvPr id="64" name="Picture 63">
              <a:extLst>
                <a:ext uri="{FF2B5EF4-FFF2-40B4-BE49-F238E27FC236}">
                  <a16:creationId xmlns:a16="http://schemas.microsoft.com/office/drawing/2014/main" id="{1D3A7A8C-A2D4-DF8B-76BA-E3B11C7AA6CC}"/>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1858992" y="4163470"/>
              <a:ext cx="1261872" cy="1261872"/>
            </a:xfrm>
            <a:prstGeom prst="rect">
              <a:avLst/>
            </a:prstGeom>
          </p:spPr>
        </p:pic>
        <p:pic>
          <p:nvPicPr>
            <p:cNvPr id="65" name="Picture 64">
              <a:extLst>
                <a:ext uri="{FF2B5EF4-FFF2-40B4-BE49-F238E27FC236}">
                  <a16:creationId xmlns:a16="http://schemas.microsoft.com/office/drawing/2014/main" id="{1596A5CD-2607-4D8B-00F6-7DA7E87AAA39}"/>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304325" y="4163470"/>
              <a:ext cx="1261872" cy="1261872"/>
            </a:xfrm>
            <a:prstGeom prst="rect">
              <a:avLst/>
            </a:prstGeom>
          </p:spPr>
        </p:pic>
        <p:pic>
          <p:nvPicPr>
            <p:cNvPr id="66" name="Picture 65">
              <a:extLst>
                <a:ext uri="{FF2B5EF4-FFF2-40B4-BE49-F238E27FC236}">
                  <a16:creationId xmlns:a16="http://schemas.microsoft.com/office/drawing/2014/main" id="{AE65FDFC-3FEA-69EF-EEC9-6A597131A95E}"/>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4749658" y="4163470"/>
              <a:ext cx="1261872" cy="1261872"/>
            </a:xfrm>
            <a:prstGeom prst="rect">
              <a:avLst/>
            </a:prstGeom>
          </p:spPr>
        </p:pic>
      </p:grpSp>
      <p:grpSp>
        <p:nvGrpSpPr>
          <p:cNvPr id="79" name="Group 78">
            <a:extLst>
              <a:ext uri="{FF2B5EF4-FFF2-40B4-BE49-F238E27FC236}">
                <a16:creationId xmlns:a16="http://schemas.microsoft.com/office/drawing/2014/main" id="{5517C01E-338A-F493-0511-046EA593F935}"/>
              </a:ext>
            </a:extLst>
          </p:cNvPr>
          <p:cNvGrpSpPr/>
          <p:nvPr/>
        </p:nvGrpSpPr>
        <p:grpSpPr>
          <a:xfrm>
            <a:off x="335360" y="5445202"/>
            <a:ext cx="8342547" cy="925132"/>
            <a:chOff x="296328" y="5497637"/>
            <a:chExt cx="11379203" cy="1261872"/>
          </a:xfrm>
        </p:grpSpPr>
        <p:pic>
          <p:nvPicPr>
            <p:cNvPr id="71" name="Picture 70">
              <a:extLst>
                <a:ext uri="{FF2B5EF4-FFF2-40B4-BE49-F238E27FC236}">
                  <a16:creationId xmlns:a16="http://schemas.microsoft.com/office/drawing/2014/main" id="{81415A2F-7D02-5BB5-BDD4-9CB9CEFBAB59}"/>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296328" y="5497637"/>
              <a:ext cx="1261872" cy="1261872"/>
            </a:xfrm>
            <a:prstGeom prst="rect">
              <a:avLst/>
            </a:prstGeom>
          </p:spPr>
        </p:pic>
        <p:pic>
          <p:nvPicPr>
            <p:cNvPr id="72" name="Picture 71">
              <a:extLst>
                <a:ext uri="{FF2B5EF4-FFF2-40B4-BE49-F238E27FC236}">
                  <a16:creationId xmlns:a16="http://schemas.microsoft.com/office/drawing/2014/main" id="{1777AEEA-C226-D78C-EEA9-1555B988340B}"/>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741661" y="5497637"/>
              <a:ext cx="1261872" cy="1261872"/>
            </a:xfrm>
            <a:prstGeom prst="rect">
              <a:avLst/>
            </a:prstGeom>
          </p:spPr>
        </p:pic>
        <p:pic>
          <p:nvPicPr>
            <p:cNvPr id="73" name="Picture 72">
              <a:extLst>
                <a:ext uri="{FF2B5EF4-FFF2-40B4-BE49-F238E27FC236}">
                  <a16:creationId xmlns:a16="http://schemas.microsoft.com/office/drawing/2014/main" id="{805284C5-64AD-D305-77F3-1058F93A6F18}"/>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3186994" y="5497637"/>
              <a:ext cx="1261872" cy="1261872"/>
            </a:xfrm>
            <a:prstGeom prst="rect">
              <a:avLst/>
            </a:prstGeom>
          </p:spPr>
        </p:pic>
        <p:pic>
          <p:nvPicPr>
            <p:cNvPr id="74" name="Picture 73">
              <a:extLst>
                <a:ext uri="{FF2B5EF4-FFF2-40B4-BE49-F238E27FC236}">
                  <a16:creationId xmlns:a16="http://schemas.microsoft.com/office/drawing/2014/main" id="{352CC032-2B70-877E-E9BF-C81D819EC62B}"/>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4632327" y="5497637"/>
              <a:ext cx="1261872" cy="1261872"/>
            </a:xfrm>
            <a:prstGeom prst="rect">
              <a:avLst/>
            </a:prstGeom>
          </p:spPr>
        </p:pic>
        <p:pic>
          <p:nvPicPr>
            <p:cNvPr id="75" name="Picture 74">
              <a:extLst>
                <a:ext uri="{FF2B5EF4-FFF2-40B4-BE49-F238E27FC236}">
                  <a16:creationId xmlns:a16="http://schemas.microsoft.com/office/drawing/2014/main" id="{4842C2D3-D6AB-1037-5D90-D2913E5CCE55}"/>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6077660" y="5497637"/>
              <a:ext cx="1261872" cy="1261872"/>
            </a:xfrm>
            <a:prstGeom prst="rect">
              <a:avLst/>
            </a:prstGeom>
          </p:spPr>
        </p:pic>
        <p:pic>
          <p:nvPicPr>
            <p:cNvPr id="76" name="Picture 75">
              <a:extLst>
                <a:ext uri="{FF2B5EF4-FFF2-40B4-BE49-F238E27FC236}">
                  <a16:creationId xmlns:a16="http://schemas.microsoft.com/office/drawing/2014/main" id="{8412E374-5B10-86A9-3AA0-423A883645A2}"/>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7522993" y="5497637"/>
              <a:ext cx="1261872" cy="1261872"/>
            </a:xfrm>
            <a:prstGeom prst="rect">
              <a:avLst/>
            </a:prstGeom>
          </p:spPr>
        </p:pic>
        <p:pic>
          <p:nvPicPr>
            <p:cNvPr id="77" name="Picture 76">
              <a:extLst>
                <a:ext uri="{FF2B5EF4-FFF2-40B4-BE49-F238E27FC236}">
                  <a16:creationId xmlns:a16="http://schemas.microsoft.com/office/drawing/2014/main" id="{DABD7849-3AA6-7736-85E0-5574258A438B}"/>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8968326" y="5497637"/>
              <a:ext cx="1261872" cy="1261872"/>
            </a:xfrm>
            <a:prstGeom prst="rect">
              <a:avLst/>
            </a:prstGeom>
          </p:spPr>
        </p:pic>
        <p:pic>
          <p:nvPicPr>
            <p:cNvPr id="78" name="Picture 77">
              <a:extLst>
                <a:ext uri="{FF2B5EF4-FFF2-40B4-BE49-F238E27FC236}">
                  <a16:creationId xmlns:a16="http://schemas.microsoft.com/office/drawing/2014/main" id="{8546288D-5D5F-9FCE-1BA7-36CD1760DA95}"/>
                </a:ext>
              </a:extLst>
            </p:cNvPr>
            <p:cNvPicPr>
              <a:picLocks noChangeAspect="1"/>
            </p:cNvPicPr>
            <p:nvPr/>
          </p:nvPicPr>
          <p:blipFill>
            <a:blip r:embed="rId42">
              <a:extLst>
                <a:ext uri="{28A0092B-C50C-407E-A947-70E740481C1C}">
                  <a14:useLocalDpi xmlns:a14="http://schemas.microsoft.com/office/drawing/2010/main" val="0"/>
                </a:ext>
              </a:extLst>
            </a:blip>
            <a:srcRect/>
            <a:stretch/>
          </p:blipFill>
          <p:spPr>
            <a:xfrm>
              <a:off x="10413659" y="5497637"/>
              <a:ext cx="1261872" cy="1261872"/>
            </a:xfrm>
            <a:prstGeom prst="rect">
              <a:avLst/>
            </a:prstGeom>
          </p:spPr>
        </p:pic>
      </p:grpSp>
    </p:spTree>
    <p:extLst>
      <p:ext uri="{BB962C8B-B14F-4D97-AF65-F5344CB8AC3E}">
        <p14:creationId xmlns:p14="http://schemas.microsoft.com/office/powerpoint/2010/main" val="4061795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0200-F43A-8C66-B568-662E3D9E64B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82D99D3-A836-E768-D8A8-47A8228F87C6}"/>
              </a:ext>
            </a:extLst>
          </p:cNvPr>
          <p:cNvSpPr>
            <a:spLocks noGrp="1" noChangeArrowheads="1"/>
          </p:cNvSpPr>
          <p:nvPr>
            <p:ph type="title"/>
          </p:nvPr>
        </p:nvSpPr>
        <p:spPr>
          <a:xfrm>
            <a:off x="-13312" y="197412"/>
            <a:ext cx="12192000" cy="1719420"/>
          </a:xfrm>
        </p:spPr>
        <p:txBody>
          <a:bodyPr wrap="square" anchor="b">
            <a:noAutofit/>
          </a:bodyPr>
          <a:lstStyle/>
          <a:p>
            <a:pPr>
              <a:lnSpc>
                <a:spcPct val="85000"/>
              </a:lnSpc>
            </a:pPr>
            <a:r>
              <a:rPr lang="en-US" sz="3800" dirty="0"/>
              <a:t>Expert Second Opinion</a:t>
            </a:r>
            <a:br>
              <a:rPr lang="en-US" sz="3800" dirty="0"/>
            </a:br>
            <a:r>
              <a:rPr lang="en-US" sz="3800" dirty="0"/>
              <a:t>Investigators Discuss the Optimal Management </a:t>
            </a:r>
            <a:br>
              <a:rPr lang="en-US" sz="3800" dirty="0"/>
            </a:br>
            <a:r>
              <a:rPr lang="en-US" sz="3800" dirty="0"/>
              <a:t>of Myelofibrosis and Systemic Mastocytosis</a:t>
            </a:r>
          </a:p>
        </p:txBody>
      </p:sp>
      <p:sp>
        <p:nvSpPr>
          <p:cNvPr id="12" name="Text Box 3">
            <a:extLst>
              <a:ext uri="{FF2B5EF4-FFF2-40B4-BE49-F238E27FC236}">
                <a16:creationId xmlns:a16="http://schemas.microsoft.com/office/drawing/2014/main" id="{FBAEDCFE-128D-3C52-66F9-F63235199FE6}"/>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F1F068B8-9BA1-652B-5C68-8A8237EB3E9E}"/>
              </a:ext>
            </a:extLst>
          </p:cNvPr>
          <p:cNvSpPr txBox="1">
            <a:spLocks noChangeArrowheads="1"/>
          </p:cNvSpPr>
          <p:nvPr/>
        </p:nvSpPr>
        <p:spPr bwMode="auto">
          <a:xfrm>
            <a:off x="2920388" y="3629649"/>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6215B5C9-5B03-198C-D85E-10C54924675C}"/>
              </a:ext>
            </a:extLst>
          </p:cNvPr>
          <p:cNvSpPr txBox="1">
            <a:spLocks noChangeArrowheads="1"/>
          </p:cNvSpPr>
          <p:nvPr/>
        </p:nvSpPr>
        <p:spPr bwMode="auto">
          <a:xfrm>
            <a:off x="-13312" y="256490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3:15 PM – 5:15 PM ET</a:t>
            </a:r>
          </a:p>
        </p:txBody>
      </p:sp>
      <p:sp>
        <p:nvSpPr>
          <p:cNvPr id="8" name="Rectangle 4">
            <a:extLst>
              <a:ext uri="{FF2B5EF4-FFF2-40B4-BE49-F238E27FC236}">
                <a16:creationId xmlns:a16="http://schemas.microsoft.com/office/drawing/2014/main" id="{5788A18A-7E8D-F30F-430C-C1AC839618B4}"/>
              </a:ext>
            </a:extLst>
          </p:cNvPr>
          <p:cNvSpPr txBox="1">
            <a:spLocks noChangeArrowheads="1"/>
          </p:cNvSpPr>
          <p:nvPr/>
        </p:nvSpPr>
        <p:spPr bwMode="auto">
          <a:xfrm>
            <a:off x="-13312" y="1890138"/>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669E6F45-12AF-3DC7-0D2D-69AA8D825C99}"/>
              </a:ext>
            </a:extLst>
          </p:cNvPr>
          <p:cNvSpPr txBox="1">
            <a:spLocks noChangeArrowheads="1"/>
          </p:cNvSpPr>
          <p:nvPr/>
        </p:nvSpPr>
        <p:spPr bwMode="auto">
          <a:xfrm>
            <a:off x="983432" y="4214424"/>
            <a:ext cx="10081119" cy="13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Claire Harrison</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Andrew T Kuykendall,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T Oh,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Jeanne Palmer,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Raajit</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K Rampal, MD, PhD</a:t>
            </a:r>
          </a:p>
        </p:txBody>
      </p:sp>
    </p:spTree>
    <p:custDataLst>
      <p:tags r:id="rId1"/>
    </p:custDataLst>
    <p:extLst>
      <p:ext uri="{BB962C8B-B14F-4D97-AF65-F5344CB8AC3E}">
        <p14:creationId xmlns:p14="http://schemas.microsoft.com/office/powerpoint/2010/main" val="2096039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209EF-53F8-80DF-A6C0-141A8C41D65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34634A6-A324-8EEF-EE3C-800783B35F23}"/>
              </a:ext>
            </a:extLst>
          </p:cNvPr>
          <p:cNvSpPr txBox="1">
            <a:spLocks/>
          </p:cNvSpPr>
          <p:nvPr/>
        </p:nvSpPr>
        <p:spPr>
          <a:xfrm>
            <a:off x="912286" y="44624"/>
            <a:ext cx="10358967" cy="727837"/>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8" name="TextBox 7">
            <a:extLst>
              <a:ext uri="{FF2B5EF4-FFF2-40B4-BE49-F238E27FC236}">
                <a16:creationId xmlns:a16="http://schemas.microsoft.com/office/drawing/2014/main" id="{2C8F3437-3109-EFC8-A27B-5B8CA8131DA6}"/>
              </a:ext>
            </a:extLst>
          </p:cNvPr>
          <p:cNvSpPr txBox="1"/>
          <p:nvPr/>
        </p:nvSpPr>
        <p:spPr>
          <a:xfrm>
            <a:off x="2953751" y="4070998"/>
            <a:ext cx="326169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John Mascarenhas,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Director, Center of Excellence in Blood Cancers and Myeloid Disorders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Director, Adult Leukemia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Leader, Myeloproliferative Disorders Clinical Research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Division of Hematology/Oncology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Tisch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New York, New York</a:t>
            </a:r>
          </a:p>
        </p:txBody>
      </p:sp>
      <p:sp>
        <p:nvSpPr>
          <p:cNvPr id="24" name="TextBox 23">
            <a:extLst>
              <a:ext uri="{FF2B5EF4-FFF2-40B4-BE49-F238E27FC236}">
                <a16:creationId xmlns:a16="http://schemas.microsoft.com/office/drawing/2014/main" id="{634E46E4-6FF3-FAB8-DBF8-47B61F78B612}"/>
              </a:ext>
            </a:extLst>
          </p:cNvPr>
          <p:cNvSpPr txBox="1"/>
          <p:nvPr/>
        </p:nvSpPr>
        <p:spPr>
          <a:xfrm>
            <a:off x="9238249" y="1189345"/>
            <a:ext cx="280411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Laura C Michaelis,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Armand J Quick Professor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Chief, Division of Hematology and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Department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Medical College of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Milwaukee, Wisconsin</a:t>
            </a:r>
          </a:p>
        </p:txBody>
      </p:sp>
      <p:pic>
        <p:nvPicPr>
          <p:cNvPr id="11" name="Picture 10" descr="A person wearing headphones&#10;&#10;AI-generated content may be incorrect.">
            <a:extLst>
              <a:ext uri="{FF2B5EF4-FFF2-40B4-BE49-F238E27FC236}">
                <a16:creationId xmlns:a16="http://schemas.microsoft.com/office/drawing/2014/main" id="{7791318A-B973-2066-C326-182FE8F1A39C}"/>
              </a:ext>
            </a:extLst>
          </p:cNvPr>
          <p:cNvPicPr>
            <a:picLocks noChangeAspect="1"/>
          </p:cNvPicPr>
          <p:nvPr/>
        </p:nvPicPr>
        <p:blipFill>
          <a:blip r:embed="rId3"/>
          <a:stretch>
            <a:fillRect/>
          </a:stretch>
        </p:blipFill>
        <p:spPr>
          <a:xfrm>
            <a:off x="169985" y="4070998"/>
            <a:ext cx="2743200" cy="1543050"/>
          </a:xfrm>
          <a:prstGeom prst="rect">
            <a:avLst/>
          </a:prstGeom>
          <a:effectLst>
            <a:outerShdw blurRad="50800" dist="38100" dir="2700000" algn="tl" rotWithShape="0">
              <a:prstClr val="black">
                <a:alpha val="40000"/>
              </a:prstClr>
            </a:outerShdw>
          </a:effectLst>
        </p:spPr>
      </p:pic>
      <p:pic>
        <p:nvPicPr>
          <p:cNvPr id="13" name="Picture 12" descr="A person wearing a headset&#10;&#10;AI-generated content may be incorrect.">
            <a:extLst>
              <a:ext uri="{FF2B5EF4-FFF2-40B4-BE49-F238E27FC236}">
                <a16:creationId xmlns:a16="http://schemas.microsoft.com/office/drawing/2014/main" id="{8EE6C34F-A087-0D0A-0269-26CCD227195B}"/>
              </a:ext>
            </a:extLst>
          </p:cNvPr>
          <p:cNvPicPr>
            <a:picLocks noChangeAspect="1"/>
          </p:cNvPicPr>
          <p:nvPr/>
        </p:nvPicPr>
        <p:blipFill>
          <a:blip r:embed="rId4"/>
          <a:stretch>
            <a:fillRect/>
          </a:stretch>
        </p:blipFill>
        <p:spPr>
          <a:xfrm>
            <a:off x="6474699" y="1189345"/>
            <a:ext cx="2743200" cy="154305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1887950-E90B-C62F-0B0C-EF7C4DF6D129}"/>
              </a:ext>
            </a:extLst>
          </p:cNvPr>
          <p:cNvSpPr txBox="1"/>
          <p:nvPr/>
        </p:nvSpPr>
        <p:spPr>
          <a:xfrm>
            <a:off x="2953751" y="1189345"/>
            <a:ext cx="326169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Prithviraj Bose,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Professor, Department of Leukemia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Co-Leader, Section of Myeloproliferative Neoplasms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Division of Cancer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The University of Texas </a:t>
            </a:r>
            <a:br>
              <a:rPr kumimoji="0" lang="en-US" sz="1600" b="0" i="0" u="none" strike="noStrike" kern="1200" cap="none" spc="0" normalizeH="0" baseline="0" noProof="0" dirty="0">
                <a:ln>
                  <a:noFill/>
                </a:ln>
                <a:solidFill>
                  <a:srgbClr val="000000"/>
                </a:solidFill>
                <a:effectLst/>
                <a:uLnTx/>
                <a:uFillTx/>
                <a:latin typeface="Calibri"/>
                <a:ea typeface="+mn-ea"/>
                <a:cs typeface="+mn-cs"/>
              </a:rPr>
            </a:br>
            <a:r>
              <a:rPr kumimoji="0" lang="en-US" sz="1600" b="0" i="0" u="none" strike="noStrike" kern="1200" cap="none" spc="0" normalizeH="0" baseline="0" noProof="0" dirty="0">
                <a:ln>
                  <a:noFill/>
                </a:ln>
                <a:solidFill>
                  <a:srgbClr val="000000"/>
                </a:solidFill>
                <a:effectLst/>
                <a:uLnTx/>
                <a:uFillTx/>
                <a:latin typeface="Calibri"/>
                <a:ea typeface="+mn-ea"/>
                <a:cs typeface="+mn-cs"/>
              </a:rPr>
              <a:t>MD Anderson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Houston, Texas</a:t>
            </a:r>
          </a:p>
        </p:txBody>
      </p:sp>
      <p:pic>
        <p:nvPicPr>
          <p:cNvPr id="7" name="Picture 6" descr="A person in a suit sitting in a chair&#10;&#10;AI-generated content may be incorrect.">
            <a:extLst>
              <a:ext uri="{FF2B5EF4-FFF2-40B4-BE49-F238E27FC236}">
                <a16:creationId xmlns:a16="http://schemas.microsoft.com/office/drawing/2014/main" id="{68B0AA5A-D1BA-5345-FE65-91D26FE0955B}"/>
              </a:ext>
            </a:extLst>
          </p:cNvPr>
          <p:cNvPicPr>
            <a:picLocks noChangeAspect="1"/>
          </p:cNvPicPr>
          <p:nvPr/>
        </p:nvPicPr>
        <p:blipFill>
          <a:blip r:embed="rId5"/>
          <a:srcRect t="2172" r="2172"/>
          <a:stretch>
            <a:fillRect/>
          </a:stretch>
        </p:blipFill>
        <p:spPr>
          <a:xfrm>
            <a:off x="180160" y="1189345"/>
            <a:ext cx="2743200" cy="1543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6344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Prof Harrison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B328B44C-4494-1061-FB7F-B8976F37BF12}"/>
              </a:ext>
            </a:extLst>
          </p:cNvPr>
          <p:cNvGraphicFramePr>
            <a:graphicFrameLocks/>
          </p:cNvGraphicFramePr>
          <p:nvPr>
            <p:extLst>
              <p:ext uri="{D42A27DB-BD31-4B8C-83A1-F6EECF244321}">
                <p14:modId xmlns:p14="http://schemas.microsoft.com/office/powerpoint/2010/main" val="3938405562"/>
              </p:ext>
            </p:extLst>
          </p:nvPr>
        </p:nvGraphicFramePr>
        <p:xfrm>
          <a:off x="835596" y="1484784"/>
          <a:ext cx="10439887" cy="4279333"/>
        </p:xfrm>
        <a:graphic>
          <a:graphicData uri="http://schemas.openxmlformats.org/drawingml/2006/table">
            <a:tbl>
              <a:tblPr firstRow="1" bandRow="1">
                <a:tableStyleId>{F2DE63D5-997A-4646-A377-4702673A728D}</a:tableStyleId>
              </a:tblPr>
              <a:tblGrid>
                <a:gridCol w="2861677">
                  <a:extLst>
                    <a:ext uri="{9D8B030D-6E8A-4147-A177-3AD203B41FA5}">
                      <a16:colId xmlns:a16="http://schemas.microsoft.com/office/drawing/2014/main" val="20000"/>
                    </a:ext>
                  </a:extLst>
                </a:gridCol>
                <a:gridCol w="7578210">
                  <a:extLst>
                    <a:ext uri="{9D8B030D-6E8A-4147-A177-3AD203B41FA5}">
                      <a16:colId xmlns:a16="http://schemas.microsoft.com/office/drawing/2014/main" val="20001"/>
                    </a:ext>
                  </a:extLst>
                </a:gridCol>
              </a:tblGrid>
              <a:tr h="833235">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Galecto</a:t>
                      </a:r>
                      <a:r>
                        <a:rPr lang="en-US" sz="1800" b="0" kern="1200" dirty="0">
                          <a:solidFill>
                            <a:schemeClr val="tx1"/>
                          </a:solidFill>
                          <a:effectLst/>
                          <a:latin typeface="+mn-lt"/>
                          <a:ea typeface="+mn-ea"/>
                          <a:cs typeface="+mn-cs"/>
                        </a:rPr>
                        <a:t> Inc, Geron Corporation, GSK, Incyte Corporation,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Keros Therapeutics, Novartis, Silence Therapeutics,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03562">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Galecto</a:t>
                      </a:r>
                      <a:r>
                        <a:rPr lang="en-US" sz="1800" b="0" kern="1200" dirty="0">
                          <a:solidFill>
                            <a:schemeClr val="tx1"/>
                          </a:solidFill>
                          <a:effectLst/>
                          <a:latin typeface="+mn-lt"/>
                          <a:ea typeface="+mn-ea"/>
                          <a:cs typeface="+mn-cs"/>
                        </a:rPr>
                        <a:t> Inc, Geron Corporation, GSK, Incyte Corporation,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Keros Therapeutics, Novartis, Silence Therapeutics, Sobi,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1831690"/>
                  </a:ext>
                </a:extLst>
              </a:tr>
              <a:tr h="83323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Galecto</a:t>
                      </a:r>
                      <a:r>
                        <a:rPr lang="en-US" sz="1800" b="0" kern="1200" dirty="0">
                          <a:solidFill>
                            <a:schemeClr val="tx1"/>
                          </a:solidFill>
                          <a:effectLst/>
                          <a:latin typeface="+mn-lt"/>
                          <a:ea typeface="+mn-ea"/>
                          <a:cs typeface="+mn-cs"/>
                        </a:rPr>
                        <a:t> Inc, Geron Corporation, GSK, Incyte Corporation,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Novartis, Silence Therapeutics,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7475493"/>
                  </a:ext>
                </a:extLst>
              </a:tr>
              <a:tr h="946392">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Galecto</a:t>
                      </a:r>
                      <a:r>
                        <a:rPr lang="en-US" sz="1800" b="0" kern="1200" dirty="0">
                          <a:solidFill>
                            <a:schemeClr val="tx1"/>
                          </a:solidFill>
                          <a:effectLst/>
                          <a:latin typeface="+mn-lt"/>
                          <a:ea typeface="+mn-ea"/>
                          <a:cs typeface="+mn-cs"/>
                        </a:rPr>
                        <a:t> Inc, Incyte Corporation, Novartis, Silence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520809"/>
                  </a:ext>
                </a:extLst>
              </a:tr>
              <a:tr h="462909">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AOP Health, GSK, Incyte Corporation,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8860206"/>
                  </a:ext>
                </a:extLst>
              </a:tr>
            </a:tbl>
          </a:graphicData>
        </a:graphic>
      </p:graphicFrame>
    </p:spTree>
    <p:custDataLst>
      <p:tags r:id="rId1"/>
    </p:custDataLst>
    <p:extLst>
      <p:ext uri="{BB962C8B-B14F-4D97-AF65-F5344CB8AC3E}">
        <p14:creationId xmlns:p14="http://schemas.microsoft.com/office/powerpoint/2010/main" val="3141460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Clinical Decision-Making for Myelofibrosis (MF) in the Absence of Severe Cytopenias — Dr Palmer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Managing MF in Patients with Anemia — Dr Oh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Managing MF in Patients with Thrombocytopenia — Dr Rampal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Promising Novel Agents Under Investigation for MF — Prof Harrison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Management of Systemic Mastocytosis — </a:t>
            </a:r>
            <a:br>
              <a:rPr lang="en-US" sz="2500" dirty="0">
                <a:solidFill>
                  <a:schemeClr val="tx1"/>
                </a:solidFill>
              </a:rPr>
            </a:br>
            <a:r>
              <a:rPr lang="en-US" sz="2500" dirty="0">
                <a:solidFill>
                  <a:schemeClr val="tx1"/>
                </a:solidFill>
              </a:rPr>
              <a:t>Dr Kuykendall  </a:t>
            </a: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2A7650-AAA7-1F52-0B02-39B2C593713C}"/>
              </a:ext>
            </a:extLst>
          </p:cNvPr>
          <p:cNvSpPr/>
          <p:nvPr/>
        </p:nvSpPr>
        <p:spPr bwMode="auto">
          <a:xfrm>
            <a:off x="740128" y="1340768"/>
            <a:ext cx="1082848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chemeClr val="bg1"/>
                </a:solidFill>
              </a:rPr>
              <a:t>Module 1: Current Clinical Decision-Making for Myelofibrosis (MF) in the Absence of Severe Cytopenias — Dr Palmer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Managing MF in Patients with Anemia — Dr Oh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Managing MF in Patients with Thrombocytopenia — Dr Rampal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Promising Novel Agents Under Investigation for MF — Prof Harrison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Management of Systemic Mastocytosis — </a:t>
            </a:r>
            <a:br>
              <a:rPr lang="en-US" sz="2500" dirty="0">
                <a:solidFill>
                  <a:schemeClr val="tx1"/>
                </a:solidFill>
              </a:rPr>
            </a:br>
            <a:r>
              <a:rPr lang="en-US" sz="2500" dirty="0">
                <a:solidFill>
                  <a:schemeClr val="tx1"/>
                </a:solidFill>
              </a:rPr>
              <a:t>Dr Kuykendall  </a:t>
            </a:r>
          </a:p>
        </p:txBody>
      </p:sp>
    </p:spTree>
    <p:extLst>
      <p:ext uri="{BB962C8B-B14F-4D97-AF65-F5344CB8AC3E}">
        <p14:creationId xmlns:p14="http://schemas.microsoft.com/office/powerpoint/2010/main" val="32375717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99585-DC69-2C7B-8921-B7660BC1BE6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69DF6C3-FE53-0F1D-1A6D-6569A96D4D5F}"/>
              </a:ext>
            </a:extLst>
          </p:cNvPr>
          <p:cNvSpPr>
            <a:spLocks noGrp="1"/>
          </p:cNvSpPr>
          <p:nvPr>
            <p:ph type="ctrTitle"/>
          </p:nvPr>
        </p:nvSpPr>
        <p:spPr/>
        <p:txBody>
          <a:bodyPr/>
          <a:lstStyle/>
          <a:p>
            <a:r>
              <a:rPr lang="en-US" dirty="0"/>
              <a:t>Current Clinical Decision-Making for Myelofibrosis (MF) in the Absence of Severe Cytopenias </a:t>
            </a:r>
          </a:p>
        </p:txBody>
      </p:sp>
      <p:sp>
        <p:nvSpPr>
          <p:cNvPr id="8" name="Subtitle 7">
            <a:extLst>
              <a:ext uri="{FF2B5EF4-FFF2-40B4-BE49-F238E27FC236}">
                <a16:creationId xmlns:a16="http://schemas.microsoft.com/office/drawing/2014/main" id="{D33C845D-1F40-1349-288D-B3B6B19C2B48}"/>
              </a:ext>
            </a:extLst>
          </p:cNvPr>
          <p:cNvSpPr>
            <a:spLocks noGrp="1"/>
          </p:cNvSpPr>
          <p:nvPr>
            <p:ph type="subTitle" idx="1"/>
          </p:nvPr>
        </p:nvSpPr>
        <p:spPr>
          <a:xfrm>
            <a:off x="1524000" y="4494404"/>
            <a:ext cx="9144000" cy="1655762"/>
          </a:xfrm>
        </p:spPr>
        <p:txBody>
          <a:bodyPr/>
          <a:lstStyle/>
          <a:p>
            <a:r>
              <a:rPr lang="en-US" b="1" dirty="0"/>
              <a:t>Jeanne Palmer, MD</a:t>
            </a:r>
          </a:p>
          <a:p>
            <a:r>
              <a:rPr lang="en-US" dirty="0"/>
              <a:t>Mayo Clinic Arizona</a:t>
            </a:r>
          </a:p>
        </p:txBody>
      </p:sp>
    </p:spTree>
    <p:extLst>
      <p:ext uri="{BB962C8B-B14F-4D97-AF65-F5344CB8AC3E}">
        <p14:creationId xmlns:p14="http://schemas.microsoft.com/office/powerpoint/2010/main" val="926340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DBB4-A398-2753-0E33-ED2077B0CB03}"/>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6AFC8CA9-58FB-0BBE-F717-FF4F5ADBDE31}"/>
              </a:ext>
            </a:extLst>
          </p:cNvPr>
          <p:cNvSpPr>
            <a:spLocks noGrp="1"/>
          </p:cNvSpPr>
          <p:nvPr>
            <p:ph sz="half" idx="1"/>
          </p:nvPr>
        </p:nvSpPr>
        <p:spPr>
          <a:xfrm>
            <a:off x="497766" y="1174845"/>
            <a:ext cx="6388248" cy="4678738"/>
          </a:xfrm>
        </p:spPr>
        <p:txBody>
          <a:bodyPr/>
          <a:lstStyle/>
          <a:p>
            <a:pPr marL="0" indent="0">
              <a:buNone/>
            </a:pPr>
            <a:r>
              <a:rPr lang="en-US" sz="2400" dirty="0"/>
              <a:t>Patient is a 51 year old female recently diagnosed with myelofibrosis when she presented with a mild anemia and leukocytosis.  </a:t>
            </a:r>
          </a:p>
          <a:p>
            <a:pPr marL="0" indent="0">
              <a:buNone/>
            </a:pPr>
            <a:r>
              <a:rPr lang="en-US" sz="2400" dirty="0"/>
              <a:t>-Hgb 11.2</a:t>
            </a:r>
          </a:p>
          <a:p>
            <a:pPr marL="0" indent="0">
              <a:buNone/>
            </a:pPr>
            <a:r>
              <a:rPr lang="en-US" sz="2400" dirty="0"/>
              <a:t>-WBC 15.2, leukoerythroblastic picture</a:t>
            </a:r>
          </a:p>
          <a:p>
            <a:pPr>
              <a:buFontTx/>
              <a:buChar char="-"/>
            </a:pPr>
            <a:r>
              <a:rPr lang="en-US" sz="2400" dirty="0" err="1"/>
              <a:t>Plt</a:t>
            </a:r>
            <a:r>
              <a:rPr lang="en-US" sz="2400" dirty="0"/>
              <a:t> 190</a:t>
            </a:r>
          </a:p>
          <a:p>
            <a:pPr>
              <a:buFontTx/>
              <a:buChar char="-"/>
            </a:pPr>
            <a:r>
              <a:rPr lang="en-US" sz="2400" dirty="0"/>
              <a:t>Spleen- 5cm below LCM</a:t>
            </a:r>
          </a:p>
          <a:p>
            <a:pPr>
              <a:buFontTx/>
              <a:buChar char="-"/>
            </a:pPr>
            <a:r>
              <a:rPr lang="en-US" sz="2400" i="1" dirty="0"/>
              <a:t>JAK2v617f</a:t>
            </a:r>
            <a:r>
              <a:rPr lang="en-US" sz="2400" dirty="0"/>
              <a:t> present, no other mutations </a:t>
            </a:r>
          </a:p>
          <a:p>
            <a:pPr>
              <a:buFontTx/>
              <a:buChar char="-"/>
            </a:pPr>
            <a:r>
              <a:rPr lang="en-US" sz="2400" dirty="0"/>
              <a:t>Patient reports night sweats and a 15 lb weight loss</a:t>
            </a:r>
          </a:p>
          <a:p>
            <a:endParaRPr lang="en-US" sz="2400" dirty="0"/>
          </a:p>
        </p:txBody>
      </p:sp>
      <p:pic>
        <p:nvPicPr>
          <p:cNvPr id="7" name="Picture 6" descr="A picture containing tree, outdoor, person, grass&#10;&#10;Description automatically generated">
            <a:extLst>
              <a:ext uri="{FF2B5EF4-FFF2-40B4-BE49-F238E27FC236}">
                <a16:creationId xmlns:a16="http://schemas.microsoft.com/office/drawing/2014/main" id="{D1C5FE94-D96E-DAF9-145E-3FF14175F84B}"/>
              </a:ext>
            </a:extLst>
          </p:cNvPr>
          <p:cNvPicPr>
            <a:picLocks noChangeAspect="1"/>
          </p:cNvPicPr>
          <p:nvPr/>
        </p:nvPicPr>
        <p:blipFill rotWithShape="1">
          <a:blip r:embed="rId2">
            <a:extLst>
              <a:ext uri="{28A0092B-C50C-407E-A947-70E740481C1C}">
                <a14:useLocalDpi xmlns:a14="http://schemas.microsoft.com/office/drawing/2010/main" val="0"/>
              </a:ext>
            </a:extLst>
          </a:blip>
          <a:srcRect l="117581" t="-24839" r="-98827" b="8503"/>
          <a:stretch/>
        </p:blipFill>
        <p:spPr>
          <a:xfrm>
            <a:off x="6517475" y="1232877"/>
            <a:ext cx="4520276" cy="4392246"/>
          </a:xfrm>
          <a:prstGeom prst="rect">
            <a:avLst/>
          </a:prstGeom>
        </p:spPr>
      </p:pic>
      <p:pic>
        <p:nvPicPr>
          <p:cNvPr id="9" name="Picture 8" descr="A picture containing tree, outdoor, person, grass">
            <a:extLst>
              <a:ext uri="{FF2B5EF4-FFF2-40B4-BE49-F238E27FC236}">
                <a16:creationId xmlns:a16="http://schemas.microsoft.com/office/drawing/2014/main" id="{98A7745B-6914-296E-49C3-FA92C39443DB}"/>
              </a:ext>
            </a:extLst>
          </p:cNvPr>
          <p:cNvPicPr>
            <a:picLocks noChangeAspect="1"/>
          </p:cNvPicPr>
          <p:nvPr/>
        </p:nvPicPr>
        <p:blipFill rotWithShape="1">
          <a:blip r:embed="rId2">
            <a:extLst>
              <a:ext uri="{28A0092B-C50C-407E-A947-70E740481C1C}">
                <a14:useLocalDpi xmlns:a14="http://schemas.microsoft.com/office/drawing/2010/main" val="0"/>
              </a:ext>
            </a:extLst>
          </a:blip>
          <a:srcRect l="117581" t="-24839" r="-98827" b="8503"/>
          <a:stretch/>
        </p:blipFill>
        <p:spPr>
          <a:xfrm>
            <a:off x="6517475" y="1653976"/>
            <a:ext cx="4520276" cy="4392246"/>
          </a:xfrm>
          <a:prstGeom prst="rect">
            <a:avLst/>
          </a:prstGeom>
        </p:spPr>
      </p:pic>
      <p:pic>
        <p:nvPicPr>
          <p:cNvPr id="10" name="Picture 9" descr="A picture containing tree, outdoor, person, grass">
            <a:extLst>
              <a:ext uri="{FF2B5EF4-FFF2-40B4-BE49-F238E27FC236}">
                <a16:creationId xmlns:a16="http://schemas.microsoft.com/office/drawing/2014/main" id="{0C73A936-04A8-0E93-B406-F636FA7921FD}"/>
              </a:ext>
            </a:extLst>
          </p:cNvPr>
          <p:cNvPicPr>
            <a:picLocks noChangeAspect="1"/>
          </p:cNvPicPr>
          <p:nvPr/>
        </p:nvPicPr>
        <p:blipFill rotWithShape="1">
          <a:blip r:embed="rId2">
            <a:extLst>
              <a:ext uri="{28A0092B-C50C-407E-A947-70E740481C1C}">
                <a14:useLocalDpi xmlns:a14="http://schemas.microsoft.com/office/drawing/2010/main" val="0"/>
              </a:ext>
            </a:extLst>
          </a:blip>
          <a:srcRect l="33461" r="12041"/>
          <a:stretch/>
        </p:blipFill>
        <p:spPr>
          <a:xfrm flipH="1">
            <a:off x="7596445" y="811778"/>
            <a:ext cx="3441306" cy="4213713"/>
          </a:xfrm>
          <a:prstGeom prst="rect">
            <a:avLst/>
          </a:prstGeom>
          <a:effectLst>
            <a:softEdge rad="317500"/>
          </a:effectLst>
        </p:spPr>
      </p:pic>
      <p:sp>
        <p:nvSpPr>
          <p:cNvPr id="11" name="TextBox 10">
            <a:extLst>
              <a:ext uri="{FF2B5EF4-FFF2-40B4-BE49-F238E27FC236}">
                <a16:creationId xmlns:a16="http://schemas.microsoft.com/office/drawing/2014/main" id="{F2B3F52D-5615-4444-FE87-BB40E8462CCE}"/>
              </a:ext>
            </a:extLst>
          </p:cNvPr>
          <p:cNvSpPr txBox="1"/>
          <p:nvPr/>
        </p:nvSpPr>
        <p:spPr>
          <a:xfrm>
            <a:off x="8476748" y="5391918"/>
            <a:ext cx="1850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HIPAA Compliant Stock photo- not a real patient</a:t>
            </a:r>
          </a:p>
        </p:txBody>
      </p:sp>
    </p:spTree>
    <p:extLst>
      <p:ext uri="{BB962C8B-B14F-4D97-AF65-F5344CB8AC3E}">
        <p14:creationId xmlns:p14="http://schemas.microsoft.com/office/powerpoint/2010/main" val="451644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68" y="67577"/>
            <a:ext cx="11120286" cy="1325218"/>
          </a:xfrm>
        </p:spPr>
        <p:txBody>
          <a:bodyPr>
            <a:noAutofit/>
          </a:bodyPr>
          <a:lstStyle/>
          <a:p>
            <a:r>
              <a:rPr lang="en-US" sz="3599" dirty="0"/>
              <a:t>NCCN Guidelines: Approach to MF Management</a:t>
            </a:r>
          </a:p>
        </p:txBody>
      </p:sp>
      <p:sp>
        <p:nvSpPr>
          <p:cNvPr id="4" name="Text Placeholder 3"/>
          <p:cNvSpPr>
            <a:spLocks noGrp="1"/>
          </p:cNvSpPr>
          <p:nvPr>
            <p:ph type="body" sz="quarter" idx="10"/>
          </p:nvPr>
        </p:nvSpPr>
        <p:spPr>
          <a:xfrm>
            <a:off x="166476" y="6129429"/>
            <a:ext cx="11198738" cy="605485"/>
          </a:xfrm>
        </p:spPr>
        <p:txBody>
          <a:bodyPr/>
          <a:lstStyle/>
          <a:p>
            <a:r>
              <a:rPr lang="en-US" b="0" baseline="30000" dirty="0"/>
              <a:t>1</a:t>
            </a:r>
            <a:r>
              <a:rPr lang="en-US" b="0" dirty="0"/>
              <a:t>If cytoreduction would help symptoms; </a:t>
            </a:r>
            <a:r>
              <a:rPr lang="en-US" b="0" baseline="30000" dirty="0"/>
              <a:t>2</a:t>
            </a:r>
            <a:r>
              <a:rPr lang="en-US" b="0" dirty="0"/>
              <a:t>If platelets &lt; 50 x 10</a:t>
            </a:r>
            <a:r>
              <a:rPr lang="en-US" b="0" baseline="30000" dirty="0"/>
              <a:t>9</a:t>
            </a:r>
            <a:r>
              <a:rPr lang="en-US" b="0" dirty="0"/>
              <a:t>/L; </a:t>
            </a:r>
            <a:r>
              <a:rPr lang="en-US" b="0" baseline="30000" dirty="0"/>
              <a:t>3</a:t>
            </a:r>
            <a:r>
              <a:rPr lang="en-US" b="0" dirty="0"/>
              <a:t>Recommended for MF-related anemia with splenomegaly and uncontrolled symptoms</a:t>
            </a:r>
          </a:p>
          <a:p>
            <a:r>
              <a:rPr lang="en-US" b="0" dirty="0"/>
              <a:t>SAF = Symptom Assessment Form; TSS = Total Symptom Score; HSCT = Hematopoietic Stem Cell Transplant; PEG-IFNA2a = Peginterferon alfa-2a </a:t>
            </a:r>
            <a:br>
              <a:rPr lang="en-US" dirty="0"/>
            </a:br>
            <a:r>
              <a:rPr lang="en-US" dirty="0"/>
              <a:t>NCCN. Clinical Practice Guidelines: Myeloproliferative Neoplasms. Version 2.2025. www.nccn.org. Accessed 12/2025.</a:t>
            </a:r>
          </a:p>
        </p:txBody>
      </p:sp>
      <p:sp>
        <p:nvSpPr>
          <p:cNvPr id="7" name="TextBox 6"/>
          <p:cNvSpPr txBox="1"/>
          <p:nvPr/>
        </p:nvSpPr>
        <p:spPr>
          <a:xfrm>
            <a:off x="2962602" y="3664696"/>
            <a:ext cx="2271251" cy="1717987"/>
          </a:xfrm>
          <a:prstGeom prst="rect">
            <a:avLst/>
          </a:prstGeom>
          <a:solidFill>
            <a:schemeClr val="accent4"/>
          </a:solidFill>
          <a:ln>
            <a:noFill/>
          </a:ln>
        </p:spPr>
        <p:txBody>
          <a:bodyPr wrap="square" lIns="76063" tIns="38066" rIns="76063" bIns="38066" rtlCol="0">
            <a:spAutoFit/>
          </a:bodyPr>
          <a:lstStyle/>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666"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Higher Risk</a:t>
            </a:r>
            <a:br>
              <a:rPr kumimoji="0" lang="en-US" sz="1666"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br>
            <a:r>
              <a:rPr kumimoji="0" lang="en-US" sz="1500" b="0" i="0" u="none" strike="noStrike" kern="0" cap="none" spc="0" normalizeH="0" baseline="0" noProof="0" dirty="0">
                <a:ln>
                  <a:noFill/>
                </a:ln>
                <a:solidFill>
                  <a:prstClr val="white"/>
                </a:solidFill>
                <a:effectLst/>
                <a:uLnTx/>
                <a:uFillTx/>
                <a:latin typeface="Arial"/>
                <a:ea typeface="+mn-ea"/>
                <a:cs typeface="Arial" panose="020B0604020202020204" pitchFamily="34" charset="0"/>
              </a:rPr>
              <a:t>MIPSS-70: ≥4</a:t>
            </a:r>
          </a:p>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a:ea typeface="+mn-ea"/>
                <a:cs typeface="Arial" panose="020B0604020202020204" pitchFamily="34" charset="0"/>
              </a:rPr>
              <a:t>MIPSS-70+ Version 2.0: ≥4</a:t>
            </a:r>
          </a:p>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a:ea typeface="+mn-ea"/>
                <a:cs typeface="Arial" panose="020B0604020202020204" pitchFamily="34" charset="0"/>
              </a:rPr>
              <a:t>DIPSS-Plus: &gt;1</a:t>
            </a:r>
          </a:p>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a:ea typeface="+mn-ea"/>
                <a:cs typeface="Arial" panose="020B0604020202020204" pitchFamily="34" charset="0"/>
              </a:rPr>
              <a:t>DIPSS: &gt;2</a:t>
            </a:r>
          </a:p>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a:ea typeface="+mn-ea"/>
                <a:cs typeface="Arial" panose="020B0604020202020204" pitchFamily="34" charset="0"/>
              </a:rPr>
              <a:t>MYSEC-PM: ≥14</a:t>
            </a:r>
            <a:endParaRPr kumimoji="0" lang="en-US" sz="1666"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0" name="TextBox 9"/>
          <p:cNvSpPr txBox="1"/>
          <p:nvPr/>
        </p:nvSpPr>
        <p:spPr>
          <a:xfrm>
            <a:off x="9624457" y="4928601"/>
            <a:ext cx="2556015" cy="1102787"/>
          </a:xfrm>
          <a:prstGeom prst="rect">
            <a:avLst/>
          </a:prstGeom>
          <a:noFill/>
        </p:spPr>
        <p:txBody>
          <a:bodyPr wrap="square" lIns="76063" tIns="38066" rIns="76063" bIns="38066" rtlCol="0">
            <a:spAutoFit/>
          </a:bodyPr>
          <a:lstStyle/>
          <a:p>
            <a:pPr marL="0" marR="0" lvl="0" indent="0" algn="l" defTabSz="760746"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Clinical trial, or ruxolitinib (category 1), fedratinib (category 1), momelotinib</a:t>
            </a:r>
            <a:r>
              <a:rPr kumimoji="0" lang="en-US" sz="1666" b="0" i="0" u="none" strike="noStrike" kern="1200" cap="none" spc="0" normalizeH="0" baseline="30000" noProof="0" dirty="0">
                <a:ln>
                  <a:noFill/>
                </a:ln>
                <a:solidFill>
                  <a:srgbClr val="000000"/>
                </a:solidFill>
                <a:effectLst/>
                <a:uLnTx/>
                <a:uFillTx/>
                <a:latin typeface="Calibri"/>
                <a:ea typeface="+mn-ea"/>
                <a:cs typeface="Arial" panose="020B0604020202020204" pitchFamily="34" charset="0"/>
              </a:rPr>
              <a:t>3</a:t>
            </a: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or pacritinib (category 2B)</a:t>
            </a:r>
          </a:p>
        </p:txBody>
      </p:sp>
      <p:sp>
        <p:nvSpPr>
          <p:cNvPr id="5" name="TextBox 4"/>
          <p:cNvSpPr txBox="1"/>
          <p:nvPr/>
        </p:nvSpPr>
        <p:spPr>
          <a:xfrm>
            <a:off x="2914379" y="1398654"/>
            <a:ext cx="2271251" cy="1717987"/>
          </a:xfrm>
          <a:prstGeom prst="rect">
            <a:avLst/>
          </a:prstGeom>
          <a:solidFill>
            <a:schemeClr val="accent2"/>
          </a:solidFill>
          <a:ln>
            <a:noFill/>
          </a:ln>
        </p:spPr>
        <p:txBody>
          <a:bodyPr wrap="square" lIns="76063" tIns="38066" rIns="76063" bIns="38066" rtlCol="0">
            <a:spAutoFit/>
          </a:bodyPr>
          <a:lstStyle/>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666" b="1"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Lower Risk</a:t>
            </a:r>
            <a:br>
              <a:rPr kumimoji="0" lang="en-US" sz="1666"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br>
            <a:r>
              <a:rPr kumimoji="0" lang="en-US" sz="15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MIPSS-70: ≤3</a:t>
            </a:r>
          </a:p>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MIPSS-70+ Version 2.0: ≤3</a:t>
            </a:r>
          </a:p>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DIPSS-Plus: ≤1</a:t>
            </a:r>
          </a:p>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DIPSS: ≤2</a:t>
            </a:r>
          </a:p>
          <a:p>
            <a:pPr marL="0" marR="0" lvl="0" indent="0" algn="ctr" defTabSz="760746"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MYSEC-PM: &lt;14</a:t>
            </a:r>
            <a:endParaRPr kumimoji="0" lang="en-US" sz="1666" b="0" i="0" u="none" strike="noStrike" kern="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20" name="TextBox 19"/>
          <p:cNvSpPr txBox="1"/>
          <p:nvPr/>
        </p:nvSpPr>
        <p:spPr>
          <a:xfrm>
            <a:off x="7995619" y="2077059"/>
            <a:ext cx="4100875" cy="861743"/>
          </a:xfrm>
          <a:prstGeom prst="rect">
            <a:avLst/>
          </a:prstGeom>
          <a:noFill/>
        </p:spPr>
        <p:txBody>
          <a:bodyPr wrap="square" rtlCol="0">
            <a:spAutoFit/>
          </a:bodyPr>
          <a:lstStyle/>
          <a:p>
            <a:pPr marL="0" marR="0" lvl="0" indent="0" algn="l" defTabSz="760746"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Clinical trial, ruxolitinib, PEG-IFNA2a, hydroxyurea</a:t>
            </a:r>
            <a:r>
              <a:rPr kumimoji="0" lang="en-US" sz="1666" b="0" i="0" u="none" strike="noStrike" kern="1200" cap="none" spc="0" normalizeH="0" baseline="30000" noProof="0" dirty="0">
                <a:ln>
                  <a:noFill/>
                </a:ln>
                <a:solidFill>
                  <a:srgbClr val="000000"/>
                </a:solidFill>
                <a:effectLst/>
                <a:uLnTx/>
                <a:uFillTx/>
                <a:latin typeface="Calibri"/>
                <a:ea typeface="+mn-ea"/>
                <a:cs typeface="Arial" panose="020B0604020202020204" pitchFamily="34" charset="0"/>
              </a:rPr>
              <a:t>1</a:t>
            </a: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pacritinib</a:t>
            </a:r>
            <a:r>
              <a:rPr kumimoji="0" lang="en-US" sz="1666" b="0" i="0" u="none" strike="noStrike" kern="1200" cap="none" spc="0" normalizeH="0" baseline="30000" noProof="0" dirty="0">
                <a:ln>
                  <a:noFill/>
                </a:ln>
                <a:solidFill>
                  <a:srgbClr val="000000"/>
                </a:solidFill>
                <a:effectLst/>
                <a:uLnTx/>
                <a:uFillTx/>
                <a:latin typeface="Calibri"/>
                <a:ea typeface="+mn-ea"/>
                <a:cs typeface="Arial" panose="020B0604020202020204" pitchFamily="34" charset="0"/>
              </a:rPr>
              <a:t>2</a:t>
            </a: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or momelotinib (category 2B)</a:t>
            </a:r>
            <a:endParaRPr kumimoji="0" lang="en-US" sz="1666" b="0" i="0" u="none" strike="noStrike" kern="1200" cap="none" spc="0" normalizeH="0" baseline="30000" noProof="0" dirty="0">
              <a:ln>
                <a:noFill/>
              </a:ln>
              <a:solidFill>
                <a:srgbClr val="000000"/>
              </a:solidFill>
              <a:effectLst/>
              <a:uLnTx/>
              <a:uFillTx/>
              <a:latin typeface="Calibri"/>
              <a:ea typeface="+mn-ea"/>
              <a:cs typeface="Arial" panose="020B0604020202020204" pitchFamily="34" charset="0"/>
            </a:endParaRPr>
          </a:p>
        </p:txBody>
      </p:sp>
      <p:cxnSp>
        <p:nvCxnSpPr>
          <p:cNvPr id="21" name="Straight Arrow Connector 20"/>
          <p:cNvCxnSpPr/>
          <p:nvPr/>
        </p:nvCxnSpPr>
        <p:spPr>
          <a:xfrm>
            <a:off x="7496768" y="1578418"/>
            <a:ext cx="351277" cy="0"/>
          </a:xfrm>
          <a:prstGeom prst="straightConnector1">
            <a:avLst/>
          </a:prstGeom>
          <a:noFill/>
          <a:ln w="38100" cap="flat" cmpd="sng" algn="ctr">
            <a:solidFill>
              <a:schemeClr val="bg1">
                <a:lumMod val="50000"/>
              </a:schemeClr>
            </a:solidFill>
            <a:prstDash val="solid"/>
            <a:tailEnd type="triangle"/>
          </a:ln>
          <a:effectLst/>
        </p:spPr>
      </p:cxnSp>
      <p:cxnSp>
        <p:nvCxnSpPr>
          <p:cNvPr id="22" name="Straight Arrow Connector 21"/>
          <p:cNvCxnSpPr/>
          <p:nvPr/>
        </p:nvCxnSpPr>
        <p:spPr>
          <a:xfrm>
            <a:off x="7496768" y="2467792"/>
            <a:ext cx="351277" cy="0"/>
          </a:xfrm>
          <a:prstGeom prst="straightConnector1">
            <a:avLst/>
          </a:prstGeom>
          <a:noFill/>
          <a:ln w="38100" cap="flat" cmpd="sng" algn="ctr">
            <a:solidFill>
              <a:schemeClr val="bg1">
                <a:lumMod val="50000"/>
              </a:schemeClr>
            </a:solidFill>
            <a:prstDash val="solid"/>
            <a:tailEnd type="triangle"/>
          </a:ln>
          <a:effectLst/>
        </p:spPr>
      </p:cxnSp>
      <p:cxnSp>
        <p:nvCxnSpPr>
          <p:cNvPr id="36" name="Straight Arrow Connector 35"/>
          <p:cNvCxnSpPr/>
          <p:nvPr/>
        </p:nvCxnSpPr>
        <p:spPr>
          <a:xfrm>
            <a:off x="9096791" y="3385173"/>
            <a:ext cx="351277" cy="0"/>
          </a:xfrm>
          <a:prstGeom prst="straightConnector1">
            <a:avLst/>
          </a:prstGeom>
          <a:noFill/>
          <a:ln w="38100" cap="flat" cmpd="sng" algn="ctr">
            <a:solidFill>
              <a:schemeClr val="bg1">
                <a:lumMod val="50000"/>
              </a:schemeClr>
            </a:solidFill>
            <a:prstDash val="solid"/>
            <a:tailEnd type="triangle"/>
          </a:ln>
          <a:effectLst/>
        </p:spPr>
      </p:cxnSp>
      <p:cxnSp>
        <p:nvCxnSpPr>
          <p:cNvPr id="38" name="Straight Arrow Connector 37"/>
          <p:cNvCxnSpPr/>
          <p:nvPr/>
        </p:nvCxnSpPr>
        <p:spPr>
          <a:xfrm>
            <a:off x="9153398" y="5447000"/>
            <a:ext cx="351277" cy="0"/>
          </a:xfrm>
          <a:prstGeom prst="straightConnector1">
            <a:avLst/>
          </a:prstGeom>
          <a:noFill/>
          <a:ln w="38100" cap="flat" cmpd="sng" algn="ctr">
            <a:solidFill>
              <a:schemeClr val="bg1">
                <a:lumMod val="50000"/>
              </a:schemeClr>
            </a:solidFill>
            <a:prstDash val="solid"/>
            <a:tailEnd type="triangle"/>
          </a:ln>
          <a:effectLst/>
        </p:spPr>
      </p:cxnSp>
      <p:grpSp>
        <p:nvGrpSpPr>
          <p:cNvPr id="43" name="Group 42"/>
          <p:cNvGrpSpPr/>
          <p:nvPr/>
        </p:nvGrpSpPr>
        <p:grpSpPr>
          <a:xfrm>
            <a:off x="5351049" y="1724918"/>
            <a:ext cx="414796" cy="785100"/>
            <a:chOff x="7956650" y="2126326"/>
            <a:chExt cx="449746" cy="942366"/>
          </a:xfrm>
          <a:solidFill>
            <a:schemeClr val="tx1"/>
          </a:solidFill>
        </p:grpSpPr>
        <p:cxnSp>
          <p:nvCxnSpPr>
            <p:cNvPr id="39" name="Straight Arrow Connector 38"/>
            <p:cNvCxnSpPr>
              <a:cxnSpLocks/>
            </p:cNvCxnSpPr>
            <p:nvPr/>
          </p:nvCxnSpPr>
          <p:spPr>
            <a:xfrm>
              <a:off x="7956650" y="2637805"/>
              <a:ext cx="435778" cy="430887"/>
            </a:xfrm>
            <a:prstGeom prst="straightConnector1">
              <a:avLst/>
            </a:prstGeom>
            <a:grpFill/>
            <a:ln w="38100" cap="flat" cmpd="sng" algn="ctr">
              <a:solidFill>
                <a:schemeClr val="bg1">
                  <a:lumMod val="50000"/>
                </a:schemeClr>
              </a:solidFill>
              <a:prstDash val="solid"/>
              <a:tailEnd type="triangle"/>
            </a:ln>
            <a:effectLst/>
          </p:spPr>
        </p:cxnSp>
        <p:cxnSp>
          <p:nvCxnSpPr>
            <p:cNvPr id="41" name="Straight Arrow Connector 40"/>
            <p:cNvCxnSpPr>
              <a:cxnSpLocks/>
            </p:cNvCxnSpPr>
            <p:nvPr/>
          </p:nvCxnSpPr>
          <p:spPr>
            <a:xfrm flipV="1">
              <a:off x="7956650" y="2126326"/>
              <a:ext cx="449746" cy="521103"/>
            </a:xfrm>
            <a:prstGeom prst="straightConnector1">
              <a:avLst/>
            </a:prstGeom>
            <a:grpFill/>
            <a:ln w="38100" cap="flat" cmpd="sng" algn="ctr">
              <a:solidFill>
                <a:schemeClr val="bg1">
                  <a:lumMod val="50000"/>
                </a:schemeClr>
              </a:solidFill>
              <a:prstDash val="solid"/>
              <a:tailEnd type="triangle"/>
            </a:ln>
            <a:effectLst/>
          </p:spPr>
        </p:cxnSp>
        <p:sp>
          <p:nvSpPr>
            <p:cNvPr id="42" name="Oval 41"/>
            <p:cNvSpPr/>
            <p:nvPr/>
          </p:nvSpPr>
          <p:spPr>
            <a:xfrm>
              <a:off x="7956650" y="2621494"/>
              <a:ext cx="45719" cy="45719"/>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9" rtl="0" eaLnBrk="1" fontAlgn="auto"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CF050B1C-E431-3744-AF60-C861D81700FB}"/>
              </a:ext>
            </a:extLst>
          </p:cNvPr>
          <p:cNvSpPr/>
          <p:nvPr/>
        </p:nvSpPr>
        <p:spPr>
          <a:xfrm>
            <a:off x="5886484" y="3481153"/>
            <a:ext cx="1528265" cy="6052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Arial"/>
                <a:ea typeface="+mn-ea"/>
                <a:cs typeface="+mn-cs"/>
              </a:rPr>
              <a:t>Platelets </a:t>
            </a:r>
            <a:br>
              <a:rPr kumimoji="0" lang="en-US" sz="1666" b="0" i="0" u="none" strike="noStrike" kern="1200" cap="none" spc="0" normalizeH="0" baseline="0" noProof="0" dirty="0">
                <a:ln>
                  <a:noFill/>
                </a:ln>
                <a:solidFill>
                  <a:srgbClr val="000000"/>
                </a:solidFill>
                <a:effectLst/>
                <a:uLnTx/>
                <a:uFillTx/>
                <a:latin typeface="Arial"/>
                <a:ea typeface="+mn-ea"/>
                <a:cs typeface="+mn-cs"/>
              </a:rPr>
            </a:br>
            <a:r>
              <a:rPr kumimoji="0" lang="en-US" sz="1666" b="0" i="0" u="none" strike="noStrike" kern="1200" cap="none" spc="0" normalizeH="0" baseline="0" noProof="0" dirty="0">
                <a:ln>
                  <a:noFill/>
                </a:ln>
                <a:solidFill>
                  <a:srgbClr val="000000"/>
                </a:solidFill>
                <a:effectLst/>
                <a:uLnTx/>
                <a:uFillTx/>
                <a:latin typeface="Arial"/>
                <a:ea typeface="+mn-ea"/>
                <a:cs typeface="+mn-cs"/>
              </a:rPr>
              <a:t>&lt; 50 x 10</a:t>
            </a:r>
            <a:r>
              <a:rPr kumimoji="0" lang="en-US" sz="1666" b="0" i="0" u="none" strike="noStrike" kern="1200" cap="none" spc="0" normalizeH="0" baseline="30000" noProof="0" dirty="0">
                <a:ln>
                  <a:noFill/>
                </a:ln>
                <a:solidFill>
                  <a:srgbClr val="000000"/>
                </a:solidFill>
                <a:effectLst/>
                <a:uLnTx/>
                <a:uFillTx/>
                <a:latin typeface="Arial"/>
                <a:ea typeface="+mn-ea"/>
                <a:cs typeface="+mn-cs"/>
              </a:rPr>
              <a:t>9</a:t>
            </a:r>
            <a:r>
              <a:rPr kumimoji="0" lang="en-US" sz="1666" b="0" i="0" u="none" strike="noStrike" kern="1200" cap="none" spc="0" normalizeH="0" baseline="0" noProof="0" dirty="0">
                <a:ln>
                  <a:noFill/>
                </a:ln>
                <a:solidFill>
                  <a:srgbClr val="000000"/>
                </a:solidFill>
                <a:effectLst/>
                <a:uLnTx/>
                <a:uFillTx/>
                <a:latin typeface="Arial"/>
                <a:ea typeface="+mn-ea"/>
                <a:cs typeface="+mn-cs"/>
              </a:rPr>
              <a:t>/L</a:t>
            </a:r>
          </a:p>
        </p:txBody>
      </p:sp>
      <p:sp>
        <p:nvSpPr>
          <p:cNvPr id="26" name="Rectangle 25">
            <a:extLst>
              <a:ext uri="{FF2B5EF4-FFF2-40B4-BE49-F238E27FC236}">
                <a16:creationId xmlns:a16="http://schemas.microsoft.com/office/drawing/2014/main" id="{38D1A5E9-790E-B142-B68B-3A9ECED358DB}"/>
              </a:ext>
            </a:extLst>
          </p:cNvPr>
          <p:cNvSpPr/>
          <p:nvPr/>
        </p:nvSpPr>
        <p:spPr>
          <a:xfrm>
            <a:off x="5897631" y="4783704"/>
            <a:ext cx="1528264" cy="6052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Arial"/>
                <a:ea typeface="+mn-ea"/>
                <a:cs typeface="+mn-cs"/>
              </a:rPr>
              <a:t>Platelets </a:t>
            </a:r>
            <a:br>
              <a:rPr kumimoji="0" lang="en-US" sz="1666" b="0" i="0" u="none" strike="noStrike" kern="1200" cap="none" spc="0" normalizeH="0" baseline="0" noProof="0" dirty="0">
                <a:ln>
                  <a:noFill/>
                </a:ln>
                <a:solidFill>
                  <a:srgbClr val="000000"/>
                </a:solidFill>
                <a:effectLst/>
                <a:uLnTx/>
                <a:uFillTx/>
                <a:latin typeface="Arial"/>
                <a:ea typeface="+mn-ea"/>
                <a:cs typeface="+mn-cs"/>
              </a:rPr>
            </a:br>
            <a:r>
              <a:rPr kumimoji="0" lang="en-US" sz="1666" b="0" i="0" u="none" strike="noStrike" kern="1200" cap="none" spc="0" normalizeH="0" baseline="0" noProof="0" dirty="0">
                <a:ln>
                  <a:noFill/>
                </a:ln>
                <a:solidFill>
                  <a:srgbClr val="000000"/>
                </a:solidFill>
                <a:effectLst/>
                <a:uLnTx/>
                <a:uFillTx/>
                <a:latin typeface="Arial"/>
                <a:ea typeface="+mn-ea"/>
                <a:cs typeface="+mn-cs"/>
              </a:rPr>
              <a:t>≥ 50 x 10</a:t>
            </a:r>
            <a:r>
              <a:rPr kumimoji="0" lang="en-US" sz="1666" b="0" i="0" u="none" strike="noStrike" kern="1200" cap="none" spc="0" normalizeH="0" baseline="30000" noProof="0" dirty="0">
                <a:ln>
                  <a:noFill/>
                </a:ln>
                <a:solidFill>
                  <a:srgbClr val="000000"/>
                </a:solidFill>
                <a:effectLst/>
                <a:uLnTx/>
                <a:uFillTx/>
                <a:latin typeface="Arial"/>
                <a:ea typeface="+mn-ea"/>
                <a:cs typeface="+mn-cs"/>
              </a:rPr>
              <a:t>9</a:t>
            </a:r>
            <a:r>
              <a:rPr kumimoji="0" lang="en-US" sz="1666" b="0" i="0" u="none" strike="noStrike" kern="1200" cap="none" spc="0" normalizeH="0" baseline="0" noProof="0" dirty="0">
                <a:ln>
                  <a:noFill/>
                </a:ln>
                <a:solidFill>
                  <a:srgbClr val="000000"/>
                </a:solidFill>
                <a:effectLst/>
                <a:uLnTx/>
                <a:uFillTx/>
                <a:latin typeface="Arial"/>
                <a:ea typeface="+mn-ea"/>
                <a:cs typeface="+mn-cs"/>
              </a:rPr>
              <a:t>/L</a:t>
            </a:r>
          </a:p>
        </p:txBody>
      </p:sp>
      <p:sp>
        <p:nvSpPr>
          <p:cNvPr id="27" name="Rectangle 26">
            <a:extLst>
              <a:ext uri="{FF2B5EF4-FFF2-40B4-BE49-F238E27FC236}">
                <a16:creationId xmlns:a16="http://schemas.microsoft.com/office/drawing/2014/main" id="{2339BB35-879D-3640-BDEA-EDD40D8B2386}"/>
              </a:ext>
            </a:extLst>
          </p:cNvPr>
          <p:cNvSpPr/>
          <p:nvPr/>
        </p:nvSpPr>
        <p:spPr>
          <a:xfrm>
            <a:off x="7631302" y="3735820"/>
            <a:ext cx="1885034" cy="6052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Arial"/>
                <a:ea typeface="+mn-ea"/>
                <a:cs typeface="+mn-cs"/>
              </a:rPr>
              <a:t>Transplant Candidate (Yes)</a:t>
            </a:r>
          </a:p>
        </p:txBody>
      </p:sp>
      <p:sp>
        <p:nvSpPr>
          <p:cNvPr id="29" name="Rectangle 28">
            <a:extLst>
              <a:ext uri="{FF2B5EF4-FFF2-40B4-BE49-F238E27FC236}">
                <a16:creationId xmlns:a16="http://schemas.microsoft.com/office/drawing/2014/main" id="{D6061DA9-ABE7-8E43-94D6-DBAFD07DDCA5}"/>
              </a:ext>
            </a:extLst>
          </p:cNvPr>
          <p:cNvSpPr/>
          <p:nvPr/>
        </p:nvSpPr>
        <p:spPr>
          <a:xfrm>
            <a:off x="7631302" y="3082252"/>
            <a:ext cx="1861873" cy="6052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Arial"/>
                <a:ea typeface="+mn-ea"/>
                <a:cs typeface="+mn-cs"/>
              </a:rPr>
              <a:t>Transplant Candidate (No)</a:t>
            </a:r>
          </a:p>
        </p:txBody>
      </p:sp>
      <p:sp>
        <p:nvSpPr>
          <p:cNvPr id="30" name="TextBox 29">
            <a:extLst>
              <a:ext uri="{FF2B5EF4-FFF2-40B4-BE49-F238E27FC236}">
                <a16:creationId xmlns:a16="http://schemas.microsoft.com/office/drawing/2014/main" id="{82A43B0E-B260-B040-AB4E-AB1452E488C1}"/>
              </a:ext>
            </a:extLst>
          </p:cNvPr>
          <p:cNvSpPr txBox="1"/>
          <p:nvPr/>
        </p:nvSpPr>
        <p:spPr>
          <a:xfrm>
            <a:off x="9555309" y="2967546"/>
            <a:ext cx="2615182" cy="846310"/>
          </a:xfrm>
          <a:prstGeom prst="rect">
            <a:avLst/>
          </a:prstGeom>
          <a:noFill/>
        </p:spPr>
        <p:txBody>
          <a:bodyPr wrap="square" lIns="76063" tIns="38066" rIns="76063" bIns="38066" rtlCol="0">
            <a:spAutoFit/>
          </a:bodyPr>
          <a:lstStyle/>
          <a:p>
            <a:pPr marL="0" marR="0" lvl="0" indent="0" algn="l" defTabSz="760746"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Clinical trial, or  pacritinib (preferred, category 1), or momelotinib (category 2B)</a:t>
            </a:r>
          </a:p>
        </p:txBody>
      </p:sp>
      <p:sp>
        <p:nvSpPr>
          <p:cNvPr id="32" name="Rectangle 31">
            <a:extLst>
              <a:ext uri="{FF2B5EF4-FFF2-40B4-BE49-F238E27FC236}">
                <a16:creationId xmlns:a16="http://schemas.microsoft.com/office/drawing/2014/main" id="{2E4B8BB6-343B-9048-AB48-3A5EA904E3E9}"/>
              </a:ext>
            </a:extLst>
          </p:cNvPr>
          <p:cNvSpPr/>
          <p:nvPr/>
        </p:nvSpPr>
        <p:spPr>
          <a:xfrm>
            <a:off x="7631302" y="5177321"/>
            <a:ext cx="1861873" cy="6052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Arial"/>
                <a:ea typeface="+mn-ea"/>
                <a:cs typeface="+mn-cs"/>
              </a:rPr>
              <a:t>Transplant Candidate (No)</a:t>
            </a:r>
          </a:p>
        </p:txBody>
      </p:sp>
      <p:sp>
        <p:nvSpPr>
          <p:cNvPr id="33" name="TextBox 32">
            <a:extLst>
              <a:ext uri="{FF2B5EF4-FFF2-40B4-BE49-F238E27FC236}">
                <a16:creationId xmlns:a16="http://schemas.microsoft.com/office/drawing/2014/main" id="{BEEE7983-ED87-814C-BED5-FF98400CD29D}"/>
              </a:ext>
            </a:extLst>
          </p:cNvPr>
          <p:cNvSpPr txBox="1"/>
          <p:nvPr/>
        </p:nvSpPr>
        <p:spPr>
          <a:xfrm>
            <a:off x="9562884" y="4268761"/>
            <a:ext cx="1738810" cy="333354"/>
          </a:xfrm>
          <a:prstGeom prst="rect">
            <a:avLst/>
          </a:prstGeom>
          <a:noFill/>
        </p:spPr>
        <p:txBody>
          <a:bodyPr wrap="square" lIns="76063" tIns="38066" rIns="76063" bIns="38066" rtlCol="0">
            <a:spAutoFit/>
          </a:bodyPr>
          <a:lstStyle/>
          <a:p>
            <a:pPr marL="0" marR="0" lvl="0" indent="0" algn="l" defTabSz="760746"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Allogeneic HSCT</a:t>
            </a:r>
          </a:p>
        </p:txBody>
      </p:sp>
      <p:sp>
        <p:nvSpPr>
          <p:cNvPr id="34" name="Rectangle 33">
            <a:extLst>
              <a:ext uri="{FF2B5EF4-FFF2-40B4-BE49-F238E27FC236}">
                <a16:creationId xmlns:a16="http://schemas.microsoft.com/office/drawing/2014/main" id="{AB087FE1-95AA-7147-B53B-8A4865BD6991}"/>
              </a:ext>
            </a:extLst>
          </p:cNvPr>
          <p:cNvSpPr/>
          <p:nvPr/>
        </p:nvSpPr>
        <p:spPr>
          <a:xfrm>
            <a:off x="7646900" y="4498600"/>
            <a:ext cx="1885034" cy="6052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Arial"/>
                <a:ea typeface="+mn-ea"/>
                <a:cs typeface="+mn-cs"/>
              </a:rPr>
              <a:t>Transplant Candidate (Yes)</a:t>
            </a:r>
          </a:p>
        </p:txBody>
      </p:sp>
      <p:grpSp>
        <p:nvGrpSpPr>
          <p:cNvPr id="51" name="Group 50">
            <a:extLst>
              <a:ext uri="{FF2B5EF4-FFF2-40B4-BE49-F238E27FC236}">
                <a16:creationId xmlns:a16="http://schemas.microsoft.com/office/drawing/2014/main" id="{32643372-B2D1-0245-A147-43EAEC4EEFCA}"/>
              </a:ext>
            </a:extLst>
          </p:cNvPr>
          <p:cNvGrpSpPr/>
          <p:nvPr/>
        </p:nvGrpSpPr>
        <p:grpSpPr>
          <a:xfrm>
            <a:off x="9111230" y="4540126"/>
            <a:ext cx="401908" cy="266257"/>
            <a:chOff x="7956650" y="2427393"/>
            <a:chExt cx="481497" cy="239820"/>
          </a:xfrm>
        </p:grpSpPr>
        <p:cxnSp>
          <p:nvCxnSpPr>
            <p:cNvPr id="53" name="Straight Arrow Connector 52">
              <a:extLst>
                <a:ext uri="{FF2B5EF4-FFF2-40B4-BE49-F238E27FC236}">
                  <a16:creationId xmlns:a16="http://schemas.microsoft.com/office/drawing/2014/main" id="{AE0BC8D8-22C2-3F4A-90D1-7355D5D1B982}"/>
                </a:ext>
              </a:extLst>
            </p:cNvPr>
            <p:cNvCxnSpPr/>
            <p:nvPr/>
          </p:nvCxnSpPr>
          <p:spPr>
            <a:xfrm flipV="1">
              <a:off x="7956650" y="2427393"/>
              <a:ext cx="481497" cy="220036"/>
            </a:xfrm>
            <a:prstGeom prst="straightConnector1">
              <a:avLst/>
            </a:prstGeom>
            <a:noFill/>
            <a:ln w="38100" cap="flat" cmpd="sng" algn="ctr">
              <a:solidFill>
                <a:schemeClr val="bg1">
                  <a:lumMod val="50000"/>
                </a:schemeClr>
              </a:solidFill>
              <a:prstDash val="solid"/>
              <a:tailEnd type="triangle"/>
            </a:ln>
            <a:effectLst/>
          </p:spPr>
        </p:cxnSp>
        <p:sp>
          <p:nvSpPr>
            <p:cNvPr id="54" name="Oval 53">
              <a:extLst>
                <a:ext uri="{FF2B5EF4-FFF2-40B4-BE49-F238E27FC236}">
                  <a16:creationId xmlns:a16="http://schemas.microsoft.com/office/drawing/2014/main" id="{A1B8ED9C-883F-3C47-8902-E2EA5FFDC011}"/>
                </a:ext>
              </a:extLst>
            </p:cNvPr>
            <p:cNvSpPr/>
            <p:nvPr/>
          </p:nvSpPr>
          <p:spPr>
            <a:xfrm>
              <a:off x="7956650" y="2621494"/>
              <a:ext cx="45719" cy="45719"/>
            </a:xfrm>
            <a:prstGeom prst="ellipse">
              <a:avLst/>
            </a:prstGeom>
            <a:solidFill>
              <a:srgbClr val="1F2C7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9" rtl="0" eaLnBrk="1" fontAlgn="auto"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1AC0F7DE-5AC7-BA4F-B794-E22366B3A1E7}"/>
              </a:ext>
            </a:extLst>
          </p:cNvPr>
          <p:cNvGrpSpPr/>
          <p:nvPr/>
        </p:nvGrpSpPr>
        <p:grpSpPr>
          <a:xfrm>
            <a:off x="5351058" y="3928370"/>
            <a:ext cx="414790" cy="960749"/>
            <a:chOff x="7956650" y="2081498"/>
            <a:chExt cx="449739" cy="1153199"/>
          </a:xfrm>
          <a:solidFill>
            <a:schemeClr val="tx1"/>
          </a:solidFill>
        </p:grpSpPr>
        <p:cxnSp>
          <p:nvCxnSpPr>
            <p:cNvPr id="60" name="Straight Arrow Connector 59">
              <a:extLst>
                <a:ext uri="{FF2B5EF4-FFF2-40B4-BE49-F238E27FC236}">
                  <a16:creationId xmlns:a16="http://schemas.microsoft.com/office/drawing/2014/main" id="{B56C7E68-9710-9943-8628-D0AF3AEF379D}"/>
                </a:ext>
              </a:extLst>
            </p:cNvPr>
            <p:cNvCxnSpPr>
              <a:cxnSpLocks/>
            </p:cNvCxnSpPr>
            <p:nvPr/>
          </p:nvCxnSpPr>
          <p:spPr>
            <a:xfrm>
              <a:off x="7956650" y="2637805"/>
              <a:ext cx="435771" cy="596892"/>
            </a:xfrm>
            <a:prstGeom prst="straightConnector1">
              <a:avLst/>
            </a:prstGeom>
            <a:grpFill/>
            <a:ln w="38100" cap="flat" cmpd="sng" algn="ctr">
              <a:solidFill>
                <a:schemeClr val="bg1">
                  <a:lumMod val="50000"/>
                </a:schemeClr>
              </a:solidFill>
              <a:prstDash val="solid"/>
              <a:tailEnd type="triangle"/>
            </a:ln>
            <a:effectLst/>
          </p:spPr>
        </p:cxnSp>
        <p:cxnSp>
          <p:nvCxnSpPr>
            <p:cNvPr id="61" name="Straight Arrow Connector 60">
              <a:extLst>
                <a:ext uri="{FF2B5EF4-FFF2-40B4-BE49-F238E27FC236}">
                  <a16:creationId xmlns:a16="http://schemas.microsoft.com/office/drawing/2014/main" id="{8652AB30-E99B-714C-AD74-71E7030EB77B}"/>
                </a:ext>
              </a:extLst>
            </p:cNvPr>
            <p:cNvCxnSpPr>
              <a:cxnSpLocks/>
            </p:cNvCxnSpPr>
            <p:nvPr/>
          </p:nvCxnSpPr>
          <p:spPr>
            <a:xfrm flipV="1">
              <a:off x="7956650" y="2081498"/>
              <a:ext cx="449739" cy="565931"/>
            </a:xfrm>
            <a:prstGeom prst="straightConnector1">
              <a:avLst/>
            </a:prstGeom>
            <a:grpFill/>
            <a:ln w="38100" cap="flat" cmpd="sng" algn="ctr">
              <a:solidFill>
                <a:schemeClr val="bg1">
                  <a:lumMod val="50000"/>
                </a:schemeClr>
              </a:solidFill>
              <a:prstDash val="solid"/>
              <a:tailEnd type="triangle"/>
            </a:ln>
            <a:effectLst/>
          </p:spPr>
        </p:cxnSp>
        <p:sp>
          <p:nvSpPr>
            <p:cNvPr id="62" name="Oval 61">
              <a:extLst>
                <a:ext uri="{FF2B5EF4-FFF2-40B4-BE49-F238E27FC236}">
                  <a16:creationId xmlns:a16="http://schemas.microsoft.com/office/drawing/2014/main" id="{184F6893-18B6-BC4E-9DC0-CEE29A941A33}"/>
                </a:ext>
              </a:extLst>
            </p:cNvPr>
            <p:cNvSpPr/>
            <p:nvPr/>
          </p:nvSpPr>
          <p:spPr>
            <a:xfrm>
              <a:off x="7956650" y="2621494"/>
              <a:ext cx="45719" cy="45719"/>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9" rtl="0" eaLnBrk="1" fontAlgn="auto"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3" name="TextBox 62">
            <a:extLst>
              <a:ext uri="{FF2B5EF4-FFF2-40B4-BE49-F238E27FC236}">
                <a16:creationId xmlns:a16="http://schemas.microsoft.com/office/drawing/2014/main" id="{2ACEB87F-FDEE-974B-9D0C-4609D72BC1CD}"/>
              </a:ext>
            </a:extLst>
          </p:cNvPr>
          <p:cNvSpPr txBox="1"/>
          <p:nvPr/>
        </p:nvSpPr>
        <p:spPr>
          <a:xfrm>
            <a:off x="5897631" y="1391384"/>
            <a:ext cx="1528265" cy="348787"/>
          </a:xfrm>
          <a:prstGeom prst="rect">
            <a:avLst/>
          </a:prstGeom>
          <a:noFill/>
        </p:spPr>
        <p:txBody>
          <a:bodyPr wrap="square" rtlCol="0">
            <a:spAutoFit/>
          </a:bodyPr>
          <a:lstStyle/>
          <a:p>
            <a:pPr marL="0" marR="0" lvl="0" indent="0" algn="l" defTabSz="760746"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Asymptomatic</a:t>
            </a:r>
          </a:p>
        </p:txBody>
      </p:sp>
      <p:sp>
        <p:nvSpPr>
          <p:cNvPr id="64" name="TextBox 63">
            <a:extLst>
              <a:ext uri="{FF2B5EF4-FFF2-40B4-BE49-F238E27FC236}">
                <a16:creationId xmlns:a16="http://schemas.microsoft.com/office/drawing/2014/main" id="{681A3B9A-F9EA-2F4B-8652-505CFC6815E4}"/>
              </a:ext>
            </a:extLst>
          </p:cNvPr>
          <p:cNvSpPr txBox="1"/>
          <p:nvPr/>
        </p:nvSpPr>
        <p:spPr>
          <a:xfrm>
            <a:off x="8006765" y="1388025"/>
            <a:ext cx="2937866" cy="348787"/>
          </a:xfrm>
          <a:prstGeom prst="rect">
            <a:avLst/>
          </a:prstGeom>
          <a:noFill/>
        </p:spPr>
        <p:txBody>
          <a:bodyPr wrap="square" rtlCol="0">
            <a:spAutoFit/>
          </a:bodyPr>
          <a:lstStyle/>
          <a:p>
            <a:pPr marL="0" marR="0" lvl="0" indent="0" algn="l" defTabSz="760746"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Observation or clinical trial</a:t>
            </a:r>
          </a:p>
        </p:txBody>
      </p:sp>
      <p:sp>
        <p:nvSpPr>
          <p:cNvPr id="65" name="TextBox 64">
            <a:extLst>
              <a:ext uri="{FF2B5EF4-FFF2-40B4-BE49-F238E27FC236}">
                <a16:creationId xmlns:a16="http://schemas.microsoft.com/office/drawing/2014/main" id="{3480BB39-5AA9-EA49-8ED4-5AF19F6CF109}"/>
              </a:ext>
            </a:extLst>
          </p:cNvPr>
          <p:cNvSpPr txBox="1"/>
          <p:nvPr/>
        </p:nvSpPr>
        <p:spPr>
          <a:xfrm>
            <a:off x="5886483" y="2302052"/>
            <a:ext cx="1539412" cy="348787"/>
          </a:xfrm>
          <a:prstGeom prst="rect">
            <a:avLst/>
          </a:prstGeom>
          <a:noFill/>
        </p:spPr>
        <p:txBody>
          <a:bodyPr wrap="square" rtlCol="0">
            <a:spAutoFit/>
          </a:bodyPr>
          <a:lstStyle/>
          <a:p>
            <a:pPr marL="0" marR="0" lvl="0" indent="0" algn="l" defTabSz="760746" rtl="0" eaLnBrk="1" fontAlgn="auto" latinLnBrk="0" hangingPunct="1">
              <a:lnSpc>
                <a:spcPct val="100000"/>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Symptomatic</a:t>
            </a:r>
          </a:p>
        </p:txBody>
      </p:sp>
      <p:grpSp>
        <p:nvGrpSpPr>
          <p:cNvPr id="66" name="Group 65">
            <a:extLst>
              <a:ext uri="{FF2B5EF4-FFF2-40B4-BE49-F238E27FC236}">
                <a16:creationId xmlns:a16="http://schemas.microsoft.com/office/drawing/2014/main" id="{39734DB5-48B9-6448-9EC9-0DB1F11E3E8B}"/>
              </a:ext>
            </a:extLst>
          </p:cNvPr>
          <p:cNvGrpSpPr/>
          <p:nvPr/>
        </p:nvGrpSpPr>
        <p:grpSpPr>
          <a:xfrm>
            <a:off x="7095901" y="3515835"/>
            <a:ext cx="444080" cy="358614"/>
            <a:chOff x="7956650" y="2427393"/>
            <a:chExt cx="481497" cy="430448"/>
          </a:xfrm>
        </p:grpSpPr>
        <p:cxnSp>
          <p:nvCxnSpPr>
            <p:cNvPr id="67" name="Straight Arrow Connector 66">
              <a:extLst>
                <a:ext uri="{FF2B5EF4-FFF2-40B4-BE49-F238E27FC236}">
                  <a16:creationId xmlns:a16="http://schemas.microsoft.com/office/drawing/2014/main" id="{FF43B3EB-94E7-544D-A17D-E6257794F998}"/>
                </a:ext>
              </a:extLst>
            </p:cNvPr>
            <p:cNvCxnSpPr/>
            <p:nvPr/>
          </p:nvCxnSpPr>
          <p:spPr>
            <a:xfrm>
              <a:off x="7956650" y="2637805"/>
              <a:ext cx="481497" cy="220036"/>
            </a:xfrm>
            <a:prstGeom prst="straightConnector1">
              <a:avLst/>
            </a:prstGeom>
            <a:noFill/>
            <a:ln w="38100" cap="flat" cmpd="sng" algn="ctr">
              <a:solidFill>
                <a:schemeClr val="bg1">
                  <a:lumMod val="50000"/>
                </a:schemeClr>
              </a:solidFill>
              <a:prstDash val="solid"/>
              <a:tailEnd type="triangle"/>
            </a:ln>
            <a:effectLst/>
          </p:spPr>
        </p:cxnSp>
        <p:cxnSp>
          <p:nvCxnSpPr>
            <p:cNvPr id="68" name="Straight Arrow Connector 67">
              <a:extLst>
                <a:ext uri="{FF2B5EF4-FFF2-40B4-BE49-F238E27FC236}">
                  <a16:creationId xmlns:a16="http://schemas.microsoft.com/office/drawing/2014/main" id="{18247696-DDCA-144C-857F-791A9BD2E3D8}"/>
                </a:ext>
              </a:extLst>
            </p:cNvPr>
            <p:cNvCxnSpPr/>
            <p:nvPr/>
          </p:nvCxnSpPr>
          <p:spPr>
            <a:xfrm flipV="1">
              <a:off x="7956650" y="2427393"/>
              <a:ext cx="481497" cy="220036"/>
            </a:xfrm>
            <a:prstGeom prst="straightConnector1">
              <a:avLst/>
            </a:prstGeom>
            <a:noFill/>
            <a:ln w="38100" cap="flat" cmpd="sng" algn="ctr">
              <a:solidFill>
                <a:schemeClr val="bg1">
                  <a:lumMod val="50000"/>
                </a:schemeClr>
              </a:solidFill>
              <a:prstDash val="solid"/>
              <a:tailEnd type="triangle"/>
            </a:ln>
            <a:effectLst/>
          </p:spPr>
        </p:cxnSp>
        <p:sp>
          <p:nvSpPr>
            <p:cNvPr id="69" name="Oval 68">
              <a:extLst>
                <a:ext uri="{FF2B5EF4-FFF2-40B4-BE49-F238E27FC236}">
                  <a16:creationId xmlns:a16="http://schemas.microsoft.com/office/drawing/2014/main" id="{C973E1B2-957C-6E48-9E4A-110C84706FF4}"/>
                </a:ext>
              </a:extLst>
            </p:cNvPr>
            <p:cNvSpPr/>
            <p:nvPr/>
          </p:nvSpPr>
          <p:spPr>
            <a:xfrm>
              <a:off x="7956650" y="2621494"/>
              <a:ext cx="45719" cy="45719"/>
            </a:xfrm>
            <a:prstGeom prst="ellipse">
              <a:avLst/>
            </a:prstGeom>
            <a:solidFill>
              <a:srgbClr val="1F2C7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9" rtl="0" eaLnBrk="1" fontAlgn="auto"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0" name="Group 69">
            <a:extLst>
              <a:ext uri="{FF2B5EF4-FFF2-40B4-BE49-F238E27FC236}">
                <a16:creationId xmlns:a16="http://schemas.microsoft.com/office/drawing/2014/main" id="{A4F5C7C6-E628-894F-A091-D50B3DD5728B}"/>
              </a:ext>
            </a:extLst>
          </p:cNvPr>
          <p:cNvGrpSpPr/>
          <p:nvPr/>
        </p:nvGrpSpPr>
        <p:grpSpPr>
          <a:xfrm>
            <a:off x="7094429" y="4970543"/>
            <a:ext cx="444080" cy="358614"/>
            <a:chOff x="7956650" y="2427393"/>
            <a:chExt cx="481497" cy="430448"/>
          </a:xfrm>
        </p:grpSpPr>
        <p:cxnSp>
          <p:nvCxnSpPr>
            <p:cNvPr id="71" name="Straight Arrow Connector 70">
              <a:extLst>
                <a:ext uri="{FF2B5EF4-FFF2-40B4-BE49-F238E27FC236}">
                  <a16:creationId xmlns:a16="http://schemas.microsoft.com/office/drawing/2014/main" id="{AC424C6D-EC28-C447-A13C-6F5F1E7847FD}"/>
                </a:ext>
              </a:extLst>
            </p:cNvPr>
            <p:cNvCxnSpPr/>
            <p:nvPr/>
          </p:nvCxnSpPr>
          <p:spPr>
            <a:xfrm>
              <a:off x="7956650" y="2637805"/>
              <a:ext cx="481497" cy="220036"/>
            </a:xfrm>
            <a:prstGeom prst="straightConnector1">
              <a:avLst/>
            </a:prstGeom>
            <a:noFill/>
            <a:ln w="38100" cap="flat" cmpd="sng" algn="ctr">
              <a:solidFill>
                <a:schemeClr val="bg1">
                  <a:lumMod val="50000"/>
                </a:schemeClr>
              </a:solidFill>
              <a:prstDash val="solid"/>
              <a:tailEnd type="triangle"/>
            </a:ln>
            <a:effectLst/>
          </p:spPr>
        </p:cxnSp>
        <p:cxnSp>
          <p:nvCxnSpPr>
            <p:cNvPr id="72" name="Straight Arrow Connector 71">
              <a:extLst>
                <a:ext uri="{FF2B5EF4-FFF2-40B4-BE49-F238E27FC236}">
                  <a16:creationId xmlns:a16="http://schemas.microsoft.com/office/drawing/2014/main" id="{233CC640-FA80-BA4D-A85D-08C8C2D4724E}"/>
                </a:ext>
              </a:extLst>
            </p:cNvPr>
            <p:cNvCxnSpPr/>
            <p:nvPr/>
          </p:nvCxnSpPr>
          <p:spPr>
            <a:xfrm flipV="1">
              <a:off x="7956650" y="2427393"/>
              <a:ext cx="481497" cy="220036"/>
            </a:xfrm>
            <a:prstGeom prst="straightConnector1">
              <a:avLst/>
            </a:prstGeom>
            <a:noFill/>
            <a:ln w="38100" cap="flat" cmpd="sng" algn="ctr">
              <a:solidFill>
                <a:schemeClr val="bg1">
                  <a:lumMod val="50000"/>
                </a:schemeClr>
              </a:solidFill>
              <a:prstDash val="solid"/>
              <a:tailEnd type="triangle"/>
            </a:ln>
            <a:effectLst/>
          </p:spPr>
        </p:cxnSp>
        <p:sp>
          <p:nvSpPr>
            <p:cNvPr id="73" name="Oval 72">
              <a:extLst>
                <a:ext uri="{FF2B5EF4-FFF2-40B4-BE49-F238E27FC236}">
                  <a16:creationId xmlns:a16="http://schemas.microsoft.com/office/drawing/2014/main" id="{6BF36F1B-3850-3E45-8EAE-D5799671DDFF}"/>
                </a:ext>
              </a:extLst>
            </p:cNvPr>
            <p:cNvSpPr/>
            <p:nvPr/>
          </p:nvSpPr>
          <p:spPr>
            <a:xfrm>
              <a:off x="7956650" y="2621494"/>
              <a:ext cx="45719" cy="45719"/>
            </a:xfrm>
            <a:prstGeom prst="ellipse">
              <a:avLst/>
            </a:prstGeom>
            <a:solidFill>
              <a:srgbClr val="1F2C7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9" rtl="0" eaLnBrk="1" fontAlgn="auto"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EA54C6F8-6D5E-202B-A837-DA06C50DEA8D}"/>
              </a:ext>
            </a:extLst>
          </p:cNvPr>
          <p:cNvGrpSpPr/>
          <p:nvPr/>
        </p:nvGrpSpPr>
        <p:grpSpPr>
          <a:xfrm rot="3922810">
            <a:off x="9111229" y="4093310"/>
            <a:ext cx="401908" cy="266257"/>
            <a:chOff x="7956650" y="2427393"/>
            <a:chExt cx="481497" cy="239820"/>
          </a:xfrm>
        </p:grpSpPr>
        <p:cxnSp>
          <p:nvCxnSpPr>
            <p:cNvPr id="9" name="Straight Arrow Connector 8">
              <a:extLst>
                <a:ext uri="{FF2B5EF4-FFF2-40B4-BE49-F238E27FC236}">
                  <a16:creationId xmlns:a16="http://schemas.microsoft.com/office/drawing/2014/main" id="{1E117A61-C80E-DF83-C0F1-7D88B9DD329C}"/>
                </a:ext>
              </a:extLst>
            </p:cNvPr>
            <p:cNvCxnSpPr/>
            <p:nvPr/>
          </p:nvCxnSpPr>
          <p:spPr>
            <a:xfrm flipV="1">
              <a:off x="7956650" y="2427393"/>
              <a:ext cx="481497" cy="220036"/>
            </a:xfrm>
            <a:prstGeom prst="straightConnector1">
              <a:avLst/>
            </a:prstGeom>
            <a:noFill/>
            <a:ln w="38100" cap="flat" cmpd="sng" algn="ctr">
              <a:solidFill>
                <a:schemeClr val="bg1">
                  <a:lumMod val="50000"/>
                </a:schemeClr>
              </a:solidFill>
              <a:prstDash val="solid"/>
              <a:tailEnd type="triangle"/>
            </a:ln>
            <a:effectLst/>
          </p:spPr>
        </p:cxnSp>
        <p:sp>
          <p:nvSpPr>
            <p:cNvPr id="11" name="Oval 10">
              <a:extLst>
                <a:ext uri="{FF2B5EF4-FFF2-40B4-BE49-F238E27FC236}">
                  <a16:creationId xmlns:a16="http://schemas.microsoft.com/office/drawing/2014/main" id="{2A2AD4A7-8D4A-06EB-8BCB-1EABDD5FA63F}"/>
                </a:ext>
              </a:extLst>
            </p:cNvPr>
            <p:cNvSpPr/>
            <p:nvPr/>
          </p:nvSpPr>
          <p:spPr>
            <a:xfrm>
              <a:off x="7956650" y="2621494"/>
              <a:ext cx="45719" cy="45719"/>
            </a:xfrm>
            <a:prstGeom prst="ellipse">
              <a:avLst/>
            </a:prstGeom>
            <a:solidFill>
              <a:srgbClr val="1F2C7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9" rtl="0" eaLnBrk="1" fontAlgn="auto"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C6FBDB45-C799-F83A-06BA-819A93AF7CA7}"/>
              </a:ext>
            </a:extLst>
          </p:cNvPr>
          <p:cNvSpPr txBox="1"/>
          <p:nvPr/>
        </p:nvSpPr>
        <p:spPr>
          <a:xfrm>
            <a:off x="36102" y="1434415"/>
            <a:ext cx="2925910" cy="3785652"/>
          </a:xfrm>
          <a:prstGeom prst="rect">
            <a:avLst/>
          </a:prstGeom>
          <a:solidFill>
            <a:schemeClr val="accent1">
              <a:lumMod val="75000"/>
              <a:alpha val="5000"/>
            </a:schemeClr>
          </a:solidFill>
          <a:ln w="38100" cap="flat" cmpd="sng" algn="ctr">
            <a:solidFill>
              <a:schemeClr val="accent1">
                <a:lumMod val="50000"/>
              </a:schemeClr>
            </a:solid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Arial" panose="020B0604020202020204" pitchFamily="34" charset="0"/>
              </a:rPr>
              <a:t>Initial assessment: PASS</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Arial" panose="020B0604020202020204" pitchFamily="34" charset="0"/>
              </a:rPr>
              <a:t>P</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Arial" panose="020B0604020202020204" pitchFamily="34" charset="0"/>
              </a:rPr>
              <a:t>rognosis (prognostic scoring systems)</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Arial" panose="020B0604020202020204" pitchFamily="34" charset="0"/>
              </a:rPr>
              <a:t>A</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Arial" panose="020B0604020202020204" pitchFamily="34" charset="0"/>
              </a:rPr>
              <a:t>nemia / Thrombocytopenia (CBC, EPO)</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Arial" panose="020B0604020202020204" pitchFamily="34" charset="0"/>
              </a:rPr>
              <a:t>S</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Arial" panose="020B0604020202020204" pitchFamily="34" charset="0"/>
              </a:rPr>
              <a:t>ystemic Symptoms (MPN-SAF TSS)</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Arial" panose="020B0604020202020204" pitchFamily="34" charset="0"/>
              </a:rPr>
              <a:t>S</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Arial" panose="020B0604020202020204" pitchFamily="34" charset="0"/>
              </a:rPr>
              <a:t>pleen size (exam, US) and related symptoms (MPN-SAF TSS)</a:t>
            </a:r>
          </a:p>
        </p:txBody>
      </p:sp>
    </p:spTree>
    <p:extLst>
      <p:ext uri="{BB962C8B-B14F-4D97-AF65-F5344CB8AC3E}">
        <p14:creationId xmlns:p14="http://schemas.microsoft.com/office/powerpoint/2010/main" val="1447367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610F-7711-A13B-161B-F495B2D05C5E}"/>
              </a:ext>
            </a:extLst>
          </p:cNvPr>
          <p:cNvSpPr>
            <a:spLocks noGrp="1"/>
          </p:cNvSpPr>
          <p:nvPr>
            <p:ph type="title"/>
          </p:nvPr>
        </p:nvSpPr>
        <p:spPr/>
        <p:txBody>
          <a:bodyPr/>
          <a:lstStyle/>
          <a:p>
            <a:r>
              <a:rPr lang="en-US" dirty="0"/>
              <a:t>To treat or not to treat?</a:t>
            </a:r>
          </a:p>
        </p:txBody>
      </p:sp>
      <p:sp>
        <p:nvSpPr>
          <p:cNvPr id="3" name="Content Placeholder 2">
            <a:extLst>
              <a:ext uri="{FF2B5EF4-FFF2-40B4-BE49-F238E27FC236}">
                <a16:creationId xmlns:a16="http://schemas.microsoft.com/office/drawing/2014/main" id="{7EFF1ACC-23BD-5118-8927-2E6C0C319EDE}"/>
              </a:ext>
            </a:extLst>
          </p:cNvPr>
          <p:cNvSpPr>
            <a:spLocks noGrp="1"/>
          </p:cNvSpPr>
          <p:nvPr>
            <p:ph sz="half" idx="1"/>
          </p:nvPr>
        </p:nvSpPr>
        <p:spPr>
          <a:xfrm>
            <a:off x="873962" y="1208928"/>
            <a:ext cx="8041437" cy="557556"/>
          </a:xfrm>
        </p:spPr>
        <p:txBody>
          <a:bodyPr/>
          <a:lstStyle/>
          <a:p>
            <a:r>
              <a:rPr lang="en-US" dirty="0"/>
              <a:t>Symptoms and enlarged spleen</a:t>
            </a:r>
          </a:p>
        </p:txBody>
      </p:sp>
      <p:pic>
        <p:nvPicPr>
          <p:cNvPr id="11" name="Picture 10">
            <a:extLst>
              <a:ext uri="{FF2B5EF4-FFF2-40B4-BE49-F238E27FC236}">
                <a16:creationId xmlns:a16="http://schemas.microsoft.com/office/drawing/2014/main" id="{22456E26-6EFF-BC7A-9D4C-E69FD54CD0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76113" y="1804529"/>
            <a:ext cx="11439774" cy="4893440"/>
          </a:xfrm>
          <a:prstGeom prst="rect">
            <a:avLst/>
          </a:prstGeom>
        </p:spPr>
      </p:pic>
    </p:spTree>
    <p:extLst>
      <p:ext uri="{BB962C8B-B14F-4D97-AF65-F5344CB8AC3E}">
        <p14:creationId xmlns:p14="http://schemas.microsoft.com/office/powerpoint/2010/main" val="1029029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E9CCC05-178C-A3F7-6F9D-6FBC7D3DCEC4}"/>
              </a:ext>
            </a:extLst>
          </p:cNvPr>
          <p:cNvGrpSpPr/>
          <p:nvPr/>
        </p:nvGrpSpPr>
        <p:grpSpPr>
          <a:xfrm>
            <a:off x="305716" y="377328"/>
            <a:ext cx="11580568" cy="6103343"/>
            <a:chOff x="415855" y="1028982"/>
            <a:chExt cx="9221863" cy="5077102"/>
          </a:xfrm>
        </p:grpSpPr>
        <p:pic>
          <p:nvPicPr>
            <p:cNvPr id="5" name="Picture 2">
              <a:extLst>
                <a:ext uri="{FF2B5EF4-FFF2-40B4-BE49-F238E27FC236}">
                  <a16:creationId xmlns:a16="http://schemas.microsoft.com/office/drawing/2014/main" id="{17B6841B-2A03-B535-C98A-A34876E3B5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4334" y="1028982"/>
              <a:ext cx="4324350" cy="26701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7A298575-B542-CB8F-D14C-434F8547FD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855" y="3864534"/>
              <a:ext cx="4352925" cy="2241550"/>
            </a:xfrm>
            <a:prstGeom prst="rect">
              <a:avLst/>
            </a:prstGeom>
            <a:noFill/>
            <a:ln w="9525">
              <a:solidFill>
                <a:srgbClr val="0046AD"/>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17">
              <a:extLst>
                <a:ext uri="{FF2B5EF4-FFF2-40B4-BE49-F238E27FC236}">
                  <a16:creationId xmlns:a16="http://schemas.microsoft.com/office/drawing/2014/main" id="{BDC66CB8-4874-22DF-5C01-67D346C3E2B6}"/>
                </a:ext>
              </a:extLst>
            </p:cNvPr>
            <p:cNvSpPr>
              <a:spLocks noChangeArrowheads="1"/>
            </p:cNvSpPr>
            <p:nvPr/>
          </p:nvSpPr>
          <p:spPr bwMode="auto">
            <a:xfrm>
              <a:off x="4979992" y="1690147"/>
              <a:ext cx="828675" cy="537654"/>
            </a:xfrm>
            <a:prstGeom prst="rect">
              <a:avLst/>
            </a:prstGeom>
            <a:solidFill>
              <a:schemeClr val="accent2"/>
            </a:solidFill>
            <a:ln w="9525">
              <a:solidFill>
                <a:srgbClr val="FFFFFF"/>
              </a:solidFill>
              <a:miter lim="800000"/>
              <a:headEnd/>
              <a:tailEnd/>
            </a:ln>
            <a:effectLst>
              <a:outerShdw blurRad="63500" dist="38100" dir="2700000" algn="tl" rotWithShape="0">
                <a:srgbClr val="000000">
                  <a:alpha val="39998"/>
                </a:srgbClr>
              </a:outerShdw>
            </a:effectLst>
          </p:spPr>
          <p:txBody>
            <a:bodyPr lIns="0" tIns="0" rIns="0" bIns="0" anchor="ctr">
              <a:spAutoFit/>
            </a:bodyPr>
            <a:lstStyle>
              <a:lvl1pPr>
                <a:defRPr sz="3600" b="1" i="1">
                  <a:solidFill>
                    <a:schemeClr val="tx1"/>
                  </a:solidFill>
                  <a:latin typeface="Times New Roman" panose="02020603050405020304" pitchFamily="18" charset="0"/>
                  <a:ea typeface="ＭＳ Ｐゴシック" panose="020B0600070205080204" pitchFamily="34" charset="-128"/>
                </a:defRPr>
              </a:lvl1pPr>
              <a:lvl2pPr marL="742950" indent="-285750">
                <a:defRPr sz="3600" b="1" i="1">
                  <a:solidFill>
                    <a:schemeClr val="tx1"/>
                  </a:solidFill>
                  <a:latin typeface="Times New Roman" panose="02020603050405020304" pitchFamily="18" charset="0"/>
                  <a:ea typeface="ＭＳ Ｐゴシック" panose="020B0600070205080204" pitchFamily="34" charset="-128"/>
                </a:defRPr>
              </a:lvl2pPr>
              <a:lvl3pPr marL="1143000" indent="-228600">
                <a:defRPr sz="3600" b="1" i="1">
                  <a:solidFill>
                    <a:schemeClr val="tx1"/>
                  </a:solidFill>
                  <a:latin typeface="Times New Roman" panose="02020603050405020304" pitchFamily="18" charset="0"/>
                  <a:ea typeface="ＭＳ Ｐゴシック" panose="020B0600070205080204" pitchFamily="34" charset="-128"/>
                </a:defRPr>
              </a:lvl3pPr>
              <a:lvl4pPr marL="1600200" indent="-228600">
                <a:defRPr sz="3600" b="1" i="1">
                  <a:solidFill>
                    <a:schemeClr val="tx1"/>
                  </a:solidFill>
                  <a:latin typeface="Times New Roman" panose="02020603050405020304" pitchFamily="18" charset="0"/>
                  <a:ea typeface="ＭＳ Ｐゴシック" panose="020B0600070205080204" pitchFamily="34" charset="-128"/>
                </a:defRPr>
              </a:lvl4pPr>
              <a:lvl5pPr marL="2057400" indent="-228600">
                <a:defRPr sz="3600" b="1"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3600" b="1"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3600" b="1"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3600" b="1"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3600" b="1" i="1">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with MF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 = 309)</a:t>
              </a:r>
            </a:p>
          </p:txBody>
        </p:sp>
        <p:sp>
          <p:nvSpPr>
            <p:cNvPr id="8" name="Text Box 18">
              <a:extLst>
                <a:ext uri="{FF2B5EF4-FFF2-40B4-BE49-F238E27FC236}">
                  <a16:creationId xmlns:a16="http://schemas.microsoft.com/office/drawing/2014/main" id="{E8F60238-271A-8284-5813-1BE0C86C70C2}"/>
                </a:ext>
              </a:extLst>
            </p:cNvPr>
            <p:cNvSpPr txBox="1">
              <a:spLocks noChangeArrowheads="1"/>
            </p:cNvSpPr>
            <p:nvPr/>
          </p:nvSpPr>
          <p:spPr bwMode="auto">
            <a:xfrm>
              <a:off x="5989641" y="1746251"/>
              <a:ext cx="1008062" cy="430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46AD"/>
                  </a:solidFill>
                  <a:effectLst/>
                  <a:uLnTx/>
                  <a:uFillTx/>
                  <a:latin typeface="Arial" panose="020B0604020202020204" pitchFamily="34" charset="0"/>
                  <a:ea typeface="ＭＳ Ｐゴシック" panose="020B0600070205080204" pitchFamily="34" charset="-128"/>
                  <a:cs typeface="+mn-cs"/>
                </a:rPr>
                <a:t>Randomized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46AD"/>
                  </a:solidFill>
                  <a:effectLst/>
                  <a:uLnTx/>
                  <a:uFillTx/>
                  <a:latin typeface="Arial" panose="020B0604020202020204" pitchFamily="34" charset="0"/>
                  <a:ea typeface="ＭＳ Ｐゴシック" panose="020B0600070205080204" pitchFamily="34" charset="-128"/>
                  <a:cs typeface="+mn-cs"/>
                </a:rPr>
                <a:t>1:1</a:t>
              </a:r>
            </a:p>
          </p:txBody>
        </p:sp>
        <p:grpSp>
          <p:nvGrpSpPr>
            <p:cNvPr id="9" name="Group 19">
              <a:extLst>
                <a:ext uri="{FF2B5EF4-FFF2-40B4-BE49-F238E27FC236}">
                  <a16:creationId xmlns:a16="http://schemas.microsoft.com/office/drawing/2014/main" id="{28FBAB47-197B-6BAE-BD6C-C306C75ED2DA}"/>
                </a:ext>
              </a:extLst>
            </p:cNvPr>
            <p:cNvGrpSpPr>
              <a:grpSpLocks/>
            </p:cNvGrpSpPr>
            <p:nvPr/>
          </p:nvGrpSpPr>
          <p:grpSpPr bwMode="auto">
            <a:xfrm>
              <a:off x="7067553" y="1600200"/>
              <a:ext cx="381000" cy="717550"/>
              <a:chOff x="1672" y="1080"/>
              <a:chExt cx="240" cy="452"/>
            </a:xfrm>
            <a:solidFill>
              <a:schemeClr val="accent2"/>
            </a:solidFill>
          </p:grpSpPr>
          <p:sp>
            <p:nvSpPr>
              <p:cNvPr id="10" name="Line 20">
                <a:extLst>
                  <a:ext uri="{FF2B5EF4-FFF2-40B4-BE49-F238E27FC236}">
                    <a16:creationId xmlns:a16="http://schemas.microsoft.com/office/drawing/2014/main" id="{9CEE91FB-E9E5-B3E9-6BE1-F8C144B44278}"/>
                  </a:ext>
                </a:extLst>
              </p:cNvPr>
              <p:cNvSpPr>
                <a:spLocks noChangeShapeType="1"/>
              </p:cNvSpPr>
              <p:nvPr/>
            </p:nvSpPr>
            <p:spPr bwMode="auto">
              <a:xfrm flipV="1">
                <a:off x="1672" y="1080"/>
                <a:ext cx="232" cy="232"/>
              </a:xfrm>
              <a:prstGeom prst="line">
                <a:avLst/>
              </a:prstGeom>
              <a:grpFill/>
              <a:ln w="19050">
                <a:solidFill>
                  <a:srgbClr val="3587FF"/>
                </a:solidFill>
                <a:round/>
                <a:headEnd/>
                <a:tailEnd type="triangle" w="med" len="med"/>
              </a:ln>
            </p:spPr>
            <p:txBody>
              <a:bodyPr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charset="0"/>
                  <a:ea typeface="ＭＳ Ｐゴシック" charset="-128"/>
                  <a:cs typeface="+mn-cs"/>
                </a:endParaRPr>
              </a:p>
            </p:txBody>
          </p:sp>
          <p:sp>
            <p:nvSpPr>
              <p:cNvPr id="11" name="Line 21">
                <a:extLst>
                  <a:ext uri="{FF2B5EF4-FFF2-40B4-BE49-F238E27FC236}">
                    <a16:creationId xmlns:a16="http://schemas.microsoft.com/office/drawing/2014/main" id="{4C002A64-F550-B1E4-B277-DE52ABF77733}"/>
                  </a:ext>
                </a:extLst>
              </p:cNvPr>
              <p:cNvSpPr>
                <a:spLocks noChangeShapeType="1"/>
              </p:cNvSpPr>
              <p:nvPr/>
            </p:nvSpPr>
            <p:spPr bwMode="auto">
              <a:xfrm rot="5191003" flipV="1">
                <a:off x="1680" y="1300"/>
                <a:ext cx="232" cy="232"/>
              </a:xfrm>
              <a:prstGeom prst="line">
                <a:avLst/>
              </a:prstGeom>
              <a:grpFill/>
              <a:ln w="19050">
                <a:solidFill>
                  <a:srgbClr val="3587FF"/>
                </a:solidFill>
                <a:round/>
                <a:headEnd/>
                <a:tailEnd type="triangle" w="med" len="med"/>
              </a:ln>
            </p:spPr>
            <p:txBody>
              <a:bodyPr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charset="0"/>
                  <a:ea typeface="ＭＳ Ｐゴシック" charset="-128"/>
                  <a:cs typeface="+mn-cs"/>
                </a:endParaRPr>
              </a:p>
            </p:txBody>
          </p:sp>
        </p:grpSp>
        <p:sp>
          <p:nvSpPr>
            <p:cNvPr id="12" name="Rectangle 22">
              <a:extLst>
                <a:ext uri="{FF2B5EF4-FFF2-40B4-BE49-F238E27FC236}">
                  <a16:creationId xmlns:a16="http://schemas.microsoft.com/office/drawing/2014/main" id="{3415BC38-8F6C-A016-A2BA-538C986E4D7D}"/>
                </a:ext>
              </a:extLst>
            </p:cNvPr>
            <p:cNvSpPr>
              <a:spLocks noChangeArrowheads="1"/>
            </p:cNvSpPr>
            <p:nvPr/>
          </p:nvSpPr>
          <p:spPr bwMode="auto">
            <a:xfrm>
              <a:off x="7621592" y="1332082"/>
              <a:ext cx="2016125" cy="358436"/>
            </a:xfrm>
            <a:prstGeom prst="rect">
              <a:avLst/>
            </a:prstGeom>
            <a:solidFill>
              <a:schemeClr val="accent2"/>
            </a:solidFill>
            <a:ln w="9525">
              <a:solidFill>
                <a:srgbClr val="FFFFFF"/>
              </a:solidFill>
              <a:miter lim="800000"/>
              <a:headEnd/>
              <a:tailEnd/>
            </a:ln>
            <a:effectLst>
              <a:outerShdw blurRad="63500" dist="38100" dir="2700000" algn="tl" rotWithShape="0">
                <a:srgbClr val="000000">
                  <a:alpha val="39998"/>
                </a:srgbClr>
              </a:outerShdw>
            </a:effectLst>
          </p:spPr>
          <p:txBody>
            <a:bodyPr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charset="0"/>
                  <a:ea typeface="ＭＳ Ｐゴシック" charset="-128"/>
                  <a:cs typeface="+mn-cs"/>
                </a:rPr>
                <a:t>Ruxolitinib (oral)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charset="0"/>
                  <a:ea typeface="ＭＳ Ｐゴシック" charset="-128"/>
                  <a:cs typeface="+mn-cs"/>
                </a:rPr>
                <a:t>BID</a:t>
              </a:r>
            </a:p>
          </p:txBody>
        </p:sp>
        <p:sp>
          <p:nvSpPr>
            <p:cNvPr id="13" name="Rectangle 23">
              <a:extLst>
                <a:ext uri="{FF2B5EF4-FFF2-40B4-BE49-F238E27FC236}">
                  <a16:creationId xmlns:a16="http://schemas.microsoft.com/office/drawing/2014/main" id="{9ABD14F3-2D32-E400-8B1E-F33AACFDB2EE}"/>
                </a:ext>
              </a:extLst>
            </p:cNvPr>
            <p:cNvSpPr>
              <a:spLocks noChangeArrowheads="1"/>
            </p:cNvSpPr>
            <p:nvPr/>
          </p:nvSpPr>
          <p:spPr bwMode="auto">
            <a:xfrm>
              <a:off x="7621592" y="2119484"/>
              <a:ext cx="2016125" cy="358436"/>
            </a:xfrm>
            <a:prstGeom prst="rect">
              <a:avLst/>
            </a:prstGeom>
            <a:solidFill>
              <a:schemeClr val="accent2"/>
            </a:solidFill>
            <a:ln w="38100">
              <a:solidFill>
                <a:srgbClr val="002060"/>
              </a:solidFill>
              <a:miter lim="800000"/>
              <a:headEnd/>
              <a:tailEnd/>
            </a:ln>
            <a:effectLst>
              <a:outerShdw blurRad="63500" dist="38100" dir="2700000" algn="tl" rotWithShape="0">
                <a:srgbClr val="000000">
                  <a:alpha val="39998"/>
                </a:srgbClr>
              </a:outerShdw>
            </a:effectLst>
          </p:spPr>
          <p:txBody>
            <a:bodyPr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charset="0"/>
                  <a:ea typeface="ＭＳ Ｐゴシック" charset="-128"/>
                  <a:cs typeface="+mn-cs"/>
                </a:rPr>
                <a:t>Placebo (oral)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charset="0"/>
                  <a:ea typeface="ＭＳ Ｐゴシック" charset="-128"/>
                  <a:cs typeface="+mn-cs"/>
                </a:rPr>
                <a:t>BID</a:t>
              </a:r>
            </a:p>
          </p:txBody>
        </p:sp>
        <p:sp>
          <p:nvSpPr>
            <p:cNvPr id="14" name="Text Box 13">
              <a:extLst>
                <a:ext uri="{FF2B5EF4-FFF2-40B4-BE49-F238E27FC236}">
                  <a16:creationId xmlns:a16="http://schemas.microsoft.com/office/drawing/2014/main" id="{7B2F7BDE-7E5C-B64B-4C97-8247C284821B}"/>
                </a:ext>
              </a:extLst>
            </p:cNvPr>
            <p:cNvSpPr txBox="1">
              <a:spLocks noChangeArrowheads="1"/>
            </p:cNvSpPr>
            <p:nvPr/>
          </p:nvSpPr>
          <p:spPr bwMode="auto">
            <a:xfrm>
              <a:off x="5976942" y="4503738"/>
              <a:ext cx="1008062" cy="431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46AD"/>
                  </a:solidFill>
                  <a:effectLst/>
                  <a:uLnTx/>
                  <a:uFillTx/>
                  <a:latin typeface="Arial" panose="020B0604020202020204" pitchFamily="34" charset="0"/>
                  <a:ea typeface="ＭＳ Ｐゴシック" panose="020B0600070205080204" pitchFamily="34" charset="-128"/>
                  <a:cs typeface="+mn-cs"/>
                </a:rPr>
                <a:t>Randomized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46AD"/>
                  </a:solidFill>
                  <a:effectLst/>
                  <a:uLnTx/>
                  <a:uFillTx/>
                  <a:latin typeface="Arial" panose="020B0604020202020204" pitchFamily="34" charset="0"/>
                  <a:ea typeface="ＭＳ Ｐゴシック" panose="020B0600070205080204" pitchFamily="34" charset="-128"/>
                  <a:cs typeface="+mn-cs"/>
                </a:rPr>
                <a:t>2:1</a:t>
              </a:r>
            </a:p>
          </p:txBody>
        </p:sp>
        <p:grpSp>
          <p:nvGrpSpPr>
            <p:cNvPr id="15" name="Group 14">
              <a:extLst>
                <a:ext uri="{FF2B5EF4-FFF2-40B4-BE49-F238E27FC236}">
                  <a16:creationId xmlns:a16="http://schemas.microsoft.com/office/drawing/2014/main" id="{668F0A4E-F5EB-C32C-B516-A3E177C55A89}"/>
                </a:ext>
              </a:extLst>
            </p:cNvPr>
            <p:cNvGrpSpPr>
              <a:grpSpLocks/>
            </p:cNvGrpSpPr>
            <p:nvPr/>
          </p:nvGrpSpPr>
          <p:grpSpPr bwMode="auto">
            <a:xfrm>
              <a:off x="7054854" y="4357688"/>
              <a:ext cx="381000" cy="717550"/>
              <a:chOff x="1672" y="1080"/>
              <a:chExt cx="240" cy="452"/>
            </a:xfrm>
            <a:solidFill>
              <a:schemeClr val="accent2"/>
            </a:solidFill>
          </p:grpSpPr>
          <p:sp>
            <p:nvSpPr>
              <p:cNvPr id="16" name="Line 15">
                <a:extLst>
                  <a:ext uri="{FF2B5EF4-FFF2-40B4-BE49-F238E27FC236}">
                    <a16:creationId xmlns:a16="http://schemas.microsoft.com/office/drawing/2014/main" id="{6EE63CE8-EB26-F368-BDEE-F078EFA1B684}"/>
                  </a:ext>
                </a:extLst>
              </p:cNvPr>
              <p:cNvSpPr>
                <a:spLocks noChangeShapeType="1"/>
              </p:cNvSpPr>
              <p:nvPr/>
            </p:nvSpPr>
            <p:spPr bwMode="auto">
              <a:xfrm flipV="1">
                <a:off x="1672" y="1080"/>
                <a:ext cx="232" cy="232"/>
              </a:xfrm>
              <a:prstGeom prst="line">
                <a:avLst/>
              </a:prstGeom>
              <a:grpFill/>
              <a:ln w="19050">
                <a:solidFill>
                  <a:srgbClr val="3587FF"/>
                </a:solidFill>
                <a:round/>
                <a:headEnd/>
                <a:tailEnd type="triangle" w="med" len="med"/>
              </a:ln>
            </p:spPr>
            <p:txBody>
              <a:bodyPr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charset="0"/>
                  <a:ea typeface="ＭＳ Ｐゴシック" charset="-128"/>
                  <a:cs typeface="+mn-cs"/>
                </a:endParaRPr>
              </a:p>
            </p:txBody>
          </p:sp>
          <p:sp>
            <p:nvSpPr>
              <p:cNvPr id="17" name="Line 16">
                <a:extLst>
                  <a:ext uri="{FF2B5EF4-FFF2-40B4-BE49-F238E27FC236}">
                    <a16:creationId xmlns:a16="http://schemas.microsoft.com/office/drawing/2014/main" id="{75B023B2-8288-0BAC-01DE-65AE5D66E933}"/>
                  </a:ext>
                </a:extLst>
              </p:cNvPr>
              <p:cNvSpPr>
                <a:spLocks noChangeShapeType="1"/>
              </p:cNvSpPr>
              <p:nvPr/>
            </p:nvSpPr>
            <p:spPr bwMode="auto">
              <a:xfrm rot="5191003" flipV="1">
                <a:off x="1680" y="1300"/>
                <a:ext cx="232" cy="232"/>
              </a:xfrm>
              <a:prstGeom prst="line">
                <a:avLst/>
              </a:prstGeom>
              <a:grpFill/>
              <a:ln w="19050">
                <a:solidFill>
                  <a:srgbClr val="3587FF"/>
                </a:solidFill>
                <a:round/>
                <a:headEnd/>
                <a:tailEnd type="triangle" w="med" len="med"/>
              </a:ln>
            </p:spPr>
            <p:txBody>
              <a:bodyPr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charset="0"/>
                  <a:ea typeface="ＭＳ Ｐゴシック" charset="-128"/>
                  <a:cs typeface="+mn-cs"/>
                </a:endParaRPr>
              </a:p>
            </p:txBody>
          </p:sp>
        </p:grpSp>
        <p:sp>
          <p:nvSpPr>
            <p:cNvPr id="18" name="Rectangle 24">
              <a:extLst>
                <a:ext uri="{FF2B5EF4-FFF2-40B4-BE49-F238E27FC236}">
                  <a16:creationId xmlns:a16="http://schemas.microsoft.com/office/drawing/2014/main" id="{32324762-7847-648E-EAB5-F638A1906D05}"/>
                </a:ext>
              </a:extLst>
            </p:cNvPr>
            <p:cNvSpPr>
              <a:spLocks noChangeArrowheads="1"/>
            </p:cNvSpPr>
            <p:nvPr/>
          </p:nvSpPr>
          <p:spPr bwMode="auto">
            <a:xfrm>
              <a:off x="5003805" y="4422235"/>
              <a:ext cx="828675" cy="537654"/>
            </a:xfrm>
            <a:prstGeom prst="rect">
              <a:avLst/>
            </a:prstGeom>
            <a:solidFill>
              <a:schemeClr val="accent2"/>
            </a:solidFill>
            <a:ln w="9525">
              <a:solidFill>
                <a:srgbClr val="FFFFFF"/>
              </a:solidFill>
              <a:miter lim="800000"/>
              <a:headEnd/>
              <a:tailEnd/>
            </a:ln>
            <a:effectLst>
              <a:outerShdw blurRad="63500" dist="38100" dir="2700000" algn="tl" rotWithShape="0">
                <a:srgbClr val="000000">
                  <a:alpha val="39998"/>
                </a:srgbClr>
              </a:outerShdw>
            </a:effectLst>
          </p:spPr>
          <p:txBody>
            <a:bodyPr lIns="0" tIns="0" rIns="0" bIns="0" anchor="ctr">
              <a:spAutoFit/>
            </a:bodyPr>
            <a:lstStyle>
              <a:lvl1pPr>
                <a:defRPr sz="3600" b="1" i="1">
                  <a:solidFill>
                    <a:schemeClr val="tx1"/>
                  </a:solidFill>
                  <a:latin typeface="Times New Roman" panose="02020603050405020304" pitchFamily="18" charset="0"/>
                  <a:ea typeface="ＭＳ Ｐゴシック" panose="020B0600070205080204" pitchFamily="34" charset="-128"/>
                </a:defRPr>
              </a:lvl1pPr>
              <a:lvl2pPr marL="742950" indent="-285750">
                <a:defRPr sz="3600" b="1" i="1">
                  <a:solidFill>
                    <a:schemeClr val="tx1"/>
                  </a:solidFill>
                  <a:latin typeface="Times New Roman" panose="02020603050405020304" pitchFamily="18" charset="0"/>
                  <a:ea typeface="ＭＳ Ｐゴシック" panose="020B0600070205080204" pitchFamily="34" charset="-128"/>
                </a:defRPr>
              </a:lvl2pPr>
              <a:lvl3pPr marL="1143000" indent="-228600">
                <a:defRPr sz="3600" b="1" i="1">
                  <a:solidFill>
                    <a:schemeClr val="tx1"/>
                  </a:solidFill>
                  <a:latin typeface="Times New Roman" panose="02020603050405020304" pitchFamily="18" charset="0"/>
                  <a:ea typeface="ＭＳ Ｐゴシック" panose="020B0600070205080204" pitchFamily="34" charset="-128"/>
                </a:defRPr>
              </a:lvl3pPr>
              <a:lvl4pPr marL="1600200" indent="-228600">
                <a:defRPr sz="3600" b="1" i="1">
                  <a:solidFill>
                    <a:schemeClr val="tx1"/>
                  </a:solidFill>
                  <a:latin typeface="Times New Roman" panose="02020603050405020304" pitchFamily="18" charset="0"/>
                  <a:ea typeface="ＭＳ Ｐゴシック" panose="020B0600070205080204" pitchFamily="34" charset="-128"/>
                </a:defRPr>
              </a:lvl4pPr>
              <a:lvl5pPr marL="2057400" indent="-228600">
                <a:defRPr sz="3600" b="1"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3600" b="1"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3600" b="1"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3600" b="1"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3600" b="1" i="1">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with MF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 = 219)</a:t>
              </a:r>
            </a:p>
          </p:txBody>
        </p:sp>
        <p:sp>
          <p:nvSpPr>
            <p:cNvPr id="19" name="Rectangle 25">
              <a:extLst>
                <a:ext uri="{FF2B5EF4-FFF2-40B4-BE49-F238E27FC236}">
                  <a16:creationId xmlns:a16="http://schemas.microsoft.com/office/drawing/2014/main" id="{E9702688-85E8-E6F3-1C2F-8FD9703F05D4}"/>
                </a:ext>
              </a:extLst>
            </p:cNvPr>
            <p:cNvSpPr>
              <a:spLocks noChangeArrowheads="1"/>
            </p:cNvSpPr>
            <p:nvPr/>
          </p:nvSpPr>
          <p:spPr bwMode="auto">
            <a:xfrm>
              <a:off x="7621593" y="4064170"/>
              <a:ext cx="2016125" cy="358436"/>
            </a:xfrm>
            <a:prstGeom prst="rect">
              <a:avLst/>
            </a:prstGeom>
            <a:solidFill>
              <a:schemeClr val="accent2"/>
            </a:solidFill>
            <a:ln w="9525">
              <a:solidFill>
                <a:srgbClr val="FFFFFF"/>
              </a:solidFill>
              <a:miter lim="800000"/>
              <a:headEnd/>
              <a:tailEnd/>
            </a:ln>
            <a:effectLst>
              <a:outerShdw blurRad="63500" dist="38100" dir="2700000" algn="tl" rotWithShape="0">
                <a:srgbClr val="000000">
                  <a:alpha val="39998"/>
                </a:srgbClr>
              </a:outerShdw>
            </a:effectLst>
          </p:spPr>
          <p:txBody>
            <a:bodyPr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charset="0"/>
                  <a:ea typeface="ＭＳ Ｐゴシック" charset="-128"/>
                  <a:cs typeface="+mn-cs"/>
                </a:rPr>
                <a:t>Ruxolitinib (oral)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charset="0"/>
                  <a:ea typeface="ＭＳ Ｐゴシック" charset="-128"/>
                  <a:cs typeface="+mn-cs"/>
                </a:rPr>
                <a:t>BID</a:t>
              </a:r>
            </a:p>
          </p:txBody>
        </p:sp>
        <p:sp>
          <p:nvSpPr>
            <p:cNvPr id="20" name="Rectangle 26">
              <a:extLst>
                <a:ext uri="{FF2B5EF4-FFF2-40B4-BE49-F238E27FC236}">
                  <a16:creationId xmlns:a16="http://schemas.microsoft.com/office/drawing/2014/main" id="{D40E1399-DC4E-1ECF-F382-8648D5DAFDE1}"/>
                </a:ext>
              </a:extLst>
            </p:cNvPr>
            <p:cNvSpPr>
              <a:spLocks noChangeArrowheads="1"/>
            </p:cNvSpPr>
            <p:nvPr/>
          </p:nvSpPr>
          <p:spPr bwMode="auto">
            <a:xfrm>
              <a:off x="7621593" y="4990955"/>
              <a:ext cx="2016125" cy="179218"/>
            </a:xfrm>
            <a:prstGeom prst="rect">
              <a:avLst/>
            </a:prstGeom>
            <a:solidFill>
              <a:schemeClr val="accent2"/>
            </a:solidFill>
            <a:ln w="38100">
              <a:solidFill>
                <a:srgbClr val="002060"/>
              </a:solidFill>
              <a:miter lim="800000"/>
              <a:headEnd/>
              <a:tailEnd/>
            </a:ln>
            <a:effectLst>
              <a:outerShdw blurRad="63500" dist="38100" dir="2700000" algn="tl" rotWithShape="0">
                <a:srgbClr val="000000">
                  <a:alpha val="39998"/>
                </a:srgbClr>
              </a:outerShdw>
            </a:effectLst>
          </p:spPr>
          <p:txBody>
            <a:bodyPr lIns="0" tIns="0" rIns="0" bIns="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BAT</a:t>
              </a:r>
            </a:p>
          </p:txBody>
        </p:sp>
      </p:grpSp>
    </p:spTree>
    <p:extLst>
      <p:ext uri="{BB962C8B-B14F-4D97-AF65-F5344CB8AC3E}">
        <p14:creationId xmlns:p14="http://schemas.microsoft.com/office/powerpoint/2010/main" val="3742503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AEBE9E1-27BB-37B5-0929-38DABFDF368C}"/>
              </a:ext>
            </a:extLst>
          </p:cNvPr>
          <p:cNvGrpSpPr/>
          <p:nvPr/>
        </p:nvGrpSpPr>
        <p:grpSpPr>
          <a:xfrm>
            <a:off x="907354" y="1679171"/>
            <a:ext cx="5188646" cy="4279920"/>
            <a:chOff x="644578" y="1679171"/>
            <a:chExt cx="5188646" cy="4279920"/>
          </a:xfrm>
        </p:grpSpPr>
        <p:pic>
          <p:nvPicPr>
            <p:cNvPr id="20" name="Content Placeholder 3"/>
            <p:cNvPicPr>
              <a:picLocks/>
            </p:cNvPicPr>
            <p:nvPr/>
          </p:nvPicPr>
          <p:blipFill rotWithShape="1">
            <a:blip r:embed="rId3">
              <a:extLst>
                <a:ext uri="{28A0092B-C50C-407E-A947-70E740481C1C}">
                  <a14:useLocalDpi xmlns:a14="http://schemas.microsoft.com/office/drawing/2010/main" val="0"/>
                </a:ext>
              </a:extLst>
            </a:blip>
            <a:srcRect l="3048" r="13249"/>
            <a:stretch/>
          </p:blipFill>
          <p:spPr bwMode="auto">
            <a:xfrm>
              <a:off x="907722" y="2324236"/>
              <a:ext cx="4925502" cy="298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3"/>
            <p:cNvSpPr txBox="1">
              <a:spLocks noChangeArrowheads="1"/>
            </p:cNvSpPr>
            <p:nvPr/>
          </p:nvSpPr>
          <p:spPr bwMode="auto">
            <a:xfrm>
              <a:off x="1391119" y="5620537"/>
              <a:ext cx="3959738" cy="338554"/>
            </a:xfrm>
            <a:prstGeom prst="rect">
              <a:avLst/>
            </a:prstGeom>
            <a:solidFill>
              <a:srgbClr val="EAF6E7"/>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a:ea typeface="+mn-ea"/>
                  <a:cs typeface="+mn-cs"/>
                </a:rPr>
                <a:t>OR, 134.4 (95% CI: 18, 1004.9); </a:t>
              </a:r>
              <a:r>
                <a:rPr kumimoji="0" lang="en-US" altLang="en-US" sz="1600" b="0" i="1" u="none" strike="noStrike" kern="1200" cap="none" spc="0" normalizeH="0" baseline="0" noProof="0" dirty="0">
                  <a:ln>
                    <a:noFill/>
                  </a:ln>
                  <a:solidFill>
                    <a:srgbClr val="000000"/>
                  </a:solidFill>
                  <a:effectLst/>
                  <a:uLnTx/>
                  <a:uFillTx/>
                  <a:latin typeface="Arial"/>
                  <a:ea typeface="+mn-ea"/>
                  <a:cs typeface="+mn-cs"/>
                </a:rPr>
                <a:t>P</a:t>
              </a:r>
              <a:r>
                <a:rPr kumimoji="0" lang="en-US" altLang="en-US" sz="1600" b="0" i="0" u="none" strike="noStrike" kern="1200" cap="none" spc="0" normalizeH="0" baseline="0" noProof="0" dirty="0">
                  <a:ln>
                    <a:noFill/>
                  </a:ln>
                  <a:solidFill>
                    <a:srgbClr val="000000"/>
                  </a:solidFill>
                  <a:effectLst/>
                  <a:uLnTx/>
                  <a:uFillTx/>
                  <a:latin typeface="Arial"/>
                  <a:ea typeface="+mn-ea"/>
                  <a:cs typeface="+mn-cs"/>
                </a:rPr>
                <a:t>&lt;0.001</a:t>
              </a:r>
            </a:p>
          </p:txBody>
        </p:sp>
        <p:sp>
          <p:nvSpPr>
            <p:cNvPr id="26" name="TextBox 7"/>
            <p:cNvSpPr txBox="1">
              <a:spLocks noChangeArrowheads="1"/>
            </p:cNvSpPr>
            <p:nvPr/>
          </p:nvSpPr>
          <p:spPr bwMode="auto">
            <a:xfrm>
              <a:off x="1195015" y="1723525"/>
              <a:ext cx="4534182" cy="40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999" b="1" i="0" u="none" strike="noStrike" kern="1200" cap="none" spc="0" normalizeH="0" baseline="0" noProof="0" dirty="0">
                  <a:ln>
                    <a:noFill/>
                  </a:ln>
                  <a:solidFill>
                    <a:srgbClr val="000000"/>
                  </a:solidFill>
                  <a:effectLst/>
                  <a:uLnTx/>
                  <a:uFillTx/>
                  <a:latin typeface="Arial"/>
                  <a:ea typeface="+mn-ea"/>
                  <a:cs typeface="+mn-cs"/>
                </a:rPr>
                <a:t>SVR </a:t>
              </a:r>
              <a:r>
                <a:rPr kumimoji="0" lang="en-US" altLang="en-US" sz="1999" b="1" i="0" u="none" strike="noStrike" kern="1200" cap="none" spc="0" normalizeH="0" baseline="0" noProof="0" dirty="0">
                  <a:ln>
                    <a:noFill/>
                  </a:ln>
                  <a:solidFill>
                    <a:srgbClr val="000000"/>
                  </a:solidFill>
                  <a:effectLst/>
                  <a:uLnTx/>
                  <a:uFillTx/>
                  <a:latin typeface="Arial"/>
                  <a:ea typeface="+mn-ea"/>
                  <a:cs typeface="+mn-cs"/>
                </a:rPr>
                <a:t>at 24 Weeks</a:t>
              </a:r>
            </a:p>
          </p:txBody>
        </p:sp>
        <p:sp>
          <p:nvSpPr>
            <p:cNvPr id="34" name="Content Placeholder 17">
              <a:extLst>
                <a:ext uri="{FF2B5EF4-FFF2-40B4-BE49-F238E27FC236}">
                  <a16:creationId xmlns:a16="http://schemas.microsoft.com/office/drawing/2014/main" id="{33A729FE-8933-4760-BD63-DE9770F562A2}"/>
                </a:ext>
              </a:extLst>
            </p:cNvPr>
            <p:cNvSpPr txBox="1">
              <a:spLocks/>
            </p:cNvSpPr>
            <p:nvPr/>
          </p:nvSpPr>
          <p:spPr>
            <a:xfrm>
              <a:off x="1069674" y="5337601"/>
              <a:ext cx="4763549" cy="252316"/>
            </a:xfrm>
            <a:prstGeom prst="rect">
              <a:avLst/>
            </a:prstGeom>
          </p:spPr>
          <p:txBody>
            <a:bodyPr vert="horz" lIns="91416" tIns="45708" rIns="91416" bIns="45708" rtlCol="0">
              <a:noAutofit/>
            </a:bodyPr>
            <a:lstStyle>
              <a:lvl1pPr marL="320040" indent="-320040" algn="l" defTabSz="914400" rtl="0" eaLnBrk="1" latinLnBrk="0" hangingPunct="1">
                <a:lnSpc>
                  <a:spcPct val="100000"/>
                </a:lnSpc>
                <a:spcBef>
                  <a:spcPts val="300"/>
                </a:spcBef>
                <a:buClr>
                  <a:schemeClr val="accent5"/>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5"/>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5"/>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5"/>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5"/>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
                  <a:srgbClr val="FDB338"/>
                </a:buClr>
                <a:buSzPct val="85000"/>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41.9% ruxolitinib vs 0.7% placebo achieved SVR35</a:t>
              </a:r>
              <a:r>
                <a:rPr kumimoji="0" lang="en-US" sz="1200" b="0" i="0" u="none" strike="noStrike" kern="1200" cap="none" spc="0" normalizeH="0" baseline="30000" noProof="0" dirty="0">
                  <a:ln>
                    <a:noFill/>
                  </a:ln>
                  <a:solidFill>
                    <a:srgbClr val="000000"/>
                  </a:solidFill>
                  <a:effectLst/>
                  <a:uLnTx/>
                  <a:uFillTx/>
                  <a:latin typeface="Arial"/>
                  <a:ea typeface="+mn-ea"/>
                  <a:cs typeface="+mn-cs"/>
                </a:rPr>
                <a:t>a</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1" u="none" strike="noStrike" kern="1200" cap="none" spc="0" normalizeH="0" baseline="0" noProof="0" dirty="0">
                  <a:ln>
                    <a:noFill/>
                  </a:ln>
                  <a:solidFill>
                    <a:srgbClr val="000000"/>
                  </a:solidFill>
                  <a:effectLst/>
                  <a:uLnTx/>
                  <a:uFillTx/>
                  <a:latin typeface="Arial"/>
                  <a:ea typeface="+mn-ea"/>
                  <a:cs typeface="+mn-cs"/>
                </a:rPr>
                <a:t>P</a:t>
              </a:r>
              <a:r>
                <a:rPr kumimoji="0" lang="en-US" sz="1200" b="0" i="0" u="none" strike="noStrike" kern="1200" cap="none" spc="0" normalizeH="0" baseline="0" noProof="0" dirty="0">
                  <a:ln>
                    <a:noFill/>
                  </a:ln>
                  <a:solidFill>
                    <a:srgbClr val="000000"/>
                  </a:solidFill>
                  <a:effectLst/>
                  <a:uLnTx/>
                  <a:uFillTx/>
                  <a:latin typeface="Arial"/>
                  <a:ea typeface="+mn-ea"/>
                  <a:cs typeface="+mn-cs"/>
                </a:rPr>
                <a:t>&lt;0.001</a:t>
              </a:r>
            </a:p>
          </p:txBody>
        </p:sp>
        <p:sp>
          <p:nvSpPr>
            <p:cNvPr id="22" name="Rectangle 21"/>
            <p:cNvSpPr/>
            <p:nvPr/>
          </p:nvSpPr>
          <p:spPr>
            <a:xfrm>
              <a:off x="1227491" y="1679172"/>
              <a:ext cx="991676" cy="605433"/>
            </a:xfrm>
            <a:prstGeom prst="rect">
              <a:avLst/>
            </a:prstGeom>
            <a:solidFill>
              <a:srgbClr val="55A9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mn-cs"/>
                </a:rPr>
                <a:t>Ruxolitinib</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mn-cs"/>
                </a:rPr>
                <a:t>(n=155)</a:t>
              </a:r>
            </a:p>
          </p:txBody>
        </p:sp>
        <p:sp>
          <p:nvSpPr>
            <p:cNvPr id="35" name="Rectangle 34">
              <a:extLst>
                <a:ext uri="{FF2B5EF4-FFF2-40B4-BE49-F238E27FC236}">
                  <a16:creationId xmlns:a16="http://schemas.microsoft.com/office/drawing/2014/main" id="{79239275-BDCC-2510-A7E1-EFA5899FC726}"/>
                </a:ext>
              </a:extLst>
            </p:cNvPr>
            <p:cNvSpPr/>
            <p:nvPr/>
          </p:nvSpPr>
          <p:spPr>
            <a:xfrm>
              <a:off x="4837418" y="1679172"/>
              <a:ext cx="891778" cy="60543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mn-cs"/>
                </a:rPr>
                <a:t>Placebo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mn-cs"/>
                </a:rPr>
                <a:t>(n=153)</a:t>
              </a:r>
            </a:p>
          </p:txBody>
        </p:sp>
        <p:sp>
          <p:nvSpPr>
            <p:cNvPr id="6" name="TextBox 5">
              <a:extLst>
                <a:ext uri="{FF2B5EF4-FFF2-40B4-BE49-F238E27FC236}">
                  <a16:creationId xmlns:a16="http://schemas.microsoft.com/office/drawing/2014/main" id="{09DCF7FA-1B7F-CA2A-195D-652B49531D76}"/>
                </a:ext>
              </a:extLst>
            </p:cNvPr>
            <p:cNvSpPr txBox="1"/>
            <p:nvPr/>
          </p:nvSpPr>
          <p:spPr>
            <a:xfrm rot="16200000">
              <a:off x="-1030863" y="3354612"/>
              <a:ext cx="3627810" cy="276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Percent Change From Baseline</a:t>
              </a:r>
            </a:p>
          </p:txBody>
        </p:sp>
      </p:grpSp>
      <p:grpSp>
        <p:nvGrpSpPr>
          <p:cNvPr id="9" name="Group 8">
            <a:extLst>
              <a:ext uri="{FF2B5EF4-FFF2-40B4-BE49-F238E27FC236}">
                <a16:creationId xmlns:a16="http://schemas.microsoft.com/office/drawing/2014/main" id="{CC12F41A-850C-4ABD-1B1B-3D8197F15D12}"/>
              </a:ext>
            </a:extLst>
          </p:cNvPr>
          <p:cNvGrpSpPr/>
          <p:nvPr/>
        </p:nvGrpSpPr>
        <p:grpSpPr>
          <a:xfrm>
            <a:off x="6401986" y="1679167"/>
            <a:ext cx="5013369" cy="4279925"/>
            <a:chOff x="6437540" y="1679166"/>
            <a:chExt cx="5013369" cy="4279925"/>
          </a:xfrm>
        </p:grpSpPr>
        <p:pic>
          <p:nvPicPr>
            <p:cNvPr id="27" name="Content Placeholder 3"/>
            <p:cNvPicPr>
              <a:picLocks/>
            </p:cNvPicPr>
            <p:nvPr/>
          </p:nvPicPr>
          <p:blipFill rotWithShape="1">
            <a:blip r:embed="rId4">
              <a:extLst>
                <a:ext uri="{28A0092B-C50C-407E-A947-70E740481C1C}">
                  <a14:useLocalDpi xmlns:a14="http://schemas.microsoft.com/office/drawing/2010/main" val="0"/>
                </a:ext>
              </a:extLst>
            </a:blip>
            <a:srcRect l="5154" t="13589" r="13728"/>
            <a:stretch/>
          </p:blipFill>
          <p:spPr bwMode="auto">
            <a:xfrm>
              <a:off x="6698424" y="2262583"/>
              <a:ext cx="4752485" cy="303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24"/>
            <p:cNvSpPr txBox="1">
              <a:spLocks noChangeArrowheads="1"/>
            </p:cNvSpPr>
            <p:nvPr/>
          </p:nvSpPr>
          <p:spPr bwMode="auto">
            <a:xfrm>
              <a:off x="7089889" y="1679166"/>
              <a:ext cx="4155342" cy="40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999" b="1" i="0" u="none" strike="noStrike" kern="1200" cap="none" spc="0" normalizeH="0" baseline="0" noProof="0" dirty="0">
                  <a:ln>
                    <a:noFill/>
                  </a:ln>
                  <a:solidFill>
                    <a:srgbClr val="000000"/>
                  </a:solidFill>
                  <a:effectLst/>
                  <a:uLnTx/>
                  <a:uFillTx/>
                  <a:latin typeface="Arial"/>
                  <a:ea typeface="+mn-ea"/>
                  <a:cs typeface="+mn-cs"/>
                </a:rPr>
                <a:t>TSS at 24 Weeks</a:t>
              </a:r>
            </a:p>
          </p:txBody>
        </p:sp>
        <p:sp>
          <p:nvSpPr>
            <p:cNvPr id="33" name="TextBox 27"/>
            <p:cNvSpPr txBox="1">
              <a:spLocks noChangeArrowheads="1"/>
            </p:cNvSpPr>
            <p:nvPr/>
          </p:nvSpPr>
          <p:spPr bwMode="auto">
            <a:xfrm>
              <a:off x="7391673" y="5620537"/>
              <a:ext cx="3629520" cy="338554"/>
            </a:xfrm>
            <a:prstGeom prst="rect">
              <a:avLst/>
            </a:prstGeom>
            <a:solidFill>
              <a:srgbClr val="EAF6E7"/>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a:ea typeface="+mn-ea"/>
                  <a:cs typeface="+mn-cs"/>
                </a:rPr>
                <a:t>OR, 15.3 (95% CI: 6.9-33.7); </a:t>
              </a:r>
              <a:r>
                <a:rPr kumimoji="0" lang="en-US" altLang="en-US" sz="1600" b="0" i="1" u="none" strike="noStrike" kern="1200" cap="none" spc="0" normalizeH="0" baseline="0" noProof="0" dirty="0">
                  <a:ln>
                    <a:noFill/>
                  </a:ln>
                  <a:solidFill>
                    <a:srgbClr val="000000"/>
                  </a:solidFill>
                  <a:effectLst/>
                  <a:uLnTx/>
                  <a:uFillTx/>
                  <a:latin typeface="Arial"/>
                  <a:ea typeface="+mn-ea"/>
                  <a:cs typeface="+mn-cs"/>
                </a:rPr>
                <a:t>P</a:t>
              </a:r>
              <a:r>
                <a:rPr kumimoji="0" lang="en-US" altLang="en-US" sz="1600" b="0" i="0" u="none" strike="noStrike" kern="1200" cap="none" spc="0" normalizeH="0" baseline="0" noProof="0" dirty="0">
                  <a:ln>
                    <a:noFill/>
                  </a:ln>
                  <a:solidFill>
                    <a:srgbClr val="000000"/>
                  </a:solidFill>
                  <a:effectLst/>
                  <a:uLnTx/>
                  <a:uFillTx/>
                  <a:latin typeface="Arial"/>
                  <a:ea typeface="+mn-ea"/>
                  <a:cs typeface="+mn-cs"/>
                </a:rPr>
                <a:t>&lt;0.001</a:t>
              </a:r>
            </a:p>
          </p:txBody>
        </p:sp>
        <p:sp>
          <p:nvSpPr>
            <p:cNvPr id="36" name="Rectangle 35">
              <a:extLst>
                <a:ext uri="{FF2B5EF4-FFF2-40B4-BE49-F238E27FC236}">
                  <a16:creationId xmlns:a16="http://schemas.microsoft.com/office/drawing/2014/main" id="{6C90AEAB-7B24-1D11-071B-DDFA6BECD7DB}"/>
                </a:ext>
              </a:extLst>
            </p:cNvPr>
            <p:cNvSpPr/>
            <p:nvPr/>
          </p:nvSpPr>
          <p:spPr>
            <a:xfrm>
              <a:off x="7089887" y="1679172"/>
              <a:ext cx="1007315" cy="605433"/>
            </a:xfrm>
            <a:prstGeom prst="rect">
              <a:avLst/>
            </a:prstGeom>
            <a:solidFill>
              <a:srgbClr val="55A9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mn-cs"/>
                </a:rPr>
                <a:t>Ruxolitinib</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mn-cs"/>
                </a:rPr>
                <a:t>(n=145)</a:t>
              </a:r>
            </a:p>
          </p:txBody>
        </p:sp>
        <p:sp>
          <p:nvSpPr>
            <p:cNvPr id="37" name="Rectangle 36">
              <a:extLst>
                <a:ext uri="{FF2B5EF4-FFF2-40B4-BE49-F238E27FC236}">
                  <a16:creationId xmlns:a16="http://schemas.microsoft.com/office/drawing/2014/main" id="{48C4D572-5ADD-36B2-18E0-6A7D03728B18}"/>
                </a:ext>
              </a:extLst>
            </p:cNvPr>
            <p:cNvSpPr/>
            <p:nvPr/>
          </p:nvSpPr>
          <p:spPr>
            <a:xfrm>
              <a:off x="10390116" y="1679172"/>
              <a:ext cx="891778" cy="60543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mn-cs"/>
                </a:rPr>
                <a:t>Placebo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a:ea typeface="+mn-ea"/>
                  <a:cs typeface="+mn-cs"/>
                </a:rPr>
                <a:t>(n=145)</a:t>
              </a:r>
            </a:p>
          </p:txBody>
        </p:sp>
        <p:sp>
          <p:nvSpPr>
            <p:cNvPr id="38" name="TextBox 37">
              <a:extLst>
                <a:ext uri="{FF2B5EF4-FFF2-40B4-BE49-F238E27FC236}">
                  <a16:creationId xmlns:a16="http://schemas.microsoft.com/office/drawing/2014/main" id="{1607FC13-D398-AB71-FD31-FFF8ABFBBBA7}"/>
                </a:ext>
              </a:extLst>
            </p:cNvPr>
            <p:cNvSpPr txBox="1"/>
            <p:nvPr/>
          </p:nvSpPr>
          <p:spPr>
            <a:xfrm rot="16200000">
              <a:off x="4767490" y="3349218"/>
              <a:ext cx="3617027" cy="276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Percent Change From Baseline</a:t>
              </a:r>
            </a:p>
          </p:txBody>
        </p:sp>
      </p:grpSp>
      <p:sp>
        <p:nvSpPr>
          <p:cNvPr id="5" name="Title 4">
            <a:extLst>
              <a:ext uri="{FF2B5EF4-FFF2-40B4-BE49-F238E27FC236}">
                <a16:creationId xmlns:a16="http://schemas.microsoft.com/office/drawing/2014/main" id="{C788E244-B0F5-CD0E-A161-404677EC1DDC}"/>
              </a:ext>
            </a:extLst>
          </p:cNvPr>
          <p:cNvSpPr>
            <a:spLocks noGrp="1"/>
          </p:cNvSpPr>
          <p:nvPr>
            <p:ph type="title"/>
          </p:nvPr>
        </p:nvSpPr>
        <p:spPr/>
        <p:txBody>
          <a:bodyPr/>
          <a:lstStyle/>
          <a:p>
            <a:r>
              <a:rPr lang="en-US" dirty="0"/>
              <a:t>COMFORT-I: Key Efficacy Endpoints</a:t>
            </a:r>
          </a:p>
        </p:txBody>
      </p:sp>
      <p:sp>
        <p:nvSpPr>
          <p:cNvPr id="2" name="Footer Placeholder 4">
            <a:extLst>
              <a:ext uri="{FF2B5EF4-FFF2-40B4-BE49-F238E27FC236}">
                <a16:creationId xmlns:a16="http://schemas.microsoft.com/office/drawing/2014/main" id="{BDE8FEEB-EA3D-8B06-8EA9-63E14BDED28A}"/>
              </a:ext>
            </a:extLst>
          </p:cNvPr>
          <p:cNvSpPr txBox="1">
            <a:spLocks/>
          </p:cNvSpPr>
          <p:nvPr/>
        </p:nvSpPr>
        <p:spPr>
          <a:xfrm>
            <a:off x="700481" y="6135688"/>
            <a:ext cx="9431920" cy="4556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a:ea typeface="+mn-ea"/>
                <a:cs typeface="+mn-cs"/>
              </a:rPr>
              <a:t>a</a:t>
            </a:r>
            <a:r>
              <a:rPr kumimoji="0" lang="en-US" sz="1400" b="0" i="0" u="none" strike="noStrike" kern="1200" cap="none" spc="0" normalizeH="0" baseline="0" noProof="0" dirty="0">
                <a:ln>
                  <a:noFill/>
                </a:ln>
                <a:solidFill>
                  <a:srgbClr val="000000"/>
                </a:solidFill>
                <a:effectLst/>
                <a:uLnTx/>
                <a:uFillTx/>
                <a:latin typeface="Arial"/>
                <a:ea typeface="+mn-ea"/>
                <a:cs typeface="+mn-cs"/>
              </a:rPr>
              <a:t>Changes in palpable spleen length in the ruxolitinib and placebo groups mirrored the changes in spleen volume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Verstovsek S,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N Engl J Med</a:t>
            </a:r>
            <a:r>
              <a:rPr kumimoji="0" lang="en-US" sz="1400" b="0" i="0" u="none" strike="noStrike" kern="1200" cap="none" spc="0" normalizeH="0" baseline="0" noProof="0" dirty="0">
                <a:ln>
                  <a:noFill/>
                </a:ln>
                <a:solidFill>
                  <a:srgbClr val="000000"/>
                </a:solidFill>
                <a:effectLst/>
                <a:uLnTx/>
                <a:uFillTx/>
                <a:latin typeface="Arial"/>
                <a:ea typeface="+mn-ea"/>
                <a:cs typeface="+mn-cs"/>
              </a:rPr>
              <a:t>. 2012;366(9):799-807.</a:t>
            </a:r>
          </a:p>
        </p:txBody>
      </p:sp>
    </p:spTree>
    <p:extLst>
      <p:ext uri="{BB962C8B-B14F-4D97-AF65-F5344CB8AC3E}">
        <p14:creationId xmlns:p14="http://schemas.microsoft.com/office/powerpoint/2010/main" val="631914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C683D6-75E5-4C3D-88CA-7141B548588E}"/>
              </a:ext>
            </a:extLst>
          </p:cNvPr>
          <p:cNvSpPr>
            <a:spLocks noGrp="1"/>
          </p:cNvSpPr>
          <p:nvPr>
            <p:ph type="title"/>
          </p:nvPr>
        </p:nvSpPr>
        <p:spPr/>
        <p:txBody>
          <a:bodyPr/>
          <a:lstStyle/>
          <a:p>
            <a:r>
              <a:rPr lang="en-US" altLang="en-US" dirty="0"/>
              <a:t>COMFORT-II: Efficacy Results</a:t>
            </a:r>
            <a:endParaRPr lang="en-US" dirty="0"/>
          </a:p>
        </p:txBody>
      </p:sp>
      <p:sp>
        <p:nvSpPr>
          <p:cNvPr id="227" name="Content Placeholder 2">
            <a:extLst>
              <a:ext uri="{FF2B5EF4-FFF2-40B4-BE49-F238E27FC236}">
                <a16:creationId xmlns:a16="http://schemas.microsoft.com/office/drawing/2014/main" id="{98F65ABA-0741-EB46-A0DE-F4702C1F8C75}"/>
              </a:ext>
            </a:extLst>
          </p:cNvPr>
          <p:cNvSpPr txBox="1">
            <a:spLocks/>
          </p:cNvSpPr>
          <p:nvPr/>
        </p:nvSpPr>
        <p:spPr>
          <a:xfrm>
            <a:off x="5934270" y="5133031"/>
            <a:ext cx="5523722" cy="714972"/>
          </a:xfrm>
          <a:prstGeom prst="rect">
            <a:avLst/>
          </a:prstGeom>
        </p:spPr>
        <p:txBody>
          <a:bodyPr/>
          <a:lstStyle>
            <a:lvl1pPr marL="320040" indent="-320040" algn="l" defTabSz="914400" rtl="0" eaLnBrk="1" latinLnBrk="0" hangingPunct="1">
              <a:lnSpc>
                <a:spcPct val="100000"/>
              </a:lnSpc>
              <a:spcBef>
                <a:spcPts val="300"/>
              </a:spcBef>
              <a:buClr>
                <a:schemeClr val="accent5"/>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5"/>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5"/>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5"/>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5"/>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6110" marR="0" lvl="1" indent="-285750" algn="l" defTabSz="914400" rtl="0" eaLnBrk="1" fontAlgn="auto" latinLnBrk="0" hangingPunct="1">
              <a:lnSpc>
                <a:spcPct val="90000"/>
              </a:lnSpc>
              <a:spcBef>
                <a:spcPts val="300"/>
              </a:spcBef>
              <a:spcAft>
                <a:spcPts val="0"/>
              </a:spcAft>
              <a:buClr>
                <a:srgbClr val="326C87"/>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33% reduced risk of death among patients treated with ruxolitinib vs those treated with BAT</a:t>
            </a:r>
            <a:r>
              <a:rPr kumimoji="0" lang="en-US" sz="1800" b="0" i="0" u="none" strike="noStrike" kern="1200" cap="none" spc="0" normalizeH="0" baseline="30000" noProof="0" dirty="0">
                <a:ln>
                  <a:noFill/>
                </a:ln>
                <a:solidFill>
                  <a:srgbClr val="000000"/>
                </a:solidFill>
                <a:effectLst/>
                <a:uLnTx/>
                <a:uFillTx/>
                <a:latin typeface="Arial"/>
                <a:ea typeface="+mn-ea"/>
                <a:cs typeface="+mn-cs"/>
              </a:rPr>
              <a:t>2</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629010" marR="0" lvl="2" indent="-171450" algn="l" defTabSz="914400" rtl="0" eaLnBrk="1" fontAlgn="auto" latinLnBrk="0" hangingPunct="1">
              <a:lnSpc>
                <a:spcPct val="90000"/>
              </a:lnSpc>
              <a:spcBef>
                <a:spcPts val="300"/>
              </a:spcBef>
              <a:spcAft>
                <a:spcPts val="0"/>
              </a:spcAft>
              <a:buClr>
                <a:srgbClr val="326C8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Most patients in the BAT arm crossed over to receive ruxolitinib</a:t>
            </a:r>
          </a:p>
        </p:txBody>
      </p:sp>
      <p:grpSp>
        <p:nvGrpSpPr>
          <p:cNvPr id="7" name="Group 6">
            <a:extLst>
              <a:ext uri="{FF2B5EF4-FFF2-40B4-BE49-F238E27FC236}">
                <a16:creationId xmlns:a16="http://schemas.microsoft.com/office/drawing/2014/main" id="{2E4AFCEE-8376-B976-C530-502D56BADDA4}"/>
              </a:ext>
            </a:extLst>
          </p:cNvPr>
          <p:cNvGrpSpPr/>
          <p:nvPr/>
        </p:nvGrpSpPr>
        <p:grpSpPr>
          <a:xfrm>
            <a:off x="5584378" y="1417295"/>
            <a:ext cx="5570986" cy="3722242"/>
            <a:chOff x="6029574" y="1577715"/>
            <a:chExt cx="5570986" cy="3722242"/>
          </a:xfrm>
        </p:grpSpPr>
        <p:sp>
          <p:nvSpPr>
            <p:cNvPr id="95" name="TextBox 3"/>
            <p:cNvSpPr txBox="1">
              <a:spLocks noChangeArrowheads="1"/>
            </p:cNvSpPr>
            <p:nvPr/>
          </p:nvSpPr>
          <p:spPr bwMode="auto">
            <a:xfrm>
              <a:off x="9506363" y="2676666"/>
              <a:ext cx="2094197" cy="4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a:ea typeface="+mn-ea"/>
                  <a:cs typeface="+mn-cs"/>
                </a:rPr>
                <a:t>HR 0.67, 95% CI: 0.44-1.02, </a:t>
              </a:r>
              <a:r>
                <a:rPr kumimoji="0" lang="en-US" altLang="en-US" sz="1100" b="0" i="1" u="none" strike="noStrike" kern="1200" cap="none" spc="0" normalizeH="0" baseline="0" noProof="0" dirty="0">
                  <a:ln>
                    <a:noFill/>
                  </a:ln>
                  <a:solidFill>
                    <a:srgbClr val="000000"/>
                  </a:solidFill>
                  <a:effectLst/>
                  <a:uLnTx/>
                  <a:uFillTx/>
                  <a:latin typeface="Arial"/>
                  <a:ea typeface="+mn-ea"/>
                  <a:cs typeface="+mn-cs"/>
                </a:rPr>
                <a:t>P</a:t>
              </a:r>
              <a:r>
                <a:rPr kumimoji="0" lang="en-US" altLang="en-US" sz="1100" b="0" i="0" u="none" strike="noStrike" kern="1200" cap="none" spc="0" normalizeH="0" baseline="0" noProof="0" dirty="0">
                  <a:ln>
                    <a:noFill/>
                  </a:ln>
                  <a:solidFill>
                    <a:srgbClr val="000000"/>
                  </a:solidFill>
                  <a:effectLst/>
                  <a:uLnTx/>
                  <a:uFillTx/>
                  <a:latin typeface="Arial"/>
                  <a:ea typeface="+mn-ea"/>
                  <a:cs typeface="+mn-cs"/>
                </a:rPr>
                <a:t>=0.06</a:t>
              </a:r>
            </a:p>
          </p:txBody>
        </p:sp>
        <p:grpSp>
          <p:nvGrpSpPr>
            <p:cNvPr id="181" name="Group 10"/>
            <p:cNvGrpSpPr>
              <a:grpSpLocks/>
            </p:cNvGrpSpPr>
            <p:nvPr/>
          </p:nvGrpSpPr>
          <p:grpSpPr bwMode="auto">
            <a:xfrm>
              <a:off x="6778954" y="2197367"/>
              <a:ext cx="4174245" cy="2661544"/>
              <a:chOff x="1738914" y="2949793"/>
              <a:chExt cx="5618683" cy="2662621"/>
            </a:xfrm>
          </p:grpSpPr>
          <p:sp>
            <p:nvSpPr>
              <p:cNvPr id="210" name="Freeform 209"/>
              <p:cNvSpPr/>
              <p:nvPr/>
            </p:nvSpPr>
            <p:spPr>
              <a:xfrm>
                <a:off x="1816685" y="2975451"/>
                <a:ext cx="5540912" cy="2594348"/>
              </a:xfrm>
              <a:custGeom>
                <a:avLst/>
                <a:gdLst>
                  <a:gd name="connsiteX0" fmla="*/ 0 w 5540188"/>
                  <a:gd name="connsiteY0" fmla="*/ 0 h 2593788"/>
                  <a:gd name="connsiteX1" fmla="*/ 0 w 5540188"/>
                  <a:gd name="connsiteY1" fmla="*/ 2593788 h 2593788"/>
                  <a:gd name="connsiteX2" fmla="*/ 5540188 w 5540188"/>
                  <a:gd name="connsiteY2" fmla="*/ 2593788 h 2593788"/>
                </a:gdLst>
                <a:ahLst/>
                <a:cxnLst>
                  <a:cxn ang="0">
                    <a:pos x="connsiteX0" y="connsiteY0"/>
                  </a:cxn>
                  <a:cxn ang="0">
                    <a:pos x="connsiteX1" y="connsiteY1"/>
                  </a:cxn>
                  <a:cxn ang="0">
                    <a:pos x="connsiteX2" y="connsiteY2"/>
                  </a:cxn>
                </a:cxnLst>
                <a:rect l="l" t="t" r="r" b="b"/>
                <a:pathLst>
                  <a:path w="5540188" h="2593788">
                    <a:moveTo>
                      <a:pt x="0" y="0"/>
                    </a:moveTo>
                    <a:lnTo>
                      <a:pt x="0" y="2593788"/>
                    </a:lnTo>
                    <a:lnTo>
                      <a:pt x="5540188" y="2593788"/>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11" name="Straight Connector 210"/>
              <p:cNvCxnSpPr/>
              <p:nvPr/>
            </p:nvCxnSpPr>
            <p:spPr>
              <a:xfrm>
                <a:off x="1738914" y="2949793"/>
                <a:ext cx="777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738914" y="3457866"/>
                <a:ext cx="777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738914" y="3980228"/>
                <a:ext cx="777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1738914" y="4496241"/>
                <a:ext cx="777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1738914" y="5009076"/>
                <a:ext cx="777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1738914" y="5536202"/>
                <a:ext cx="777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6200000">
                <a:off x="2073006" y="5573515"/>
                <a:ext cx="77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a:off x="2949139" y="5573515"/>
                <a:ext cx="77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a:off x="3823687" y="5573515"/>
                <a:ext cx="77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a:off x="4698233" y="5573515"/>
                <a:ext cx="77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a:off x="5572780" y="5573515"/>
                <a:ext cx="77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16200000">
                <a:off x="6448913" y="5573515"/>
                <a:ext cx="77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16200000">
                <a:off x="7317111" y="5573515"/>
                <a:ext cx="77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816686" y="4250142"/>
                <a:ext cx="5539324"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4605395" y="4232678"/>
                <a:ext cx="0" cy="12844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5724370" y="4232678"/>
                <a:ext cx="0" cy="12844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82" name="TextBox 223"/>
            <p:cNvSpPr txBox="1">
              <a:spLocks noChangeArrowheads="1"/>
            </p:cNvSpPr>
            <p:nvPr/>
          </p:nvSpPr>
          <p:spPr bwMode="auto">
            <a:xfrm>
              <a:off x="10809803" y="481761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6</a:t>
              </a:r>
            </a:p>
          </p:txBody>
        </p:sp>
        <p:sp>
          <p:nvSpPr>
            <p:cNvPr id="183" name="TextBox 37"/>
            <p:cNvSpPr txBox="1">
              <a:spLocks noChangeArrowheads="1"/>
            </p:cNvSpPr>
            <p:nvPr/>
          </p:nvSpPr>
          <p:spPr bwMode="auto">
            <a:xfrm>
              <a:off x="10159229" y="481761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5</a:t>
              </a:r>
            </a:p>
          </p:txBody>
        </p:sp>
        <p:sp>
          <p:nvSpPr>
            <p:cNvPr id="184" name="TextBox 38"/>
            <p:cNvSpPr txBox="1">
              <a:spLocks noChangeArrowheads="1"/>
            </p:cNvSpPr>
            <p:nvPr/>
          </p:nvSpPr>
          <p:spPr bwMode="auto">
            <a:xfrm>
              <a:off x="9510454" y="481761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4</a:t>
              </a:r>
            </a:p>
          </p:txBody>
        </p:sp>
        <p:sp>
          <p:nvSpPr>
            <p:cNvPr id="185" name="TextBox 39"/>
            <p:cNvSpPr txBox="1">
              <a:spLocks noChangeArrowheads="1"/>
            </p:cNvSpPr>
            <p:nvPr/>
          </p:nvSpPr>
          <p:spPr bwMode="auto">
            <a:xfrm>
              <a:off x="8859880" y="481761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3</a:t>
              </a:r>
            </a:p>
          </p:txBody>
        </p:sp>
        <p:sp>
          <p:nvSpPr>
            <p:cNvPr id="186" name="TextBox 40"/>
            <p:cNvSpPr txBox="1">
              <a:spLocks noChangeArrowheads="1"/>
            </p:cNvSpPr>
            <p:nvPr/>
          </p:nvSpPr>
          <p:spPr bwMode="auto">
            <a:xfrm>
              <a:off x="8211105" y="481761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2</a:t>
              </a:r>
            </a:p>
          </p:txBody>
        </p:sp>
        <p:sp>
          <p:nvSpPr>
            <p:cNvPr id="187" name="TextBox 41"/>
            <p:cNvSpPr txBox="1">
              <a:spLocks noChangeArrowheads="1"/>
            </p:cNvSpPr>
            <p:nvPr/>
          </p:nvSpPr>
          <p:spPr bwMode="auto">
            <a:xfrm>
              <a:off x="7568459" y="481761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1</a:t>
              </a:r>
            </a:p>
          </p:txBody>
        </p:sp>
        <p:sp>
          <p:nvSpPr>
            <p:cNvPr id="188" name="TextBox 42"/>
            <p:cNvSpPr txBox="1">
              <a:spLocks noChangeArrowheads="1"/>
            </p:cNvSpPr>
            <p:nvPr/>
          </p:nvSpPr>
          <p:spPr bwMode="auto">
            <a:xfrm>
              <a:off x="6909870" y="481761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0</a:t>
              </a:r>
            </a:p>
          </p:txBody>
        </p:sp>
        <p:sp>
          <p:nvSpPr>
            <p:cNvPr id="189" name="TextBox 43"/>
            <p:cNvSpPr txBox="1">
              <a:spLocks noChangeArrowheads="1"/>
            </p:cNvSpPr>
            <p:nvPr/>
          </p:nvSpPr>
          <p:spPr bwMode="auto">
            <a:xfrm>
              <a:off x="6374912" y="4626911"/>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0.0</a:t>
              </a:r>
            </a:p>
          </p:txBody>
        </p:sp>
        <p:sp>
          <p:nvSpPr>
            <p:cNvPr id="190" name="TextBox 44"/>
            <p:cNvSpPr txBox="1">
              <a:spLocks noChangeArrowheads="1"/>
            </p:cNvSpPr>
            <p:nvPr/>
          </p:nvSpPr>
          <p:spPr bwMode="auto">
            <a:xfrm>
              <a:off x="6374912" y="4103149"/>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0.2</a:t>
              </a:r>
            </a:p>
          </p:txBody>
        </p:sp>
        <p:sp>
          <p:nvSpPr>
            <p:cNvPr id="191" name="TextBox 45"/>
            <p:cNvSpPr txBox="1">
              <a:spLocks noChangeArrowheads="1"/>
            </p:cNvSpPr>
            <p:nvPr/>
          </p:nvSpPr>
          <p:spPr bwMode="auto">
            <a:xfrm>
              <a:off x="6374912" y="3589561"/>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0.4</a:t>
              </a:r>
            </a:p>
          </p:txBody>
        </p:sp>
        <p:sp>
          <p:nvSpPr>
            <p:cNvPr id="192" name="TextBox 46"/>
            <p:cNvSpPr txBox="1">
              <a:spLocks noChangeArrowheads="1"/>
            </p:cNvSpPr>
            <p:nvPr/>
          </p:nvSpPr>
          <p:spPr bwMode="auto">
            <a:xfrm>
              <a:off x="6374912" y="3074837"/>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0.6</a:t>
              </a:r>
            </a:p>
          </p:txBody>
        </p:sp>
        <p:sp>
          <p:nvSpPr>
            <p:cNvPr id="193" name="TextBox 47"/>
            <p:cNvSpPr txBox="1">
              <a:spLocks noChangeArrowheads="1"/>
            </p:cNvSpPr>
            <p:nvPr/>
          </p:nvSpPr>
          <p:spPr bwMode="auto">
            <a:xfrm>
              <a:off x="6374912" y="2556478"/>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0.8</a:t>
              </a:r>
            </a:p>
          </p:txBody>
        </p:sp>
        <p:sp>
          <p:nvSpPr>
            <p:cNvPr id="194" name="TextBox 48"/>
            <p:cNvSpPr txBox="1">
              <a:spLocks noChangeArrowheads="1"/>
            </p:cNvSpPr>
            <p:nvPr/>
          </p:nvSpPr>
          <p:spPr bwMode="auto">
            <a:xfrm>
              <a:off x="6374912" y="2041663"/>
              <a:ext cx="433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1.0</a:t>
              </a:r>
            </a:p>
          </p:txBody>
        </p:sp>
        <p:sp>
          <p:nvSpPr>
            <p:cNvPr id="196" name="TextBox 50"/>
            <p:cNvSpPr txBox="1">
              <a:spLocks noChangeArrowheads="1"/>
            </p:cNvSpPr>
            <p:nvPr/>
          </p:nvSpPr>
          <p:spPr bwMode="auto">
            <a:xfrm>
              <a:off x="6836732" y="5022958"/>
              <a:ext cx="413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Time, y</a:t>
              </a:r>
            </a:p>
          </p:txBody>
        </p:sp>
        <p:sp>
          <p:nvSpPr>
            <p:cNvPr id="197" name="TextBox 196"/>
            <p:cNvSpPr txBox="1"/>
            <p:nvPr/>
          </p:nvSpPr>
          <p:spPr bwMode="auto">
            <a:xfrm>
              <a:off x="6884904" y="4173288"/>
              <a:ext cx="365213" cy="641714"/>
            </a:xfrm>
            <a:prstGeom prst="rect">
              <a:avLst/>
            </a:prstGeom>
            <a:solidFill>
              <a:schemeClr val="bg2"/>
            </a:solidFill>
          </p:spPr>
          <p:txBody>
            <a:bodyPr wrap="square" lIns="0" rIns="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CC33"/>
                  </a:solidFill>
                  <a:effectLst/>
                  <a:uLnTx/>
                  <a:uFillTx/>
                  <a:latin typeface="Arial"/>
                  <a:ea typeface="+mn-ea"/>
                  <a:cs typeface="+mn-cs"/>
                </a:rPr>
                <a:t>146</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455560">
                      <a:lumMod val="20000"/>
                      <a:lumOff val="80000"/>
                    </a:srgbClr>
                  </a:solidFill>
                  <a:effectLst/>
                  <a:uLnTx/>
                  <a:uFillTx/>
                  <a:latin typeface="Arial"/>
                  <a:ea typeface="+mn-ea"/>
                  <a:cs typeface="+mn-cs"/>
                </a:rPr>
                <a:t>73</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DB338"/>
                  </a:solidFill>
                  <a:effectLst/>
                  <a:uLnTx/>
                  <a:uFillTx/>
                  <a:latin typeface="Arial"/>
                  <a:ea typeface="+mn-ea"/>
                  <a:cs typeface="+mn-cs"/>
                </a:rPr>
                <a:t>73</a:t>
              </a:r>
            </a:p>
          </p:txBody>
        </p:sp>
        <p:sp>
          <p:nvSpPr>
            <p:cNvPr id="198" name="TextBox 197"/>
            <p:cNvSpPr txBox="1"/>
            <p:nvPr/>
          </p:nvSpPr>
          <p:spPr bwMode="auto">
            <a:xfrm>
              <a:off x="7529458" y="4173288"/>
              <a:ext cx="368133" cy="641714"/>
            </a:xfrm>
            <a:prstGeom prst="rect">
              <a:avLst/>
            </a:prstGeom>
            <a:solidFill>
              <a:schemeClr val="bg2"/>
            </a:solidFill>
          </p:spPr>
          <p:txBody>
            <a:bodyPr wrap="square" lIns="0" rIns="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CC33"/>
                  </a:solidFill>
                  <a:effectLst/>
                  <a:uLnTx/>
                  <a:uFillTx/>
                  <a:latin typeface="Arial"/>
                  <a:ea typeface="+mn-ea"/>
                  <a:cs typeface="+mn-cs"/>
                </a:rPr>
                <a:t>130</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455560">
                      <a:lumMod val="20000"/>
                      <a:lumOff val="80000"/>
                    </a:srgbClr>
                  </a:solidFill>
                  <a:effectLst/>
                  <a:uLnTx/>
                  <a:uFillTx/>
                  <a:latin typeface="Arial"/>
                  <a:ea typeface="+mn-ea"/>
                  <a:cs typeface="+mn-cs"/>
                </a:rPr>
                <a:t>58</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DB338"/>
                  </a:solidFill>
                  <a:effectLst/>
                  <a:uLnTx/>
                  <a:uFillTx/>
                  <a:latin typeface="Arial"/>
                  <a:ea typeface="+mn-ea"/>
                  <a:cs typeface="+mn-cs"/>
                </a:rPr>
                <a:t>59</a:t>
              </a:r>
            </a:p>
          </p:txBody>
        </p:sp>
        <p:sp>
          <p:nvSpPr>
            <p:cNvPr id="199" name="TextBox 198"/>
            <p:cNvSpPr txBox="1"/>
            <p:nvPr/>
          </p:nvSpPr>
          <p:spPr bwMode="auto">
            <a:xfrm>
              <a:off x="8172726" y="4173288"/>
              <a:ext cx="365213" cy="641714"/>
            </a:xfrm>
            <a:prstGeom prst="rect">
              <a:avLst/>
            </a:prstGeom>
            <a:solidFill>
              <a:schemeClr val="bg2"/>
            </a:solidFill>
          </p:spPr>
          <p:txBody>
            <a:bodyPr wrap="square" lIns="0" rIns="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CC33"/>
                  </a:solidFill>
                  <a:effectLst/>
                  <a:uLnTx/>
                  <a:uFillTx/>
                  <a:latin typeface="Arial"/>
                  <a:ea typeface="+mn-ea"/>
                  <a:cs typeface="+mn-cs"/>
                </a:rPr>
                <a:t>109</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455560">
                      <a:lumMod val="20000"/>
                      <a:lumOff val="80000"/>
                    </a:srgbClr>
                  </a:solidFill>
                  <a:effectLst/>
                  <a:uLnTx/>
                  <a:uFillTx/>
                  <a:latin typeface="Arial"/>
                  <a:ea typeface="+mn-ea"/>
                  <a:cs typeface="+mn-cs"/>
                </a:rPr>
                <a:t>48</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DB338"/>
                  </a:solidFill>
                  <a:effectLst/>
                  <a:uLnTx/>
                  <a:uFillTx/>
                  <a:latin typeface="Arial"/>
                  <a:ea typeface="+mn-ea"/>
                  <a:cs typeface="+mn-cs"/>
                </a:rPr>
                <a:t>42</a:t>
              </a:r>
            </a:p>
          </p:txBody>
        </p:sp>
        <p:sp>
          <p:nvSpPr>
            <p:cNvPr id="200" name="TextBox 199"/>
            <p:cNvSpPr txBox="1"/>
            <p:nvPr/>
          </p:nvSpPr>
          <p:spPr bwMode="auto">
            <a:xfrm>
              <a:off x="8830526" y="4173288"/>
              <a:ext cx="365213" cy="641714"/>
            </a:xfrm>
            <a:prstGeom prst="rect">
              <a:avLst/>
            </a:prstGeom>
            <a:solidFill>
              <a:schemeClr val="bg2"/>
            </a:solidFill>
          </p:spPr>
          <p:txBody>
            <a:bodyPr wrap="square" lIns="0" rIns="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CC33"/>
                  </a:solidFill>
                  <a:effectLst/>
                  <a:uLnTx/>
                  <a:uFillTx/>
                  <a:latin typeface="Arial"/>
                  <a:ea typeface="+mn-ea"/>
                  <a:cs typeface="+mn-cs"/>
                </a:rPr>
                <a:t>100</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455560">
                      <a:lumMod val="20000"/>
                      <a:lumOff val="80000"/>
                    </a:srgbClr>
                  </a:solidFill>
                  <a:effectLst/>
                  <a:uLnTx/>
                  <a:uFillTx/>
                  <a:latin typeface="Arial"/>
                  <a:ea typeface="+mn-ea"/>
                  <a:cs typeface="+mn-cs"/>
                </a:rPr>
                <a:t>35</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DB338"/>
                  </a:solidFill>
                  <a:effectLst/>
                  <a:uLnTx/>
                  <a:uFillTx/>
                  <a:latin typeface="Arial"/>
                  <a:ea typeface="+mn-ea"/>
                  <a:cs typeface="+mn-cs"/>
                </a:rPr>
                <a:t>6</a:t>
              </a:r>
            </a:p>
          </p:txBody>
        </p:sp>
        <p:sp>
          <p:nvSpPr>
            <p:cNvPr id="201" name="TextBox 200"/>
            <p:cNvSpPr txBox="1"/>
            <p:nvPr/>
          </p:nvSpPr>
          <p:spPr bwMode="auto">
            <a:xfrm>
              <a:off x="9509196" y="4173288"/>
              <a:ext cx="296217" cy="641714"/>
            </a:xfrm>
            <a:prstGeom prst="rect">
              <a:avLst/>
            </a:prstGeom>
            <a:solidFill>
              <a:schemeClr val="bg2"/>
            </a:solidFill>
          </p:spPr>
          <p:txBody>
            <a:bodyPr wrap="square" lIns="0" rIns="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CC33"/>
                  </a:solidFill>
                  <a:effectLst/>
                  <a:uLnTx/>
                  <a:uFillTx/>
                  <a:latin typeface="Arial"/>
                  <a:ea typeface="+mn-ea"/>
                  <a:cs typeface="+mn-cs"/>
                </a:rPr>
                <a:t>88</a:t>
              </a:r>
              <a:br>
                <a:rPr kumimoji="0" lang="en-US" sz="1400" b="0" i="0" u="none" strike="noStrike" kern="1200" cap="none" spc="0" normalizeH="0" baseline="0" noProof="0" dirty="0">
                  <a:ln>
                    <a:noFill/>
                  </a:ln>
                  <a:solidFill>
                    <a:srgbClr val="33CC33"/>
                  </a:solidFill>
                  <a:effectLst/>
                  <a:uLnTx/>
                  <a:uFillTx/>
                  <a:latin typeface="Arial"/>
                  <a:ea typeface="+mn-ea"/>
                  <a:cs typeface="+mn-cs"/>
                </a:rPr>
              </a:br>
              <a:r>
                <a:rPr kumimoji="0" lang="en-US" sz="1400" b="0" i="0" u="none" strike="noStrike" kern="1200" cap="none" spc="0" normalizeH="0" baseline="0" noProof="0" dirty="0">
                  <a:ln>
                    <a:noFill/>
                  </a:ln>
                  <a:solidFill>
                    <a:srgbClr val="455560">
                      <a:lumMod val="20000"/>
                      <a:lumOff val="80000"/>
                    </a:srgbClr>
                  </a:solidFill>
                  <a:effectLst/>
                  <a:uLnTx/>
                  <a:uFillTx/>
                  <a:latin typeface="Arial"/>
                  <a:ea typeface="+mn-ea"/>
                  <a:cs typeface="+mn-cs"/>
                </a:rPr>
                <a:t>30</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DB338"/>
                  </a:solidFill>
                  <a:effectLst/>
                  <a:uLnTx/>
                  <a:uFillTx/>
                  <a:latin typeface="Arial"/>
                  <a:ea typeface="+mn-ea"/>
                  <a:cs typeface="+mn-cs"/>
                </a:rPr>
                <a:t>5</a:t>
              </a:r>
            </a:p>
          </p:txBody>
        </p:sp>
        <p:sp>
          <p:nvSpPr>
            <p:cNvPr id="202" name="TextBox 201"/>
            <p:cNvSpPr txBox="1"/>
            <p:nvPr/>
          </p:nvSpPr>
          <p:spPr bwMode="auto">
            <a:xfrm>
              <a:off x="10813957" y="4173288"/>
              <a:ext cx="223206" cy="641714"/>
            </a:xfrm>
            <a:prstGeom prst="rect">
              <a:avLst/>
            </a:prstGeom>
            <a:solidFill>
              <a:schemeClr val="bg2"/>
            </a:solidFill>
          </p:spPr>
          <p:txBody>
            <a:bodyPr wrap="square" lIns="0" rIns="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CC33"/>
                  </a:solidFill>
                  <a:effectLst/>
                  <a:uLnTx/>
                  <a:uFillTx/>
                  <a:latin typeface="Arial"/>
                  <a:ea typeface="+mn-ea"/>
                  <a:cs typeface="+mn-cs"/>
                </a:rPr>
                <a:t>0</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455560">
                      <a:lumMod val="20000"/>
                      <a:lumOff val="80000"/>
                    </a:srgbClr>
                  </a:solidFill>
                  <a:effectLst/>
                  <a:uLnTx/>
                  <a:uFillTx/>
                  <a:latin typeface="Arial"/>
                  <a:ea typeface="+mn-ea"/>
                  <a:cs typeface="+mn-cs"/>
                </a:rPr>
                <a:t>0</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DB338"/>
                  </a:solidFill>
                  <a:effectLst/>
                  <a:uLnTx/>
                  <a:uFillTx/>
                  <a:latin typeface="Arial"/>
                  <a:ea typeface="+mn-ea"/>
                  <a:cs typeface="+mn-cs"/>
                </a:rPr>
                <a:t>0</a:t>
              </a:r>
            </a:p>
          </p:txBody>
        </p:sp>
        <p:sp>
          <p:nvSpPr>
            <p:cNvPr id="203" name="TextBox 202"/>
            <p:cNvSpPr txBox="1"/>
            <p:nvPr/>
          </p:nvSpPr>
          <p:spPr bwMode="auto">
            <a:xfrm>
              <a:off x="10171801" y="4173288"/>
              <a:ext cx="296217" cy="641714"/>
            </a:xfrm>
            <a:prstGeom prst="rect">
              <a:avLst/>
            </a:prstGeom>
            <a:solidFill>
              <a:schemeClr val="bg2"/>
            </a:solidFill>
          </p:spPr>
          <p:txBody>
            <a:bodyPr wrap="square" lIns="0" rIns="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CC33"/>
                  </a:solidFill>
                  <a:effectLst/>
                  <a:uLnTx/>
                  <a:uFillTx/>
                  <a:latin typeface="Arial"/>
                  <a:ea typeface="+mn-ea"/>
                  <a:cs typeface="+mn-cs"/>
                </a:rPr>
                <a:t>61</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455560">
                      <a:lumMod val="20000"/>
                      <a:lumOff val="80000"/>
                    </a:srgbClr>
                  </a:solidFill>
                  <a:effectLst/>
                  <a:uLnTx/>
                  <a:uFillTx/>
                  <a:latin typeface="Arial"/>
                  <a:ea typeface="+mn-ea"/>
                  <a:cs typeface="+mn-cs"/>
                </a:rPr>
                <a:t>22</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DB338"/>
                  </a:solidFill>
                  <a:effectLst/>
                  <a:uLnTx/>
                  <a:uFillTx/>
                  <a:latin typeface="Arial"/>
                  <a:ea typeface="+mn-ea"/>
                  <a:cs typeface="+mn-cs"/>
                </a:rPr>
                <a:t>4</a:t>
              </a:r>
            </a:p>
          </p:txBody>
        </p:sp>
        <p:sp>
          <p:nvSpPr>
            <p:cNvPr id="204" name="TextBox 58"/>
            <p:cNvSpPr txBox="1">
              <a:spLocks noChangeArrowheads="1"/>
            </p:cNvSpPr>
            <p:nvPr/>
          </p:nvSpPr>
          <p:spPr bwMode="auto">
            <a:xfrm>
              <a:off x="10489339" y="3142107"/>
              <a:ext cx="4042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1200" cap="none" spc="0" normalizeH="0" baseline="0" noProof="0" dirty="0">
                  <a:ln>
                    <a:noFill/>
                  </a:ln>
                  <a:solidFill>
                    <a:srgbClr val="70B542"/>
                  </a:solidFill>
                  <a:effectLst/>
                  <a:uLnTx/>
                  <a:uFillTx/>
                  <a:latin typeface="Arial"/>
                  <a:ea typeface="+mn-ea"/>
                  <a:cs typeface="+mn-cs"/>
                </a:rPr>
                <a:t>Rux</a:t>
              </a:r>
            </a:p>
          </p:txBody>
        </p:sp>
        <p:sp>
          <p:nvSpPr>
            <p:cNvPr id="205" name="TextBox 59"/>
            <p:cNvSpPr txBox="1">
              <a:spLocks noChangeArrowheads="1"/>
            </p:cNvSpPr>
            <p:nvPr/>
          </p:nvSpPr>
          <p:spPr bwMode="auto">
            <a:xfrm>
              <a:off x="10644989" y="3476588"/>
              <a:ext cx="71526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1200" cap="none" spc="0" normalizeH="0" baseline="0" noProof="0" dirty="0">
                  <a:ln>
                    <a:noFill/>
                  </a:ln>
                  <a:solidFill>
                    <a:srgbClr val="015873"/>
                  </a:solidFill>
                  <a:effectLst/>
                  <a:uLnTx/>
                  <a:uFillTx/>
                  <a:latin typeface="Arial"/>
                  <a:ea typeface="+mn-ea"/>
                  <a:cs typeface="+mn-cs"/>
                </a:rPr>
                <a:t>BAT (ITT)</a:t>
              </a:r>
            </a:p>
          </p:txBody>
        </p:sp>
        <p:sp>
          <p:nvSpPr>
            <p:cNvPr id="206" name="TextBox 60"/>
            <p:cNvSpPr txBox="1">
              <a:spLocks noChangeArrowheads="1"/>
            </p:cNvSpPr>
            <p:nvPr/>
          </p:nvSpPr>
          <p:spPr bwMode="auto">
            <a:xfrm>
              <a:off x="10007133" y="3713743"/>
              <a:ext cx="894797"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1200" cap="none" spc="0" normalizeH="0" baseline="0" noProof="0" dirty="0">
                  <a:ln>
                    <a:noFill/>
                  </a:ln>
                  <a:solidFill>
                    <a:srgbClr val="FDB338"/>
                  </a:solidFill>
                  <a:effectLst/>
                  <a:uLnTx/>
                  <a:uFillTx/>
                  <a:latin typeface="Arial"/>
                  <a:ea typeface="+mn-ea"/>
                  <a:cs typeface="+mn-cs"/>
                </a:rPr>
                <a:t>BAT (RPSFT)</a:t>
              </a:r>
            </a:p>
          </p:txBody>
        </p:sp>
        <p:sp>
          <p:nvSpPr>
            <p:cNvPr id="207" name="TextBox 61"/>
            <p:cNvSpPr txBox="1">
              <a:spLocks noChangeArrowheads="1"/>
            </p:cNvSpPr>
            <p:nvPr/>
          </p:nvSpPr>
          <p:spPr bwMode="auto">
            <a:xfrm>
              <a:off x="9141283" y="1941170"/>
              <a:ext cx="236504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a:ea typeface="+mn-ea"/>
                  <a:cs typeface="+mn-cs"/>
                </a:rPr>
                <a:t>mOS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Rux=not reached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BAT (ITT)=4.1 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BAT (RPSFT)=2.7 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HR, 0.67; 95% CI, 0.44-1.02; </a:t>
              </a:r>
              <a:r>
                <a:rPr kumimoji="0" lang="en-US" altLang="en-US" sz="1000" b="0" i="1" u="none" strike="noStrike" kern="1200" cap="none" spc="0" normalizeH="0" baseline="0" noProof="0" dirty="0">
                  <a:ln>
                    <a:noFill/>
                  </a:ln>
                  <a:solidFill>
                    <a:srgbClr val="000000"/>
                  </a:solidFill>
                  <a:effectLst/>
                  <a:uLnTx/>
                  <a:uFillTx/>
                  <a:latin typeface="Arial"/>
                  <a:ea typeface="+mn-ea"/>
                  <a:cs typeface="+mn-cs"/>
                </a:rPr>
                <a:t>P</a:t>
              </a: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=0.06</a:t>
              </a:r>
            </a:p>
          </p:txBody>
        </p:sp>
        <p:sp>
          <p:nvSpPr>
            <p:cNvPr id="209" name="TextBox 63"/>
            <p:cNvSpPr txBox="1">
              <a:spLocks noChangeArrowheads="1"/>
            </p:cNvSpPr>
            <p:nvPr/>
          </p:nvSpPr>
          <p:spPr bwMode="auto">
            <a:xfrm>
              <a:off x="6874213" y="3936758"/>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a:ea typeface="+mn-ea"/>
                  <a:cs typeface="+mn-cs"/>
                </a:rPr>
                <a:t>n=</a:t>
              </a:r>
            </a:p>
          </p:txBody>
        </p:sp>
        <p:sp>
          <p:nvSpPr>
            <p:cNvPr id="155" name="Freeform 154"/>
            <p:cNvSpPr/>
            <p:nvPr/>
          </p:nvSpPr>
          <p:spPr bwMode="auto">
            <a:xfrm>
              <a:off x="7058416" y="2203715"/>
              <a:ext cx="3512733" cy="1461706"/>
            </a:xfrm>
            <a:custGeom>
              <a:avLst/>
              <a:gdLst>
                <a:gd name="connsiteX0" fmla="*/ 0 w 4729163"/>
                <a:gd name="connsiteY0" fmla="*/ 0 h 1462087"/>
                <a:gd name="connsiteX1" fmla="*/ 61913 w 4729163"/>
                <a:gd name="connsiteY1" fmla="*/ 0 h 1462087"/>
                <a:gd name="connsiteX2" fmla="*/ 61913 w 4729163"/>
                <a:gd name="connsiteY2" fmla="*/ 42862 h 1462087"/>
                <a:gd name="connsiteX3" fmla="*/ 233363 w 4729163"/>
                <a:gd name="connsiteY3" fmla="*/ 42862 h 1462087"/>
                <a:gd name="connsiteX4" fmla="*/ 233363 w 4729163"/>
                <a:gd name="connsiteY4" fmla="*/ 85725 h 1462087"/>
                <a:gd name="connsiteX5" fmla="*/ 428625 w 4729163"/>
                <a:gd name="connsiteY5" fmla="*/ 85725 h 1462087"/>
                <a:gd name="connsiteX6" fmla="*/ 433388 w 4729163"/>
                <a:gd name="connsiteY6" fmla="*/ 119062 h 1462087"/>
                <a:gd name="connsiteX7" fmla="*/ 500063 w 4729163"/>
                <a:gd name="connsiteY7" fmla="*/ 119062 h 1462087"/>
                <a:gd name="connsiteX8" fmla="*/ 500063 w 4729163"/>
                <a:gd name="connsiteY8" fmla="*/ 157162 h 1462087"/>
                <a:gd name="connsiteX9" fmla="*/ 785813 w 4729163"/>
                <a:gd name="connsiteY9" fmla="*/ 157162 h 1462087"/>
                <a:gd name="connsiteX10" fmla="*/ 800100 w 4729163"/>
                <a:gd name="connsiteY10" fmla="*/ 200025 h 1462087"/>
                <a:gd name="connsiteX11" fmla="*/ 890588 w 4729163"/>
                <a:gd name="connsiteY11" fmla="*/ 200025 h 1462087"/>
                <a:gd name="connsiteX12" fmla="*/ 890588 w 4729163"/>
                <a:gd name="connsiteY12" fmla="*/ 238125 h 1462087"/>
                <a:gd name="connsiteX13" fmla="*/ 957263 w 4729163"/>
                <a:gd name="connsiteY13" fmla="*/ 238125 h 1462087"/>
                <a:gd name="connsiteX14" fmla="*/ 957263 w 4729163"/>
                <a:gd name="connsiteY14" fmla="*/ 280987 h 1462087"/>
                <a:gd name="connsiteX15" fmla="*/ 1257300 w 4729163"/>
                <a:gd name="connsiteY15" fmla="*/ 280987 h 1462087"/>
                <a:gd name="connsiteX16" fmla="*/ 1257300 w 4729163"/>
                <a:gd name="connsiteY16" fmla="*/ 361950 h 1462087"/>
                <a:gd name="connsiteX17" fmla="*/ 1404938 w 4729163"/>
                <a:gd name="connsiteY17" fmla="*/ 361950 h 1462087"/>
                <a:gd name="connsiteX18" fmla="*/ 1404938 w 4729163"/>
                <a:gd name="connsiteY18" fmla="*/ 404812 h 1462087"/>
                <a:gd name="connsiteX19" fmla="*/ 1504950 w 4729163"/>
                <a:gd name="connsiteY19" fmla="*/ 404812 h 1462087"/>
                <a:gd name="connsiteX20" fmla="*/ 1504950 w 4729163"/>
                <a:gd name="connsiteY20" fmla="*/ 447675 h 1462087"/>
                <a:gd name="connsiteX21" fmla="*/ 1528763 w 4729163"/>
                <a:gd name="connsiteY21" fmla="*/ 447675 h 1462087"/>
                <a:gd name="connsiteX22" fmla="*/ 1528763 w 4729163"/>
                <a:gd name="connsiteY22" fmla="*/ 485775 h 1462087"/>
                <a:gd name="connsiteX23" fmla="*/ 1609725 w 4729163"/>
                <a:gd name="connsiteY23" fmla="*/ 485775 h 1462087"/>
                <a:gd name="connsiteX24" fmla="*/ 1609725 w 4729163"/>
                <a:gd name="connsiteY24" fmla="*/ 523875 h 1462087"/>
                <a:gd name="connsiteX25" fmla="*/ 1643063 w 4729163"/>
                <a:gd name="connsiteY25" fmla="*/ 523875 h 1462087"/>
                <a:gd name="connsiteX26" fmla="*/ 1643063 w 4729163"/>
                <a:gd name="connsiteY26" fmla="*/ 571500 h 1462087"/>
                <a:gd name="connsiteX27" fmla="*/ 1709738 w 4729163"/>
                <a:gd name="connsiteY27" fmla="*/ 571500 h 1462087"/>
                <a:gd name="connsiteX28" fmla="*/ 1709738 w 4729163"/>
                <a:gd name="connsiteY28" fmla="*/ 609600 h 1462087"/>
                <a:gd name="connsiteX29" fmla="*/ 1757363 w 4729163"/>
                <a:gd name="connsiteY29" fmla="*/ 609600 h 1462087"/>
                <a:gd name="connsiteX30" fmla="*/ 1762125 w 4729163"/>
                <a:gd name="connsiteY30" fmla="*/ 652462 h 1462087"/>
                <a:gd name="connsiteX31" fmla="*/ 1790700 w 4729163"/>
                <a:gd name="connsiteY31" fmla="*/ 657225 h 1462087"/>
                <a:gd name="connsiteX32" fmla="*/ 1790700 w 4729163"/>
                <a:gd name="connsiteY32" fmla="*/ 695325 h 1462087"/>
                <a:gd name="connsiteX33" fmla="*/ 1881188 w 4729163"/>
                <a:gd name="connsiteY33" fmla="*/ 695325 h 1462087"/>
                <a:gd name="connsiteX34" fmla="*/ 1876425 w 4729163"/>
                <a:gd name="connsiteY34" fmla="*/ 728662 h 1462087"/>
                <a:gd name="connsiteX35" fmla="*/ 1909763 w 4729163"/>
                <a:gd name="connsiteY35" fmla="*/ 728662 h 1462087"/>
                <a:gd name="connsiteX36" fmla="*/ 1909763 w 4729163"/>
                <a:gd name="connsiteY36" fmla="*/ 823912 h 1462087"/>
                <a:gd name="connsiteX37" fmla="*/ 1971675 w 4729163"/>
                <a:gd name="connsiteY37" fmla="*/ 823912 h 1462087"/>
                <a:gd name="connsiteX38" fmla="*/ 1971675 w 4729163"/>
                <a:gd name="connsiteY38" fmla="*/ 857250 h 1462087"/>
                <a:gd name="connsiteX39" fmla="*/ 2043113 w 4729163"/>
                <a:gd name="connsiteY39" fmla="*/ 857250 h 1462087"/>
                <a:gd name="connsiteX40" fmla="*/ 2043113 w 4729163"/>
                <a:gd name="connsiteY40" fmla="*/ 904875 h 1462087"/>
                <a:gd name="connsiteX41" fmla="*/ 2071688 w 4729163"/>
                <a:gd name="connsiteY41" fmla="*/ 904875 h 1462087"/>
                <a:gd name="connsiteX42" fmla="*/ 2066925 w 4729163"/>
                <a:gd name="connsiteY42" fmla="*/ 938212 h 1462087"/>
                <a:gd name="connsiteX43" fmla="*/ 2105025 w 4729163"/>
                <a:gd name="connsiteY43" fmla="*/ 938212 h 1462087"/>
                <a:gd name="connsiteX44" fmla="*/ 2105025 w 4729163"/>
                <a:gd name="connsiteY44" fmla="*/ 985837 h 1462087"/>
                <a:gd name="connsiteX45" fmla="*/ 2185988 w 4729163"/>
                <a:gd name="connsiteY45" fmla="*/ 985837 h 1462087"/>
                <a:gd name="connsiteX46" fmla="*/ 2185988 w 4729163"/>
                <a:gd name="connsiteY46" fmla="*/ 1033462 h 1462087"/>
                <a:gd name="connsiteX47" fmla="*/ 2376488 w 4729163"/>
                <a:gd name="connsiteY47" fmla="*/ 1033462 h 1462087"/>
                <a:gd name="connsiteX48" fmla="*/ 2376488 w 4729163"/>
                <a:gd name="connsiteY48" fmla="*/ 1066800 h 1462087"/>
                <a:gd name="connsiteX49" fmla="*/ 2528888 w 4729163"/>
                <a:gd name="connsiteY49" fmla="*/ 1066800 h 1462087"/>
                <a:gd name="connsiteX50" fmla="*/ 2528888 w 4729163"/>
                <a:gd name="connsiteY50" fmla="*/ 1066800 h 1462087"/>
                <a:gd name="connsiteX51" fmla="*/ 2528888 w 4729163"/>
                <a:gd name="connsiteY51" fmla="*/ 1104900 h 1462087"/>
                <a:gd name="connsiteX52" fmla="*/ 2728913 w 4729163"/>
                <a:gd name="connsiteY52" fmla="*/ 1104900 h 1462087"/>
                <a:gd name="connsiteX53" fmla="*/ 2738438 w 4729163"/>
                <a:gd name="connsiteY53" fmla="*/ 1147762 h 1462087"/>
                <a:gd name="connsiteX54" fmla="*/ 3043238 w 4729163"/>
                <a:gd name="connsiteY54" fmla="*/ 1147762 h 1462087"/>
                <a:gd name="connsiteX55" fmla="*/ 3043238 w 4729163"/>
                <a:gd name="connsiteY55" fmla="*/ 1190625 h 1462087"/>
                <a:gd name="connsiteX56" fmla="*/ 3186113 w 4729163"/>
                <a:gd name="connsiteY56" fmla="*/ 1190625 h 1462087"/>
                <a:gd name="connsiteX57" fmla="*/ 3186113 w 4729163"/>
                <a:gd name="connsiteY57" fmla="*/ 1243012 h 1462087"/>
                <a:gd name="connsiteX58" fmla="*/ 3262313 w 4729163"/>
                <a:gd name="connsiteY58" fmla="*/ 1243012 h 1462087"/>
                <a:gd name="connsiteX59" fmla="*/ 3271838 w 4729163"/>
                <a:gd name="connsiteY59" fmla="*/ 1276350 h 1462087"/>
                <a:gd name="connsiteX60" fmla="*/ 3614738 w 4729163"/>
                <a:gd name="connsiteY60" fmla="*/ 1276350 h 1462087"/>
                <a:gd name="connsiteX61" fmla="*/ 3614738 w 4729163"/>
                <a:gd name="connsiteY61" fmla="*/ 1323975 h 1462087"/>
                <a:gd name="connsiteX62" fmla="*/ 3733800 w 4729163"/>
                <a:gd name="connsiteY62" fmla="*/ 1323975 h 1462087"/>
                <a:gd name="connsiteX63" fmla="*/ 3733800 w 4729163"/>
                <a:gd name="connsiteY63" fmla="*/ 1366837 h 1462087"/>
                <a:gd name="connsiteX64" fmla="*/ 3910013 w 4729163"/>
                <a:gd name="connsiteY64" fmla="*/ 1366837 h 1462087"/>
                <a:gd name="connsiteX65" fmla="*/ 3910013 w 4729163"/>
                <a:gd name="connsiteY65" fmla="*/ 1409700 h 1462087"/>
                <a:gd name="connsiteX66" fmla="*/ 4029075 w 4729163"/>
                <a:gd name="connsiteY66" fmla="*/ 1409700 h 1462087"/>
                <a:gd name="connsiteX67" fmla="*/ 4038600 w 4729163"/>
                <a:gd name="connsiteY67" fmla="*/ 1462087 h 1462087"/>
                <a:gd name="connsiteX68" fmla="*/ 4729163 w 4729163"/>
                <a:gd name="connsiteY68" fmla="*/ 1462087 h 146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729163" h="1462087">
                  <a:moveTo>
                    <a:pt x="0" y="0"/>
                  </a:moveTo>
                  <a:lnTo>
                    <a:pt x="61913" y="0"/>
                  </a:lnTo>
                  <a:lnTo>
                    <a:pt x="61913" y="42862"/>
                  </a:lnTo>
                  <a:lnTo>
                    <a:pt x="233363" y="42862"/>
                  </a:lnTo>
                  <a:lnTo>
                    <a:pt x="233363" y="85725"/>
                  </a:lnTo>
                  <a:lnTo>
                    <a:pt x="428625" y="85725"/>
                  </a:lnTo>
                  <a:lnTo>
                    <a:pt x="433388" y="119062"/>
                  </a:lnTo>
                  <a:lnTo>
                    <a:pt x="500063" y="119062"/>
                  </a:lnTo>
                  <a:lnTo>
                    <a:pt x="500063" y="157162"/>
                  </a:lnTo>
                  <a:lnTo>
                    <a:pt x="785813" y="157162"/>
                  </a:lnTo>
                  <a:lnTo>
                    <a:pt x="800100" y="200025"/>
                  </a:lnTo>
                  <a:lnTo>
                    <a:pt x="890588" y="200025"/>
                  </a:lnTo>
                  <a:lnTo>
                    <a:pt x="890588" y="238125"/>
                  </a:lnTo>
                  <a:lnTo>
                    <a:pt x="957263" y="238125"/>
                  </a:lnTo>
                  <a:lnTo>
                    <a:pt x="957263" y="280987"/>
                  </a:lnTo>
                  <a:lnTo>
                    <a:pt x="1257300" y="280987"/>
                  </a:lnTo>
                  <a:lnTo>
                    <a:pt x="1257300" y="361950"/>
                  </a:lnTo>
                  <a:lnTo>
                    <a:pt x="1404938" y="361950"/>
                  </a:lnTo>
                  <a:lnTo>
                    <a:pt x="1404938" y="404812"/>
                  </a:lnTo>
                  <a:lnTo>
                    <a:pt x="1504950" y="404812"/>
                  </a:lnTo>
                  <a:lnTo>
                    <a:pt x="1504950" y="447675"/>
                  </a:lnTo>
                  <a:lnTo>
                    <a:pt x="1528763" y="447675"/>
                  </a:lnTo>
                  <a:lnTo>
                    <a:pt x="1528763" y="485775"/>
                  </a:lnTo>
                  <a:lnTo>
                    <a:pt x="1609725" y="485775"/>
                  </a:lnTo>
                  <a:lnTo>
                    <a:pt x="1609725" y="523875"/>
                  </a:lnTo>
                  <a:lnTo>
                    <a:pt x="1643063" y="523875"/>
                  </a:lnTo>
                  <a:lnTo>
                    <a:pt x="1643063" y="571500"/>
                  </a:lnTo>
                  <a:lnTo>
                    <a:pt x="1709738" y="571500"/>
                  </a:lnTo>
                  <a:lnTo>
                    <a:pt x="1709738" y="609600"/>
                  </a:lnTo>
                  <a:lnTo>
                    <a:pt x="1757363" y="609600"/>
                  </a:lnTo>
                  <a:lnTo>
                    <a:pt x="1762125" y="652462"/>
                  </a:lnTo>
                  <a:lnTo>
                    <a:pt x="1790700" y="657225"/>
                  </a:lnTo>
                  <a:lnTo>
                    <a:pt x="1790700" y="695325"/>
                  </a:lnTo>
                  <a:lnTo>
                    <a:pt x="1881188" y="695325"/>
                  </a:lnTo>
                  <a:lnTo>
                    <a:pt x="1876425" y="728662"/>
                  </a:lnTo>
                  <a:lnTo>
                    <a:pt x="1909763" y="728662"/>
                  </a:lnTo>
                  <a:lnTo>
                    <a:pt x="1909763" y="823912"/>
                  </a:lnTo>
                  <a:lnTo>
                    <a:pt x="1971675" y="823912"/>
                  </a:lnTo>
                  <a:lnTo>
                    <a:pt x="1971675" y="857250"/>
                  </a:lnTo>
                  <a:lnTo>
                    <a:pt x="2043113" y="857250"/>
                  </a:lnTo>
                  <a:lnTo>
                    <a:pt x="2043113" y="904875"/>
                  </a:lnTo>
                  <a:lnTo>
                    <a:pt x="2071688" y="904875"/>
                  </a:lnTo>
                  <a:lnTo>
                    <a:pt x="2066925" y="938212"/>
                  </a:lnTo>
                  <a:lnTo>
                    <a:pt x="2105025" y="938212"/>
                  </a:lnTo>
                  <a:lnTo>
                    <a:pt x="2105025" y="985837"/>
                  </a:lnTo>
                  <a:lnTo>
                    <a:pt x="2185988" y="985837"/>
                  </a:lnTo>
                  <a:lnTo>
                    <a:pt x="2185988" y="1033462"/>
                  </a:lnTo>
                  <a:lnTo>
                    <a:pt x="2376488" y="1033462"/>
                  </a:lnTo>
                  <a:lnTo>
                    <a:pt x="2376488" y="1066800"/>
                  </a:lnTo>
                  <a:lnTo>
                    <a:pt x="2528888" y="1066800"/>
                  </a:lnTo>
                  <a:lnTo>
                    <a:pt x="2528888" y="1066800"/>
                  </a:lnTo>
                  <a:lnTo>
                    <a:pt x="2528888" y="1104900"/>
                  </a:lnTo>
                  <a:lnTo>
                    <a:pt x="2728913" y="1104900"/>
                  </a:lnTo>
                  <a:lnTo>
                    <a:pt x="2738438" y="1147762"/>
                  </a:lnTo>
                  <a:lnTo>
                    <a:pt x="3043238" y="1147762"/>
                  </a:lnTo>
                  <a:lnTo>
                    <a:pt x="3043238" y="1190625"/>
                  </a:lnTo>
                  <a:lnTo>
                    <a:pt x="3186113" y="1190625"/>
                  </a:lnTo>
                  <a:lnTo>
                    <a:pt x="3186113" y="1243012"/>
                  </a:lnTo>
                  <a:lnTo>
                    <a:pt x="3262313" y="1243012"/>
                  </a:lnTo>
                  <a:lnTo>
                    <a:pt x="3271838" y="1276350"/>
                  </a:lnTo>
                  <a:lnTo>
                    <a:pt x="3614738" y="1276350"/>
                  </a:lnTo>
                  <a:lnTo>
                    <a:pt x="3614738" y="1323975"/>
                  </a:lnTo>
                  <a:lnTo>
                    <a:pt x="3733800" y="1323975"/>
                  </a:lnTo>
                  <a:lnTo>
                    <a:pt x="3733800" y="1366837"/>
                  </a:lnTo>
                  <a:lnTo>
                    <a:pt x="3910013" y="1366837"/>
                  </a:lnTo>
                  <a:lnTo>
                    <a:pt x="3910013" y="1409700"/>
                  </a:lnTo>
                  <a:lnTo>
                    <a:pt x="4029075" y="1409700"/>
                  </a:lnTo>
                  <a:lnTo>
                    <a:pt x="4038600" y="1462087"/>
                  </a:lnTo>
                  <a:lnTo>
                    <a:pt x="4729163" y="146208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6" name="Straight Connector 155"/>
            <p:cNvCxnSpPr/>
            <p:nvPr/>
          </p:nvCxnSpPr>
          <p:spPr bwMode="auto">
            <a:xfrm>
              <a:off x="10567611"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auto">
            <a:xfrm>
              <a:off x="10527519"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auto">
            <a:xfrm>
              <a:off x="10489786"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auto">
            <a:xfrm>
              <a:off x="10477994"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bwMode="auto">
            <a:xfrm>
              <a:off x="10450874"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bwMode="auto">
            <a:xfrm>
              <a:off x="10446157"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bwMode="auto">
            <a:xfrm>
              <a:off x="10436724"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auto">
            <a:xfrm>
              <a:off x="10402528"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auto">
            <a:xfrm>
              <a:off x="10389557"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auto">
            <a:xfrm>
              <a:off x="10370691"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auto">
            <a:xfrm>
              <a:off x="10303478"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auto">
            <a:xfrm>
              <a:off x="10279895"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auto">
            <a:xfrm>
              <a:off x="10264566"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auto">
            <a:xfrm>
              <a:off x="10216220" y="361939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auto">
            <a:xfrm>
              <a:off x="9955625" y="3517823"/>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auto">
            <a:xfrm>
              <a:off x="9568859" y="3433706"/>
              <a:ext cx="0" cy="8094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auto">
            <a:xfrm>
              <a:off x="8938005" y="3270236"/>
              <a:ext cx="0" cy="809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auto">
            <a:xfrm>
              <a:off x="7579607" y="232274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auto">
            <a:xfrm>
              <a:off x="7563098" y="232274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auto">
            <a:xfrm>
              <a:off x="7513573" y="232274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auto">
            <a:xfrm>
              <a:off x="7501782" y="2322746"/>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auto">
            <a:xfrm>
              <a:off x="7359104" y="2251327"/>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bwMode="auto">
            <a:xfrm>
              <a:off x="7319012" y="2251327"/>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bwMode="auto">
            <a:xfrm>
              <a:off x="7291890" y="2251327"/>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bwMode="auto">
            <a:xfrm>
              <a:off x="7271845" y="2251327"/>
              <a:ext cx="0" cy="79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8" name="Freeform 97"/>
            <p:cNvSpPr/>
            <p:nvPr/>
          </p:nvSpPr>
          <p:spPr>
            <a:xfrm>
              <a:off x="7061953" y="2198953"/>
              <a:ext cx="3399532" cy="1491861"/>
            </a:xfrm>
            <a:custGeom>
              <a:avLst/>
              <a:gdLst>
                <a:gd name="connsiteX0" fmla="*/ 0 w 4576549"/>
                <a:gd name="connsiteY0" fmla="*/ 0 h 1492155"/>
                <a:gd name="connsiteX1" fmla="*/ 54591 w 4576549"/>
                <a:gd name="connsiteY1" fmla="*/ 0 h 1492155"/>
                <a:gd name="connsiteX2" fmla="*/ 54591 w 4576549"/>
                <a:gd name="connsiteY2" fmla="*/ 40943 h 1492155"/>
                <a:gd name="connsiteX3" fmla="*/ 222914 w 4576549"/>
                <a:gd name="connsiteY3" fmla="*/ 40943 h 1492155"/>
                <a:gd name="connsiteX4" fmla="*/ 227463 w 4576549"/>
                <a:gd name="connsiteY4" fmla="*/ 81886 h 1492155"/>
                <a:gd name="connsiteX5" fmla="*/ 418532 w 4576549"/>
                <a:gd name="connsiteY5" fmla="*/ 90985 h 1492155"/>
                <a:gd name="connsiteX6" fmla="*/ 418532 w 4576549"/>
                <a:gd name="connsiteY6" fmla="*/ 118280 h 1492155"/>
                <a:gd name="connsiteX7" fmla="*/ 454926 w 4576549"/>
                <a:gd name="connsiteY7" fmla="*/ 118280 h 1492155"/>
                <a:gd name="connsiteX8" fmla="*/ 459475 w 4576549"/>
                <a:gd name="connsiteY8" fmla="*/ 159224 h 1492155"/>
                <a:gd name="connsiteX9" fmla="*/ 718782 w 4576549"/>
                <a:gd name="connsiteY9" fmla="*/ 159224 h 1492155"/>
                <a:gd name="connsiteX10" fmla="*/ 727881 w 4576549"/>
                <a:gd name="connsiteY10" fmla="*/ 195618 h 1492155"/>
                <a:gd name="connsiteX11" fmla="*/ 782472 w 4576549"/>
                <a:gd name="connsiteY11" fmla="*/ 195618 h 1492155"/>
                <a:gd name="connsiteX12" fmla="*/ 782472 w 4576549"/>
                <a:gd name="connsiteY12" fmla="*/ 236561 h 1492155"/>
                <a:gd name="connsiteX13" fmla="*/ 887105 w 4576549"/>
                <a:gd name="connsiteY13" fmla="*/ 236561 h 1492155"/>
                <a:gd name="connsiteX14" fmla="*/ 887105 w 4576549"/>
                <a:gd name="connsiteY14" fmla="*/ 268406 h 1492155"/>
                <a:gd name="connsiteX15" fmla="*/ 959893 w 4576549"/>
                <a:gd name="connsiteY15" fmla="*/ 268406 h 1492155"/>
                <a:gd name="connsiteX16" fmla="*/ 959893 w 4576549"/>
                <a:gd name="connsiteY16" fmla="*/ 304800 h 1492155"/>
                <a:gd name="connsiteX17" fmla="*/ 987188 w 4576549"/>
                <a:gd name="connsiteY17" fmla="*/ 304800 h 1492155"/>
                <a:gd name="connsiteX18" fmla="*/ 987188 w 4576549"/>
                <a:gd name="connsiteY18" fmla="*/ 350292 h 1492155"/>
                <a:gd name="connsiteX19" fmla="*/ 1105469 w 4576549"/>
                <a:gd name="connsiteY19" fmla="*/ 350292 h 1492155"/>
                <a:gd name="connsiteX20" fmla="*/ 1114567 w 4576549"/>
                <a:gd name="connsiteY20" fmla="*/ 386686 h 1492155"/>
                <a:gd name="connsiteX21" fmla="*/ 1160060 w 4576549"/>
                <a:gd name="connsiteY21" fmla="*/ 386686 h 1492155"/>
                <a:gd name="connsiteX22" fmla="*/ 1164609 w 4576549"/>
                <a:gd name="connsiteY22" fmla="*/ 436728 h 1492155"/>
                <a:gd name="connsiteX23" fmla="*/ 1187355 w 4576549"/>
                <a:gd name="connsiteY23" fmla="*/ 436728 h 1492155"/>
                <a:gd name="connsiteX24" fmla="*/ 1178257 w 4576549"/>
                <a:gd name="connsiteY24" fmla="*/ 468573 h 1492155"/>
                <a:gd name="connsiteX25" fmla="*/ 1191905 w 4576549"/>
                <a:gd name="connsiteY25" fmla="*/ 468573 h 1492155"/>
                <a:gd name="connsiteX26" fmla="*/ 1191905 w 4576549"/>
                <a:gd name="connsiteY26" fmla="*/ 523164 h 1492155"/>
                <a:gd name="connsiteX27" fmla="*/ 1255594 w 4576549"/>
                <a:gd name="connsiteY27" fmla="*/ 523164 h 1492155"/>
                <a:gd name="connsiteX28" fmla="*/ 1255594 w 4576549"/>
                <a:gd name="connsiteY28" fmla="*/ 591403 h 1492155"/>
                <a:gd name="connsiteX29" fmla="*/ 1405720 w 4576549"/>
                <a:gd name="connsiteY29" fmla="*/ 591403 h 1492155"/>
                <a:gd name="connsiteX30" fmla="*/ 1401170 w 4576549"/>
                <a:gd name="connsiteY30" fmla="*/ 627797 h 1492155"/>
                <a:gd name="connsiteX31" fmla="*/ 1451212 w 4576549"/>
                <a:gd name="connsiteY31" fmla="*/ 623247 h 1492155"/>
                <a:gd name="connsiteX32" fmla="*/ 1455761 w 4576549"/>
                <a:gd name="connsiteY32" fmla="*/ 668740 h 1492155"/>
                <a:gd name="connsiteX33" fmla="*/ 1487606 w 4576549"/>
                <a:gd name="connsiteY33" fmla="*/ 668740 h 1492155"/>
                <a:gd name="connsiteX34" fmla="*/ 1492155 w 4576549"/>
                <a:gd name="connsiteY34" fmla="*/ 718782 h 1492155"/>
                <a:gd name="connsiteX35" fmla="*/ 1496705 w 4576549"/>
                <a:gd name="connsiteY35" fmla="*/ 718782 h 1492155"/>
                <a:gd name="connsiteX36" fmla="*/ 1496705 w 4576549"/>
                <a:gd name="connsiteY36" fmla="*/ 755176 h 1492155"/>
                <a:gd name="connsiteX37" fmla="*/ 1514902 w 4576549"/>
                <a:gd name="connsiteY37" fmla="*/ 750627 h 1492155"/>
                <a:gd name="connsiteX38" fmla="*/ 1514902 w 4576549"/>
                <a:gd name="connsiteY38" fmla="*/ 796119 h 1492155"/>
                <a:gd name="connsiteX39" fmla="*/ 1583141 w 4576549"/>
                <a:gd name="connsiteY39" fmla="*/ 796119 h 1492155"/>
                <a:gd name="connsiteX40" fmla="*/ 1583141 w 4576549"/>
                <a:gd name="connsiteY40" fmla="*/ 832513 h 1492155"/>
                <a:gd name="connsiteX41" fmla="*/ 1646830 w 4576549"/>
                <a:gd name="connsiteY41" fmla="*/ 832513 h 1492155"/>
                <a:gd name="connsiteX42" fmla="*/ 1646830 w 4576549"/>
                <a:gd name="connsiteY42" fmla="*/ 878006 h 1492155"/>
                <a:gd name="connsiteX43" fmla="*/ 1687773 w 4576549"/>
                <a:gd name="connsiteY43" fmla="*/ 878006 h 1492155"/>
                <a:gd name="connsiteX44" fmla="*/ 1687773 w 4576549"/>
                <a:gd name="connsiteY44" fmla="*/ 914400 h 1492155"/>
                <a:gd name="connsiteX45" fmla="*/ 1869744 w 4576549"/>
                <a:gd name="connsiteY45" fmla="*/ 914400 h 1492155"/>
                <a:gd name="connsiteX46" fmla="*/ 1869744 w 4576549"/>
                <a:gd name="connsiteY46" fmla="*/ 955343 h 1492155"/>
                <a:gd name="connsiteX47" fmla="*/ 1906138 w 4576549"/>
                <a:gd name="connsiteY47" fmla="*/ 955343 h 1492155"/>
                <a:gd name="connsiteX48" fmla="*/ 1906138 w 4576549"/>
                <a:gd name="connsiteY48" fmla="*/ 982638 h 1492155"/>
                <a:gd name="connsiteX49" fmla="*/ 2028967 w 4576549"/>
                <a:gd name="connsiteY49" fmla="*/ 982638 h 1492155"/>
                <a:gd name="connsiteX50" fmla="*/ 2028967 w 4576549"/>
                <a:gd name="connsiteY50" fmla="*/ 1028131 h 1492155"/>
                <a:gd name="connsiteX51" fmla="*/ 2069911 w 4576549"/>
                <a:gd name="connsiteY51" fmla="*/ 1037230 h 1492155"/>
                <a:gd name="connsiteX52" fmla="*/ 2069911 w 4576549"/>
                <a:gd name="connsiteY52" fmla="*/ 1078173 h 1492155"/>
                <a:gd name="connsiteX53" fmla="*/ 2229135 w 4576549"/>
                <a:gd name="connsiteY53" fmla="*/ 1078173 h 1492155"/>
                <a:gd name="connsiteX54" fmla="*/ 2224585 w 4576549"/>
                <a:gd name="connsiteY54" fmla="*/ 1105468 h 1492155"/>
                <a:gd name="connsiteX55" fmla="*/ 2260979 w 4576549"/>
                <a:gd name="connsiteY55" fmla="*/ 1110018 h 1492155"/>
                <a:gd name="connsiteX56" fmla="*/ 2265529 w 4576549"/>
                <a:gd name="connsiteY56" fmla="*/ 1155510 h 1492155"/>
                <a:gd name="connsiteX57" fmla="*/ 2370161 w 4576549"/>
                <a:gd name="connsiteY57" fmla="*/ 1155510 h 1492155"/>
                <a:gd name="connsiteX58" fmla="*/ 2374711 w 4576549"/>
                <a:gd name="connsiteY58" fmla="*/ 1310185 h 1492155"/>
                <a:gd name="connsiteX59" fmla="*/ 2524836 w 4576549"/>
                <a:gd name="connsiteY59" fmla="*/ 1310185 h 1492155"/>
                <a:gd name="connsiteX60" fmla="*/ 2524836 w 4576549"/>
                <a:gd name="connsiteY60" fmla="*/ 1492155 h 1492155"/>
                <a:gd name="connsiteX61" fmla="*/ 4576549 w 4576549"/>
                <a:gd name="connsiteY61" fmla="*/ 1492155 h 149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76549" h="1492155">
                  <a:moveTo>
                    <a:pt x="0" y="0"/>
                  </a:moveTo>
                  <a:lnTo>
                    <a:pt x="54591" y="0"/>
                  </a:lnTo>
                  <a:lnTo>
                    <a:pt x="54591" y="40943"/>
                  </a:lnTo>
                  <a:lnTo>
                    <a:pt x="222914" y="40943"/>
                  </a:lnTo>
                  <a:lnTo>
                    <a:pt x="227463" y="81886"/>
                  </a:lnTo>
                  <a:lnTo>
                    <a:pt x="418532" y="90985"/>
                  </a:lnTo>
                  <a:lnTo>
                    <a:pt x="418532" y="118280"/>
                  </a:lnTo>
                  <a:lnTo>
                    <a:pt x="454926" y="118280"/>
                  </a:lnTo>
                  <a:lnTo>
                    <a:pt x="459475" y="159224"/>
                  </a:lnTo>
                  <a:lnTo>
                    <a:pt x="718782" y="159224"/>
                  </a:lnTo>
                  <a:lnTo>
                    <a:pt x="727881" y="195618"/>
                  </a:lnTo>
                  <a:lnTo>
                    <a:pt x="782472" y="195618"/>
                  </a:lnTo>
                  <a:lnTo>
                    <a:pt x="782472" y="236561"/>
                  </a:lnTo>
                  <a:lnTo>
                    <a:pt x="887105" y="236561"/>
                  </a:lnTo>
                  <a:lnTo>
                    <a:pt x="887105" y="268406"/>
                  </a:lnTo>
                  <a:lnTo>
                    <a:pt x="959893" y="268406"/>
                  </a:lnTo>
                  <a:lnTo>
                    <a:pt x="959893" y="304800"/>
                  </a:lnTo>
                  <a:lnTo>
                    <a:pt x="987188" y="304800"/>
                  </a:lnTo>
                  <a:lnTo>
                    <a:pt x="987188" y="350292"/>
                  </a:lnTo>
                  <a:lnTo>
                    <a:pt x="1105469" y="350292"/>
                  </a:lnTo>
                  <a:lnTo>
                    <a:pt x="1114567" y="386686"/>
                  </a:lnTo>
                  <a:lnTo>
                    <a:pt x="1160060" y="386686"/>
                  </a:lnTo>
                  <a:lnTo>
                    <a:pt x="1164609" y="436728"/>
                  </a:lnTo>
                  <a:lnTo>
                    <a:pt x="1187355" y="436728"/>
                  </a:lnTo>
                  <a:lnTo>
                    <a:pt x="1178257" y="468573"/>
                  </a:lnTo>
                  <a:lnTo>
                    <a:pt x="1191905" y="468573"/>
                  </a:lnTo>
                  <a:lnTo>
                    <a:pt x="1191905" y="523164"/>
                  </a:lnTo>
                  <a:lnTo>
                    <a:pt x="1255594" y="523164"/>
                  </a:lnTo>
                  <a:lnTo>
                    <a:pt x="1255594" y="591403"/>
                  </a:lnTo>
                  <a:lnTo>
                    <a:pt x="1405720" y="591403"/>
                  </a:lnTo>
                  <a:lnTo>
                    <a:pt x="1401170" y="627797"/>
                  </a:lnTo>
                  <a:lnTo>
                    <a:pt x="1451212" y="623247"/>
                  </a:lnTo>
                  <a:lnTo>
                    <a:pt x="1455761" y="668740"/>
                  </a:lnTo>
                  <a:lnTo>
                    <a:pt x="1487606" y="668740"/>
                  </a:lnTo>
                  <a:lnTo>
                    <a:pt x="1492155" y="718782"/>
                  </a:lnTo>
                  <a:lnTo>
                    <a:pt x="1496705" y="718782"/>
                  </a:lnTo>
                  <a:lnTo>
                    <a:pt x="1496705" y="755176"/>
                  </a:lnTo>
                  <a:lnTo>
                    <a:pt x="1514902" y="750627"/>
                  </a:lnTo>
                  <a:lnTo>
                    <a:pt x="1514902" y="796119"/>
                  </a:lnTo>
                  <a:lnTo>
                    <a:pt x="1583141" y="796119"/>
                  </a:lnTo>
                  <a:lnTo>
                    <a:pt x="1583141" y="832513"/>
                  </a:lnTo>
                  <a:lnTo>
                    <a:pt x="1646830" y="832513"/>
                  </a:lnTo>
                  <a:lnTo>
                    <a:pt x="1646830" y="878006"/>
                  </a:lnTo>
                  <a:lnTo>
                    <a:pt x="1687773" y="878006"/>
                  </a:lnTo>
                  <a:lnTo>
                    <a:pt x="1687773" y="914400"/>
                  </a:lnTo>
                  <a:lnTo>
                    <a:pt x="1869744" y="914400"/>
                  </a:lnTo>
                  <a:lnTo>
                    <a:pt x="1869744" y="955343"/>
                  </a:lnTo>
                  <a:lnTo>
                    <a:pt x="1906138" y="955343"/>
                  </a:lnTo>
                  <a:lnTo>
                    <a:pt x="1906138" y="982638"/>
                  </a:lnTo>
                  <a:lnTo>
                    <a:pt x="2028967" y="982638"/>
                  </a:lnTo>
                  <a:lnTo>
                    <a:pt x="2028967" y="1028131"/>
                  </a:lnTo>
                  <a:lnTo>
                    <a:pt x="2069911" y="1037230"/>
                  </a:lnTo>
                  <a:lnTo>
                    <a:pt x="2069911" y="1078173"/>
                  </a:lnTo>
                  <a:lnTo>
                    <a:pt x="2229135" y="1078173"/>
                  </a:lnTo>
                  <a:lnTo>
                    <a:pt x="2224585" y="1105468"/>
                  </a:lnTo>
                  <a:lnTo>
                    <a:pt x="2260979" y="1110018"/>
                  </a:lnTo>
                  <a:lnTo>
                    <a:pt x="2265529" y="1155510"/>
                  </a:lnTo>
                  <a:lnTo>
                    <a:pt x="2370161" y="1155510"/>
                  </a:lnTo>
                  <a:lnTo>
                    <a:pt x="2374711" y="1310185"/>
                  </a:lnTo>
                  <a:lnTo>
                    <a:pt x="2524836" y="1310185"/>
                  </a:lnTo>
                  <a:lnTo>
                    <a:pt x="2524836" y="1492155"/>
                  </a:lnTo>
                  <a:lnTo>
                    <a:pt x="4576549" y="1492155"/>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99" name="Straight Connector 98"/>
            <p:cNvCxnSpPr/>
            <p:nvPr/>
          </p:nvCxnSpPr>
          <p:spPr>
            <a:xfrm>
              <a:off x="10459128" y="3651137"/>
              <a:ext cx="0" cy="8094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0390736" y="3651137"/>
              <a:ext cx="0" cy="8094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0265744" y="3651137"/>
              <a:ext cx="0" cy="8094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568859" y="3651137"/>
              <a:ext cx="0" cy="8094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883763" y="3467036"/>
              <a:ext cx="0" cy="7935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866076" y="3467036"/>
              <a:ext cx="0" cy="7935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850747" y="3467036"/>
              <a:ext cx="0" cy="7935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851926" y="3467036"/>
              <a:ext cx="0" cy="7935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827163" y="3467036"/>
              <a:ext cx="0" cy="7935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8807117" y="3313088"/>
              <a:ext cx="0" cy="7935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8798864" y="3313088"/>
              <a:ext cx="0" cy="7935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8784713" y="3313088"/>
              <a:ext cx="0" cy="7935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8765847" y="3313088"/>
              <a:ext cx="0" cy="7935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6200000">
              <a:off x="8823626" y="3389943"/>
              <a:ext cx="0" cy="5895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588972" y="3195643"/>
              <a:ext cx="0" cy="8094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5" name="Freeform 114"/>
            <p:cNvSpPr/>
            <p:nvPr/>
          </p:nvSpPr>
          <p:spPr bwMode="auto">
            <a:xfrm>
              <a:off x="7052520" y="2205301"/>
              <a:ext cx="3598813" cy="1258560"/>
            </a:xfrm>
            <a:custGeom>
              <a:avLst/>
              <a:gdLst>
                <a:gd name="connsiteX0" fmla="*/ 0 w 4844956"/>
                <a:gd name="connsiteY0" fmla="*/ 0 h 1260144"/>
                <a:gd name="connsiteX1" fmla="*/ 72789 w 4844956"/>
                <a:gd name="connsiteY1" fmla="*/ 0 h 1260144"/>
                <a:gd name="connsiteX2" fmla="*/ 72789 w 4844956"/>
                <a:gd name="connsiteY2" fmla="*/ 45493 h 1260144"/>
                <a:gd name="connsiteX3" fmla="*/ 359392 w 4844956"/>
                <a:gd name="connsiteY3" fmla="*/ 45493 h 1260144"/>
                <a:gd name="connsiteX4" fmla="*/ 359392 w 4844956"/>
                <a:gd name="connsiteY4" fmla="*/ 59141 h 1260144"/>
                <a:gd name="connsiteX5" fmla="*/ 427630 w 4844956"/>
                <a:gd name="connsiteY5" fmla="*/ 59141 h 1260144"/>
                <a:gd name="connsiteX6" fmla="*/ 427630 w 4844956"/>
                <a:gd name="connsiteY6" fmla="*/ 81887 h 1260144"/>
                <a:gd name="connsiteX7" fmla="*/ 509517 w 4844956"/>
                <a:gd name="connsiteY7" fmla="*/ 81887 h 1260144"/>
                <a:gd name="connsiteX8" fmla="*/ 509517 w 4844956"/>
                <a:gd name="connsiteY8" fmla="*/ 104633 h 1260144"/>
                <a:gd name="connsiteX9" fmla="*/ 791571 w 4844956"/>
                <a:gd name="connsiteY9" fmla="*/ 104633 h 1260144"/>
                <a:gd name="connsiteX10" fmla="*/ 791571 w 4844956"/>
                <a:gd name="connsiteY10" fmla="*/ 118281 h 1260144"/>
                <a:gd name="connsiteX11" fmla="*/ 805218 w 4844956"/>
                <a:gd name="connsiteY11" fmla="*/ 118281 h 1260144"/>
                <a:gd name="connsiteX12" fmla="*/ 809768 w 4844956"/>
                <a:gd name="connsiteY12" fmla="*/ 136478 h 1260144"/>
                <a:gd name="connsiteX13" fmla="*/ 1037230 w 4844956"/>
                <a:gd name="connsiteY13" fmla="*/ 136478 h 1260144"/>
                <a:gd name="connsiteX14" fmla="*/ 1037230 w 4844956"/>
                <a:gd name="connsiteY14" fmla="*/ 163774 h 1260144"/>
                <a:gd name="connsiteX15" fmla="*/ 1064526 w 4844956"/>
                <a:gd name="connsiteY15" fmla="*/ 163774 h 1260144"/>
                <a:gd name="connsiteX16" fmla="*/ 1064526 w 4844956"/>
                <a:gd name="connsiteY16" fmla="*/ 195618 h 1260144"/>
                <a:gd name="connsiteX17" fmla="*/ 1087272 w 4844956"/>
                <a:gd name="connsiteY17" fmla="*/ 195618 h 1260144"/>
                <a:gd name="connsiteX18" fmla="*/ 1091821 w 4844956"/>
                <a:gd name="connsiteY18" fmla="*/ 218365 h 1260144"/>
                <a:gd name="connsiteX19" fmla="*/ 1123666 w 4844956"/>
                <a:gd name="connsiteY19" fmla="*/ 218365 h 1260144"/>
                <a:gd name="connsiteX20" fmla="*/ 1123666 w 4844956"/>
                <a:gd name="connsiteY20" fmla="*/ 254759 h 1260144"/>
                <a:gd name="connsiteX21" fmla="*/ 1169159 w 4844956"/>
                <a:gd name="connsiteY21" fmla="*/ 254759 h 1260144"/>
                <a:gd name="connsiteX22" fmla="*/ 1173708 w 4844956"/>
                <a:gd name="connsiteY22" fmla="*/ 291153 h 1260144"/>
                <a:gd name="connsiteX23" fmla="*/ 1232848 w 4844956"/>
                <a:gd name="connsiteY23" fmla="*/ 291153 h 1260144"/>
                <a:gd name="connsiteX24" fmla="*/ 1232848 w 4844956"/>
                <a:gd name="connsiteY24" fmla="*/ 309350 h 1260144"/>
                <a:gd name="connsiteX25" fmla="*/ 1301087 w 4844956"/>
                <a:gd name="connsiteY25" fmla="*/ 309350 h 1260144"/>
                <a:gd name="connsiteX26" fmla="*/ 1305636 w 4844956"/>
                <a:gd name="connsiteY26" fmla="*/ 327547 h 1260144"/>
                <a:gd name="connsiteX27" fmla="*/ 1519451 w 4844956"/>
                <a:gd name="connsiteY27" fmla="*/ 327547 h 1260144"/>
                <a:gd name="connsiteX28" fmla="*/ 1514902 w 4844956"/>
                <a:gd name="connsiteY28" fmla="*/ 354842 h 1260144"/>
                <a:gd name="connsiteX29" fmla="*/ 1555845 w 4844956"/>
                <a:gd name="connsiteY29" fmla="*/ 354842 h 1260144"/>
                <a:gd name="connsiteX30" fmla="*/ 1555845 w 4844956"/>
                <a:gd name="connsiteY30" fmla="*/ 373039 h 1260144"/>
                <a:gd name="connsiteX31" fmla="*/ 1619535 w 4844956"/>
                <a:gd name="connsiteY31" fmla="*/ 368490 h 1260144"/>
                <a:gd name="connsiteX32" fmla="*/ 1619535 w 4844956"/>
                <a:gd name="connsiteY32" fmla="*/ 391236 h 1260144"/>
                <a:gd name="connsiteX33" fmla="*/ 1751463 w 4844956"/>
                <a:gd name="connsiteY33" fmla="*/ 391236 h 1260144"/>
                <a:gd name="connsiteX34" fmla="*/ 1751463 w 4844956"/>
                <a:gd name="connsiteY34" fmla="*/ 404884 h 1260144"/>
                <a:gd name="connsiteX35" fmla="*/ 1769660 w 4844956"/>
                <a:gd name="connsiteY35" fmla="*/ 409433 h 1260144"/>
                <a:gd name="connsiteX36" fmla="*/ 1769660 w 4844956"/>
                <a:gd name="connsiteY36" fmla="*/ 423081 h 1260144"/>
                <a:gd name="connsiteX37" fmla="*/ 1992574 w 4844956"/>
                <a:gd name="connsiteY37" fmla="*/ 423081 h 1260144"/>
                <a:gd name="connsiteX38" fmla="*/ 1997123 w 4844956"/>
                <a:gd name="connsiteY38" fmla="*/ 450377 h 1260144"/>
                <a:gd name="connsiteX39" fmla="*/ 2028968 w 4844956"/>
                <a:gd name="connsiteY39" fmla="*/ 450377 h 1260144"/>
                <a:gd name="connsiteX40" fmla="*/ 2028968 w 4844956"/>
                <a:gd name="connsiteY40" fmla="*/ 473123 h 1260144"/>
                <a:gd name="connsiteX41" fmla="*/ 2210938 w 4844956"/>
                <a:gd name="connsiteY41" fmla="*/ 473123 h 1260144"/>
                <a:gd name="connsiteX42" fmla="*/ 2215487 w 4844956"/>
                <a:gd name="connsiteY42" fmla="*/ 486771 h 1260144"/>
                <a:gd name="connsiteX43" fmla="*/ 2320120 w 4844956"/>
                <a:gd name="connsiteY43" fmla="*/ 482221 h 1260144"/>
                <a:gd name="connsiteX44" fmla="*/ 2324669 w 4844956"/>
                <a:gd name="connsiteY44" fmla="*/ 509517 h 1260144"/>
                <a:gd name="connsiteX45" fmla="*/ 2411105 w 4844956"/>
                <a:gd name="connsiteY45" fmla="*/ 509517 h 1260144"/>
                <a:gd name="connsiteX46" fmla="*/ 2415654 w 4844956"/>
                <a:gd name="connsiteY46" fmla="*/ 527714 h 1260144"/>
                <a:gd name="connsiteX47" fmla="*/ 2492992 w 4844956"/>
                <a:gd name="connsiteY47" fmla="*/ 527714 h 1260144"/>
                <a:gd name="connsiteX48" fmla="*/ 2492992 w 4844956"/>
                <a:gd name="connsiteY48" fmla="*/ 545911 h 1260144"/>
                <a:gd name="connsiteX49" fmla="*/ 2515738 w 4844956"/>
                <a:gd name="connsiteY49" fmla="*/ 545911 h 1260144"/>
                <a:gd name="connsiteX50" fmla="*/ 2515738 w 4844956"/>
                <a:gd name="connsiteY50" fmla="*/ 582305 h 1260144"/>
                <a:gd name="connsiteX51" fmla="*/ 2634018 w 4844956"/>
                <a:gd name="connsiteY51" fmla="*/ 582305 h 1260144"/>
                <a:gd name="connsiteX52" fmla="*/ 2638568 w 4844956"/>
                <a:gd name="connsiteY52" fmla="*/ 614150 h 1260144"/>
                <a:gd name="connsiteX53" fmla="*/ 2674962 w 4844956"/>
                <a:gd name="connsiteY53" fmla="*/ 614150 h 1260144"/>
                <a:gd name="connsiteX54" fmla="*/ 2679511 w 4844956"/>
                <a:gd name="connsiteY54" fmla="*/ 636896 h 1260144"/>
                <a:gd name="connsiteX55" fmla="*/ 2693159 w 4844956"/>
                <a:gd name="connsiteY55" fmla="*/ 636896 h 1260144"/>
                <a:gd name="connsiteX56" fmla="*/ 2697708 w 4844956"/>
                <a:gd name="connsiteY56" fmla="*/ 655093 h 1260144"/>
                <a:gd name="connsiteX57" fmla="*/ 2743200 w 4844956"/>
                <a:gd name="connsiteY57" fmla="*/ 655093 h 1260144"/>
                <a:gd name="connsiteX58" fmla="*/ 2747750 w 4844956"/>
                <a:gd name="connsiteY58" fmla="*/ 673290 h 1260144"/>
                <a:gd name="connsiteX59" fmla="*/ 2788693 w 4844956"/>
                <a:gd name="connsiteY59" fmla="*/ 673290 h 1260144"/>
                <a:gd name="connsiteX60" fmla="*/ 2788693 w 4844956"/>
                <a:gd name="connsiteY60" fmla="*/ 700585 h 1260144"/>
                <a:gd name="connsiteX61" fmla="*/ 2811439 w 4844956"/>
                <a:gd name="connsiteY61" fmla="*/ 700585 h 1260144"/>
                <a:gd name="connsiteX62" fmla="*/ 2815989 w 4844956"/>
                <a:gd name="connsiteY62" fmla="*/ 727881 h 1260144"/>
                <a:gd name="connsiteX63" fmla="*/ 2884227 w 4844956"/>
                <a:gd name="connsiteY63" fmla="*/ 727881 h 1260144"/>
                <a:gd name="connsiteX64" fmla="*/ 2888777 w 4844956"/>
                <a:gd name="connsiteY64" fmla="*/ 746078 h 1260144"/>
                <a:gd name="connsiteX65" fmla="*/ 3152633 w 4844956"/>
                <a:gd name="connsiteY65" fmla="*/ 746078 h 1260144"/>
                <a:gd name="connsiteX66" fmla="*/ 3157183 w 4844956"/>
                <a:gd name="connsiteY66" fmla="*/ 764275 h 1260144"/>
                <a:gd name="connsiteX67" fmla="*/ 3220872 w 4844956"/>
                <a:gd name="connsiteY67" fmla="*/ 764275 h 1260144"/>
                <a:gd name="connsiteX68" fmla="*/ 3229971 w 4844956"/>
                <a:gd name="connsiteY68" fmla="*/ 782472 h 1260144"/>
                <a:gd name="connsiteX69" fmla="*/ 3366448 w 4844956"/>
                <a:gd name="connsiteY69" fmla="*/ 782472 h 1260144"/>
                <a:gd name="connsiteX70" fmla="*/ 3375547 w 4844956"/>
                <a:gd name="connsiteY70" fmla="*/ 809768 h 1260144"/>
                <a:gd name="connsiteX71" fmla="*/ 3557517 w 4844956"/>
                <a:gd name="connsiteY71" fmla="*/ 809768 h 1260144"/>
                <a:gd name="connsiteX72" fmla="*/ 3557517 w 4844956"/>
                <a:gd name="connsiteY72" fmla="*/ 837063 h 1260144"/>
                <a:gd name="connsiteX73" fmla="*/ 3580263 w 4844956"/>
                <a:gd name="connsiteY73" fmla="*/ 837063 h 1260144"/>
                <a:gd name="connsiteX74" fmla="*/ 3580263 w 4844956"/>
                <a:gd name="connsiteY74" fmla="*/ 846162 h 1260144"/>
                <a:gd name="connsiteX75" fmla="*/ 3653051 w 4844956"/>
                <a:gd name="connsiteY75" fmla="*/ 846162 h 1260144"/>
                <a:gd name="connsiteX76" fmla="*/ 3653051 w 4844956"/>
                <a:gd name="connsiteY76" fmla="*/ 873457 h 1260144"/>
                <a:gd name="connsiteX77" fmla="*/ 3698544 w 4844956"/>
                <a:gd name="connsiteY77" fmla="*/ 873457 h 1260144"/>
                <a:gd name="connsiteX78" fmla="*/ 3698544 w 4844956"/>
                <a:gd name="connsiteY78" fmla="*/ 891654 h 1260144"/>
                <a:gd name="connsiteX79" fmla="*/ 3725839 w 4844956"/>
                <a:gd name="connsiteY79" fmla="*/ 887105 h 1260144"/>
                <a:gd name="connsiteX80" fmla="*/ 3730389 w 4844956"/>
                <a:gd name="connsiteY80" fmla="*/ 909851 h 1260144"/>
                <a:gd name="connsiteX81" fmla="*/ 3757684 w 4844956"/>
                <a:gd name="connsiteY81" fmla="*/ 909851 h 1260144"/>
                <a:gd name="connsiteX82" fmla="*/ 3757684 w 4844956"/>
                <a:gd name="connsiteY82" fmla="*/ 932597 h 1260144"/>
                <a:gd name="connsiteX83" fmla="*/ 3775881 w 4844956"/>
                <a:gd name="connsiteY83" fmla="*/ 932597 h 1260144"/>
                <a:gd name="connsiteX84" fmla="*/ 3775881 w 4844956"/>
                <a:gd name="connsiteY84" fmla="*/ 950794 h 1260144"/>
                <a:gd name="connsiteX85" fmla="*/ 3816824 w 4844956"/>
                <a:gd name="connsiteY85" fmla="*/ 950794 h 1260144"/>
                <a:gd name="connsiteX86" fmla="*/ 3821374 w 4844956"/>
                <a:gd name="connsiteY86" fmla="*/ 964442 h 1260144"/>
                <a:gd name="connsiteX87" fmla="*/ 3880514 w 4844956"/>
                <a:gd name="connsiteY87" fmla="*/ 964442 h 1260144"/>
                <a:gd name="connsiteX88" fmla="*/ 3880514 w 4844956"/>
                <a:gd name="connsiteY88" fmla="*/ 1000836 h 1260144"/>
                <a:gd name="connsiteX89" fmla="*/ 3948753 w 4844956"/>
                <a:gd name="connsiteY89" fmla="*/ 1000836 h 1260144"/>
                <a:gd name="connsiteX90" fmla="*/ 3948753 w 4844956"/>
                <a:gd name="connsiteY90" fmla="*/ 1019033 h 1260144"/>
                <a:gd name="connsiteX91" fmla="*/ 3976048 w 4844956"/>
                <a:gd name="connsiteY91" fmla="*/ 1014484 h 1260144"/>
                <a:gd name="connsiteX92" fmla="*/ 3976048 w 4844956"/>
                <a:gd name="connsiteY92" fmla="*/ 1032681 h 1260144"/>
                <a:gd name="connsiteX93" fmla="*/ 4044287 w 4844956"/>
                <a:gd name="connsiteY93" fmla="*/ 1032681 h 1260144"/>
                <a:gd name="connsiteX94" fmla="*/ 4044287 w 4844956"/>
                <a:gd name="connsiteY94" fmla="*/ 1073624 h 1260144"/>
                <a:gd name="connsiteX95" fmla="*/ 4071583 w 4844956"/>
                <a:gd name="connsiteY95" fmla="*/ 1078174 h 1260144"/>
                <a:gd name="connsiteX96" fmla="*/ 4067033 w 4844956"/>
                <a:gd name="connsiteY96" fmla="*/ 1100920 h 1260144"/>
                <a:gd name="connsiteX97" fmla="*/ 4098878 w 4844956"/>
                <a:gd name="connsiteY97" fmla="*/ 1096371 h 1260144"/>
                <a:gd name="connsiteX98" fmla="*/ 4098878 w 4844956"/>
                <a:gd name="connsiteY98" fmla="*/ 1114568 h 1260144"/>
                <a:gd name="connsiteX99" fmla="*/ 4148920 w 4844956"/>
                <a:gd name="connsiteY99" fmla="*/ 1114568 h 1260144"/>
                <a:gd name="connsiteX100" fmla="*/ 4148920 w 4844956"/>
                <a:gd name="connsiteY100" fmla="*/ 1141863 h 1260144"/>
                <a:gd name="connsiteX101" fmla="*/ 4380932 w 4844956"/>
                <a:gd name="connsiteY101" fmla="*/ 1141863 h 1260144"/>
                <a:gd name="connsiteX102" fmla="*/ 4385481 w 4844956"/>
                <a:gd name="connsiteY102" fmla="*/ 1164609 h 1260144"/>
                <a:gd name="connsiteX103" fmla="*/ 4612944 w 4844956"/>
                <a:gd name="connsiteY103" fmla="*/ 1164609 h 1260144"/>
                <a:gd name="connsiteX104" fmla="*/ 4612944 w 4844956"/>
                <a:gd name="connsiteY104" fmla="*/ 1260144 h 1260144"/>
                <a:gd name="connsiteX105" fmla="*/ 4844956 w 4844956"/>
                <a:gd name="connsiteY105" fmla="*/ 1260144 h 126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844956" h="1260144">
                  <a:moveTo>
                    <a:pt x="0" y="0"/>
                  </a:moveTo>
                  <a:lnTo>
                    <a:pt x="72789" y="0"/>
                  </a:lnTo>
                  <a:lnTo>
                    <a:pt x="72789" y="45493"/>
                  </a:lnTo>
                  <a:lnTo>
                    <a:pt x="359392" y="45493"/>
                  </a:lnTo>
                  <a:lnTo>
                    <a:pt x="359392" y="59141"/>
                  </a:lnTo>
                  <a:lnTo>
                    <a:pt x="427630" y="59141"/>
                  </a:lnTo>
                  <a:lnTo>
                    <a:pt x="427630" y="81887"/>
                  </a:lnTo>
                  <a:lnTo>
                    <a:pt x="509517" y="81887"/>
                  </a:lnTo>
                  <a:lnTo>
                    <a:pt x="509517" y="104633"/>
                  </a:lnTo>
                  <a:lnTo>
                    <a:pt x="791571" y="104633"/>
                  </a:lnTo>
                  <a:lnTo>
                    <a:pt x="791571" y="118281"/>
                  </a:lnTo>
                  <a:lnTo>
                    <a:pt x="805218" y="118281"/>
                  </a:lnTo>
                  <a:lnTo>
                    <a:pt x="809768" y="136478"/>
                  </a:lnTo>
                  <a:lnTo>
                    <a:pt x="1037230" y="136478"/>
                  </a:lnTo>
                  <a:lnTo>
                    <a:pt x="1037230" y="163774"/>
                  </a:lnTo>
                  <a:lnTo>
                    <a:pt x="1064526" y="163774"/>
                  </a:lnTo>
                  <a:lnTo>
                    <a:pt x="1064526" y="195618"/>
                  </a:lnTo>
                  <a:lnTo>
                    <a:pt x="1087272" y="195618"/>
                  </a:lnTo>
                  <a:lnTo>
                    <a:pt x="1091821" y="218365"/>
                  </a:lnTo>
                  <a:lnTo>
                    <a:pt x="1123666" y="218365"/>
                  </a:lnTo>
                  <a:lnTo>
                    <a:pt x="1123666" y="254759"/>
                  </a:lnTo>
                  <a:lnTo>
                    <a:pt x="1169159" y="254759"/>
                  </a:lnTo>
                  <a:lnTo>
                    <a:pt x="1173708" y="291153"/>
                  </a:lnTo>
                  <a:lnTo>
                    <a:pt x="1232848" y="291153"/>
                  </a:lnTo>
                  <a:lnTo>
                    <a:pt x="1232848" y="309350"/>
                  </a:lnTo>
                  <a:lnTo>
                    <a:pt x="1301087" y="309350"/>
                  </a:lnTo>
                  <a:lnTo>
                    <a:pt x="1305636" y="327547"/>
                  </a:lnTo>
                  <a:lnTo>
                    <a:pt x="1519451" y="327547"/>
                  </a:lnTo>
                  <a:lnTo>
                    <a:pt x="1514902" y="354842"/>
                  </a:lnTo>
                  <a:lnTo>
                    <a:pt x="1555845" y="354842"/>
                  </a:lnTo>
                  <a:lnTo>
                    <a:pt x="1555845" y="373039"/>
                  </a:lnTo>
                  <a:lnTo>
                    <a:pt x="1619535" y="368490"/>
                  </a:lnTo>
                  <a:lnTo>
                    <a:pt x="1619535" y="391236"/>
                  </a:lnTo>
                  <a:lnTo>
                    <a:pt x="1751463" y="391236"/>
                  </a:lnTo>
                  <a:lnTo>
                    <a:pt x="1751463" y="404884"/>
                  </a:lnTo>
                  <a:lnTo>
                    <a:pt x="1769660" y="409433"/>
                  </a:lnTo>
                  <a:lnTo>
                    <a:pt x="1769660" y="423081"/>
                  </a:lnTo>
                  <a:lnTo>
                    <a:pt x="1992574" y="423081"/>
                  </a:lnTo>
                  <a:lnTo>
                    <a:pt x="1997123" y="450377"/>
                  </a:lnTo>
                  <a:lnTo>
                    <a:pt x="2028968" y="450377"/>
                  </a:lnTo>
                  <a:lnTo>
                    <a:pt x="2028968" y="473123"/>
                  </a:lnTo>
                  <a:lnTo>
                    <a:pt x="2210938" y="473123"/>
                  </a:lnTo>
                  <a:lnTo>
                    <a:pt x="2215487" y="486771"/>
                  </a:lnTo>
                  <a:lnTo>
                    <a:pt x="2320120" y="482221"/>
                  </a:lnTo>
                  <a:lnTo>
                    <a:pt x="2324669" y="509517"/>
                  </a:lnTo>
                  <a:lnTo>
                    <a:pt x="2411105" y="509517"/>
                  </a:lnTo>
                  <a:lnTo>
                    <a:pt x="2415654" y="527714"/>
                  </a:lnTo>
                  <a:lnTo>
                    <a:pt x="2492992" y="527714"/>
                  </a:lnTo>
                  <a:lnTo>
                    <a:pt x="2492992" y="545911"/>
                  </a:lnTo>
                  <a:lnTo>
                    <a:pt x="2515738" y="545911"/>
                  </a:lnTo>
                  <a:lnTo>
                    <a:pt x="2515738" y="582305"/>
                  </a:lnTo>
                  <a:lnTo>
                    <a:pt x="2634018" y="582305"/>
                  </a:lnTo>
                  <a:lnTo>
                    <a:pt x="2638568" y="614150"/>
                  </a:lnTo>
                  <a:lnTo>
                    <a:pt x="2674962" y="614150"/>
                  </a:lnTo>
                  <a:lnTo>
                    <a:pt x="2679511" y="636896"/>
                  </a:lnTo>
                  <a:lnTo>
                    <a:pt x="2693159" y="636896"/>
                  </a:lnTo>
                  <a:lnTo>
                    <a:pt x="2697708" y="655093"/>
                  </a:lnTo>
                  <a:lnTo>
                    <a:pt x="2743200" y="655093"/>
                  </a:lnTo>
                  <a:lnTo>
                    <a:pt x="2747750" y="673290"/>
                  </a:lnTo>
                  <a:lnTo>
                    <a:pt x="2788693" y="673290"/>
                  </a:lnTo>
                  <a:lnTo>
                    <a:pt x="2788693" y="700585"/>
                  </a:lnTo>
                  <a:lnTo>
                    <a:pt x="2811439" y="700585"/>
                  </a:lnTo>
                  <a:lnTo>
                    <a:pt x="2815989" y="727881"/>
                  </a:lnTo>
                  <a:lnTo>
                    <a:pt x="2884227" y="727881"/>
                  </a:lnTo>
                  <a:lnTo>
                    <a:pt x="2888777" y="746078"/>
                  </a:lnTo>
                  <a:lnTo>
                    <a:pt x="3152633" y="746078"/>
                  </a:lnTo>
                  <a:lnTo>
                    <a:pt x="3157183" y="764275"/>
                  </a:lnTo>
                  <a:lnTo>
                    <a:pt x="3220872" y="764275"/>
                  </a:lnTo>
                  <a:lnTo>
                    <a:pt x="3229971" y="782472"/>
                  </a:lnTo>
                  <a:lnTo>
                    <a:pt x="3366448" y="782472"/>
                  </a:lnTo>
                  <a:lnTo>
                    <a:pt x="3375547" y="809768"/>
                  </a:lnTo>
                  <a:lnTo>
                    <a:pt x="3557517" y="809768"/>
                  </a:lnTo>
                  <a:lnTo>
                    <a:pt x="3557517" y="837063"/>
                  </a:lnTo>
                  <a:lnTo>
                    <a:pt x="3580263" y="837063"/>
                  </a:lnTo>
                  <a:lnTo>
                    <a:pt x="3580263" y="846162"/>
                  </a:lnTo>
                  <a:lnTo>
                    <a:pt x="3653051" y="846162"/>
                  </a:lnTo>
                  <a:lnTo>
                    <a:pt x="3653051" y="873457"/>
                  </a:lnTo>
                  <a:lnTo>
                    <a:pt x="3698544" y="873457"/>
                  </a:lnTo>
                  <a:lnTo>
                    <a:pt x="3698544" y="891654"/>
                  </a:lnTo>
                  <a:lnTo>
                    <a:pt x="3725839" y="887105"/>
                  </a:lnTo>
                  <a:lnTo>
                    <a:pt x="3730389" y="909851"/>
                  </a:lnTo>
                  <a:lnTo>
                    <a:pt x="3757684" y="909851"/>
                  </a:lnTo>
                  <a:lnTo>
                    <a:pt x="3757684" y="932597"/>
                  </a:lnTo>
                  <a:lnTo>
                    <a:pt x="3775881" y="932597"/>
                  </a:lnTo>
                  <a:lnTo>
                    <a:pt x="3775881" y="950794"/>
                  </a:lnTo>
                  <a:lnTo>
                    <a:pt x="3816824" y="950794"/>
                  </a:lnTo>
                  <a:lnTo>
                    <a:pt x="3821374" y="964442"/>
                  </a:lnTo>
                  <a:lnTo>
                    <a:pt x="3880514" y="964442"/>
                  </a:lnTo>
                  <a:lnTo>
                    <a:pt x="3880514" y="1000836"/>
                  </a:lnTo>
                  <a:lnTo>
                    <a:pt x="3948753" y="1000836"/>
                  </a:lnTo>
                  <a:lnTo>
                    <a:pt x="3948753" y="1019033"/>
                  </a:lnTo>
                  <a:lnTo>
                    <a:pt x="3976048" y="1014484"/>
                  </a:lnTo>
                  <a:lnTo>
                    <a:pt x="3976048" y="1032681"/>
                  </a:lnTo>
                  <a:lnTo>
                    <a:pt x="4044287" y="1032681"/>
                  </a:lnTo>
                  <a:lnTo>
                    <a:pt x="4044287" y="1073624"/>
                  </a:lnTo>
                  <a:lnTo>
                    <a:pt x="4071583" y="1078174"/>
                  </a:lnTo>
                  <a:lnTo>
                    <a:pt x="4067033" y="1100920"/>
                  </a:lnTo>
                  <a:lnTo>
                    <a:pt x="4098878" y="1096371"/>
                  </a:lnTo>
                  <a:lnTo>
                    <a:pt x="4098878" y="1114568"/>
                  </a:lnTo>
                  <a:lnTo>
                    <a:pt x="4148920" y="1114568"/>
                  </a:lnTo>
                  <a:lnTo>
                    <a:pt x="4148920" y="1141863"/>
                  </a:lnTo>
                  <a:lnTo>
                    <a:pt x="4380932" y="1141863"/>
                  </a:lnTo>
                  <a:lnTo>
                    <a:pt x="4385481" y="1164609"/>
                  </a:lnTo>
                  <a:lnTo>
                    <a:pt x="4612944" y="1164609"/>
                  </a:lnTo>
                  <a:lnTo>
                    <a:pt x="4612944" y="1260144"/>
                  </a:lnTo>
                  <a:lnTo>
                    <a:pt x="4844956" y="1260144"/>
                  </a:lnTo>
                </a:path>
              </a:pathLst>
            </a:custGeom>
            <a:noFill/>
            <a:ln w="19050">
              <a:solidFill>
                <a:srgbClr val="70B5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6" name="Straight Connector 115"/>
            <p:cNvCxnSpPr/>
            <p:nvPr/>
          </p:nvCxnSpPr>
          <p:spPr bwMode="auto">
            <a:xfrm>
              <a:off x="10226834" y="329245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auto">
            <a:xfrm>
              <a:off x="10257492" y="329245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auto">
            <a:xfrm>
              <a:off x="10275179" y="329245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auto">
            <a:xfrm>
              <a:off x="10285792" y="329245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bwMode="auto">
            <a:xfrm>
              <a:off x="10305837" y="3303565"/>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bwMode="auto">
            <a:xfrm>
              <a:off x="10335316" y="3309914"/>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auto">
            <a:xfrm>
              <a:off x="10371870" y="3309914"/>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auto">
            <a:xfrm>
              <a:off x="10357720" y="3309914"/>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a:off x="10402529" y="3309914"/>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a:off x="10394275" y="3303565"/>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auto">
            <a:xfrm>
              <a:off x="10417858" y="3303565"/>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auto">
            <a:xfrm>
              <a:off x="10435545" y="3303565"/>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auto">
            <a:xfrm>
              <a:off x="10442620" y="3303565"/>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auto">
            <a:xfrm>
              <a:off x="10460308" y="3303565"/>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auto">
            <a:xfrm>
              <a:off x="10463846" y="3303565"/>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a:off x="10450875" y="3303565"/>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auto">
            <a:xfrm>
              <a:off x="10493325" y="340672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auto">
            <a:xfrm>
              <a:off x="10506296" y="340672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auto">
            <a:xfrm>
              <a:off x="10521625" y="340672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auto">
            <a:xfrm>
              <a:off x="10539312" y="340672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auto">
            <a:xfrm>
              <a:off x="10553462" y="340672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auto">
            <a:xfrm>
              <a:off x="10651333" y="340672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auto">
            <a:xfrm>
              <a:off x="9857755" y="3094070"/>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auto">
            <a:xfrm>
              <a:off x="9829454" y="3062328"/>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auto">
            <a:xfrm>
              <a:off x="8231685" y="2516370"/>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auto">
            <a:xfrm>
              <a:off x="8197489" y="2498913"/>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bwMode="auto">
            <a:xfrm>
              <a:off x="8074856" y="2467171"/>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auto">
            <a:xfrm>
              <a:off x="8025332" y="2467171"/>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auto">
            <a:xfrm>
              <a:off x="7856711" y="2368772"/>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auto">
            <a:xfrm>
              <a:off x="7839023" y="233385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auto">
            <a:xfrm>
              <a:off x="7811903" y="228465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bwMode="auto">
            <a:xfrm>
              <a:off x="7600833" y="2260850"/>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bwMode="auto">
            <a:xfrm>
              <a:off x="7511215" y="2260850"/>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bwMode="auto">
            <a:xfrm>
              <a:off x="7485274" y="2260850"/>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bwMode="auto">
            <a:xfrm>
              <a:off x="7449899" y="2260850"/>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bwMode="auto">
            <a:xfrm>
              <a:off x="7423957" y="2235457"/>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bwMode="auto">
            <a:xfrm>
              <a:off x="7385045" y="2235457"/>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auto">
            <a:xfrm>
              <a:off x="7319012" y="220847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auto">
            <a:xfrm>
              <a:off x="7156286" y="2208476"/>
              <a:ext cx="0" cy="98399"/>
            </a:xfrm>
            <a:prstGeom prst="line">
              <a:avLst/>
            </a:prstGeom>
            <a:ln w="19050">
              <a:solidFill>
                <a:srgbClr val="70B542"/>
              </a:solidFill>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23CBF9C3-FBED-497B-9550-8926103E8374}"/>
                </a:ext>
              </a:extLst>
            </p:cNvPr>
            <p:cNvSpPr/>
            <p:nvPr/>
          </p:nvSpPr>
          <p:spPr>
            <a:xfrm>
              <a:off x="6778954" y="1577715"/>
              <a:ext cx="4777376" cy="3384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Overall Survival at Median Follow-Up 4.3 Years</a:t>
              </a:r>
              <a:r>
                <a:rPr kumimoji="0" lang="en-US" sz="1600" b="1" i="0" u="none" strike="noStrike" kern="1200" cap="none" spc="0" normalizeH="0" baseline="30000" noProof="0" dirty="0">
                  <a:ln>
                    <a:noFill/>
                  </a:ln>
                  <a:solidFill>
                    <a:srgbClr val="000000"/>
                  </a:solidFill>
                  <a:effectLst/>
                  <a:uLnTx/>
                  <a:uFillTx/>
                  <a:latin typeface="Arial"/>
                  <a:ea typeface="+mn-ea"/>
                  <a:cs typeface="+mn-cs"/>
                </a:rPr>
                <a:t>2</a:t>
              </a:r>
            </a:p>
          </p:txBody>
        </p:sp>
        <p:sp>
          <p:nvSpPr>
            <p:cNvPr id="195" name="TextBox 49"/>
            <p:cNvSpPr txBox="1">
              <a:spLocks noChangeArrowheads="1"/>
            </p:cNvSpPr>
            <p:nvPr/>
          </p:nvSpPr>
          <p:spPr bwMode="auto">
            <a:xfrm rot="16200000">
              <a:off x="4839198" y="3350233"/>
              <a:ext cx="26577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mn-cs"/>
                </a:rPr>
                <a:t>Probability</a:t>
              </a:r>
            </a:p>
          </p:txBody>
        </p:sp>
      </p:grpSp>
      <p:sp>
        <p:nvSpPr>
          <p:cNvPr id="228" name="Content Placeholder 6">
            <a:extLst>
              <a:ext uri="{FF2B5EF4-FFF2-40B4-BE49-F238E27FC236}">
                <a16:creationId xmlns:a16="http://schemas.microsoft.com/office/drawing/2014/main" id="{88D38AD5-D9D7-4DBF-B8E0-2FEF28FD9C6A}"/>
              </a:ext>
            </a:extLst>
          </p:cNvPr>
          <p:cNvSpPr txBox="1">
            <a:spLocks/>
          </p:cNvSpPr>
          <p:nvPr/>
        </p:nvSpPr>
        <p:spPr>
          <a:xfrm>
            <a:off x="771587" y="5150670"/>
            <a:ext cx="4565528" cy="290224"/>
          </a:xfrm>
          <a:prstGeom prst="rect">
            <a:avLst/>
          </a:prstGeom>
        </p:spPr>
        <p:txBody>
          <a:bodyPr vert="horz" lIns="91416" tIns="45708" rIns="91416" bIns="45708" rtlCol="0">
            <a:noAutofit/>
          </a:bodyPr>
          <a:lstStyle>
            <a:lvl1pPr marL="320040" indent="-320040" algn="l" defTabSz="914400" rtl="0" eaLnBrk="1" latinLnBrk="0" hangingPunct="1">
              <a:lnSpc>
                <a:spcPct val="100000"/>
              </a:lnSpc>
              <a:spcBef>
                <a:spcPts val="300"/>
              </a:spcBef>
              <a:buClr>
                <a:schemeClr val="accent5"/>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5"/>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5"/>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5"/>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5"/>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2" indent="-285750" algn="ctr" defTabSz="914400" rtl="0" eaLnBrk="1" fontAlgn="auto" latinLnBrk="0" hangingPunct="1">
              <a:lnSpc>
                <a:spcPct val="100000"/>
              </a:lnSpc>
              <a:spcBef>
                <a:spcPts val="300"/>
              </a:spcBef>
              <a:spcAft>
                <a:spcPts val="0"/>
              </a:spcAft>
              <a:buClr>
                <a:srgbClr val="326C87"/>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Median time to response was 12 weeks</a:t>
            </a:r>
            <a:r>
              <a:rPr kumimoji="0" lang="en-US" sz="1800" b="0" i="0" u="none" strike="noStrike" kern="1200" cap="none" spc="0" normalizeH="0" baseline="30000" noProof="0" dirty="0">
                <a:ln>
                  <a:noFill/>
                </a:ln>
                <a:solidFill>
                  <a:srgbClr val="000000"/>
                </a:solidFill>
                <a:effectLst/>
                <a:uLnTx/>
                <a:uFillTx/>
                <a:latin typeface="Arial"/>
                <a:ea typeface="+mn-ea"/>
                <a:cs typeface="+mn-cs"/>
              </a:rPr>
              <a:t>1</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9" name="Rectangle 228">
            <a:extLst>
              <a:ext uri="{FF2B5EF4-FFF2-40B4-BE49-F238E27FC236}">
                <a16:creationId xmlns:a16="http://schemas.microsoft.com/office/drawing/2014/main" id="{EDA7D11D-E35B-4EED-97D0-CFA5A3A7FC56}"/>
              </a:ext>
            </a:extLst>
          </p:cNvPr>
          <p:cNvSpPr/>
          <p:nvPr/>
        </p:nvSpPr>
        <p:spPr>
          <a:xfrm>
            <a:off x="1431215" y="1382733"/>
            <a:ext cx="386675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Ruxolitinib Provided Significant Spleen Volume Reduction</a:t>
            </a:r>
            <a:r>
              <a:rPr kumimoji="0" lang="en-US" sz="1600" b="1" i="0" u="none" strike="noStrike" kern="1200" cap="none" spc="0" normalizeH="0" baseline="30000" noProof="0" dirty="0">
                <a:ln>
                  <a:noFill/>
                </a:ln>
                <a:solidFill>
                  <a:srgbClr val="000000"/>
                </a:solidFill>
                <a:effectLst/>
                <a:uLnTx/>
                <a:uFillTx/>
                <a:latin typeface="Arial"/>
                <a:ea typeface="+mn-ea"/>
                <a:cs typeface="+mn-cs"/>
              </a:rPr>
              <a:t>1</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32" name="Chart 231">
            <a:extLst>
              <a:ext uri="{FF2B5EF4-FFF2-40B4-BE49-F238E27FC236}">
                <a16:creationId xmlns:a16="http://schemas.microsoft.com/office/drawing/2014/main" id="{79A727D2-9D49-46FF-87DE-D82FDCF705D7}"/>
              </a:ext>
            </a:extLst>
          </p:cNvPr>
          <p:cNvGraphicFramePr/>
          <p:nvPr/>
        </p:nvGraphicFramePr>
        <p:xfrm>
          <a:off x="1020926" y="1574133"/>
          <a:ext cx="3775663" cy="3506276"/>
        </p:xfrm>
        <a:graphic>
          <a:graphicData uri="http://schemas.openxmlformats.org/drawingml/2006/chart">
            <c:chart xmlns:c="http://schemas.openxmlformats.org/drawingml/2006/chart" xmlns:r="http://schemas.openxmlformats.org/officeDocument/2006/relationships" r:id="rId3"/>
          </a:graphicData>
        </a:graphic>
      </p:graphicFrame>
      <p:sp>
        <p:nvSpPr>
          <p:cNvPr id="233" name="TextBox 7">
            <a:extLst>
              <a:ext uri="{FF2B5EF4-FFF2-40B4-BE49-F238E27FC236}">
                <a16:creationId xmlns:a16="http://schemas.microsoft.com/office/drawing/2014/main" id="{2AD63945-CEF4-4C1A-A5E9-E651A08B699D}"/>
              </a:ext>
            </a:extLst>
          </p:cNvPr>
          <p:cNvSpPr txBox="1">
            <a:spLocks noChangeArrowheads="1"/>
          </p:cNvSpPr>
          <p:nvPr/>
        </p:nvSpPr>
        <p:spPr bwMode="auto">
          <a:xfrm rot="16200000">
            <a:off x="-409372" y="2939732"/>
            <a:ext cx="2646693" cy="52322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≥35% Reduction in Spleen Volume at 48 Weeks (%)</a:t>
            </a:r>
          </a:p>
        </p:txBody>
      </p:sp>
      <p:sp>
        <p:nvSpPr>
          <p:cNvPr id="231" name="TextBox 230">
            <a:extLst>
              <a:ext uri="{FF2B5EF4-FFF2-40B4-BE49-F238E27FC236}">
                <a16:creationId xmlns:a16="http://schemas.microsoft.com/office/drawing/2014/main" id="{3E2D3B9C-132C-4CFD-8BB3-3B9CF1355ADC}"/>
              </a:ext>
            </a:extLst>
          </p:cNvPr>
          <p:cNvSpPr txBox="1"/>
          <p:nvPr/>
        </p:nvSpPr>
        <p:spPr>
          <a:xfrm>
            <a:off x="3478079" y="3018925"/>
            <a:ext cx="10502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mn-cs"/>
              </a:rPr>
              <a:t>P</a:t>
            </a:r>
            <a:r>
              <a:rPr kumimoji="0" lang="en-US" sz="1800" b="0" i="0" u="none" strike="noStrike" kern="1200" cap="none" spc="0" normalizeH="0" baseline="0" noProof="0" dirty="0">
                <a:ln>
                  <a:noFill/>
                </a:ln>
                <a:solidFill>
                  <a:srgbClr val="000000"/>
                </a:solidFill>
                <a:effectLst/>
                <a:uLnTx/>
                <a:uFillTx/>
                <a:latin typeface="Arial"/>
                <a:ea typeface="+mn-ea"/>
                <a:cs typeface="+mn-cs"/>
              </a:rPr>
              <a:t>&lt;0.001</a:t>
            </a:r>
          </a:p>
        </p:txBody>
      </p:sp>
      <p:sp>
        <p:nvSpPr>
          <p:cNvPr id="230" name="TextBox 2">
            <a:extLst>
              <a:ext uri="{FF2B5EF4-FFF2-40B4-BE49-F238E27FC236}">
                <a16:creationId xmlns:a16="http://schemas.microsoft.com/office/drawing/2014/main" id="{FFE768A6-6423-4B0D-807F-FDE6B41A75E5}"/>
              </a:ext>
            </a:extLst>
          </p:cNvPr>
          <p:cNvSpPr txBox="1">
            <a:spLocks noChangeArrowheads="1"/>
          </p:cNvSpPr>
          <p:nvPr/>
        </p:nvSpPr>
        <p:spPr bwMode="auto">
          <a:xfrm>
            <a:off x="1755824" y="2349327"/>
            <a:ext cx="1257273" cy="58477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Results at 48 weeks</a:t>
            </a:r>
          </a:p>
        </p:txBody>
      </p:sp>
      <p:sp>
        <p:nvSpPr>
          <p:cNvPr id="4" name="Footer Placeholder 4">
            <a:extLst>
              <a:ext uri="{FF2B5EF4-FFF2-40B4-BE49-F238E27FC236}">
                <a16:creationId xmlns:a16="http://schemas.microsoft.com/office/drawing/2014/main" id="{68E5546C-BE48-4CC8-2ECE-C1F6BC2D0305}"/>
              </a:ext>
            </a:extLst>
          </p:cNvPr>
          <p:cNvSpPr txBox="1">
            <a:spLocks/>
          </p:cNvSpPr>
          <p:nvPr/>
        </p:nvSpPr>
        <p:spPr>
          <a:xfrm>
            <a:off x="261154" y="6222555"/>
            <a:ext cx="9431920" cy="60905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RPSFT, rank-preserving structural failure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a:ea typeface="+mn-ea"/>
                <a:cs typeface="+mn-cs"/>
              </a:rPr>
              <a:t>1</a:t>
            </a:r>
            <a:r>
              <a:rPr kumimoji="0" lang="en-US" sz="1400" b="0" i="0" u="none" strike="noStrike" kern="1200" cap="none" spc="0" normalizeH="0" baseline="0" noProof="0" dirty="0">
                <a:ln>
                  <a:noFill/>
                </a:ln>
                <a:solidFill>
                  <a:srgbClr val="000000"/>
                </a:solidFill>
                <a:effectLst/>
                <a:uLnTx/>
                <a:uFillTx/>
                <a:latin typeface="Arial"/>
                <a:ea typeface="+mn-ea"/>
                <a:cs typeface="+mn-cs"/>
              </a:rPr>
              <a:t>Harrison C,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N Engl J Med</a:t>
            </a:r>
            <a:r>
              <a:rPr kumimoji="0" lang="en-US" sz="1400" b="0" i="0" u="none" strike="noStrike" kern="1200" cap="none" spc="0" normalizeH="0" baseline="0" noProof="0" dirty="0">
                <a:ln>
                  <a:noFill/>
                </a:ln>
                <a:solidFill>
                  <a:srgbClr val="000000"/>
                </a:solidFill>
                <a:effectLst/>
                <a:uLnTx/>
                <a:uFillTx/>
                <a:latin typeface="Arial"/>
                <a:ea typeface="+mn-ea"/>
                <a:cs typeface="+mn-cs"/>
              </a:rPr>
              <a:t>. 2012;366(9):787-798. 2. Harrison CN,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Leukemia. </a:t>
            </a:r>
            <a:r>
              <a:rPr kumimoji="0" lang="en-US" sz="1400" b="0" i="0" u="none" strike="noStrike" kern="1200" cap="none" spc="0" normalizeH="0" baseline="0" noProof="0" dirty="0">
                <a:ln>
                  <a:noFill/>
                </a:ln>
                <a:solidFill>
                  <a:srgbClr val="000000"/>
                </a:solidFill>
                <a:effectLst/>
                <a:uLnTx/>
                <a:uFillTx/>
                <a:latin typeface="Arial"/>
                <a:ea typeface="+mn-ea"/>
                <a:cs typeface="+mn-cs"/>
              </a:rPr>
              <a:t>2016;30(8);1701-1707.</a:t>
            </a:r>
          </a:p>
        </p:txBody>
      </p:sp>
    </p:spTree>
    <p:extLst>
      <p:ext uri="{BB962C8B-B14F-4D97-AF65-F5344CB8AC3E}">
        <p14:creationId xmlns:p14="http://schemas.microsoft.com/office/powerpoint/2010/main" val="3857127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99B5-CF06-874E-A04B-B8BB953947CD}"/>
              </a:ext>
            </a:extLst>
          </p:cNvPr>
          <p:cNvSpPr>
            <a:spLocks noGrp="1"/>
          </p:cNvSpPr>
          <p:nvPr>
            <p:ph type="title"/>
          </p:nvPr>
        </p:nvSpPr>
        <p:spPr/>
        <p:txBody>
          <a:bodyPr/>
          <a:lstStyle/>
          <a:p>
            <a:r>
              <a:rPr lang="en-US" dirty="0"/>
              <a:t>Achieving a Spleen Response is Associated With Improved Overall Survival</a:t>
            </a:r>
          </a:p>
        </p:txBody>
      </p:sp>
      <p:sp>
        <p:nvSpPr>
          <p:cNvPr id="108" name="Content Placeholder 2">
            <a:extLst>
              <a:ext uri="{FF2B5EF4-FFF2-40B4-BE49-F238E27FC236}">
                <a16:creationId xmlns:a16="http://schemas.microsoft.com/office/drawing/2014/main" id="{BE5452A2-7149-4CF7-9887-03C5A308997D}"/>
              </a:ext>
            </a:extLst>
          </p:cNvPr>
          <p:cNvSpPr>
            <a:spLocks noGrp="1"/>
          </p:cNvSpPr>
          <p:nvPr>
            <p:ph sz="half" idx="1"/>
          </p:nvPr>
        </p:nvSpPr>
        <p:spPr>
          <a:xfrm>
            <a:off x="601820" y="1510730"/>
            <a:ext cx="4427380" cy="4678738"/>
          </a:xfrm>
        </p:spPr>
        <p:txBody>
          <a:bodyPr/>
          <a:lstStyle/>
          <a:p>
            <a:pPr>
              <a:buClr>
                <a:srgbClr val="326C87"/>
              </a:buClr>
            </a:pPr>
            <a:r>
              <a:rPr lang="en-US" dirty="0"/>
              <a:t>Achieving ≥50% reduction in palpable spleen length was associated with longer survival compared with </a:t>
            </a:r>
            <a:br>
              <a:rPr lang="en-US" dirty="0"/>
            </a:br>
            <a:r>
              <a:rPr lang="en-US" dirty="0"/>
              <a:t>&lt;25% reduction</a:t>
            </a:r>
          </a:p>
        </p:txBody>
      </p:sp>
      <p:grpSp>
        <p:nvGrpSpPr>
          <p:cNvPr id="3" name="Group 2">
            <a:extLst>
              <a:ext uri="{FF2B5EF4-FFF2-40B4-BE49-F238E27FC236}">
                <a16:creationId xmlns:a16="http://schemas.microsoft.com/office/drawing/2014/main" id="{7B8F1AA2-0DB2-4022-84AE-170892D7867C}"/>
              </a:ext>
            </a:extLst>
          </p:cNvPr>
          <p:cNvGrpSpPr/>
          <p:nvPr/>
        </p:nvGrpSpPr>
        <p:grpSpPr>
          <a:xfrm>
            <a:off x="5365171" y="1598349"/>
            <a:ext cx="6508781" cy="4193875"/>
            <a:chOff x="5317013" y="1910447"/>
            <a:chExt cx="6508781" cy="4193875"/>
          </a:xfrm>
        </p:grpSpPr>
        <p:cxnSp>
          <p:nvCxnSpPr>
            <p:cNvPr id="50" name="Straight Connector 49">
              <a:extLst>
                <a:ext uri="{FF2B5EF4-FFF2-40B4-BE49-F238E27FC236}">
                  <a16:creationId xmlns:a16="http://schemas.microsoft.com/office/drawing/2014/main" id="{653E2BFD-58C6-4790-80A7-3EA05490298C}"/>
                </a:ext>
              </a:extLst>
            </p:cNvPr>
            <p:cNvCxnSpPr>
              <a:cxnSpLocks/>
            </p:cNvCxnSpPr>
            <p:nvPr/>
          </p:nvCxnSpPr>
          <p:spPr bwMode="auto">
            <a:xfrm>
              <a:off x="6662731" y="2574948"/>
              <a:ext cx="0" cy="74191"/>
            </a:xfrm>
            <a:prstGeom prst="line">
              <a:avLst/>
            </a:prstGeom>
            <a:noFill/>
            <a:ln w="19050" cap="flat" cmpd="sng" algn="ctr">
              <a:solidFill>
                <a:srgbClr val="5AA2AE"/>
              </a:solidFill>
              <a:prstDash val="solid"/>
              <a:round/>
              <a:headEnd type="none" w="med" len="med"/>
              <a:tailEnd type="none" w="med" len="med"/>
            </a:ln>
            <a:effectLst/>
          </p:spPr>
        </p:cxnSp>
        <p:sp>
          <p:nvSpPr>
            <p:cNvPr id="11" name="Rectangle 7">
              <a:extLst>
                <a:ext uri="{FF2B5EF4-FFF2-40B4-BE49-F238E27FC236}">
                  <a16:creationId xmlns:a16="http://schemas.microsoft.com/office/drawing/2014/main" id="{73C090F7-3C21-47E4-A1CD-7A682DD71CBC}"/>
                </a:ext>
              </a:extLst>
            </p:cNvPr>
            <p:cNvSpPr>
              <a:spLocks noChangeArrowheads="1"/>
            </p:cNvSpPr>
            <p:nvPr/>
          </p:nvSpPr>
          <p:spPr bwMode="auto">
            <a:xfrm>
              <a:off x="8461670" y="5888878"/>
              <a:ext cx="6347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385283"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a:ea typeface="+mn-ea"/>
                  <a:cs typeface="Arial" pitchFamily="34" charset="0"/>
                </a:rPr>
                <a:t>Months</a:t>
              </a:r>
            </a:p>
          </p:txBody>
        </p:sp>
        <p:sp>
          <p:nvSpPr>
            <p:cNvPr id="12" name="Freeform: Shape 11">
              <a:extLst>
                <a:ext uri="{FF2B5EF4-FFF2-40B4-BE49-F238E27FC236}">
                  <a16:creationId xmlns:a16="http://schemas.microsoft.com/office/drawing/2014/main" id="{EA95435D-67C4-4DE8-B34C-9FF0573162AE}"/>
                </a:ext>
              </a:extLst>
            </p:cNvPr>
            <p:cNvSpPr/>
            <p:nvPr/>
          </p:nvSpPr>
          <p:spPr bwMode="auto">
            <a:xfrm>
              <a:off x="6016547" y="2600490"/>
              <a:ext cx="5537312" cy="2933718"/>
            </a:xfrm>
            <a:custGeom>
              <a:avLst/>
              <a:gdLst>
                <a:gd name="connsiteX0" fmla="*/ 0 w 9072979"/>
                <a:gd name="connsiteY0" fmla="*/ 0 h 3027285"/>
                <a:gd name="connsiteX1" fmla="*/ 0 w 9072979"/>
                <a:gd name="connsiteY1" fmla="*/ 3018408 h 3027285"/>
                <a:gd name="connsiteX2" fmla="*/ 9072979 w 9072979"/>
                <a:gd name="connsiteY2" fmla="*/ 3018408 h 3027285"/>
                <a:gd name="connsiteX3" fmla="*/ 9072979 w 9072979"/>
                <a:gd name="connsiteY3" fmla="*/ 3027285 h 3027285"/>
              </a:gdLst>
              <a:ahLst/>
              <a:cxnLst>
                <a:cxn ang="0">
                  <a:pos x="connsiteX0" y="connsiteY0"/>
                </a:cxn>
                <a:cxn ang="0">
                  <a:pos x="connsiteX1" y="connsiteY1"/>
                </a:cxn>
                <a:cxn ang="0">
                  <a:pos x="connsiteX2" y="connsiteY2"/>
                </a:cxn>
                <a:cxn ang="0">
                  <a:pos x="connsiteX3" y="connsiteY3"/>
                </a:cxn>
              </a:cxnLst>
              <a:rect l="l" t="t" r="r" b="b"/>
              <a:pathLst>
                <a:path w="9072979" h="3027285">
                  <a:moveTo>
                    <a:pt x="0" y="0"/>
                  </a:moveTo>
                  <a:lnTo>
                    <a:pt x="0" y="3018408"/>
                  </a:lnTo>
                  <a:lnTo>
                    <a:pt x="9072979" y="3018408"/>
                  </a:lnTo>
                  <a:lnTo>
                    <a:pt x="9072979" y="3027285"/>
                  </a:lnTo>
                </a:path>
              </a:pathLst>
            </a:custGeom>
            <a:noFill/>
            <a:ln w="12700">
              <a:solidFill>
                <a:srgbClr val="1F1A45"/>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srgbClr val="BC4800"/>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BEBCB8B1-7541-40C8-BB9B-81ED490E6DB0}"/>
                </a:ext>
              </a:extLst>
            </p:cNvPr>
            <p:cNvCxnSpPr>
              <a:cxnSpLocks/>
            </p:cNvCxnSpPr>
            <p:nvPr/>
          </p:nvCxnSpPr>
          <p:spPr bwMode="auto">
            <a:xfrm rot="16200000" flipH="1">
              <a:off x="10132308" y="5562307"/>
              <a:ext cx="72000" cy="0"/>
            </a:xfrm>
            <a:prstGeom prst="line">
              <a:avLst/>
            </a:prstGeom>
            <a:noFill/>
            <a:ln w="12700" cap="flat" cmpd="sng" algn="ctr">
              <a:solidFill>
                <a:srgbClr val="BC48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C5EC6BEF-8AD0-4FD7-B250-80B9D3FFAC3E}"/>
                </a:ext>
              </a:extLst>
            </p:cNvPr>
            <p:cNvCxnSpPr>
              <a:cxnSpLocks/>
            </p:cNvCxnSpPr>
            <p:nvPr/>
          </p:nvCxnSpPr>
          <p:spPr bwMode="auto">
            <a:xfrm rot="16200000" flipH="1">
              <a:off x="8051304" y="5562307"/>
              <a:ext cx="72000" cy="0"/>
            </a:xfrm>
            <a:prstGeom prst="line">
              <a:avLst/>
            </a:prstGeom>
            <a:noFill/>
            <a:ln w="12700" cap="flat" cmpd="sng" algn="ctr">
              <a:solidFill>
                <a:srgbClr val="BC4800"/>
              </a:solidFill>
              <a:prstDash val="solid"/>
              <a:round/>
              <a:headEnd type="none" w="med" len="med"/>
              <a:tailEnd type="none" w="med" len="med"/>
            </a:ln>
            <a:effectLst/>
          </p:spPr>
        </p:cxnSp>
        <p:sp>
          <p:nvSpPr>
            <p:cNvPr id="15" name="Rectangle 145">
              <a:extLst>
                <a:ext uri="{FF2B5EF4-FFF2-40B4-BE49-F238E27FC236}">
                  <a16:creationId xmlns:a16="http://schemas.microsoft.com/office/drawing/2014/main" id="{CE1D9608-6040-4205-87FE-C4D40EF69BF7}"/>
                </a:ext>
              </a:extLst>
            </p:cNvPr>
            <p:cNvSpPr>
              <a:spLocks noChangeArrowheads="1"/>
            </p:cNvSpPr>
            <p:nvPr/>
          </p:nvSpPr>
          <p:spPr bwMode="auto">
            <a:xfrm rot="16200000">
              <a:off x="4479764" y="3927318"/>
              <a:ext cx="18899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38528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Probability of Survival</a:t>
              </a:r>
            </a:p>
          </p:txBody>
        </p:sp>
        <p:cxnSp>
          <p:nvCxnSpPr>
            <p:cNvPr id="16" name="Straight Connector 15">
              <a:extLst>
                <a:ext uri="{FF2B5EF4-FFF2-40B4-BE49-F238E27FC236}">
                  <a16:creationId xmlns:a16="http://schemas.microsoft.com/office/drawing/2014/main" id="{3AA85DB5-72E3-474D-88CC-216B7B8D8D45}"/>
                </a:ext>
              </a:extLst>
            </p:cNvPr>
            <p:cNvCxnSpPr>
              <a:cxnSpLocks/>
            </p:cNvCxnSpPr>
            <p:nvPr/>
          </p:nvCxnSpPr>
          <p:spPr bwMode="auto">
            <a:xfrm flipH="1">
              <a:off x="5953743" y="5526894"/>
              <a:ext cx="57218" cy="0"/>
            </a:xfrm>
            <a:prstGeom prst="line">
              <a:avLst/>
            </a:prstGeom>
            <a:noFill/>
            <a:ln w="12700" cap="flat" cmpd="sng" algn="ctr">
              <a:solidFill>
                <a:srgbClr val="1F1A45"/>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BF3A755B-A816-46F9-AADF-EB43F2E075E1}"/>
                </a:ext>
              </a:extLst>
            </p:cNvPr>
            <p:cNvCxnSpPr>
              <a:cxnSpLocks/>
            </p:cNvCxnSpPr>
            <p:nvPr/>
          </p:nvCxnSpPr>
          <p:spPr bwMode="auto">
            <a:xfrm flipH="1">
              <a:off x="5953743" y="4939635"/>
              <a:ext cx="57218" cy="0"/>
            </a:xfrm>
            <a:prstGeom prst="line">
              <a:avLst/>
            </a:prstGeom>
            <a:noFill/>
            <a:ln w="12700" cap="flat" cmpd="sng" algn="ctr">
              <a:solidFill>
                <a:srgbClr val="1F1A45"/>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E9CD8CD3-714E-490D-8DC1-0ACD54682E47}"/>
                </a:ext>
              </a:extLst>
            </p:cNvPr>
            <p:cNvCxnSpPr>
              <a:cxnSpLocks/>
            </p:cNvCxnSpPr>
            <p:nvPr/>
          </p:nvCxnSpPr>
          <p:spPr bwMode="auto">
            <a:xfrm flipH="1">
              <a:off x="5953743" y="4362201"/>
              <a:ext cx="57218" cy="0"/>
            </a:xfrm>
            <a:prstGeom prst="line">
              <a:avLst/>
            </a:prstGeom>
            <a:noFill/>
            <a:ln w="12700" cap="flat" cmpd="sng" algn="ctr">
              <a:solidFill>
                <a:srgbClr val="1F1A45"/>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98659B91-41E4-4E4B-B47D-F3F38833960F}"/>
                </a:ext>
              </a:extLst>
            </p:cNvPr>
            <p:cNvCxnSpPr>
              <a:cxnSpLocks/>
            </p:cNvCxnSpPr>
            <p:nvPr/>
          </p:nvCxnSpPr>
          <p:spPr bwMode="auto">
            <a:xfrm flipH="1">
              <a:off x="5953743" y="3778220"/>
              <a:ext cx="57218" cy="0"/>
            </a:xfrm>
            <a:prstGeom prst="line">
              <a:avLst/>
            </a:prstGeom>
            <a:noFill/>
            <a:ln w="12700" cap="flat" cmpd="sng" algn="ctr">
              <a:solidFill>
                <a:srgbClr val="1F1A45"/>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807E4619-C10F-4D8B-A2A6-2EC73DFF649F}"/>
                </a:ext>
              </a:extLst>
            </p:cNvPr>
            <p:cNvCxnSpPr>
              <a:cxnSpLocks/>
            </p:cNvCxnSpPr>
            <p:nvPr/>
          </p:nvCxnSpPr>
          <p:spPr bwMode="auto">
            <a:xfrm flipH="1">
              <a:off x="5954487" y="2606973"/>
              <a:ext cx="57218" cy="0"/>
            </a:xfrm>
            <a:prstGeom prst="line">
              <a:avLst/>
            </a:prstGeom>
            <a:noFill/>
            <a:ln w="12700" cap="flat" cmpd="sng" algn="ctr">
              <a:solidFill>
                <a:srgbClr val="1F1A45"/>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D1843D5B-7A3D-4872-9147-F26B0B9E8FBA}"/>
                </a:ext>
              </a:extLst>
            </p:cNvPr>
            <p:cNvCxnSpPr>
              <a:cxnSpLocks/>
            </p:cNvCxnSpPr>
            <p:nvPr/>
          </p:nvCxnSpPr>
          <p:spPr bwMode="auto">
            <a:xfrm>
              <a:off x="6015787" y="5513925"/>
              <a:ext cx="0" cy="72000"/>
            </a:xfrm>
            <a:prstGeom prst="line">
              <a:avLst/>
            </a:prstGeom>
            <a:noFill/>
            <a:ln w="12700" cap="flat" cmpd="sng" algn="ctr">
              <a:solidFill>
                <a:srgbClr val="1F1A45"/>
              </a:solidFill>
              <a:prstDash val="solid"/>
              <a:round/>
              <a:headEnd type="none" w="med" len="med"/>
              <a:tailEnd type="none" w="med" len="med"/>
            </a:ln>
            <a:effectLst/>
          </p:spPr>
        </p:cxnSp>
        <p:sp>
          <p:nvSpPr>
            <p:cNvPr id="22" name="Text Box 15">
              <a:extLst>
                <a:ext uri="{FF2B5EF4-FFF2-40B4-BE49-F238E27FC236}">
                  <a16:creationId xmlns:a16="http://schemas.microsoft.com/office/drawing/2014/main" id="{8C380BD1-4B97-4134-9192-0C83A5BEFDC2}"/>
                </a:ext>
              </a:extLst>
            </p:cNvPr>
            <p:cNvSpPr txBox="1">
              <a:spLocks noChangeArrowheads="1"/>
            </p:cNvSpPr>
            <p:nvPr/>
          </p:nvSpPr>
          <p:spPr bwMode="auto">
            <a:xfrm>
              <a:off x="5687005" y="5373486"/>
              <a:ext cx="268984" cy="276999"/>
            </a:xfrm>
            <a:prstGeom prst="rect">
              <a:avLst/>
            </a:prstGeom>
            <a:noFill/>
            <a:ln>
              <a:noFill/>
            </a:ln>
          </p:spPr>
          <p:txBody>
            <a:bodyPr wrap="none" anchor="ct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0</a:t>
              </a:r>
            </a:p>
          </p:txBody>
        </p:sp>
        <p:sp>
          <p:nvSpPr>
            <p:cNvPr id="23" name="Text Box 15">
              <a:extLst>
                <a:ext uri="{FF2B5EF4-FFF2-40B4-BE49-F238E27FC236}">
                  <a16:creationId xmlns:a16="http://schemas.microsoft.com/office/drawing/2014/main" id="{F5676C3E-119B-4B83-8D9B-E30A95E092AD}"/>
                </a:ext>
              </a:extLst>
            </p:cNvPr>
            <p:cNvSpPr txBox="1">
              <a:spLocks noChangeArrowheads="1"/>
            </p:cNvSpPr>
            <p:nvPr/>
          </p:nvSpPr>
          <p:spPr bwMode="auto">
            <a:xfrm>
              <a:off x="5560048" y="4793538"/>
              <a:ext cx="395942" cy="276999"/>
            </a:xfrm>
            <a:prstGeom prst="rect">
              <a:avLst/>
            </a:prstGeom>
            <a:noFill/>
            <a:ln>
              <a:noFill/>
            </a:ln>
          </p:spPr>
          <p:txBody>
            <a:bodyPr wrap="none" anchor="ct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0.2</a:t>
              </a:r>
            </a:p>
          </p:txBody>
        </p:sp>
        <p:sp>
          <p:nvSpPr>
            <p:cNvPr id="24" name="Text Box 15">
              <a:extLst>
                <a:ext uri="{FF2B5EF4-FFF2-40B4-BE49-F238E27FC236}">
                  <a16:creationId xmlns:a16="http://schemas.microsoft.com/office/drawing/2014/main" id="{151E99BA-497D-4708-B6A3-DBCACD5BFA87}"/>
                </a:ext>
              </a:extLst>
            </p:cNvPr>
            <p:cNvSpPr txBox="1">
              <a:spLocks noChangeArrowheads="1"/>
            </p:cNvSpPr>
            <p:nvPr/>
          </p:nvSpPr>
          <p:spPr bwMode="auto">
            <a:xfrm>
              <a:off x="5560048" y="4213591"/>
              <a:ext cx="395942" cy="276999"/>
            </a:xfrm>
            <a:prstGeom prst="rect">
              <a:avLst/>
            </a:prstGeom>
            <a:noFill/>
            <a:ln>
              <a:noFill/>
            </a:ln>
          </p:spPr>
          <p:txBody>
            <a:bodyPr wrap="none" anchor="ct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0.4</a:t>
              </a:r>
            </a:p>
          </p:txBody>
        </p:sp>
        <p:sp>
          <p:nvSpPr>
            <p:cNvPr id="25" name="Text Box 15">
              <a:extLst>
                <a:ext uri="{FF2B5EF4-FFF2-40B4-BE49-F238E27FC236}">
                  <a16:creationId xmlns:a16="http://schemas.microsoft.com/office/drawing/2014/main" id="{F0653F5A-8FC8-4734-AE47-3DEAF3407073}"/>
                </a:ext>
              </a:extLst>
            </p:cNvPr>
            <p:cNvSpPr txBox="1">
              <a:spLocks noChangeArrowheads="1"/>
            </p:cNvSpPr>
            <p:nvPr/>
          </p:nvSpPr>
          <p:spPr bwMode="auto">
            <a:xfrm>
              <a:off x="5560048" y="3633644"/>
              <a:ext cx="395942" cy="276999"/>
            </a:xfrm>
            <a:prstGeom prst="rect">
              <a:avLst/>
            </a:prstGeom>
            <a:noFill/>
            <a:ln>
              <a:noFill/>
            </a:ln>
          </p:spPr>
          <p:txBody>
            <a:bodyPr wrap="none" anchor="ct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0.6</a:t>
              </a:r>
            </a:p>
          </p:txBody>
        </p:sp>
        <p:grpSp>
          <p:nvGrpSpPr>
            <p:cNvPr id="26" name="Group 25">
              <a:extLst>
                <a:ext uri="{FF2B5EF4-FFF2-40B4-BE49-F238E27FC236}">
                  <a16:creationId xmlns:a16="http://schemas.microsoft.com/office/drawing/2014/main" id="{E2878919-D4BF-4241-B765-1F4AB84DB933}"/>
                </a:ext>
              </a:extLst>
            </p:cNvPr>
            <p:cNvGrpSpPr/>
            <p:nvPr/>
          </p:nvGrpSpPr>
          <p:grpSpPr>
            <a:xfrm>
              <a:off x="5572616" y="3053697"/>
              <a:ext cx="439088" cy="276999"/>
              <a:chOff x="1084204" y="3048510"/>
              <a:chExt cx="552523" cy="276999"/>
            </a:xfrm>
          </p:grpSpPr>
          <p:cxnSp>
            <p:nvCxnSpPr>
              <p:cNvPr id="27" name="Straight Connector 26">
                <a:extLst>
                  <a:ext uri="{FF2B5EF4-FFF2-40B4-BE49-F238E27FC236}">
                    <a16:creationId xmlns:a16="http://schemas.microsoft.com/office/drawing/2014/main" id="{9ABCB6B8-BF76-4269-8DA2-B054BD24A4F4}"/>
                  </a:ext>
                </a:extLst>
              </p:cNvPr>
              <p:cNvCxnSpPr>
                <a:cxnSpLocks/>
              </p:cNvCxnSpPr>
              <p:nvPr/>
            </p:nvCxnSpPr>
            <p:spPr bwMode="auto">
              <a:xfrm flipH="1">
                <a:off x="1564727" y="3189046"/>
                <a:ext cx="72000" cy="0"/>
              </a:xfrm>
              <a:prstGeom prst="line">
                <a:avLst/>
              </a:prstGeom>
              <a:noFill/>
              <a:ln w="12700" cap="flat" cmpd="sng" algn="ctr">
                <a:solidFill>
                  <a:srgbClr val="1F1A45"/>
                </a:solidFill>
                <a:prstDash val="solid"/>
                <a:round/>
                <a:headEnd type="none" w="med" len="med"/>
                <a:tailEnd type="none" w="med" len="med"/>
              </a:ln>
              <a:effectLst/>
            </p:spPr>
          </p:cxnSp>
          <p:sp>
            <p:nvSpPr>
              <p:cNvPr id="28" name="Text Box 15">
                <a:extLst>
                  <a:ext uri="{FF2B5EF4-FFF2-40B4-BE49-F238E27FC236}">
                    <a16:creationId xmlns:a16="http://schemas.microsoft.com/office/drawing/2014/main" id="{67D7B930-B51C-4BB8-B0B6-E4B9186A4599}"/>
                  </a:ext>
                </a:extLst>
              </p:cNvPr>
              <p:cNvSpPr txBox="1">
                <a:spLocks noChangeArrowheads="1"/>
              </p:cNvSpPr>
              <p:nvPr/>
            </p:nvSpPr>
            <p:spPr bwMode="auto">
              <a:xfrm>
                <a:off x="1084204" y="3048510"/>
                <a:ext cx="498230" cy="276999"/>
              </a:xfrm>
              <a:prstGeom prst="rect">
                <a:avLst/>
              </a:prstGeom>
              <a:noFill/>
              <a:ln>
                <a:noFill/>
              </a:ln>
            </p:spPr>
            <p:txBody>
              <a:bodyPr wrap="none" anchor="ct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0.8</a:t>
                </a:r>
              </a:p>
            </p:txBody>
          </p:sp>
        </p:grpSp>
        <p:sp>
          <p:nvSpPr>
            <p:cNvPr id="29" name="Text Box 15">
              <a:extLst>
                <a:ext uri="{FF2B5EF4-FFF2-40B4-BE49-F238E27FC236}">
                  <a16:creationId xmlns:a16="http://schemas.microsoft.com/office/drawing/2014/main" id="{1D9D71A4-3541-41A9-8B92-C081950068C2}"/>
                </a:ext>
              </a:extLst>
            </p:cNvPr>
            <p:cNvSpPr txBox="1">
              <a:spLocks noChangeArrowheads="1"/>
            </p:cNvSpPr>
            <p:nvPr/>
          </p:nvSpPr>
          <p:spPr bwMode="auto">
            <a:xfrm>
              <a:off x="5572617" y="2473750"/>
              <a:ext cx="395942" cy="276999"/>
            </a:xfrm>
            <a:prstGeom prst="rect">
              <a:avLst/>
            </a:prstGeom>
            <a:noFill/>
            <a:ln>
              <a:noFill/>
            </a:ln>
          </p:spPr>
          <p:txBody>
            <a:bodyPr wrap="none" anchor="ct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1.0</a:t>
              </a:r>
            </a:p>
          </p:txBody>
        </p:sp>
        <p:sp>
          <p:nvSpPr>
            <p:cNvPr id="30" name="Text Box 15">
              <a:extLst>
                <a:ext uri="{FF2B5EF4-FFF2-40B4-BE49-F238E27FC236}">
                  <a16:creationId xmlns:a16="http://schemas.microsoft.com/office/drawing/2014/main" id="{F5D2ABAF-0AD8-42B6-B7C6-FA639D8E367C}"/>
                </a:ext>
              </a:extLst>
            </p:cNvPr>
            <p:cNvSpPr txBox="1">
              <a:spLocks noChangeArrowheads="1"/>
            </p:cNvSpPr>
            <p:nvPr/>
          </p:nvSpPr>
          <p:spPr bwMode="auto">
            <a:xfrm>
              <a:off x="5882698" y="5550464"/>
              <a:ext cx="268984" cy="276999"/>
            </a:xfrm>
            <a:prstGeom prst="rect">
              <a:avLst/>
            </a:prstGeom>
            <a:noFill/>
            <a:ln>
              <a:noFill/>
            </a:ln>
          </p:spPr>
          <p:txBody>
            <a:bodyPr wrap="none" anchor="t">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0</a:t>
              </a:r>
            </a:p>
          </p:txBody>
        </p:sp>
        <p:sp>
          <p:nvSpPr>
            <p:cNvPr id="31" name="Text Box 15">
              <a:extLst>
                <a:ext uri="{FF2B5EF4-FFF2-40B4-BE49-F238E27FC236}">
                  <a16:creationId xmlns:a16="http://schemas.microsoft.com/office/drawing/2014/main" id="{BC214B04-62A5-4BDF-9D59-CCA0C1893F7C}"/>
                </a:ext>
              </a:extLst>
            </p:cNvPr>
            <p:cNvSpPr txBox="1">
              <a:spLocks noChangeArrowheads="1"/>
            </p:cNvSpPr>
            <p:nvPr/>
          </p:nvSpPr>
          <p:spPr bwMode="auto">
            <a:xfrm>
              <a:off x="9993165" y="5591810"/>
              <a:ext cx="353302" cy="276999"/>
            </a:xfrm>
            <a:prstGeom prst="rect">
              <a:avLst/>
            </a:prstGeom>
            <a:noFill/>
            <a:ln>
              <a:noFill/>
            </a:ln>
          </p:spPr>
          <p:txBody>
            <a:bodyPr wrap="none" anchor="t">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36</a:t>
              </a:r>
            </a:p>
          </p:txBody>
        </p:sp>
        <p:cxnSp>
          <p:nvCxnSpPr>
            <p:cNvPr id="32" name="Straight Connector 31">
              <a:extLst>
                <a:ext uri="{FF2B5EF4-FFF2-40B4-BE49-F238E27FC236}">
                  <a16:creationId xmlns:a16="http://schemas.microsoft.com/office/drawing/2014/main" id="{DB378DEE-77D0-4D57-9B91-449D0D544342}"/>
                </a:ext>
              </a:extLst>
            </p:cNvPr>
            <p:cNvCxnSpPr>
              <a:cxnSpLocks/>
            </p:cNvCxnSpPr>
            <p:nvPr/>
          </p:nvCxnSpPr>
          <p:spPr bwMode="auto">
            <a:xfrm rot="16200000" flipH="1">
              <a:off x="6681656" y="5562307"/>
              <a:ext cx="72000" cy="0"/>
            </a:xfrm>
            <a:prstGeom prst="line">
              <a:avLst/>
            </a:prstGeom>
            <a:noFill/>
            <a:ln w="12700" cap="flat" cmpd="sng" algn="ctr">
              <a:solidFill>
                <a:srgbClr val="BC4800"/>
              </a:solidFill>
              <a:prstDash val="solid"/>
              <a:round/>
              <a:headEnd type="none" w="med" len="med"/>
              <a:tailEnd type="none" w="med" len="med"/>
            </a:ln>
            <a:effectLst/>
          </p:spPr>
        </p:cxnSp>
        <p:sp>
          <p:nvSpPr>
            <p:cNvPr id="33" name="Text Box 15">
              <a:extLst>
                <a:ext uri="{FF2B5EF4-FFF2-40B4-BE49-F238E27FC236}">
                  <a16:creationId xmlns:a16="http://schemas.microsoft.com/office/drawing/2014/main" id="{C92E23F8-E6F4-4A91-88A3-DE3CECF28B17}"/>
                </a:ext>
              </a:extLst>
            </p:cNvPr>
            <p:cNvSpPr txBox="1">
              <a:spLocks noChangeArrowheads="1"/>
            </p:cNvSpPr>
            <p:nvPr/>
          </p:nvSpPr>
          <p:spPr bwMode="auto">
            <a:xfrm>
              <a:off x="6582170" y="5591810"/>
              <a:ext cx="268984" cy="276999"/>
            </a:xfrm>
            <a:prstGeom prst="rect">
              <a:avLst/>
            </a:prstGeom>
            <a:noFill/>
            <a:ln>
              <a:noFill/>
            </a:ln>
          </p:spPr>
          <p:txBody>
            <a:bodyPr wrap="none" anchor="t">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6</a:t>
              </a:r>
            </a:p>
          </p:txBody>
        </p:sp>
        <p:cxnSp>
          <p:nvCxnSpPr>
            <p:cNvPr id="34" name="Straight Connector 33">
              <a:extLst>
                <a:ext uri="{FF2B5EF4-FFF2-40B4-BE49-F238E27FC236}">
                  <a16:creationId xmlns:a16="http://schemas.microsoft.com/office/drawing/2014/main" id="{D1A44E37-A786-4E36-AEE4-A7AC331B5F93}"/>
                </a:ext>
              </a:extLst>
            </p:cNvPr>
            <p:cNvCxnSpPr>
              <a:cxnSpLocks/>
            </p:cNvCxnSpPr>
            <p:nvPr/>
          </p:nvCxnSpPr>
          <p:spPr bwMode="auto">
            <a:xfrm rot="16200000" flipH="1">
              <a:off x="7363469" y="5562307"/>
              <a:ext cx="72000" cy="0"/>
            </a:xfrm>
            <a:prstGeom prst="line">
              <a:avLst/>
            </a:prstGeom>
            <a:noFill/>
            <a:ln w="12700" cap="flat" cmpd="sng" algn="ctr">
              <a:solidFill>
                <a:srgbClr val="BC4800"/>
              </a:solidFill>
              <a:prstDash val="solid"/>
              <a:round/>
              <a:headEnd type="none" w="med" len="med"/>
              <a:tailEnd type="none" w="med" len="med"/>
            </a:ln>
            <a:effectLst/>
          </p:spPr>
        </p:cxnSp>
        <p:sp>
          <p:nvSpPr>
            <p:cNvPr id="35" name="Text Box 15">
              <a:extLst>
                <a:ext uri="{FF2B5EF4-FFF2-40B4-BE49-F238E27FC236}">
                  <a16:creationId xmlns:a16="http://schemas.microsoft.com/office/drawing/2014/main" id="{7B5903FF-3428-455D-8E8E-9495D715EF6F}"/>
                </a:ext>
              </a:extLst>
            </p:cNvPr>
            <p:cNvSpPr txBox="1">
              <a:spLocks noChangeArrowheads="1"/>
            </p:cNvSpPr>
            <p:nvPr/>
          </p:nvSpPr>
          <p:spPr bwMode="auto">
            <a:xfrm>
              <a:off x="7220884" y="5591810"/>
              <a:ext cx="353302" cy="276999"/>
            </a:xfrm>
            <a:prstGeom prst="rect">
              <a:avLst/>
            </a:prstGeom>
            <a:noFill/>
            <a:ln>
              <a:noFill/>
            </a:ln>
          </p:spPr>
          <p:txBody>
            <a:bodyPr wrap="none" anchor="t">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12</a:t>
              </a:r>
            </a:p>
          </p:txBody>
        </p:sp>
        <p:sp>
          <p:nvSpPr>
            <p:cNvPr id="36" name="Text Box 15">
              <a:extLst>
                <a:ext uri="{FF2B5EF4-FFF2-40B4-BE49-F238E27FC236}">
                  <a16:creationId xmlns:a16="http://schemas.microsoft.com/office/drawing/2014/main" id="{7F147038-D958-4C9D-ABD7-31B74A06E8EA}"/>
                </a:ext>
              </a:extLst>
            </p:cNvPr>
            <p:cNvSpPr txBox="1">
              <a:spLocks noChangeArrowheads="1"/>
            </p:cNvSpPr>
            <p:nvPr/>
          </p:nvSpPr>
          <p:spPr bwMode="auto">
            <a:xfrm>
              <a:off x="7910209" y="5591810"/>
              <a:ext cx="353302" cy="276999"/>
            </a:xfrm>
            <a:prstGeom prst="rect">
              <a:avLst/>
            </a:prstGeom>
            <a:noFill/>
            <a:ln>
              <a:noFill/>
            </a:ln>
          </p:spPr>
          <p:txBody>
            <a:bodyPr wrap="none" anchor="t">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18</a:t>
              </a:r>
            </a:p>
          </p:txBody>
        </p:sp>
        <p:cxnSp>
          <p:nvCxnSpPr>
            <p:cNvPr id="37" name="Straight Connector 36">
              <a:extLst>
                <a:ext uri="{FF2B5EF4-FFF2-40B4-BE49-F238E27FC236}">
                  <a16:creationId xmlns:a16="http://schemas.microsoft.com/office/drawing/2014/main" id="{8C21B23F-1692-43BD-881C-28F555C392BF}"/>
                </a:ext>
              </a:extLst>
            </p:cNvPr>
            <p:cNvCxnSpPr>
              <a:cxnSpLocks/>
            </p:cNvCxnSpPr>
            <p:nvPr/>
          </p:nvCxnSpPr>
          <p:spPr bwMode="auto">
            <a:xfrm rot="16200000" flipH="1">
              <a:off x="9440506" y="5562307"/>
              <a:ext cx="72000" cy="0"/>
            </a:xfrm>
            <a:prstGeom prst="line">
              <a:avLst/>
            </a:prstGeom>
            <a:noFill/>
            <a:ln w="12700" cap="flat" cmpd="sng" algn="ctr">
              <a:solidFill>
                <a:srgbClr val="BC480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DEA92749-C569-40B9-8715-7121627D1A95}"/>
                </a:ext>
              </a:extLst>
            </p:cNvPr>
            <p:cNvCxnSpPr>
              <a:cxnSpLocks/>
            </p:cNvCxnSpPr>
            <p:nvPr/>
          </p:nvCxnSpPr>
          <p:spPr bwMode="auto">
            <a:xfrm rot="16200000" flipH="1">
              <a:off x="8750202" y="5562307"/>
              <a:ext cx="72000" cy="0"/>
            </a:xfrm>
            <a:prstGeom prst="line">
              <a:avLst/>
            </a:prstGeom>
            <a:noFill/>
            <a:ln w="12700" cap="flat" cmpd="sng" algn="ctr">
              <a:solidFill>
                <a:srgbClr val="BC4800"/>
              </a:solidFill>
              <a:prstDash val="solid"/>
              <a:round/>
              <a:headEnd type="none" w="med" len="med"/>
              <a:tailEnd type="none" w="med" len="med"/>
            </a:ln>
            <a:effectLst/>
          </p:spPr>
        </p:cxnSp>
        <p:sp>
          <p:nvSpPr>
            <p:cNvPr id="39" name="Text Box 15">
              <a:extLst>
                <a:ext uri="{FF2B5EF4-FFF2-40B4-BE49-F238E27FC236}">
                  <a16:creationId xmlns:a16="http://schemas.microsoft.com/office/drawing/2014/main" id="{0DEFEF27-567D-421F-AC80-193F1258DEAA}"/>
                </a:ext>
              </a:extLst>
            </p:cNvPr>
            <p:cNvSpPr txBox="1">
              <a:spLocks noChangeArrowheads="1"/>
            </p:cNvSpPr>
            <p:nvPr/>
          </p:nvSpPr>
          <p:spPr bwMode="auto">
            <a:xfrm>
              <a:off x="8611567" y="5591810"/>
              <a:ext cx="353302" cy="276999"/>
            </a:xfrm>
            <a:prstGeom prst="rect">
              <a:avLst/>
            </a:prstGeom>
            <a:noFill/>
            <a:ln>
              <a:noFill/>
            </a:ln>
          </p:spPr>
          <p:txBody>
            <a:bodyPr wrap="none" anchor="t">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24</a:t>
              </a:r>
            </a:p>
          </p:txBody>
        </p:sp>
        <p:sp>
          <p:nvSpPr>
            <p:cNvPr id="40" name="Text Box 15">
              <a:extLst>
                <a:ext uri="{FF2B5EF4-FFF2-40B4-BE49-F238E27FC236}">
                  <a16:creationId xmlns:a16="http://schemas.microsoft.com/office/drawing/2014/main" id="{191FE9AC-910C-4344-BD78-87474BCDF2F9}"/>
                </a:ext>
              </a:extLst>
            </p:cNvPr>
            <p:cNvSpPr txBox="1">
              <a:spLocks noChangeArrowheads="1"/>
            </p:cNvSpPr>
            <p:nvPr/>
          </p:nvSpPr>
          <p:spPr bwMode="auto">
            <a:xfrm>
              <a:off x="9299576" y="5591810"/>
              <a:ext cx="353302" cy="276999"/>
            </a:xfrm>
            <a:prstGeom prst="rect">
              <a:avLst/>
            </a:prstGeom>
            <a:noFill/>
            <a:ln>
              <a:noFill/>
            </a:ln>
          </p:spPr>
          <p:txBody>
            <a:bodyPr wrap="none" anchor="t">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30</a:t>
              </a:r>
            </a:p>
          </p:txBody>
        </p:sp>
        <p:grpSp>
          <p:nvGrpSpPr>
            <p:cNvPr id="41" name="Group 40">
              <a:extLst>
                <a:ext uri="{FF2B5EF4-FFF2-40B4-BE49-F238E27FC236}">
                  <a16:creationId xmlns:a16="http://schemas.microsoft.com/office/drawing/2014/main" id="{0FB8027B-2842-45A3-8E15-829DB7E58982}"/>
                </a:ext>
              </a:extLst>
            </p:cNvPr>
            <p:cNvGrpSpPr/>
            <p:nvPr/>
          </p:nvGrpSpPr>
          <p:grpSpPr>
            <a:xfrm>
              <a:off x="11377860" y="5526307"/>
              <a:ext cx="353302" cy="342502"/>
              <a:chOff x="8389179" y="5521120"/>
              <a:chExt cx="444575" cy="342502"/>
            </a:xfrm>
          </p:grpSpPr>
          <p:cxnSp>
            <p:nvCxnSpPr>
              <p:cNvPr id="42" name="Straight Connector 41">
                <a:extLst>
                  <a:ext uri="{FF2B5EF4-FFF2-40B4-BE49-F238E27FC236}">
                    <a16:creationId xmlns:a16="http://schemas.microsoft.com/office/drawing/2014/main" id="{DB952209-FC08-46AA-882C-309B1872A1A1}"/>
                  </a:ext>
                </a:extLst>
              </p:cNvPr>
              <p:cNvCxnSpPr>
                <a:cxnSpLocks/>
              </p:cNvCxnSpPr>
              <p:nvPr/>
            </p:nvCxnSpPr>
            <p:spPr bwMode="auto">
              <a:xfrm rot="16200000" flipH="1">
                <a:off x="8574646" y="5557120"/>
                <a:ext cx="72000" cy="0"/>
              </a:xfrm>
              <a:prstGeom prst="line">
                <a:avLst/>
              </a:prstGeom>
              <a:noFill/>
              <a:ln w="12700" cap="flat" cmpd="sng" algn="ctr">
                <a:solidFill>
                  <a:srgbClr val="BC4800"/>
                </a:solidFill>
                <a:prstDash val="solid"/>
                <a:round/>
                <a:headEnd type="none" w="med" len="med"/>
                <a:tailEnd type="none" w="med" len="med"/>
              </a:ln>
              <a:effectLst/>
            </p:spPr>
          </p:cxnSp>
          <p:sp>
            <p:nvSpPr>
              <p:cNvPr id="43" name="Text Box 15">
                <a:extLst>
                  <a:ext uri="{FF2B5EF4-FFF2-40B4-BE49-F238E27FC236}">
                    <a16:creationId xmlns:a16="http://schemas.microsoft.com/office/drawing/2014/main" id="{7F729F93-694C-439F-99D5-3253AF5D2C18}"/>
                  </a:ext>
                </a:extLst>
              </p:cNvPr>
              <p:cNvSpPr txBox="1">
                <a:spLocks noChangeArrowheads="1"/>
              </p:cNvSpPr>
              <p:nvPr/>
            </p:nvSpPr>
            <p:spPr bwMode="auto">
              <a:xfrm>
                <a:off x="8389179" y="5586623"/>
                <a:ext cx="444575" cy="276999"/>
              </a:xfrm>
              <a:prstGeom prst="rect">
                <a:avLst/>
              </a:prstGeom>
              <a:noFill/>
              <a:ln>
                <a:noFill/>
              </a:ln>
            </p:spPr>
            <p:txBody>
              <a:bodyPr wrap="none" anchor="t">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48</a:t>
                </a:r>
              </a:p>
            </p:txBody>
          </p:sp>
        </p:grpSp>
        <p:cxnSp>
          <p:nvCxnSpPr>
            <p:cNvPr id="44" name="Straight Connector 43">
              <a:extLst>
                <a:ext uri="{FF2B5EF4-FFF2-40B4-BE49-F238E27FC236}">
                  <a16:creationId xmlns:a16="http://schemas.microsoft.com/office/drawing/2014/main" id="{8A7BF222-8815-411F-A306-CBD355DA4C41}"/>
                </a:ext>
              </a:extLst>
            </p:cNvPr>
            <p:cNvCxnSpPr>
              <a:cxnSpLocks/>
            </p:cNvCxnSpPr>
            <p:nvPr/>
          </p:nvCxnSpPr>
          <p:spPr bwMode="auto">
            <a:xfrm rot="16200000" flipH="1">
              <a:off x="10828847" y="5562307"/>
              <a:ext cx="72000" cy="0"/>
            </a:xfrm>
            <a:prstGeom prst="line">
              <a:avLst/>
            </a:prstGeom>
            <a:noFill/>
            <a:ln w="12700" cap="flat" cmpd="sng" algn="ctr">
              <a:solidFill>
                <a:srgbClr val="BC4800"/>
              </a:solidFill>
              <a:prstDash val="solid"/>
              <a:round/>
              <a:headEnd type="none" w="med" len="med"/>
              <a:tailEnd type="none" w="med" len="med"/>
            </a:ln>
            <a:effectLst/>
          </p:spPr>
        </p:cxnSp>
        <p:sp>
          <p:nvSpPr>
            <p:cNvPr id="45" name="Text Box 15">
              <a:extLst>
                <a:ext uri="{FF2B5EF4-FFF2-40B4-BE49-F238E27FC236}">
                  <a16:creationId xmlns:a16="http://schemas.microsoft.com/office/drawing/2014/main" id="{F8CCA474-4EB8-454A-8800-AF3C6AF6438F}"/>
                </a:ext>
              </a:extLst>
            </p:cNvPr>
            <p:cNvSpPr txBox="1">
              <a:spLocks noChangeArrowheads="1"/>
            </p:cNvSpPr>
            <p:nvPr/>
          </p:nvSpPr>
          <p:spPr bwMode="auto">
            <a:xfrm>
              <a:off x="10689896" y="5591810"/>
              <a:ext cx="353302" cy="276999"/>
            </a:xfrm>
            <a:prstGeom prst="rect">
              <a:avLst/>
            </a:prstGeom>
            <a:noFill/>
            <a:ln>
              <a:noFill/>
            </a:ln>
          </p:spPr>
          <p:txBody>
            <a:bodyPr wrap="none" anchor="t">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5" normalizeH="0" baseline="0" noProof="0" dirty="0">
                  <a:ln>
                    <a:noFill/>
                  </a:ln>
                  <a:solidFill>
                    <a:srgbClr val="000000"/>
                  </a:solidFill>
                  <a:effectLst/>
                  <a:uLnTx/>
                  <a:uFillTx/>
                  <a:latin typeface="Arial"/>
                  <a:ea typeface="+mn-ea"/>
                  <a:cs typeface="+mn-cs"/>
                </a:rPr>
                <a:t>42</a:t>
              </a:r>
            </a:p>
          </p:txBody>
        </p:sp>
        <p:sp>
          <p:nvSpPr>
            <p:cNvPr id="46" name="Freeform: Shape 45">
              <a:extLst>
                <a:ext uri="{FF2B5EF4-FFF2-40B4-BE49-F238E27FC236}">
                  <a16:creationId xmlns:a16="http://schemas.microsoft.com/office/drawing/2014/main" id="{88E27297-615D-4EA0-865D-E671708BC80A}"/>
                </a:ext>
              </a:extLst>
            </p:cNvPr>
            <p:cNvSpPr/>
            <p:nvPr/>
          </p:nvSpPr>
          <p:spPr bwMode="auto">
            <a:xfrm>
              <a:off x="6009707" y="2612046"/>
              <a:ext cx="4272117" cy="1759176"/>
            </a:xfrm>
            <a:custGeom>
              <a:avLst/>
              <a:gdLst>
                <a:gd name="connsiteX0" fmla="*/ 0 w 6822374"/>
                <a:gd name="connsiteY0" fmla="*/ 0 h 2232561"/>
                <a:gd name="connsiteX1" fmla="*/ 1561605 w 6822374"/>
                <a:gd name="connsiteY1" fmla="*/ 0 h 2232561"/>
                <a:gd name="connsiteX2" fmla="*/ 1561605 w 6822374"/>
                <a:gd name="connsiteY2" fmla="*/ 184068 h 2232561"/>
                <a:gd name="connsiteX3" fmla="*/ 1900052 w 6822374"/>
                <a:gd name="connsiteY3" fmla="*/ 184068 h 2232561"/>
                <a:gd name="connsiteX4" fmla="*/ 1900052 w 6822374"/>
                <a:gd name="connsiteY4" fmla="*/ 356260 h 2232561"/>
                <a:gd name="connsiteX5" fmla="*/ 2012868 w 6822374"/>
                <a:gd name="connsiteY5" fmla="*/ 356260 h 2232561"/>
                <a:gd name="connsiteX6" fmla="*/ 2012868 w 6822374"/>
                <a:gd name="connsiteY6" fmla="*/ 522514 h 2232561"/>
                <a:gd name="connsiteX7" fmla="*/ 2446317 w 6822374"/>
                <a:gd name="connsiteY7" fmla="*/ 522514 h 2232561"/>
                <a:gd name="connsiteX8" fmla="*/ 2446317 w 6822374"/>
                <a:gd name="connsiteY8" fmla="*/ 706582 h 2232561"/>
                <a:gd name="connsiteX9" fmla="*/ 2565070 w 6822374"/>
                <a:gd name="connsiteY9" fmla="*/ 706582 h 2232561"/>
                <a:gd name="connsiteX10" fmla="*/ 2565070 w 6822374"/>
                <a:gd name="connsiteY10" fmla="*/ 890649 h 2232561"/>
                <a:gd name="connsiteX11" fmla="*/ 2719449 w 6822374"/>
                <a:gd name="connsiteY11" fmla="*/ 890649 h 2232561"/>
                <a:gd name="connsiteX12" fmla="*/ 2719449 w 6822374"/>
                <a:gd name="connsiteY12" fmla="*/ 1116281 h 2232561"/>
                <a:gd name="connsiteX13" fmla="*/ 2933205 w 6822374"/>
                <a:gd name="connsiteY13" fmla="*/ 1116281 h 2232561"/>
                <a:gd name="connsiteX14" fmla="*/ 2933205 w 6822374"/>
                <a:gd name="connsiteY14" fmla="*/ 1330036 h 2232561"/>
                <a:gd name="connsiteX15" fmla="*/ 4334494 w 6822374"/>
                <a:gd name="connsiteY15" fmla="*/ 1330036 h 2232561"/>
                <a:gd name="connsiteX16" fmla="*/ 4334494 w 6822374"/>
                <a:gd name="connsiteY16" fmla="*/ 1543792 h 2232561"/>
                <a:gd name="connsiteX17" fmla="*/ 4767943 w 6822374"/>
                <a:gd name="connsiteY17" fmla="*/ 1543792 h 2232561"/>
                <a:gd name="connsiteX18" fmla="*/ 4767943 w 6822374"/>
                <a:gd name="connsiteY18" fmla="*/ 1989117 h 2232561"/>
                <a:gd name="connsiteX19" fmla="*/ 5147953 w 6822374"/>
                <a:gd name="connsiteY19" fmla="*/ 1989117 h 2232561"/>
                <a:gd name="connsiteX20" fmla="*/ 5147953 w 6822374"/>
                <a:gd name="connsiteY20" fmla="*/ 2232561 h 2232561"/>
                <a:gd name="connsiteX21" fmla="*/ 6822374 w 6822374"/>
                <a:gd name="connsiteY21" fmla="*/ 2232561 h 223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22374" h="2232561">
                  <a:moveTo>
                    <a:pt x="0" y="0"/>
                  </a:moveTo>
                  <a:lnTo>
                    <a:pt x="1561605" y="0"/>
                  </a:lnTo>
                  <a:lnTo>
                    <a:pt x="1561605" y="184068"/>
                  </a:lnTo>
                  <a:lnTo>
                    <a:pt x="1900052" y="184068"/>
                  </a:lnTo>
                  <a:lnTo>
                    <a:pt x="1900052" y="356260"/>
                  </a:lnTo>
                  <a:lnTo>
                    <a:pt x="2012868" y="356260"/>
                  </a:lnTo>
                  <a:lnTo>
                    <a:pt x="2012868" y="522514"/>
                  </a:lnTo>
                  <a:lnTo>
                    <a:pt x="2446317" y="522514"/>
                  </a:lnTo>
                  <a:lnTo>
                    <a:pt x="2446317" y="706582"/>
                  </a:lnTo>
                  <a:lnTo>
                    <a:pt x="2565070" y="706582"/>
                  </a:lnTo>
                  <a:lnTo>
                    <a:pt x="2565070" y="890649"/>
                  </a:lnTo>
                  <a:lnTo>
                    <a:pt x="2719449" y="890649"/>
                  </a:lnTo>
                  <a:lnTo>
                    <a:pt x="2719449" y="1116281"/>
                  </a:lnTo>
                  <a:lnTo>
                    <a:pt x="2933205" y="1116281"/>
                  </a:lnTo>
                  <a:lnTo>
                    <a:pt x="2933205" y="1330036"/>
                  </a:lnTo>
                  <a:lnTo>
                    <a:pt x="4334494" y="1330036"/>
                  </a:lnTo>
                  <a:lnTo>
                    <a:pt x="4334494" y="1543792"/>
                  </a:lnTo>
                  <a:lnTo>
                    <a:pt x="4767943" y="1543792"/>
                  </a:lnTo>
                  <a:lnTo>
                    <a:pt x="4767943" y="1989117"/>
                  </a:lnTo>
                  <a:lnTo>
                    <a:pt x="5147953" y="1989117"/>
                  </a:lnTo>
                  <a:lnTo>
                    <a:pt x="5147953" y="2232561"/>
                  </a:lnTo>
                  <a:lnTo>
                    <a:pt x="6822374" y="2232561"/>
                  </a:lnTo>
                </a:path>
              </a:pathLst>
            </a:custGeom>
            <a:noFill/>
            <a:ln w="31750">
              <a:solidFill>
                <a:srgbClr val="5AA2AE"/>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dirty="0">
                <a:ln>
                  <a:noFill/>
                </a:ln>
                <a:solidFill>
                  <a:srgbClr val="BC4800"/>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75F3CCD7-F2A6-4BEE-9663-37FA3515B7EB}"/>
                </a:ext>
              </a:extLst>
            </p:cNvPr>
            <p:cNvSpPr/>
            <p:nvPr/>
          </p:nvSpPr>
          <p:spPr bwMode="auto">
            <a:xfrm>
              <a:off x="6017143" y="2607371"/>
              <a:ext cx="1732643" cy="210540"/>
            </a:xfrm>
            <a:custGeom>
              <a:avLst/>
              <a:gdLst>
                <a:gd name="connsiteX0" fmla="*/ 0 w 2766951"/>
                <a:gd name="connsiteY0" fmla="*/ 0 h 267195"/>
                <a:gd name="connsiteX1" fmla="*/ 2185060 w 2766951"/>
                <a:gd name="connsiteY1" fmla="*/ 0 h 267195"/>
                <a:gd name="connsiteX2" fmla="*/ 2185060 w 2766951"/>
                <a:gd name="connsiteY2" fmla="*/ 71252 h 267195"/>
                <a:gd name="connsiteX3" fmla="*/ 2333502 w 2766951"/>
                <a:gd name="connsiteY3" fmla="*/ 71252 h 267195"/>
                <a:gd name="connsiteX4" fmla="*/ 2333502 w 2766951"/>
                <a:gd name="connsiteY4" fmla="*/ 136566 h 267195"/>
                <a:gd name="connsiteX5" fmla="*/ 2606634 w 2766951"/>
                <a:gd name="connsiteY5" fmla="*/ 136566 h 267195"/>
                <a:gd name="connsiteX6" fmla="*/ 2606634 w 2766951"/>
                <a:gd name="connsiteY6" fmla="*/ 195943 h 267195"/>
                <a:gd name="connsiteX7" fmla="*/ 2766951 w 2766951"/>
                <a:gd name="connsiteY7" fmla="*/ 195943 h 267195"/>
                <a:gd name="connsiteX8" fmla="*/ 2766951 w 2766951"/>
                <a:gd name="connsiteY8" fmla="*/ 267195 h 26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951" h="267195">
                  <a:moveTo>
                    <a:pt x="0" y="0"/>
                  </a:moveTo>
                  <a:lnTo>
                    <a:pt x="2185060" y="0"/>
                  </a:lnTo>
                  <a:lnTo>
                    <a:pt x="2185060" y="71252"/>
                  </a:lnTo>
                  <a:lnTo>
                    <a:pt x="2333502" y="71252"/>
                  </a:lnTo>
                  <a:lnTo>
                    <a:pt x="2333502" y="136566"/>
                  </a:lnTo>
                  <a:lnTo>
                    <a:pt x="2606634" y="136566"/>
                  </a:lnTo>
                  <a:lnTo>
                    <a:pt x="2606634" y="195943"/>
                  </a:lnTo>
                  <a:lnTo>
                    <a:pt x="2766951" y="195943"/>
                  </a:lnTo>
                  <a:lnTo>
                    <a:pt x="2766951" y="267195"/>
                  </a:lnTo>
                </a:path>
              </a:pathLst>
            </a:custGeom>
            <a:noFill/>
            <a:ln w="31750">
              <a:solidFill>
                <a:srgbClr val="242852"/>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dirty="0">
                <a:ln>
                  <a:noFill/>
                </a:ln>
                <a:solidFill>
                  <a:srgbClr val="BC4800"/>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50F85AE5-8924-41F6-B877-403AE8528893}"/>
                </a:ext>
              </a:extLst>
            </p:cNvPr>
            <p:cNvSpPr/>
            <p:nvPr/>
          </p:nvSpPr>
          <p:spPr bwMode="auto">
            <a:xfrm>
              <a:off x="7749787" y="2808551"/>
              <a:ext cx="3382985" cy="888946"/>
            </a:xfrm>
            <a:custGeom>
              <a:avLst/>
              <a:gdLst>
                <a:gd name="connsiteX0" fmla="*/ 0 w 5248893"/>
                <a:gd name="connsiteY0" fmla="*/ 0 h 1128156"/>
                <a:gd name="connsiteX1" fmla="*/ 380010 w 5248893"/>
                <a:gd name="connsiteY1" fmla="*/ 0 h 1128156"/>
                <a:gd name="connsiteX2" fmla="*/ 380010 w 5248893"/>
                <a:gd name="connsiteY2" fmla="*/ 65314 h 1128156"/>
                <a:gd name="connsiteX3" fmla="*/ 2155371 w 5248893"/>
                <a:gd name="connsiteY3" fmla="*/ 65314 h 1128156"/>
                <a:gd name="connsiteX4" fmla="*/ 2155371 w 5248893"/>
                <a:gd name="connsiteY4" fmla="*/ 148441 h 1128156"/>
                <a:gd name="connsiteX5" fmla="*/ 2280062 w 5248893"/>
                <a:gd name="connsiteY5" fmla="*/ 148441 h 1128156"/>
                <a:gd name="connsiteX6" fmla="*/ 2280062 w 5248893"/>
                <a:gd name="connsiteY6" fmla="*/ 213756 h 1128156"/>
                <a:gd name="connsiteX7" fmla="*/ 2624447 w 5248893"/>
                <a:gd name="connsiteY7" fmla="*/ 213756 h 1128156"/>
                <a:gd name="connsiteX8" fmla="*/ 2624447 w 5248893"/>
                <a:gd name="connsiteY8" fmla="*/ 279070 h 1128156"/>
                <a:gd name="connsiteX9" fmla="*/ 2743200 w 5248893"/>
                <a:gd name="connsiteY9" fmla="*/ 279070 h 1128156"/>
                <a:gd name="connsiteX10" fmla="*/ 2743200 w 5248893"/>
                <a:gd name="connsiteY10" fmla="*/ 356260 h 1128156"/>
                <a:gd name="connsiteX11" fmla="*/ 2891642 w 5248893"/>
                <a:gd name="connsiteY11" fmla="*/ 356260 h 1128156"/>
                <a:gd name="connsiteX12" fmla="*/ 2891642 w 5248893"/>
                <a:gd name="connsiteY12" fmla="*/ 445325 h 1128156"/>
                <a:gd name="connsiteX13" fmla="*/ 3461657 w 5248893"/>
                <a:gd name="connsiteY13" fmla="*/ 445325 h 1128156"/>
                <a:gd name="connsiteX14" fmla="*/ 3461657 w 5248893"/>
                <a:gd name="connsiteY14" fmla="*/ 570015 h 1128156"/>
                <a:gd name="connsiteX15" fmla="*/ 4001984 w 5248893"/>
                <a:gd name="connsiteY15" fmla="*/ 570015 h 1128156"/>
                <a:gd name="connsiteX16" fmla="*/ 4001984 w 5248893"/>
                <a:gd name="connsiteY16" fmla="*/ 819397 h 1128156"/>
                <a:gd name="connsiteX17" fmla="*/ 4429496 w 5248893"/>
                <a:gd name="connsiteY17" fmla="*/ 819397 h 1128156"/>
                <a:gd name="connsiteX18" fmla="*/ 4429496 w 5248893"/>
                <a:gd name="connsiteY18" fmla="*/ 1128156 h 1128156"/>
                <a:gd name="connsiteX19" fmla="*/ 5248893 w 5248893"/>
                <a:gd name="connsiteY19" fmla="*/ 1128156 h 1128156"/>
                <a:gd name="connsiteX0" fmla="*/ 0 w 5402474"/>
                <a:gd name="connsiteY0" fmla="*/ 0 h 1128156"/>
                <a:gd name="connsiteX1" fmla="*/ 380010 w 5402474"/>
                <a:gd name="connsiteY1" fmla="*/ 0 h 1128156"/>
                <a:gd name="connsiteX2" fmla="*/ 380010 w 5402474"/>
                <a:gd name="connsiteY2" fmla="*/ 65314 h 1128156"/>
                <a:gd name="connsiteX3" fmla="*/ 2155371 w 5402474"/>
                <a:gd name="connsiteY3" fmla="*/ 65314 h 1128156"/>
                <a:gd name="connsiteX4" fmla="*/ 2155371 w 5402474"/>
                <a:gd name="connsiteY4" fmla="*/ 148441 h 1128156"/>
                <a:gd name="connsiteX5" fmla="*/ 2280062 w 5402474"/>
                <a:gd name="connsiteY5" fmla="*/ 148441 h 1128156"/>
                <a:gd name="connsiteX6" fmla="*/ 2280062 w 5402474"/>
                <a:gd name="connsiteY6" fmla="*/ 213756 h 1128156"/>
                <a:gd name="connsiteX7" fmla="*/ 2624447 w 5402474"/>
                <a:gd name="connsiteY7" fmla="*/ 213756 h 1128156"/>
                <a:gd name="connsiteX8" fmla="*/ 2624447 w 5402474"/>
                <a:gd name="connsiteY8" fmla="*/ 279070 h 1128156"/>
                <a:gd name="connsiteX9" fmla="*/ 2743200 w 5402474"/>
                <a:gd name="connsiteY9" fmla="*/ 279070 h 1128156"/>
                <a:gd name="connsiteX10" fmla="*/ 2743200 w 5402474"/>
                <a:gd name="connsiteY10" fmla="*/ 356260 h 1128156"/>
                <a:gd name="connsiteX11" fmla="*/ 2891642 w 5402474"/>
                <a:gd name="connsiteY11" fmla="*/ 356260 h 1128156"/>
                <a:gd name="connsiteX12" fmla="*/ 2891642 w 5402474"/>
                <a:gd name="connsiteY12" fmla="*/ 445325 h 1128156"/>
                <a:gd name="connsiteX13" fmla="*/ 3461657 w 5402474"/>
                <a:gd name="connsiteY13" fmla="*/ 445325 h 1128156"/>
                <a:gd name="connsiteX14" fmla="*/ 3461657 w 5402474"/>
                <a:gd name="connsiteY14" fmla="*/ 570015 h 1128156"/>
                <a:gd name="connsiteX15" fmla="*/ 4001984 w 5402474"/>
                <a:gd name="connsiteY15" fmla="*/ 570015 h 1128156"/>
                <a:gd name="connsiteX16" fmla="*/ 4001984 w 5402474"/>
                <a:gd name="connsiteY16" fmla="*/ 819397 h 1128156"/>
                <a:gd name="connsiteX17" fmla="*/ 4429496 w 5402474"/>
                <a:gd name="connsiteY17" fmla="*/ 819397 h 1128156"/>
                <a:gd name="connsiteX18" fmla="*/ 4429496 w 5402474"/>
                <a:gd name="connsiteY18" fmla="*/ 1128156 h 1128156"/>
                <a:gd name="connsiteX19" fmla="*/ 5402474 w 5402474"/>
                <a:gd name="connsiteY19" fmla="*/ 1128156 h 1128156"/>
                <a:gd name="connsiteX0" fmla="*/ 0 w 5402474"/>
                <a:gd name="connsiteY0" fmla="*/ 0 h 1128156"/>
                <a:gd name="connsiteX1" fmla="*/ 380010 w 5402474"/>
                <a:gd name="connsiteY1" fmla="*/ 0 h 1128156"/>
                <a:gd name="connsiteX2" fmla="*/ 380010 w 5402474"/>
                <a:gd name="connsiteY2" fmla="*/ 65314 h 1128156"/>
                <a:gd name="connsiteX3" fmla="*/ 2155371 w 5402474"/>
                <a:gd name="connsiteY3" fmla="*/ 65314 h 1128156"/>
                <a:gd name="connsiteX4" fmla="*/ 2155371 w 5402474"/>
                <a:gd name="connsiteY4" fmla="*/ 148441 h 1128156"/>
                <a:gd name="connsiteX5" fmla="*/ 2280062 w 5402474"/>
                <a:gd name="connsiteY5" fmla="*/ 148441 h 1128156"/>
                <a:gd name="connsiteX6" fmla="*/ 2280062 w 5402474"/>
                <a:gd name="connsiteY6" fmla="*/ 213756 h 1128156"/>
                <a:gd name="connsiteX7" fmla="*/ 2624447 w 5402474"/>
                <a:gd name="connsiteY7" fmla="*/ 213756 h 1128156"/>
                <a:gd name="connsiteX8" fmla="*/ 2624447 w 5402474"/>
                <a:gd name="connsiteY8" fmla="*/ 279070 h 1128156"/>
                <a:gd name="connsiteX9" fmla="*/ 2743200 w 5402474"/>
                <a:gd name="connsiteY9" fmla="*/ 279070 h 1128156"/>
                <a:gd name="connsiteX10" fmla="*/ 2743200 w 5402474"/>
                <a:gd name="connsiteY10" fmla="*/ 356260 h 1128156"/>
                <a:gd name="connsiteX11" fmla="*/ 2891642 w 5402474"/>
                <a:gd name="connsiteY11" fmla="*/ 356260 h 1128156"/>
                <a:gd name="connsiteX12" fmla="*/ 2891642 w 5402474"/>
                <a:gd name="connsiteY12" fmla="*/ 445325 h 1128156"/>
                <a:gd name="connsiteX13" fmla="*/ 3461657 w 5402474"/>
                <a:gd name="connsiteY13" fmla="*/ 445325 h 1128156"/>
                <a:gd name="connsiteX14" fmla="*/ 3461657 w 5402474"/>
                <a:gd name="connsiteY14" fmla="*/ 570015 h 1128156"/>
                <a:gd name="connsiteX15" fmla="*/ 4001984 w 5402474"/>
                <a:gd name="connsiteY15" fmla="*/ 570015 h 1128156"/>
                <a:gd name="connsiteX16" fmla="*/ 4001984 w 5402474"/>
                <a:gd name="connsiteY16" fmla="*/ 819397 h 1128156"/>
                <a:gd name="connsiteX17" fmla="*/ 4429496 w 5402474"/>
                <a:gd name="connsiteY17" fmla="*/ 819397 h 1128156"/>
                <a:gd name="connsiteX18" fmla="*/ 4429496 w 5402474"/>
                <a:gd name="connsiteY18" fmla="*/ 1128156 h 1128156"/>
                <a:gd name="connsiteX19" fmla="*/ 5402474 w 5402474"/>
                <a:gd name="connsiteY19" fmla="*/ 1128156 h 11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2474" h="1128156">
                  <a:moveTo>
                    <a:pt x="0" y="0"/>
                  </a:moveTo>
                  <a:lnTo>
                    <a:pt x="380010" y="0"/>
                  </a:lnTo>
                  <a:lnTo>
                    <a:pt x="380010" y="65314"/>
                  </a:lnTo>
                  <a:lnTo>
                    <a:pt x="2155371" y="65314"/>
                  </a:lnTo>
                  <a:lnTo>
                    <a:pt x="2155371" y="148441"/>
                  </a:lnTo>
                  <a:lnTo>
                    <a:pt x="2280062" y="148441"/>
                  </a:lnTo>
                  <a:lnTo>
                    <a:pt x="2280062" y="213756"/>
                  </a:lnTo>
                  <a:lnTo>
                    <a:pt x="2624447" y="213756"/>
                  </a:lnTo>
                  <a:lnTo>
                    <a:pt x="2624447" y="279070"/>
                  </a:lnTo>
                  <a:lnTo>
                    <a:pt x="2743200" y="279070"/>
                  </a:lnTo>
                  <a:lnTo>
                    <a:pt x="2743200" y="356260"/>
                  </a:lnTo>
                  <a:lnTo>
                    <a:pt x="2891642" y="356260"/>
                  </a:lnTo>
                  <a:lnTo>
                    <a:pt x="2891642" y="445325"/>
                  </a:lnTo>
                  <a:lnTo>
                    <a:pt x="3461657" y="445325"/>
                  </a:lnTo>
                  <a:lnTo>
                    <a:pt x="3461657" y="570015"/>
                  </a:lnTo>
                  <a:lnTo>
                    <a:pt x="4001984" y="570015"/>
                  </a:lnTo>
                  <a:lnTo>
                    <a:pt x="4001984" y="819397"/>
                  </a:lnTo>
                  <a:lnTo>
                    <a:pt x="4429496" y="819397"/>
                  </a:lnTo>
                  <a:lnTo>
                    <a:pt x="4429496" y="1128156"/>
                  </a:lnTo>
                  <a:lnTo>
                    <a:pt x="5402474" y="1128156"/>
                  </a:lnTo>
                </a:path>
              </a:pathLst>
            </a:custGeom>
            <a:noFill/>
            <a:ln w="31750">
              <a:solidFill>
                <a:srgbClr val="242852"/>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dirty="0">
                <a:ln>
                  <a:noFill/>
                </a:ln>
                <a:solidFill>
                  <a:srgbClr val="BC4800"/>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B5E77C7D-2B49-46CE-837C-7E0CC81CEFC3}"/>
                </a:ext>
              </a:extLst>
            </p:cNvPr>
            <p:cNvSpPr/>
            <p:nvPr/>
          </p:nvSpPr>
          <p:spPr bwMode="auto">
            <a:xfrm>
              <a:off x="6008953" y="2600490"/>
              <a:ext cx="4243710" cy="2029789"/>
            </a:xfrm>
            <a:custGeom>
              <a:avLst/>
              <a:gdLst>
                <a:gd name="connsiteX0" fmla="*/ 0 w 6777010"/>
                <a:gd name="connsiteY0" fmla="*/ 0 h 2575995"/>
                <a:gd name="connsiteX1" fmla="*/ 2858153 w 6777010"/>
                <a:gd name="connsiteY1" fmla="*/ 0 h 2575995"/>
                <a:gd name="connsiteX2" fmla="*/ 2858153 w 6777010"/>
                <a:gd name="connsiteY2" fmla="*/ 303058 h 2575995"/>
                <a:gd name="connsiteX3" fmla="*/ 2931305 w 6777010"/>
                <a:gd name="connsiteY3" fmla="*/ 303058 h 2575995"/>
                <a:gd name="connsiteX4" fmla="*/ 2931305 w 6777010"/>
                <a:gd name="connsiteY4" fmla="*/ 579991 h 2575995"/>
                <a:gd name="connsiteX5" fmla="*/ 4979561 w 6777010"/>
                <a:gd name="connsiteY5" fmla="*/ 579991 h 2575995"/>
                <a:gd name="connsiteX6" fmla="*/ 4979561 w 6777010"/>
                <a:gd name="connsiteY6" fmla="*/ 883049 h 2575995"/>
                <a:gd name="connsiteX7" fmla="*/ 5820809 w 6777010"/>
                <a:gd name="connsiteY7" fmla="*/ 883049 h 2575995"/>
                <a:gd name="connsiteX8" fmla="*/ 5820809 w 6777010"/>
                <a:gd name="connsiteY8" fmla="*/ 1452590 h 2575995"/>
                <a:gd name="connsiteX9" fmla="*/ 6693408 w 6777010"/>
                <a:gd name="connsiteY9" fmla="*/ 1452590 h 2575995"/>
                <a:gd name="connsiteX10" fmla="*/ 6693408 w 6777010"/>
                <a:gd name="connsiteY10" fmla="*/ 2575995 h 2575995"/>
                <a:gd name="connsiteX11" fmla="*/ 6777010 w 6777010"/>
                <a:gd name="connsiteY11" fmla="*/ 2575995 h 257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7010" h="2575995">
                  <a:moveTo>
                    <a:pt x="0" y="0"/>
                  </a:moveTo>
                  <a:lnTo>
                    <a:pt x="2858153" y="0"/>
                  </a:lnTo>
                  <a:lnTo>
                    <a:pt x="2858153" y="303058"/>
                  </a:lnTo>
                  <a:lnTo>
                    <a:pt x="2931305" y="303058"/>
                  </a:lnTo>
                  <a:lnTo>
                    <a:pt x="2931305" y="579991"/>
                  </a:lnTo>
                  <a:lnTo>
                    <a:pt x="4979561" y="579991"/>
                  </a:lnTo>
                  <a:lnTo>
                    <a:pt x="4979561" y="883049"/>
                  </a:lnTo>
                  <a:lnTo>
                    <a:pt x="5820809" y="883049"/>
                  </a:lnTo>
                  <a:lnTo>
                    <a:pt x="5820809" y="1452590"/>
                  </a:lnTo>
                  <a:lnTo>
                    <a:pt x="6693408" y="1452590"/>
                  </a:lnTo>
                  <a:lnTo>
                    <a:pt x="6693408" y="2575995"/>
                  </a:lnTo>
                  <a:lnTo>
                    <a:pt x="6777010" y="2575995"/>
                  </a:lnTo>
                </a:path>
              </a:pathLst>
            </a:custGeom>
            <a:noFill/>
            <a:ln w="31750">
              <a:solidFill>
                <a:srgbClr val="5670B2"/>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srgbClr val="BC4800"/>
                </a:solidFill>
                <a:effectLst/>
                <a:uLnTx/>
                <a:uFillTx/>
                <a:latin typeface="Arial"/>
                <a:ea typeface="+mn-ea"/>
                <a:cs typeface="+mn-cs"/>
              </a:endParaRPr>
            </a:p>
          </p:txBody>
        </p:sp>
        <p:cxnSp>
          <p:nvCxnSpPr>
            <p:cNvPr id="51" name="Straight Connector 50">
              <a:extLst>
                <a:ext uri="{FF2B5EF4-FFF2-40B4-BE49-F238E27FC236}">
                  <a16:creationId xmlns:a16="http://schemas.microsoft.com/office/drawing/2014/main" id="{0F46276D-B659-4B50-9CA8-A3852A0AD23F}"/>
                </a:ext>
              </a:extLst>
            </p:cNvPr>
            <p:cNvCxnSpPr>
              <a:cxnSpLocks/>
            </p:cNvCxnSpPr>
            <p:nvPr/>
          </p:nvCxnSpPr>
          <p:spPr bwMode="auto">
            <a:xfrm>
              <a:off x="7075844" y="2719816"/>
              <a:ext cx="0" cy="74191"/>
            </a:xfrm>
            <a:prstGeom prst="line">
              <a:avLst/>
            </a:prstGeom>
            <a:noFill/>
            <a:ln w="19050" cap="flat" cmpd="sng" algn="ctr">
              <a:solidFill>
                <a:srgbClr val="5AA2AE"/>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186C8320-DFAF-41DD-B7AB-0A55AFDBE785}"/>
                </a:ext>
              </a:extLst>
            </p:cNvPr>
            <p:cNvCxnSpPr>
              <a:cxnSpLocks/>
            </p:cNvCxnSpPr>
            <p:nvPr/>
          </p:nvCxnSpPr>
          <p:spPr bwMode="auto">
            <a:xfrm>
              <a:off x="7593585" y="3132013"/>
              <a:ext cx="0" cy="74191"/>
            </a:xfrm>
            <a:prstGeom prst="line">
              <a:avLst/>
            </a:prstGeom>
            <a:noFill/>
            <a:ln w="19050" cap="flat" cmpd="sng" algn="ctr">
              <a:solidFill>
                <a:srgbClr val="5AA2AE"/>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EB3DA74F-1E8B-4966-B255-FEB4A8223855}"/>
                </a:ext>
              </a:extLst>
            </p:cNvPr>
            <p:cNvCxnSpPr>
              <a:cxnSpLocks/>
            </p:cNvCxnSpPr>
            <p:nvPr/>
          </p:nvCxnSpPr>
          <p:spPr bwMode="auto">
            <a:xfrm>
              <a:off x="9208949" y="4140105"/>
              <a:ext cx="0" cy="74191"/>
            </a:xfrm>
            <a:prstGeom prst="line">
              <a:avLst/>
            </a:prstGeom>
            <a:noFill/>
            <a:ln w="19050" cap="flat" cmpd="sng" algn="ctr">
              <a:solidFill>
                <a:srgbClr val="5AA2AE"/>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D55C8DD7-C1C2-4D43-ACBD-11B4621DE089}"/>
                </a:ext>
              </a:extLst>
            </p:cNvPr>
            <p:cNvCxnSpPr>
              <a:cxnSpLocks/>
            </p:cNvCxnSpPr>
            <p:nvPr/>
          </p:nvCxnSpPr>
          <p:spPr bwMode="auto">
            <a:xfrm>
              <a:off x="9285356" y="4333090"/>
              <a:ext cx="0" cy="74191"/>
            </a:xfrm>
            <a:prstGeom prst="line">
              <a:avLst/>
            </a:prstGeom>
            <a:noFill/>
            <a:ln w="19050" cap="flat" cmpd="sng" algn="ctr">
              <a:solidFill>
                <a:srgbClr val="5AA2AE"/>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A7CE3912-DE16-416B-8BBE-10A805DFAD9E}"/>
                </a:ext>
              </a:extLst>
            </p:cNvPr>
            <p:cNvCxnSpPr>
              <a:cxnSpLocks/>
            </p:cNvCxnSpPr>
            <p:nvPr/>
          </p:nvCxnSpPr>
          <p:spPr bwMode="auto">
            <a:xfrm>
              <a:off x="9441278" y="4335484"/>
              <a:ext cx="0" cy="74191"/>
            </a:xfrm>
            <a:prstGeom prst="line">
              <a:avLst/>
            </a:prstGeom>
            <a:noFill/>
            <a:ln w="19050" cap="flat" cmpd="sng" algn="ctr">
              <a:solidFill>
                <a:srgbClr val="5AA2AE"/>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19DC3C81-2F2A-4B03-8C98-FE6E148AA7BE}"/>
                </a:ext>
              </a:extLst>
            </p:cNvPr>
            <p:cNvCxnSpPr>
              <a:cxnSpLocks/>
            </p:cNvCxnSpPr>
            <p:nvPr/>
          </p:nvCxnSpPr>
          <p:spPr bwMode="auto">
            <a:xfrm>
              <a:off x="9959019" y="4333090"/>
              <a:ext cx="0" cy="74191"/>
            </a:xfrm>
            <a:prstGeom prst="line">
              <a:avLst/>
            </a:prstGeom>
            <a:noFill/>
            <a:ln w="19050" cap="flat" cmpd="sng" algn="ctr">
              <a:solidFill>
                <a:srgbClr val="5AA2AE"/>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62025AE0-2014-4037-82EF-86B5748D5CBD}"/>
                </a:ext>
              </a:extLst>
            </p:cNvPr>
            <p:cNvCxnSpPr>
              <a:cxnSpLocks/>
            </p:cNvCxnSpPr>
            <p:nvPr/>
          </p:nvCxnSpPr>
          <p:spPr bwMode="auto">
            <a:xfrm>
              <a:off x="10122932" y="4330746"/>
              <a:ext cx="0" cy="74191"/>
            </a:xfrm>
            <a:prstGeom prst="line">
              <a:avLst/>
            </a:prstGeom>
            <a:noFill/>
            <a:ln w="19050" cap="flat" cmpd="sng" algn="ctr">
              <a:solidFill>
                <a:srgbClr val="5AA2AE"/>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914081AD-F331-481E-9CD2-4DEE5BD84528}"/>
                </a:ext>
              </a:extLst>
            </p:cNvPr>
            <p:cNvCxnSpPr>
              <a:cxnSpLocks/>
            </p:cNvCxnSpPr>
            <p:nvPr/>
          </p:nvCxnSpPr>
          <p:spPr bwMode="auto">
            <a:xfrm>
              <a:off x="10258312" y="4333140"/>
              <a:ext cx="0" cy="74191"/>
            </a:xfrm>
            <a:prstGeom prst="line">
              <a:avLst/>
            </a:prstGeom>
            <a:noFill/>
            <a:ln w="19050" cap="flat" cmpd="sng" algn="ctr">
              <a:solidFill>
                <a:srgbClr val="5AA2AE"/>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15C98294-ECD0-41CE-97DD-B53DE8554CD0}"/>
                </a:ext>
              </a:extLst>
            </p:cNvPr>
            <p:cNvCxnSpPr>
              <a:cxnSpLocks/>
            </p:cNvCxnSpPr>
            <p:nvPr/>
          </p:nvCxnSpPr>
          <p:spPr bwMode="auto">
            <a:xfrm>
              <a:off x="10275219" y="4333476"/>
              <a:ext cx="0" cy="74191"/>
            </a:xfrm>
            <a:prstGeom prst="line">
              <a:avLst/>
            </a:prstGeom>
            <a:noFill/>
            <a:ln w="19050" cap="flat" cmpd="sng" algn="ctr">
              <a:solidFill>
                <a:srgbClr val="5AA2AE"/>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B3FAEBD7-E6AB-4FAB-82A5-433BE4A06194}"/>
                </a:ext>
              </a:extLst>
            </p:cNvPr>
            <p:cNvCxnSpPr>
              <a:cxnSpLocks/>
            </p:cNvCxnSpPr>
            <p:nvPr/>
          </p:nvCxnSpPr>
          <p:spPr bwMode="auto">
            <a:xfrm rot="5400000">
              <a:off x="10272929" y="4340756"/>
              <a:ext cx="0" cy="58959"/>
            </a:xfrm>
            <a:prstGeom prst="line">
              <a:avLst/>
            </a:prstGeom>
            <a:noFill/>
            <a:ln w="19050" cap="flat" cmpd="sng" algn="ctr">
              <a:solidFill>
                <a:srgbClr val="5AA2AE"/>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5C723856-D3C7-4365-8309-C89C7747C5A1}"/>
                </a:ext>
              </a:extLst>
            </p:cNvPr>
            <p:cNvCxnSpPr>
              <a:cxnSpLocks/>
            </p:cNvCxnSpPr>
            <p:nvPr/>
          </p:nvCxnSpPr>
          <p:spPr bwMode="auto">
            <a:xfrm>
              <a:off x="10254782" y="4593727"/>
              <a:ext cx="0" cy="74191"/>
            </a:xfrm>
            <a:prstGeom prst="line">
              <a:avLst/>
            </a:prstGeom>
            <a:noFill/>
            <a:ln w="19050" cap="flat" cmpd="sng" algn="ctr">
              <a:solidFill>
                <a:srgbClr val="5670B2"/>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3C482E69-29F3-4E30-990E-E223D948F2B9}"/>
                </a:ext>
              </a:extLst>
            </p:cNvPr>
            <p:cNvCxnSpPr>
              <a:cxnSpLocks/>
            </p:cNvCxnSpPr>
            <p:nvPr/>
          </p:nvCxnSpPr>
          <p:spPr bwMode="auto">
            <a:xfrm rot="5400000">
              <a:off x="10252491" y="4601005"/>
              <a:ext cx="0" cy="58959"/>
            </a:xfrm>
            <a:prstGeom prst="line">
              <a:avLst/>
            </a:prstGeom>
            <a:noFill/>
            <a:ln w="19050" cap="flat" cmpd="sng" algn="ctr">
              <a:solidFill>
                <a:srgbClr val="5670B2"/>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3A3BC367-D1A8-453D-8EEC-647AD7E00A75}"/>
                </a:ext>
              </a:extLst>
            </p:cNvPr>
            <p:cNvCxnSpPr>
              <a:cxnSpLocks/>
            </p:cNvCxnSpPr>
            <p:nvPr/>
          </p:nvCxnSpPr>
          <p:spPr bwMode="auto">
            <a:xfrm>
              <a:off x="9753768" y="3707716"/>
              <a:ext cx="0" cy="74191"/>
            </a:xfrm>
            <a:prstGeom prst="line">
              <a:avLst/>
            </a:prstGeom>
            <a:noFill/>
            <a:ln w="19050" cap="flat" cmpd="sng" algn="ctr">
              <a:solidFill>
                <a:srgbClr val="5670B2"/>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900EC00D-16E7-42AE-B522-0E8DB0358CA3}"/>
                </a:ext>
              </a:extLst>
            </p:cNvPr>
            <p:cNvCxnSpPr>
              <a:cxnSpLocks/>
            </p:cNvCxnSpPr>
            <p:nvPr/>
          </p:nvCxnSpPr>
          <p:spPr bwMode="auto">
            <a:xfrm>
              <a:off x="9230957" y="3259235"/>
              <a:ext cx="0" cy="74191"/>
            </a:xfrm>
            <a:prstGeom prst="line">
              <a:avLst/>
            </a:prstGeom>
            <a:noFill/>
            <a:ln w="19050" cap="flat" cmpd="sng" algn="ctr">
              <a:solidFill>
                <a:srgbClr val="5670B2"/>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A8135100-3A5F-4BD8-91FE-260F9A981BDC}"/>
                </a:ext>
              </a:extLst>
            </p:cNvPr>
            <p:cNvCxnSpPr>
              <a:cxnSpLocks/>
            </p:cNvCxnSpPr>
            <p:nvPr/>
          </p:nvCxnSpPr>
          <p:spPr bwMode="auto">
            <a:xfrm>
              <a:off x="9155182" y="3259235"/>
              <a:ext cx="0" cy="74191"/>
            </a:xfrm>
            <a:prstGeom prst="line">
              <a:avLst/>
            </a:prstGeom>
            <a:noFill/>
            <a:ln w="19050" cap="flat" cmpd="sng" algn="ctr">
              <a:solidFill>
                <a:srgbClr val="5670B2"/>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50F42D4C-917E-4923-BFCF-B675FC0D72C8}"/>
                </a:ext>
              </a:extLst>
            </p:cNvPr>
            <p:cNvCxnSpPr>
              <a:cxnSpLocks/>
            </p:cNvCxnSpPr>
            <p:nvPr/>
          </p:nvCxnSpPr>
          <p:spPr bwMode="auto">
            <a:xfrm>
              <a:off x="9136476" y="3259235"/>
              <a:ext cx="0" cy="74191"/>
            </a:xfrm>
            <a:prstGeom prst="line">
              <a:avLst/>
            </a:prstGeom>
            <a:noFill/>
            <a:ln w="19050" cap="flat" cmpd="sng" algn="ctr">
              <a:solidFill>
                <a:srgbClr val="5670B2"/>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EEF6369E-16CD-432A-BCF3-5AB94CC9A5CE}"/>
                </a:ext>
              </a:extLst>
            </p:cNvPr>
            <p:cNvCxnSpPr>
              <a:cxnSpLocks/>
            </p:cNvCxnSpPr>
            <p:nvPr/>
          </p:nvCxnSpPr>
          <p:spPr bwMode="auto">
            <a:xfrm>
              <a:off x="7283881" y="2562697"/>
              <a:ext cx="0" cy="74191"/>
            </a:xfrm>
            <a:prstGeom prst="line">
              <a:avLst/>
            </a:prstGeom>
            <a:noFill/>
            <a:ln w="19050" cap="flat" cmpd="sng" algn="ctr">
              <a:solidFill>
                <a:srgbClr val="5670B2"/>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E98D10E8-1406-461B-AA67-799CC18748D9}"/>
                </a:ext>
              </a:extLst>
            </p:cNvPr>
            <p:cNvCxnSpPr>
              <a:cxnSpLocks/>
            </p:cNvCxnSpPr>
            <p:nvPr/>
          </p:nvCxnSpPr>
          <p:spPr bwMode="auto">
            <a:xfrm>
              <a:off x="7508669" y="2679356"/>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D2416990-97A9-49E3-B17E-51A13C3A644E}"/>
                </a:ext>
              </a:extLst>
            </p:cNvPr>
            <p:cNvCxnSpPr>
              <a:cxnSpLocks/>
            </p:cNvCxnSpPr>
            <p:nvPr/>
          </p:nvCxnSpPr>
          <p:spPr bwMode="auto">
            <a:xfrm>
              <a:off x="8990870" y="2823378"/>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3F09AB27-F8F2-40CE-9E47-957A3E5E03C4}"/>
                </a:ext>
              </a:extLst>
            </p:cNvPr>
            <p:cNvCxnSpPr>
              <a:cxnSpLocks/>
            </p:cNvCxnSpPr>
            <p:nvPr/>
          </p:nvCxnSpPr>
          <p:spPr bwMode="auto">
            <a:xfrm>
              <a:off x="9209798" y="2938848"/>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71A5A85E-89D9-4A5A-B9A5-95A704F37D8F}"/>
                </a:ext>
              </a:extLst>
            </p:cNvPr>
            <p:cNvCxnSpPr>
              <a:cxnSpLocks/>
            </p:cNvCxnSpPr>
            <p:nvPr/>
          </p:nvCxnSpPr>
          <p:spPr bwMode="auto">
            <a:xfrm>
              <a:off x="9255924" y="2938848"/>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5464F53C-A272-4C6F-AE0E-970BC39157DE}"/>
                </a:ext>
              </a:extLst>
            </p:cNvPr>
            <p:cNvCxnSpPr>
              <a:cxnSpLocks/>
            </p:cNvCxnSpPr>
            <p:nvPr/>
          </p:nvCxnSpPr>
          <p:spPr bwMode="auto">
            <a:xfrm>
              <a:off x="9315212" y="2938848"/>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25065DD2-7E28-4BDE-93E8-9B024C71BC1F}"/>
                </a:ext>
              </a:extLst>
            </p:cNvPr>
            <p:cNvCxnSpPr>
              <a:cxnSpLocks/>
            </p:cNvCxnSpPr>
            <p:nvPr/>
          </p:nvCxnSpPr>
          <p:spPr bwMode="auto">
            <a:xfrm>
              <a:off x="9305699" y="2938848"/>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57D775EC-4514-4760-91A7-952923C4E6FE}"/>
                </a:ext>
              </a:extLst>
            </p:cNvPr>
            <p:cNvCxnSpPr>
              <a:cxnSpLocks/>
            </p:cNvCxnSpPr>
            <p:nvPr/>
          </p:nvCxnSpPr>
          <p:spPr bwMode="auto">
            <a:xfrm>
              <a:off x="9350088" y="2938848"/>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B17808B0-C4ED-4AAE-B606-2301128B2564}"/>
                </a:ext>
              </a:extLst>
            </p:cNvPr>
            <p:cNvCxnSpPr>
              <a:cxnSpLocks/>
            </p:cNvCxnSpPr>
            <p:nvPr/>
          </p:nvCxnSpPr>
          <p:spPr bwMode="auto">
            <a:xfrm>
              <a:off x="9455029" y="3051193"/>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0AD46EDD-CD3F-4AB1-8BF5-00B164162F68}"/>
                </a:ext>
              </a:extLst>
            </p:cNvPr>
            <p:cNvCxnSpPr>
              <a:cxnSpLocks/>
            </p:cNvCxnSpPr>
            <p:nvPr/>
          </p:nvCxnSpPr>
          <p:spPr bwMode="auto">
            <a:xfrm>
              <a:off x="9485354" y="3051193"/>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B1D5CB02-C696-4540-A139-2D822724814E}"/>
                </a:ext>
              </a:extLst>
            </p:cNvPr>
            <p:cNvCxnSpPr>
              <a:cxnSpLocks/>
            </p:cNvCxnSpPr>
            <p:nvPr/>
          </p:nvCxnSpPr>
          <p:spPr bwMode="auto">
            <a:xfrm>
              <a:off x="9496032" y="3051193"/>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C5264CFC-B37E-41DD-B65A-1F385092FB6F}"/>
                </a:ext>
              </a:extLst>
            </p:cNvPr>
            <p:cNvCxnSpPr>
              <a:cxnSpLocks/>
            </p:cNvCxnSpPr>
            <p:nvPr/>
          </p:nvCxnSpPr>
          <p:spPr bwMode="auto">
            <a:xfrm>
              <a:off x="9505124" y="3051193"/>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60C54C78-3EC6-410B-B7E5-1C61786E1A97}"/>
                </a:ext>
              </a:extLst>
            </p:cNvPr>
            <p:cNvCxnSpPr>
              <a:cxnSpLocks/>
            </p:cNvCxnSpPr>
            <p:nvPr/>
          </p:nvCxnSpPr>
          <p:spPr bwMode="auto">
            <a:xfrm>
              <a:off x="9648114" y="3121775"/>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9293B1C9-FD8F-4611-A29C-9836484D2E74}"/>
                </a:ext>
              </a:extLst>
            </p:cNvPr>
            <p:cNvCxnSpPr>
              <a:cxnSpLocks/>
            </p:cNvCxnSpPr>
            <p:nvPr/>
          </p:nvCxnSpPr>
          <p:spPr bwMode="auto">
            <a:xfrm>
              <a:off x="9753768" y="3121775"/>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D4D67AB3-C5F6-4EFF-90D8-39DB97C8488E}"/>
                </a:ext>
              </a:extLst>
            </p:cNvPr>
            <p:cNvCxnSpPr>
              <a:cxnSpLocks/>
            </p:cNvCxnSpPr>
            <p:nvPr/>
          </p:nvCxnSpPr>
          <p:spPr bwMode="auto">
            <a:xfrm>
              <a:off x="9764786" y="3121775"/>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79CC8AD1-77A3-49E4-9DB9-6958308DC902}"/>
                </a:ext>
              </a:extLst>
            </p:cNvPr>
            <p:cNvCxnSpPr>
              <a:cxnSpLocks/>
            </p:cNvCxnSpPr>
            <p:nvPr/>
          </p:nvCxnSpPr>
          <p:spPr bwMode="auto">
            <a:xfrm>
              <a:off x="9896362" y="3121775"/>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561B7B01-E797-4097-9F10-C81123E149B1}"/>
                </a:ext>
              </a:extLst>
            </p:cNvPr>
            <p:cNvCxnSpPr>
              <a:cxnSpLocks/>
            </p:cNvCxnSpPr>
            <p:nvPr/>
          </p:nvCxnSpPr>
          <p:spPr bwMode="auto">
            <a:xfrm>
              <a:off x="9923312" y="3219304"/>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BA3F9909-9C84-4C7D-8B9D-5C82F59306C8}"/>
                </a:ext>
              </a:extLst>
            </p:cNvPr>
            <p:cNvCxnSpPr>
              <a:cxnSpLocks/>
            </p:cNvCxnSpPr>
            <p:nvPr/>
          </p:nvCxnSpPr>
          <p:spPr bwMode="auto">
            <a:xfrm>
              <a:off x="9952576" y="3219304"/>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69E7C65C-7C42-49CF-B0DE-6AEC4ADB3B64}"/>
                </a:ext>
              </a:extLst>
            </p:cNvPr>
            <p:cNvCxnSpPr>
              <a:cxnSpLocks/>
            </p:cNvCxnSpPr>
            <p:nvPr/>
          </p:nvCxnSpPr>
          <p:spPr bwMode="auto">
            <a:xfrm>
              <a:off x="9962824" y="3219304"/>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191000FD-A2AD-411B-BD5E-D06E1FC44226}"/>
                </a:ext>
              </a:extLst>
            </p:cNvPr>
            <p:cNvCxnSpPr>
              <a:cxnSpLocks/>
            </p:cNvCxnSpPr>
            <p:nvPr/>
          </p:nvCxnSpPr>
          <p:spPr bwMode="auto">
            <a:xfrm>
              <a:off x="9978292" y="3219304"/>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F432EE29-948D-43A9-A4B5-34C1D97F5261}"/>
                </a:ext>
              </a:extLst>
            </p:cNvPr>
            <p:cNvCxnSpPr>
              <a:cxnSpLocks/>
            </p:cNvCxnSpPr>
            <p:nvPr/>
          </p:nvCxnSpPr>
          <p:spPr bwMode="auto">
            <a:xfrm>
              <a:off x="9987355" y="3219304"/>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C6C90805-0F65-4630-A814-7E3E188C464A}"/>
                </a:ext>
              </a:extLst>
            </p:cNvPr>
            <p:cNvCxnSpPr>
              <a:cxnSpLocks/>
            </p:cNvCxnSpPr>
            <p:nvPr/>
          </p:nvCxnSpPr>
          <p:spPr bwMode="auto">
            <a:xfrm>
              <a:off x="10014304" y="3219304"/>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9D3CDD79-3A03-417C-99B8-73675DD46DA5}"/>
                </a:ext>
              </a:extLst>
            </p:cNvPr>
            <p:cNvCxnSpPr>
              <a:cxnSpLocks/>
            </p:cNvCxnSpPr>
            <p:nvPr/>
          </p:nvCxnSpPr>
          <p:spPr bwMode="auto">
            <a:xfrm>
              <a:off x="10067886" y="3219304"/>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41F72363-B21C-4070-A5AC-63E445AA3F3D}"/>
                </a:ext>
              </a:extLst>
            </p:cNvPr>
            <p:cNvCxnSpPr>
              <a:cxnSpLocks/>
            </p:cNvCxnSpPr>
            <p:nvPr/>
          </p:nvCxnSpPr>
          <p:spPr bwMode="auto">
            <a:xfrm>
              <a:off x="10147202" y="3219304"/>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800EE1C9-AE59-46F7-9B3C-A0E2D8662755}"/>
                </a:ext>
              </a:extLst>
            </p:cNvPr>
            <p:cNvCxnSpPr>
              <a:cxnSpLocks/>
            </p:cNvCxnSpPr>
            <p:nvPr/>
          </p:nvCxnSpPr>
          <p:spPr bwMode="auto">
            <a:xfrm>
              <a:off x="10135829" y="3219304"/>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9554F856-D7C1-459F-9C48-4C57D60C3A91}"/>
                </a:ext>
              </a:extLst>
            </p:cNvPr>
            <p:cNvCxnSpPr>
              <a:cxnSpLocks/>
            </p:cNvCxnSpPr>
            <p:nvPr/>
          </p:nvCxnSpPr>
          <p:spPr bwMode="auto">
            <a:xfrm>
              <a:off x="10288555" y="3419835"/>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9F4E8625-73EE-43B8-900B-5DB9CEFEBF28}"/>
                </a:ext>
              </a:extLst>
            </p:cNvPr>
            <p:cNvCxnSpPr>
              <a:cxnSpLocks/>
            </p:cNvCxnSpPr>
            <p:nvPr/>
          </p:nvCxnSpPr>
          <p:spPr bwMode="auto">
            <a:xfrm>
              <a:off x="10536169" y="3659966"/>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C5BE870C-79C2-4667-BE14-67687255557C}"/>
                </a:ext>
              </a:extLst>
            </p:cNvPr>
            <p:cNvCxnSpPr>
              <a:cxnSpLocks/>
            </p:cNvCxnSpPr>
            <p:nvPr/>
          </p:nvCxnSpPr>
          <p:spPr bwMode="auto">
            <a:xfrm>
              <a:off x="10574850" y="3659966"/>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4C9399F8-36E1-4AFA-A290-B1278385BDBB}"/>
                </a:ext>
              </a:extLst>
            </p:cNvPr>
            <p:cNvCxnSpPr>
              <a:cxnSpLocks/>
            </p:cNvCxnSpPr>
            <p:nvPr/>
          </p:nvCxnSpPr>
          <p:spPr bwMode="auto">
            <a:xfrm>
              <a:off x="10605287" y="3659966"/>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5DBAAB4C-9567-4032-AB84-DA4D81FD5335}"/>
                </a:ext>
              </a:extLst>
            </p:cNvPr>
            <p:cNvCxnSpPr>
              <a:cxnSpLocks/>
            </p:cNvCxnSpPr>
            <p:nvPr/>
          </p:nvCxnSpPr>
          <p:spPr bwMode="auto">
            <a:xfrm>
              <a:off x="10948015" y="3659966"/>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85666C6A-17D2-4640-9E7B-F829016F91C8}"/>
                </a:ext>
              </a:extLst>
            </p:cNvPr>
            <p:cNvCxnSpPr>
              <a:cxnSpLocks/>
            </p:cNvCxnSpPr>
            <p:nvPr/>
          </p:nvCxnSpPr>
          <p:spPr bwMode="auto">
            <a:xfrm>
              <a:off x="11052958" y="3659966"/>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1B214A32-6785-49B1-A0A9-CDF348B745DD}"/>
                </a:ext>
              </a:extLst>
            </p:cNvPr>
            <p:cNvCxnSpPr>
              <a:cxnSpLocks/>
            </p:cNvCxnSpPr>
            <p:nvPr/>
          </p:nvCxnSpPr>
          <p:spPr bwMode="auto">
            <a:xfrm>
              <a:off x="11116052" y="3659966"/>
              <a:ext cx="0" cy="74191"/>
            </a:xfrm>
            <a:prstGeom prst="line">
              <a:avLst/>
            </a:prstGeom>
            <a:noFill/>
            <a:ln w="19050" cap="flat" cmpd="sng" algn="ctr">
              <a:solidFill>
                <a:srgbClr val="242852"/>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3EC2D579-19D4-4AC8-85D5-CA9E228109FB}"/>
                </a:ext>
              </a:extLst>
            </p:cNvPr>
            <p:cNvCxnSpPr>
              <a:cxnSpLocks/>
            </p:cNvCxnSpPr>
            <p:nvPr/>
          </p:nvCxnSpPr>
          <p:spPr bwMode="auto">
            <a:xfrm>
              <a:off x="6138656" y="4797450"/>
              <a:ext cx="186842" cy="0"/>
            </a:xfrm>
            <a:prstGeom prst="line">
              <a:avLst/>
            </a:prstGeom>
            <a:noFill/>
            <a:ln w="28575" cap="flat" cmpd="sng" algn="ctr">
              <a:solidFill>
                <a:srgbClr val="5AA2AE"/>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8F7DF98D-5809-4EDE-A55D-CE209FC388BA}"/>
                </a:ext>
              </a:extLst>
            </p:cNvPr>
            <p:cNvCxnSpPr>
              <a:cxnSpLocks/>
            </p:cNvCxnSpPr>
            <p:nvPr/>
          </p:nvCxnSpPr>
          <p:spPr bwMode="auto">
            <a:xfrm>
              <a:off x="6138656" y="4980120"/>
              <a:ext cx="186842" cy="0"/>
            </a:xfrm>
            <a:prstGeom prst="line">
              <a:avLst/>
            </a:prstGeom>
            <a:noFill/>
            <a:ln w="28575" cap="flat" cmpd="sng" algn="ctr">
              <a:solidFill>
                <a:srgbClr val="5670B2"/>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7BB7A2F-E2CB-4A71-98BF-A53CB5E050A0}"/>
                </a:ext>
              </a:extLst>
            </p:cNvPr>
            <p:cNvCxnSpPr>
              <a:cxnSpLocks/>
            </p:cNvCxnSpPr>
            <p:nvPr/>
          </p:nvCxnSpPr>
          <p:spPr bwMode="auto">
            <a:xfrm>
              <a:off x="6138656" y="5184093"/>
              <a:ext cx="186842" cy="0"/>
            </a:xfrm>
            <a:prstGeom prst="line">
              <a:avLst/>
            </a:prstGeom>
            <a:noFill/>
            <a:ln w="28575" cap="flat" cmpd="sng" algn="ctr">
              <a:solidFill>
                <a:srgbClr val="242852"/>
              </a:solidFill>
              <a:prstDash val="solid"/>
              <a:round/>
              <a:headEnd type="none" w="med" len="med"/>
              <a:tailEnd type="none" w="med" len="med"/>
            </a:ln>
            <a:effectLst/>
          </p:spPr>
        </p:cxnSp>
        <p:sp>
          <p:nvSpPr>
            <p:cNvPr id="103" name="Rectangle 102">
              <a:extLst>
                <a:ext uri="{FF2B5EF4-FFF2-40B4-BE49-F238E27FC236}">
                  <a16:creationId xmlns:a16="http://schemas.microsoft.com/office/drawing/2014/main" id="{737E21DB-8EA5-4833-82F8-278A04E925DD}"/>
                </a:ext>
              </a:extLst>
            </p:cNvPr>
            <p:cNvSpPr/>
            <p:nvPr/>
          </p:nvSpPr>
          <p:spPr>
            <a:xfrm>
              <a:off x="6361297" y="4658752"/>
              <a:ext cx="3010761" cy="854080"/>
            </a:xfrm>
            <a:prstGeom prst="rect">
              <a:avLst/>
            </a:prstGeom>
          </p:spPr>
          <p:txBody>
            <a:bodyPr wrap="none">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en-US" sz="1050" b="0" i="0" u="none" strike="noStrike" kern="0" cap="none" spc="0" normalizeH="0" baseline="0" noProof="0" dirty="0">
                  <a:ln>
                    <a:noFill/>
                  </a:ln>
                  <a:solidFill>
                    <a:srgbClr val="000000"/>
                  </a:solidFill>
                  <a:effectLst/>
                  <a:uLnTx/>
                  <a:uFillTx/>
                  <a:latin typeface="Arial"/>
                  <a:ea typeface="+mn-ea"/>
                  <a:cs typeface="+mn-cs"/>
                </a:rPr>
                <a:t>&lt;25% spleen length reduction (n=23)</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en-US" sz="1050" b="0" i="0" u="none" strike="noStrike" kern="0" cap="none" spc="0" normalizeH="0" baseline="0" noProof="0" dirty="0">
                  <a:ln>
                    <a:noFill/>
                  </a:ln>
                  <a:solidFill>
                    <a:srgbClr val="000000"/>
                  </a:solidFill>
                  <a:effectLst/>
                  <a:uLnTx/>
                  <a:uFillTx/>
                  <a:latin typeface="Arial"/>
                  <a:ea typeface="+mn-ea"/>
                  <a:cs typeface="+mn-cs"/>
                </a:rPr>
                <a:t>&gt;25% but &lt;50% spleen length reduction (n=13)</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en-US" sz="1050" b="0" i="0" u="none" strike="noStrike" kern="0" cap="none" spc="0" normalizeH="0" baseline="0" noProof="0" dirty="0">
                  <a:ln>
                    <a:noFill/>
                  </a:ln>
                  <a:solidFill>
                    <a:srgbClr val="000000"/>
                  </a:solidFill>
                  <a:effectLst/>
                  <a:uLnTx/>
                  <a:uFillTx/>
                  <a:latin typeface="Arial"/>
                  <a:ea typeface="+mn-ea"/>
                  <a:cs typeface="+mn-cs"/>
                </a:rPr>
                <a:t>≥50% spleen length reduction (n=61)</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en-US" sz="1050" b="0" i="1" u="none" strike="noStrike" kern="0" cap="none" spc="0" normalizeH="0" baseline="0" noProof="0" dirty="0">
                  <a:ln>
                    <a:noFill/>
                  </a:ln>
                  <a:solidFill>
                    <a:srgbClr val="000000"/>
                  </a:solidFill>
                  <a:effectLst/>
                  <a:uLnTx/>
                  <a:uFillTx/>
                  <a:latin typeface="Arial"/>
                  <a:ea typeface="+mn-ea"/>
                  <a:cs typeface="+mn-cs"/>
                </a:rPr>
                <a:t>P</a:t>
              </a:r>
              <a:r>
                <a:rPr kumimoji="0" lang="en-US" altLang="en-US" sz="1050" b="0" i="0" u="none" strike="noStrike" kern="0" cap="none" spc="0" normalizeH="0" baseline="0" noProof="0" dirty="0">
                  <a:ln>
                    <a:noFill/>
                  </a:ln>
                  <a:solidFill>
                    <a:srgbClr val="000000"/>
                  </a:solidFill>
                  <a:effectLst/>
                  <a:uLnTx/>
                  <a:uFillTx/>
                  <a:latin typeface="Arial"/>
                  <a:ea typeface="+mn-ea"/>
                  <a:cs typeface="+mn-cs"/>
                </a:rPr>
                <a:t>&lt;0.0001</a:t>
              </a:r>
              <a:r>
                <a:rPr kumimoji="0" lang="en-US" altLang="en-US" sz="1050" b="0" i="0" u="none" strike="noStrike" kern="0" cap="none" spc="0" normalizeH="0" baseline="30000" noProof="0" dirty="0">
                  <a:ln>
                    <a:noFill/>
                  </a:ln>
                  <a:solidFill>
                    <a:srgbClr val="000000"/>
                  </a:solidFill>
                  <a:effectLst/>
                  <a:uLnTx/>
                  <a:uFillTx/>
                  <a:latin typeface="Arial"/>
                  <a:ea typeface="+mn-ea"/>
                  <a:cs typeface="+mn-cs"/>
                </a:rPr>
                <a:t>b</a:t>
              </a:r>
            </a:p>
          </p:txBody>
        </p:sp>
        <p:sp>
          <p:nvSpPr>
            <p:cNvPr id="107" name="Rectangle 106">
              <a:extLst>
                <a:ext uri="{FF2B5EF4-FFF2-40B4-BE49-F238E27FC236}">
                  <a16:creationId xmlns:a16="http://schemas.microsoft.com/office/drawing/2014/main" id="{02CA410F-5819-4964-9B87-9CE11D66D5BD}"/>
                </a:ext>
              </a:extLst>
            </p:cNvPr>
            <p:cNvSpPr/>
            <p:nvPr/>
          </p:nvSpPr>
          <p:spPr>
            <a:xfrm>
              <a:off x="5580796" y="1910447"/>
              <a:ext cx="624499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Overall Survival by degree of spleen length reduction</a:t>
              </a:r>
              <a:r>
                <a:rPr kumimoji="0" lang="en-US" sz="1800" b="1" i="0" u="none" strike="noStrike" kern="1200" cap="none" spc="0" normalizeH="0" baseline="30000" noProof="0" dirty="0">
                  <a:ln>
                    <a:noFill/>
                  </a:ln>
                  <a:solidFill>
                    <a:srgbClr val="000000"/>
                  </a:solidFill>
                  <a:effectLst/>
                  <a:uLnTx/>
                  <a:uFillTx/>
                  <a:latin typeface="Arial"/>
                  <a:ea typeface="+mn-ea"/>
                  <a:cs typeface="+mn-cs"/>
                </a:rPr>
                <a:t>a</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06" name="TextBox 105">
            <a:extLst>
              <a:ext uri="{FF2B5EF4-FFF2-40B4-BE49-F238E27FC236}">
                <a16:creationId xmlns:a16="http://schemas.microsoft.com/office/drawing/2014/main" id="{A5F472E4-0D37-C590-0C44-AA9A6913D731}"/>
              </a:ext>
            </a:extLst>
          </p:cNvPr>
          <p:cNvSpPr txBox="1"/>
          <p:nvPr/>
        </p:nvSpPr>
        <p:spPr bwMode="auto">
          <a:xfrm>
            <a:off x="748341" y="5942107"/>
            <a:ext cx="110180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a:ea typeface="+mn-ea"/>
                <a:cs typeface="+mn-cs"/>
              </a:rPr>
              <a:t>a </a:t>
            </a:r>
            <a:r>
              <a:rPr kumimoji="0" lang="en-US" sz="1400" b="0" i="0" u="none" strike="noStrike" kern="1200" cap="none" spc="0" normalizeH="0" baseline="0" noProof="0" dirty="0">
                <a:ln>
                  <a:noFill/>
                </a:ln>
                <a:solidFill>
                  <a:srgbClr val="000000"/>
                </a:solidFill>
                <a:effectLst/>
                <a:uLnTx/>
                <a:uFillTx/>
                <a:latin typeface="Arial"/>
                <a:ea typeface="+mn-ea"/>
                <a:cs typeface="+mn-cs"/>
              </a:rPr>
              <a:t>97 patients with myelofibrosis enrolled at the Mayo Clinic Rochester on a study INCB18424-251 of ruxolitinib.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30000" noProof="0" dirty="0">
                <a:ln>
                  <a:noFill/>
                </a:ln>
                <a:solidFill>
                  <a:srgbClr val="000000"/>
                </a:solidFill>
                <a:effectLst/>
                <a:uLnTx/>
                <a:uFillTx/>
                <a:latin typeface="Arial"/>
                <a:ea typeface="+mn-ea"/>
                <a:cs typeface="+mn-cs"/>
              </a:rPr>
              <a:t>b </a:t>
            </a:r>
            <a:r>
              <a:rPr kumimoji="0" lang="en-US" sz="1400" b="0" i="0" u="none" strike="noStrike" kern="1200" cap="none" spc="0" normalizeH="0" baseline="0" noProof="0" dirty="0">
                <a:ln>
                  <a:noFill/>
                </a:ln>
                <a:solidFill>
                  <a:srgbClr val="000000"/>
                </a:solidFill>
                <a:effectLst/>
                <a:uLnTx/>
                <a:uFillTx/>
                <a:latin typeface="Arial"/>
                <a:ea typeface="+mn-ea"/>
                <a:cs typeface="+mn-cs"/>
              </a:rPr>
              <a:t>Comparison of &lt;25% reduction with ≥50% reduction, hazard ratio=0.22, 95% CI, 0.10-0.51.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Verstovsek S,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Blood. </a:t>
            </a:r>
            <a:r>
              <a:rPr kumimoji="0" lang="en-US" sz="1400" b="0" i="0" u="none" strike="noStrike" kern="1200" cap="none" spc="0" normalizeH="0" baseline="0" noProof="0" dirty="0">
                <a:ln>
                  <a:noFill/>
                </a:ln>
                <a:solidFill>
                  <a:srgbClr val="000000"/>
                </a:solidFill>
                <a:effectLst/>
                <a:uLnTx/>
                <a:uFillTx/>
                <a:latin typeface="Arial"/>
                <a:ea typeface="+mn-ea"/>
                <a:cs typeface="+mn-cs"/>
              </a:rPr>
              <a:t>2012;120:1202-1209.</a:t>
            </a:r>
          </a:p>
        </p:txBody>
      </p:sp>
    </p:spTree>
    <p:extLst>
      <p:ext uri="{BB962C8B-B14F-4D97-AF65-F5344CB8AC3E}">
        <p14:creationId xmlns:p14="http://schemas.microsoft.com/office/powerpoint/2010/main" val="3163218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Kuykendall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736922990"/>
              </p:ext>
            </p:extLst>
          </p:nvPr>
        </p:nvGraphicFramePr>
        <p:xfrm>
          <a:off x="1236095" y="2003884"/>
          <a:ext cx="9719807" cy="3728608"/>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06507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Blueprint Medicines, Bristol Myers Squibb, Cogent Biosciences, CTI BioPharma, a Sobi Company, Incyte Corporation,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PharmaEssentia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784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MorphoSys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88784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Blueprint Medicines, Bristol Myers Squibb, Geron Corporation, Janssen Biotech Inc,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Protagonist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338677"/>
                  </a:ext>
                </a:extLst>
              </a:tr>
              <a:tr h="887844">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Geron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3953030"/>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COMFORT Studies: Ruxolitinib Overcomes Adverse Prognostic Effect of Anemia in MF</a:t>
            </a:r>
          </a:p>
        </p:txBody>
      </p:sp>
      <p:sp>
        <p:nvSpPr>
          <p:cNvPr id="10247" name="Content Placeholder 10246">
            <a:extLst>
              <a:ext uri="{FF2B5EF4-FFF2-40B4-BE49-F238E27FC236}">
                <a16:creationId xmlns:a16="http://schemas.microsoft.com/office/drawing/2014/main" id="{46D78A85-4EE8-44AD-9C5C-CF56398B7F9C}"/>
              </a:ext>
            </a:extLst>
          </p:cNvPr>
          <p:cNvSpPr>
            <a:spLocks noGrp="1"/>
          </p:cNvSpPr>
          <p:nvPr>
            <p:ph idx="4294967295"/>
          </p:nvPr>
        </p:nvSpPr>
        <p:spPr>
          <a:xfrm>
            <a:off x="710811" y="5131131"/>
            <a:ext cx="10860087" cy="1136650"/>
          </a:xfrm>
        </p:spPr>
        <p:txBody>
          <a:bodyPr/>
          <a:lstStyle/>
          <a:p>
            <a:pPr>
              <a:buClr>
                <a:srgbClr val="326C87"/>
              </a:buClr>
            </a:pPr>
            <a:r>
              <a:rPr lang="en-US" sz="2000" dirty="0"/>
              <a:t>Anemia is not a contraindication for ruxolitinib use</a:t>
            </a:r>
          </a:p>
          <a:p>
            <a:pPr>
              <a:buClr>
                <a:srgbClr val="326C87"/>
              </a:buClr>
            </a:pPr>
            <a:r>
              <a:rPr lang="en-US" sz="2000" dirty="0"/>
              <a:t>Hb changes on ruxolitinib treatment do not bear the same prognostic implications as Hb changes that occur as a consequence of MF pathology</a:t>
            </a:r>
          </a:p>
        </p:txBody>
      </p:sp>
      <p:sp>
        <p:nvSpPr>
          <p:cNvPr id="5" name="Rectangle 4"/>
          <p:cNvSpPr/>
          <p:nvPr/>
        </p:nvSpPr>
        <p:spPr>
          <a:xfrm>
            <a:off x="783788" y="5840510"/>
            <a:ext cx="10913253" cy="523188"/>
          </a:xfrm>
          <a:prstGeom prst="rect">
            <a:avLst/>
          </a:prstGeom>
        </p:spPr>
        <p:txBody>
          <a:bodyPr wrap="square" lIns="91407" tIns="45704" rIns="91407" bIns="45704">
            <a:spAutoFit/>
          </a:bodyPr>
          <a:lstStyle/>
          <a:p>
            <a:pPr marL="0" marR="0" lvl="0" indent="0" algn="l" defTabSz="914048" rtl="0" eaLnBrk="1" fontAlgn="t" latinLnBrk="0" hangingPunct="1">
              <a:lnSpc>
                <a:spcPct val="100000"/>
              </a:lnSpc>
              <a:spcBef>
                <a:spcPts val="200"/>
              </a:spcBef>
              <a:spcAft>
                <a:spcPts val="200"/>
              </a:spcAft>
              <a:buClrTx/>
              <a:buSzTx/>
              <a:buFontTx/>
              <a:buNone/>
              <a:tabLst/>
              <a:defRPr/>
            </a:pPr>
            <a:br>
              <a:rPr kumimoji="0" lang="en-US" sz="1400" b="0" i="0" u="none" strike="noStrike" kern="1200" cap="none" spc="0" normalizeH="0" baseline="0" noProof="0" dirty="0">
                <a:ln>
                  <a:noFill/>
                </a:ln>
                <a:solidFill>
                  <a:srgbClr val="000000"/>
                </a:solidFill>
                <a:effectLst/>
                <a:uLnTx/>
                <a:uFillTx/>
                <a:latin typeface="Arial"/>
                <a:ea typeface="ヒラギノ角ゴ Pro W3" charset="-128"/>
                <a:cs typeface="+mn-cs"/>
              </a:rPr>
            </a:br>
            <a:endParaRPr kumimoji="0" lang="en-US" sz="1400" b="1" i="0" u="none" strike="noStrike" kern="1200" cap="none" spc="0" normalizeH="0" baseline="0" noProof="0" dirty="0">
              <a:ln>
                <a:noFill/>
              </a:ln>
              <a:solidFill>
                <a:prstClr val="black"/>
              </a:solidFill>
              <a:effectLst/>
              <a:uLnTx/>
              <a:uFillTx/>
              <a:latin typeface="Arial"/>
              <a:ea typeface="ヒラギノ角ゴ Pro W3" charset="-128"/>
              <a:cs typeface="+mn-cs"/>
            </a:endParaRPr>
          </a:p>
        </p:txBody>
      </p:sp>
      <p:sp>
        <p:nvSpPr>
          <p:cNvPr id="18" name="Rectangle 17">
            <a:extLst>
              <a:ext uri="{FF2B5EF4-FFF2-40B4-BE49-F238E27FC236}">
                <a16:creationId xmlns:a16="http://schemas.microsoft.com/office/drawing/2014/main" id="{3C0690CB-9212-4927-B63E-0AC2EBB71EFB}"/>
              </a:ext>
            </a:extLst>
          </p:cNvPr>
          <p:cNvSpPr/>
          <p:nvPr/>
        </p:nvSpPr>
        <p:spPr>
          <a:xfrm>
            <a:off x="1750313" y="1545515"/>
            <a:ext cx="6820267" cy="430855"/>
          </a:xfrm>
          <a:prstGeom prst="rect">
            <a:avLst/>
          </a:prstGeom>
        </p:spPr>
        <p:txBody>
          <a:bodyPr wrap="square" lIns="91407" tIns="45704" rIns="91407" bIns="45704">
            <a:spAutoFit/>
          </a:bodyPr>
          <a:lstStyle/>
          <a:p>
            <a:pPr marL="0" marR="0" lvl="0" indent="0" algn="ctr" defTabSz="914048" rtl="0" eaLnBrk="1" fontAlgn="t" latinLnBrk="0" hangingPunct="1">
              <a:lnSpc>
                <a:spcPct val="100000"/>
              </a:lnSpc>
              <a:spcBef>
                <a:spcPts val="200"/>
              </a:spcBef>
              <a:spcAft>
                <a:spcPts val="20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OS</a:t>
            </a:r>
            <a:endParaRPr kumimoji="0" lang="en-US" sz="2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0" name="Rectangle 19">
            <a:extLst>
              <a:ext uri="{FF2B5EF4-FFF2-40B4-BE49-F238E27FC236}">
                <a16:creationId xmlns:a16="http://schemas.microsoft.com/office/drawing/2014/main" id="{FF2B10FC-463A-4236-8373-DC6C6654303E}"/>
              </a:ext>
            </a:extLst>
          </p:cNvPr>
          <p:cNvSpPr/>
          <p:nvPr/>
        </p:nvSpPr>
        <p:spPr bwMode="auto">
          <a:xfrm>
            <a:off x="8566918" y="2148129"/>
            <a:ext cx="3475631" cy="830997"/>
          </a:xfrm>
          <a:prstGeom prst="rect">
            <a:avLst/>
          </a:prstGeom>
          <a:noFill/>
          <a:ln>
            <a:noFill/>
          </a:ln>
        </p:spPr>
        <p:txBody>
          <a:bodyPr wrap="none" rtlCol="0" anchor="ctr">
            <a:spAutoFit/>
          </a:bodyPr>
          <a:lstStyle/>
          <a:p>
            <a:pPr marL="0" marR="0" lvl="0" indent="0" algn="l" defTabSz="456651"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a:ea typeface="+mn-ea"/>
                <a:cs typeface="+mn-cs"/>
              </a:rPr>
              <a:t>RUX (drop in Hb ≤30 g/L, n = 121</a:t>
            </a:r>
            <a:r>
              <a:rPr kumimoji="0" lang="en-US" sz="1600" b="1" i="0" u="none" strike="noStrike" kern="1200" cap="none" spc="0" normalizeH="0" baseline="0" noProof="0" dirty="0">
                <a:ln>
                  <a:noFill/>
                </a:ln>
                <a:solidFill>
                  <a:srgbClr val="CDCDCF"/>
                </a:solidFill>
                <a:effectLst/>
                <a:uLnTx/>
                <a:uFillTx/>
                <a:latin typeface="Arial"/>
                <a:ea typeface="+mn-ea"/>
                <a:cs typeface="+mn-cs"/>
              </a:rPr>
              <a:t>) </a:t>
            </a:r>
          </a:p>
          <a:p>
            <a:pPr marL="0" marR="0" lvl="0" indent="0" algn="l" defTabSz="456651"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DA1BB"/>
                </a:solidFill>
                <a:effectLst/>
                <a:uLnTx/>
                <a:uFillTx/>
                <a:latin typeface="Arial"/>
                <a:ea typeface="+mn-ea"/>
                <a:cs typeface="+mn-cs"/>
              </a:rPr>
              <a:t>RUX (drop in Hb &gt;30 g/L, n = 124)</a:t>
            </a:r>
          </a:p>
          <a:p>
            <a:pPr marL="0" marR="0" lvl="0" indent="0" algn="l" defTabSz="456651"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Arial"/>
                <a:ea typeface="+mn-ea"/>
                <a:cs typeface="+mn-cs"/>
              </a:rPr>
              <a:t>BAT (drop in Hb ≤30 g/L, n = 143)</a:t>
            </a:r>
          </a:p>
        </p:txBody>
      </p:sp>
      <p:sp>
        <p:nvSpPr>
          <p:cNvPr id="22" name="Text Box 11">
            <a:extLst>
              <a:ext uri="{FF2B5EF4-FFF2-40B4-BE49-F238E27FC236}">
                <a16:creationId xmlns:a16="http://schemas.microsoft.com/office/drawing/2014/main" id="{31B479CC-1639-4614-9E0B-51F6C1962898}"/>
              </a:ext>
            </a:extLst>
          </p:cNvPr>
          <p:cNvSpPr txBox="1">
            <a:spLocks noChangeArrowheads="1"/>
          </p:cNvSpPr>
          <p:nvPr/>
        </p:nvSpPr>
        <p:spPr bwMode="auto">
          <a:xfrm rot="16200000">
            <a:off x="-228369" y="3011574"/>
            <a:ext cx="2495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456651"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Arial"/>
                <a:ea typeface="+mn-ea"/>
                <a:cs typeface="+mn-cs"/>
              </a:rPr>
              <a:t>Survival Probability</a:t>
            </a:r>
          </a:p>
        </p:txBody>
      </p:sp>
      <p:cxnSp>
        <p:nvCxnSpPr>
          <p:cNvPr id="23" name="Straight Connector 22">
            <a:extLst>
              <a:ext uri="{FF2B5EF4-FFF2-40B4-BE49-F238E27FC236}">
                <a16:creationId xmlns:a16="http://schemas.microsoft.com/office/drawing/2014/main" id="{53BE37ED-044E-4445-A3D8-1A78CE5E9D71}"/>
              </a:ext>
            </a:extLst>
          </p:cNvPr>
          <p:cNvCxnSpPr/>
          <p:nvPr/>
        </p:nvCxnSpPr>
        <p:spPr bwMode="auto">
          <a:xfrm>
            <a:off x="1676812" y="2001517"/>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37A75CA8-3564-4451-B8C9-52DDA2B4001E}"/>
              </a:ext>
            </a:extLst>
          </p:cNvPr>
          <p:cNvCxnSpPr/>
          <p:nvPr/>
        </p:nvCxnSpPr>
        <p:spPr bwMode="auto">
          <a:xfrm>
            <a:off x="1676812" y="2434321"/>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98200F5B-83C4-42C0-B3FE-8F9E809FF96B}"/>
              </a:ext>
            </a:extLst>
          </p:cNvPr>
          <p:cNvCxnSpPr/>
          <p:nvPr/>
        </p:nvCxnSpPr>
        <p:spPr bwMode="auto">
          <a:xfrm>
            <a:off x="1676812" y="2934087"/>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B018B190-53E4-4B34-9138-C71035A45C15}"/>
              </a:ext>
            </a:extLst>
          </p:cNvPr>
          <p:cNvCxnSpPr/>
          <p:nvPr/>
        </p:nvCxnSpPr>
        <p:spPr bwMode="auto">
          <a:xfrm>
            <a:off x="1676812" y="3383517"/>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F9DE0BB9-F46A-4312-82BF-3CFA92CE9ED7}"/>
              </a:ext>
            </a:extLst>
          </p:cNvPr>
          <p:cNvCxnSpPr>
            <a:cxnSpLocks/>
          </p:cNvCxnSpPr>
          <p:nvPr/>
        </p:nvCxnSpPr>
        <p:spPr bwMode="auto">
          <a:xfrm>
            <a:off x="1676812" y="3866505"/>
            <a:ext cx="64008" cy="1"/>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136B6996-0219-4BA1-8F6F-DD9724621CA6}"/>
              </a:ext>
            </a:extLst>
          </p:cNvPr>
          <p:cNvCxnSpPr>
            <a:cxnSpLocks/>
          </p:cNvCxnSpPr>
          <p:nvPr/>
        </p:nvCxnSpPr>
        <p:spPr bwMode="auto">
          <a:xfrm>
            <a:off x="1676812" y="4332717"/>
            <a:ext cx="64008" cy="1"/>
          </a:xfrm>
          <a:prstGeom prst="line">
            <a:avLst/>
          </a:prstGeom>
          <a:noFill/>
          <a:ln w="28575" cap="flat" cmpd="sng" algn="ctr">
            <a:solidFill>
              <a:schemeClr val="bg1"/>
            </a:solidFill>
            <a:prstDash val="solid"/>
            <a:round/>
            <a:headEnd type="none" w="med" len="med"/>
            <a:tailEnd type="none" w="med" len="med"/>
          </a:ln>
          <a:effectLst/>
        </p:spPr>
      </p:cxnSp>
      <p:sp>
        <p:nvSpPr>
          <p:cNvPr id="29" name="TextBox 28">
            <a:extLst>
              <a:ext uri="{FF2B5EF4-FFF2-40B4-BE49-F238E27FC236}">
                <a16:creationId xmlns:a16="http://schemas.microsoft.com/office/drawing/2014/main" id="{B02F0363-9465-49CD-BD14-E186F92C8EB3}"/>
              </a:ext>
            </a:extLst>
          </p:cNvPr>
          <p:cNvSpPr txBox="1"/>
          <p:nvPr/>
        </p:nvSpPr>
        <p:spPr>
          <a:xfrm>
            <a:off x="1245971" y="1829086"/>
            <a:ext cx="497251" cy="318100"/>
          </a:xfrm>
          <a:prstGeom prst="rect">
            <a:avLst/>
          </a:prstGeom>
          <a:noFill/>
        </p:spPr>
        <p:txBody>
          <a:bodyPr wrap="none" rtlCol="0" anchor="ctr">
            <a:spAutoFit/>
          </a:bodyPr>
          <a:lstStyle/>
          <a:p>
            <a:pPr marL="0" marR="0" lvl="0" indent="0" algn="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100</a:t>
            </a:r>
          </a:p>
        </p:txBody>
      </p:sp>
      <p:sp>
        <p:nvSpPr>
          <p:cNvPr id="30" name="TextBox 29">
            <a:extLst>
              <a:ext uri="{FF2B5EF4-FFF2-40B4-BE49-F238E27FC236}">
                <a16:creationId xmlns:a16="http://schemas.microsoft.com/office/drawing/2014/main" id="{4E4E51D9-A95E-4145-9A5A-27EC073B41F7}"/>
              </a:ext>
            </a:extLst>
          </p:cNvPr>
          <p:cNvSpPr txBox="1"/>
          <p:nvPr/>
        </p:nvSpPr>
        <p:spPr>
          <a:xfrm>
            <a:off x="1350166" y="2261958"/>
            <a:ext cx="393056" cy="318100"/>
          </a:xfrm>
          <a:prstGeom prst="rect">
            <a:avLst/>
          </a:prstGeom>
          <a:noFill/>
        </p:spPr>
        <p:txBody>
          <a:bodyPr wrap="none" rtlCol="0" anchor="ctr">
            <a:spAutoFit/>
          </a:bodyPr>
          <a:lstStyle/>
          <a:p>
            <a:pPr marL="0" marR="0" lvl="0" indent="0" algn="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80</a:t>
            </a:r>
          </a:p>
        </p:txBody>
      </p:sp>
      <p:sp>
        <p:nvSpPr>
          <p:cNvPr id="31" name="TextBox 30">
            <a:extLst>
              <a:ext uri="{FF2B5EF4-FFF2-40B4-BE49-F238E27FC236}">
                <a16:creationId xmlns:a16="http://schemas.microsoft.com/office/drawing/2014/main" id="{58225B41-DB8A-4C8F-B860-B98A28617D7D}"/>
              </a:ext>
            </a:extLst>
          </p:cNvPr>
          <p:cNvSpPr txBox="1"/>
          <p:nvPr/>
        </p:nvSpPr>
        <p:spPr>
          <a:xfrm>
            <a:off x="1350166" y="2761943"/>
            <a:ext cx="393056" cy="318100"/>
          </a:xfrm>
          <a:prstGeom prst="rect">
            <a:avLst/>
          </a:prstGeom>
          <a:noFill/>
        </p:spPr>
        <p:txBody>
          <a:bodyPr wrap="none" rtlCol="0" anchor="ctr">
            <a:spAutoFit/>
          </a:bodyPr>
          <a:lstStyle/>
          <a:p>
            <a:pPr marL="0" marR="0" lvl="0" indent="0" algn="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60</a:t>
            </a:r>
          </a:p>
        </p:txBody>
      </p:sp>
      <p:sp>
        <p:nvSpPr>
          <p:cNvPr id="32" name="TextBox 31">
            <a:extLst>
              <a:ext uri="{FF2B5EF4-FFF2-40B4-BE49-F238E27FC236}">
                <a16:creationId xmlns:a16="http://schemas.microsoft.com/office/drawing/2014/main" id="{9C4FABDB-FED6-41D8-866D-A80E8CFAD347}"/>
              </a:ext>
            </a:extLst>
          </p:cNvPr>
          <p:cNvSpPr txBox="1"/>
          <p:nvPr/>
        </p:nvSpPr>
        <p:spPr>
          <a:xfrm>
            <a:off x="1350166" y="3211594"/>
            <a:ext cx="393056" cy="318100"/>
          </a:xfrm>
          <a:prstGeom prst="rect">
            <a:avLst/>
          </a:prstGeom>
          <a:noFill/>
        </p:spPr>
        <p:txBody>
          <a:bodyPr wrap="none" rtlCol="0" anchor="ctr">
            <a:spAutoFit/>
          </a:bodyPr>
          <a:lstStyle/>
          <a:p>
            <a:pPr marL="0" marR="0" lvl="0" indent="0" algn="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40</a:t>
            </a:r>
          </a:p>
        </p:txBody>
      </p:sp>
      <p:sp>
        <p:nvSpPr>
          <p:cNvPr id="33" name="TextBox 32">
            <a:extLst>
              <a:ext uri="{FF2B5EF4-FFF2-40B4-BE49-F238E27FC236}">
                <a16:creationId xmlns:a16="http://schemas.microsoft.com/office/drawing/2014/main" id="{2411EB1A-8CDF-44E4-8225-B4CA035FB8F7}"/>
              </a:ext>
            </a:extLst>
          </p:cNvPr>
          <p:cNvSpPr txBox="1"/>
          <p:nvPr/>
        </p:nvSpPr>
        <p:spPr>
          <a:xfrm>
            <a:off x="1207498" y="3694802"/>
            <a:ext cx="535724" cy="318100"/>
          </a:xfrm>
          <a:prstGeom prst="rect">
            <a:avLst/>
          </a:prstGeom>
          <a:noFill/>
        </p:spPr>
        <p:txBody>
          <a:bodyPr wrap="square" rtlCol="0" anchor="ctr">
            <a:spAutoFit/>
          </a:bodyPr>
          <a:lstStyle/>
          <a:p>
            <a:pPr marL="0" marR="0" lvl="0" indent="0" algn="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20</a:t>
            </a:r>
          </a:p>
        </p:txBody>
      </p:sp>
      <p:sp>
        <p:nvSpPr>
          <p:cNvPr id="34" name="TextBox 33">
            <a:extLst>
              <a:ext uri="{FF2B5EF4-FFF2-40B4-BE49-F238E27FC236}">
                <a16:creationId xmlns:a16="http://schemas.microsoft.com/office/drawing/2014/main" id="{0C3A4CED-835C-4E95-ADD9-4D65B3C6884A}"/>
              </a:ext>
            </a:extLst>
          </p:cNvPr>
          <p:cNvSpPr txBox="1"/>
          <p:nvPr/>
        </p:nvSpPr>
        <p:spPr>
          <a:xfrm>
            <a:off x="1415887" y="4161230"/>
            <a:ext cx="327335" cy="318100"/>
          </a:xfrm>
          <a:prstGeom prst="rect">
            <a:avLst/>
          </a:prstGeom>
          <a:noFill/>
        </p:spPr>
        <p:txBody>
          <a:bodyPr wrap="square" rtlCol="0" anchor="ctr">
            <a:spAutoFit/>
          </a:bodyPr>
          <a:lstStyle/>
          <a:p>
            <a:pPr marL="0" marR="0" lvl="0" indent="0" algn="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0</a:t>
            </a:r>
          </a:p>
        </p:txBody>
      </p:sp>
      <p:sp>
        <p:nvSpPr>
          <p:cNvPr id="7" name="Freeform: Shape 6">
            <a:extLst>
              <a:ext uri="{FF2B5EF4-FFF2-40B4-BE49-F238E27FC236}">
                <a16:creationId xmlns:a16="http://schemas.microsoft.com/office/drawing/2014/main" id="{EAD2F5DA-E0B8-4CBA-AB62-FDA7387609CF}"/>
              </a:ext>
            </a:extLst>
          </p:cNvPr>
          <p:cNvSpPr/>
          <p:nvPr/>
        </p:nvSpPr>
        <p:spPr bwMode="auto">
          <a:xfrm>
            <a:off x="1750312" y="1983814"/>
            <a:ext cx="6996419" cy="2348903"/>
          </a:xfrm>
          <a:custGeom>
            <a:avLst/>
            <a:gdLst>
              <a:gd name="connsiteX0" fmla="*/ 0 w 6996418"/>
              <a:gd name="connsiteY0" fmla="*/ 0 h 3061982"/>
              <a:gd name="connsiteX1" fmla="*/ 0 w 6996418"/>
              <a:gd name="connsiteY1" fmla="*/ 3061982 h 3061982"/>
              <a:gd name="connsiteX2" fmla="*/ 6996418 w 6996418"/>
              <a:gd name="connsiteY2" fmla="*/ 3061982 h 3061982"/>
            </a:gdLst>
            <a:ahLst/>
            <a:cxnLst>
              <a:cxn ang="0">
                <a:pos x="connsiteX0" y="connsiteY0"/>
              </a:cxn>
              <a:cxn ang="0">
                <a:pos x="connsiteX1" y="connsiteY1"/>
              </a:cxn>
              <a:cxn ang="0">
                <a:pos x="connsiteX2" y="connsiteY2"/>
              </a:cxn>
            </a:cxnLst>
            <a:rect l="l" t="t" r="r" b="b"/>
            <a:pathLst>
              <a:path w="6996418" h="3061982">
                <a:moveTo>
                  <a:pt x="0" y="0"/>
                </a:moveTo>
                <a:lnTo>
                  <a:pt x="0" y="3061982"/>
                </a:lnTo>
                <a:lnTo>
                  <a:pt x="6996418" y="3061982"/>
                </a:lnTo>
              </a:path>
            </a:pathLst>
          </a:cu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4566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F28D659E-742B-4EF8-9B09-F3268B87C000}"/>
              </a:ext>
            </a:extLst>
          </p:cNvPr>
          <p:cNvGrpSpPr/>
          <p:nvPr/>
        </p:nvGrpSpPr>
        <p:grpSpPr>
          <a:xfrm rot="5400000">
            <a:off x="5350114" y="1205303"/>
            <a:ext cx="64015" cy="6326555"/>
            <a:chOff x="2243260" y="2117029"/>
            <a:chExt cx="64015" cy="1339376"/>
          </a:xfrm>
        </p:grpSpPr>
        <p:cxnSp>
          <p:nvCxnSpPr>
            <p:cNvPr id="35" name="Straight Connector 34">
              <a:extLst>
                <a:ext uri="{FF2B5EF4-FFF2-40B4-BE49-F238E27FC236}">
                  <a16:creationId xmlns:a16="http://schemas.microsoft.com/office/drawing/2014/main" id="{F2CEFF13-FFC1-465B-93C2-DE1B93B4F3C4}"/>
                </a:ext>
              </a:extLst>
            </p:cNvPr>
            <p:cNvCxnSpPr/>
            <p:nvPr/>
          </p:nvCxnSpPr>
          <p:spPr bwMode="auto">
            <a:xfrm>
              <a:off x="2243267" y="211702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D805046B-6863-4A30-82AE-871534167DDB}"/>
                </a:ext>
              </a:extLst>
            </p:cNvPr>
            <p:cNvCxnSpPr/>
            <p:nvPr/>
          </p:nvCxnSpPr>
          <p:spPr bwMode="auto">
            <a:xfrm>
              <a:off x="2243260" y="256048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75F9135D-8214-4A52-B62F-8F2BB9A19823}"/>
                </a:ext>
              </a:extLst>
            </p:cNvPr>
            <p:cNvCxnSpPr/>
            <p:nvPr/>
          </p:nvCxnSpPr>
          <p:spPr bwMode="auto">
            <a:xfrm>
              <a:off x="2243260" y="300697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EE256878-E8E7-46F0-85DF-92628064081A}"/>
                </a:ext>
              </a:extLst>
            </p:cNvPr>
            <p:cNvCxnSpPr/>
            <p:nvPr/>
          </p:nvCxnSpPr>
          <p:spPr bwMode="auto">
            <a:xfrm>
              <a:off x="2243260" y="3456405"/>
              <a:ext cx="64008" cy="0"/>
            </a:xfrm>
            <a:prstGeom prst="line">
              <a:avLst/>
            </a:prstGeom>
            <a:noFill/>
            <a:ln w="28575" cap="flat" cmpd="sng" algn="ctr">
              <a:solidFill>
                <a:schemeClr val="bg1"/>
              </a:solidFill>
              <a:prstDash val="solid"/>
              <a:round/>
              <a:headEnd type="none" w="med" len="med"/>
              <a:tailEnd type="none" w="med" len="med"/>
            </a:ln>
            <a:effectLst/>
          </p:spPr>
        </p:cxnSp>
      </p:grpSp>
      <p:grpSp>
        <p:nvGrpSpPr>
          <p:cNvPr id="40" name="Group 39">
            <a:extLst>
              <a:ext uri="{FF2B5EF4-FFF2-40B4-BE49-F238E27FC236}">
                <a16:creationId xmlns:a16="http://schemas.microsoft.com/office/drawing/2014/main" id="{DE16AD1D-7C8C-4417-8415-A431DCAF2D34}"/>
              </a:ext>
            </a:extLst>
          </p:cNvPr>
          <p:cNvGrpSpPr/>
          <p:nvPr/>
        </p:nvGrpSpPr>
        <p:grpSpPr>
          <a:xfrm>
            <a:off x="2184724" y="1955780"/>
            <a:ext cx="6365019" cy="500933"/>
            <a:chOff x="2608028" y="1884458"/>
            <a:chExt cx="6365019" cy="500933"/>
          </a:xfrm>
        </p:grpSpPr>
        <p:sp>
          <p:nvSpPr>
            <p:cNvPr id="11" name="Freeform: Shape 10">
              <a:extLst>
                <a:ext uri="{FF2B5EF4-FFF2-40B4-BE49-F238E27FC236}">
                  <a16:creationId xmlns:a16="http://schemas.microsoft.com/office/drawing/2014/main" id="{A2B387C6-5F4E-4934-973A-2600843B9CA8}"/>
                </a:ext>
              </a:extLst>
            </p:cNvPr>
            <p:cNvSpPr/>
            <p:nvPr/>
          </p:nvSpPr>
          <p:spPr bwMode="auto">
            <a:xfrm>
              <a:off x="2608028" y="1896386"/>
              <a:ext cx="6365019" cy="489005"/>
            </a:xfrm>
            <a:custGeom>
              <a:avLst/>
              <a:gdLst>
                <a:gd name="connsiteX0" fmla="*/ 0 w 6365019"/>
                <a:gd name="connsiteY0" fmla="*/ 0 h 489005"/>
                <a:gd name="connsiteX1" fmla="*/ 707666 w 6365019"/>
                <a:gd name="connsiteY1" fmla="*/ 0 h 489005"/>
                <a:gd name="connsiteX2" fmla="*/ 707666 w 6365019"/>
                <a:gd name="connsiteY2" fmla="*/ 35781 h 489005"/>
                <a:gd name="connsiteX3" fmla="*/ 974035 w 6365019"/>
                <a:gd name="connsiteY3" fmla="*/ 35781 h 489005"/>
                <a:gd name="connsiteX4" fmla="*/ 974035 w 6365019"/>
                <a:gd name="connsiteY4" fmla="*/ 39757 h 489005"/>
                <a:gd name="connsiteX5" fmla="*/ 1665798 w 6365019"/>
                <a:gd name="connsiteY5" fmla="*/ 39757 h 489005"/>
                <a:gd name="connsiteX6" fmla="*/ 1665798 w 6365019"/>
                <a:gd name="connsiteY6" fmla="*/ 71562 h 489005"/>
                <a:gd name="connsiteX7" fmla="*/ 2051436 w 6365019"/>
                <a:gd name="connsiteY7" fmla="*/ 71562 h 489005"/>
                <a:gd name="connsiteX8" fmla="*/ 2051436 w 6365019"/>
                <a:gd name="connsiteY8" fmla="*/ 79513 h 489005"/>
                <a:gd name="connsiteX9" fmla="*/ 2194560 w 6365019"/>
                <a:gd name="connsiteY9" fmla="*/ 79513 h 489005"/>
                <a:gd name="connsiteX10" fmla="*/ 2194560 w 6365019"/>
                <a:gd name="connsiteY10" fmla="*/ 99391 h 489005"/>
                <a:gd name="connsiteX11" fmla="*/ 2528515 w 6365019"/>
                <a:gd name="connsiteY11" fmla="*/ 99391 h 489005"/>
                <a:gd name="connsiteX12" fmla="*/ 2528515 w 6365019"/>
                <a:gd name="connsiteY12" fmla="*/ 127221 h 489005"/>
                <a:gd name="connsiteX13" fmla="*/ 2715370 w 6365019"/>
                <a:gd name="connsiteY13" fmla="*/ 127221 h 489005"/>
                <a:gd name="connsiteX14" fmla="*/ 2715370 w 6365019"/>
                <a:gd name="connsiteY14" fmla="*/ 147099 h 489005"/>
                <a:gd name="connsiteX15" fmla="*/ 2842591 w 6365019"/>
                <a:gd name="connsiteY15" fmla="*/ 147099 h 489005"/>
                <a:gd name="connsiteX16" fmla="*/ 2842591 w 6365019"/>
                <a:gd name="connsiteY16" fmla="*/ 170953 h 489005"/>
                <a:gd name="connsiteX17" fmla="*/ 2989690 w 6365019"/>
                <a:gd name="connsiteY17" fmla="*/ 170953 h 489005"/>
                <a:gd name="connsiteX18" fmla="*/ 2989690 w 6365019"/>
                <a:gd name="connsiteY18" fmla="*/ 190831 h 489005"/>
                <a:gd name="connsiteX19" fmla="*/ 3212327 w 6365019"/>
                <a:gd name="connsiteY19" fmla="*/ 190831 h 489005"/>
                <a:gd name="connsiteX20" fmla="*/ 3212327 w 6365019"/>
                <a:gd name="connsiteY20" fmla="*/ 206734 h 489005"/>
                <a:gd name="connsiteX21" fmla="*/ 3470744 w 6365019"/>
                <a:gd name="connsiteY21" fmla="*/ 206734 h 489005"/>
                <a:gd name="connsiteX22" fmla="*/ 3470744 w 6365019"/>
                <a:gd name="connsiteY22" fmla="*/ 254442 h 489005"/>
                <a:gd name="connsiteX23" fmla="*/ 3593989 w 6365019"/>
                <a:gd name="connsiteY23" fmla="*/ 254442 h 489005"/>
                <a:gd name="connsiteX24" fmla="*/ 3593989 w 6365019"/>
                <a:gd name="connsiteY24" fmla="*/ 282271 h 489005"/>
                <a:gd name="connsiteX25" fmla="*/ 3637722 w 6365019"/>
                <a:gd name="connsiteY25" fmla="*/ 282271 h 489005"/>
                <a:gd name="connsiteX26" fmla="*/ 3637722 w 6365019"/>
                <a:gd name="connsiteY26" fmla="*/ 306125 h 489005"/>
                <a:gd name="connsiteX27" fmla="*/ 4071068 w 6365019"/>
                <a:gd name="connsiteY27" fmla="*/ 306125 h 489005"/>
                <a:gd name="connsiteX28" fmla="*/ 4071068 w 6365019"/>
                <a:gd name="connsiteY28" fmla="*/ 322028 h 489005"/>
                <a:gd name="connsiteX29" fmla="*/ 4961614 w 6365019"/>
                <a:gd name="connsiteY29" fmla="*/ 322028 h 489005"/>
                <a:gd name="connsiteX30" fmla="*/ 4961614 w 6365019"/>
                <a:gd name="connsiteY30" fmla="*/ 337931 h 489005"/>
                <a:gd name="connsiteX31" fmla="*/ 5581815 w 6365019"/>
                <a:gd name="connsiteY31" fmla="*/ 337931 h 489005"/>
                <a:gd name="connsiteX32" fmla="*/ 5581815 w 6365019"/>
                <a:gd name="connsiteY32" fmla="*/ 369736 h 489005"/>
                <a:gd name="connsiteX33" fmla="*/ 6317311 w 6365019"/>
                <a:gd name="connsiteY33" fmla="*/ 369736 h 489005"/>
                <a:gd name="connsiteX34" fmla="*/ 6317311 w 6365019"/>
                <a:gd name="connsiteY34" fmla="*/ 429371 h 489005"/>
                <a:gd name="connsiteX35" fmla="*/ 6365019 w 6365019"/>
                <a:gd name="connsiteY35" fmla="*/ 429371 h 489005"/>
                <a:gd name="connsiteX36" fmla="*/ 6365019 w 6365019"/>
                <a:gd name="connsiteY36" fmla="*/ 489005 h 4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5019" h="489005">
                  <a:moveTo>
                    <a:pt x="0" y="0"/>
                  </a:moveTo>
                  <a:lnTo>
                    <a:pt x="707666" y="0"/>
                  </a:lnTo>
                  <a:lnTo>
                    <a:pt x="707666" y="35781"/>
                  </a:lnTo>
                  <a:lnTo>
                    <a:pt x="974035" y="35781"/>
                  </a:lnTo>
                  <a:lnTo>
                    <a:pt x="974035" y="39757"/>
                  </a:lnTo>
                  <a:lnTo>
                    <a:pt x="1665798" y="39757"/>
                  </a:lnTo>
                  <a:lnTo>
                    <a:pt x="1665798" y="71562"/>
                  </a:lnTo>
                  <a:lnTo>
                    <a:pt x="2051436" y="71562"/>
                  </a:lnTo>
                  <a:lnTo>
                    <a:pt x="2051436" y="79513"/>
                  </a:lnTo>
                  <a:lnTo>
                    <a:pt x="2194560" y="79513"/>
                  </a:lnTo>
                  <a:lnTo>
                    <a:pt x="2194560" y="99391"/>
                  </a:lnTo>
                  <a:lnTo>
                    <a:pt x="2528515" y="99391"/>
                  </a:lnTo>
                  <a:lnTo>
                    <a:pt x="2528515" y="127221"/>
                  </a:lnTo>
                  <a:lnTo>
                    <a:pt x="2715370" y="127221"/>
                  </a:lnTo>
                  <a:lnTo>
                    <a:pt x="2715370" y="147099"/>
                  </a:lnTo>
                  <a:lnTo>
                    <a:pt x="2842591" y="147099"/>
                  </a:lnTo>
                  <a:lnTo>
                    <a:pt x="2842591" y="170953"/>
                  </a:lnTo>
                  <a:lnTo>
                    <a:pt x="2989690" y="170953"/>
                  </a:lnTo>
                  <a:lnTo>
                    <a:pt x="2989690" y="190831"/>
                  </a:lnTo>
                  <a:lnTo>
                    <a:pt x="3212327" y="190831"/>
                  </a:lnTo>
                  <a:lnTo>
                    <a:pt x="3212327" y="206734"/>
                  </a:lnTo>
                  <a:lnTo>
                    <a:pt x="3470744" y="206734"/>
                  </a:lnTo>
                  <a:lnTo>
                    <a:pt x="3470744" y="254442"/>
                  </a:lnTo>
                  <a:lnTo>
                    <a:pt x="3593989" y="254442"/>
                  </a:lnTo>
                  <a:lnTo>
                    <a:pt x="3593989" y="282271"/>
                  </a:lnTo>
                  <a:lnTo>
                    <a:pt x="3637722" y="282271"/>
                  </a:lnTo>
                  <a:lnTo>
                    <a:pt x="3637722" y="306125"/>
                  </a:lnTo>
                  <a:lnTo>
                    <a:pt x="4071068" y="306125"/>
                  </a:lnTo>
                  <a:lnTo>
                    <a:pt x="4071068" y="322028"/>
                  </a:lnTo>
                  <a:lnTo>
                    <a:pt x="4961614" y="322028"/>
                  </a:lnTo>
                  <a:lnTo>
                    <a:pt x="4961614" y="337931"/>
                  </a:lnTo>
                  <a:lnTo>
                    <a:pt x="5581815" y="337931"/>
                  </a:lnTo>
                  <a:lnTo>
                    <a:pt x="5581815" y="369736"/>
                  </a:lnTo>
                  <a:lnTo>
                    <a:pt x="6317311" y="369736"/>
                  </a:lnTo>
                  <a:lnTo>
                    <a:pt x="6317311" y="429371"/>
                  </a:lnTo>
                  <a:lnTo>
                    <a:pt x="6365019" y="429371"/>
                  </a:lnTo>
                  <a:lnTo>
                    <a:pt x="6365019" y="489005"/>
                  </a:lnTo>
                </a:path>
              </a:pathLst>
            </a:cu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4566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16E0FC82-D6A2-4095-96DD-F13A7E059C74}"/>
                </a:ext>
              </a:extLst>
            </p:cNvPr>
            <p:cNvCxnSpPr/>
            <p:nvPr/>
          </p:nvCxnSpPr>
          <p:spPr bwMode="auto">
            <a:xfrm>
              <a:off x="3438939" y="1884458"/>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86263C6E-50C8-4EFC-B585-E428E258249D}"/>
                </a:ext>
              </a:extLst>
            </p:cNvPr>
            <p:cNvCxnSpPr/>
            <p:nvPr/>
          </p:nvCxnSpPr>
          <p:spPr bwMode="auto">
            <a:xfrm>
              <a:off x="3527728" y="1884458"/>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76C1DCC9-3726-461E-8DCB-1833BBE43712}"/>
                </a:ext>
              </a:extLst>
            </p:cNvPr>
            <p:cNvCxnSpPr/>
            <p:nvPr/>
          </p:nvCxnSpPr>
          <p:spPr bwMode="auto">
            <a:xfrm>
              <a:off x="3866985" y="1887683"/>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C388C4A7-844A-49B4-83F9-26E638BC2F1A}"/>
                </a:ext>
              </a:extLst>
            </p:cNvPr>
            <p:cNvCxnSpPr/>
            <p:nvPr/>
          </p:nvCxnSpPr>
          <p:spPr bwMode="auto">
            <a:xfrm>
              <a:off x="4162508" y="1887683"/>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1E62E06E-CE76-4D4C-906A-6E87DAD655BE}"/>
                </a:ext>
              </a:extLst>
            </p:cNvPr>
            <p:cNvCxnSpPr/>
            <p:nvPr/>
          </p:nvCxnSpPr>
          <p:spPr bwMode="auto">
            <a:xfrm>
              <a:off x="4291054" y="1922005"/>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331F02AE-9DC9-4271-A472-0517D699E37D}"/>
                </a:ext>
              </a:extLst>
            </p:cNvPr>
            <p:cNvCxnSpPr/>
            <p:nvPr/>
          </p:nvCxnSpPr>
          <p:spPr bwMode="auto">
            <a:xfrm>
              <a:off x="4492486" y="1921580"/>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AAF814EE-89F7-4DC8-BB5A-33C3FE5AA81D}"/>
                </a:ext>
              </a:extLst>
            </p:cNvPr>
            <p:cNvCxnSpPr/>
            <p:nvPr/>
          </p:nvCxnSpPr>
          <p:spPr bwMode="auto">
            <a:xfrm>
              <a:off x="4540193" y="1921580"/>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7489CA01-6E4C-4186-9771-01B0CB1749D7}"/>
                </a:ext>
              </a:extLst>
            </p:cNvPr>
            <p:cNvCxnSpPr/>
            <p:nvPr/>
          </p:nvCxnSpPr>
          <p:spPr bwMode="auto">
            <a:xfrm>
              <a:off x="4891377" y="1958686"/>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8332F218-EC2B-4376-A832-E64FB735AD69}"/>
                </a:ext>
              </a:extLst>
            </p:cNvPr>
            <p:cNvCxnSpPr/>
            <p:nvPr/>
          </p:nvCxnSpPr>
          <p:spPr bwMode="auto">
            <a:xfrm>
              <a:off x="5079559" y="1954727"/>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208510F4-A4F6-4641-808D-AD72019A3C8A}"/>
                </a:ext>
              </a:extLst>
            </p:cNvPr>
            <p:cNvCxnSpPr/>
            <p:nvPr/>
          </p:nvCxnSpPr>
          <p:spPr bwMode="auto">
            <a:xfrm>
              <a:off x="5127267" y="1958686"/>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62572C64-05F7-423D-A65F-1FB3B93183E3}"/>
                </a:ext>
              </a:extLst>
            </p:cNvPr>
            <p:cNvCxnSpPr/>
            <p:nvPr/>
          </p:nvCxnSpPr>
          <p:spPr bwMode="auto">
            <a:xfrm>
              <a:off x="5189551" y="1977815"/>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BB3829FD-DE01-4D86-83FC-18B005C5EB14}"/>
                </a:ext>
              </a:extLst>
            </p:cNvPr>
            <p:cNvCxnSpPr/>
            <p:nvPr/>
          </p:nvCxnSpPr>
          <p:spPr bwMode="auto">
            <a:xfrm>
              <a:off x="5290267" y="1986518"/>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3F501F8F-54C4-4936-8620-7E3C64340A88}"/>
                </a:ext>
              </a:extLst>
            </p:cNvPr>
            <p:cNvCxnSpPr/>
            <p:nvPr/>
          </p:nvCxnSpPr>
          <p:spPr bwMode="auto">
            <a:xfrm>
              <a:off x="5376406" y="2003752"/>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A164E903-3D2B-40B7-B5E3-E4ADC7438400}"/>
                </a:ext>
              </a:extLst>
            </p:cNvPr>
            <p:cNvCxnSpPr/>
            <p:nvPr/>
          </p:nvCxnSpPr>
          <p:spPr bwMode="auto">
            <a:xfrm>
              <a:off x="6096000" y="2067947"/>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762C5D11-834C-44F5-A759-B4E109BBFBC7}"/>
                </a:ext>
              </a:extLst>
            </p:cNvPr>
            <p:cNvCxnSpPr/>
            <p:nvPr/>
          </p:nvCxnSpPr>
          <p:spPr bwMode="auto">
            <a:xfrm>
              <a:off x="6603559" y="2147426"/>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2E74DC56-BBC3-4EFD-A868-61D40899F0DE}"/>
                </a:ext>
              </a:extLst>
            </p:cNvPr>
            <p:cNvCxnSpPr/>
            <p:nvPr/>
          </p:nvCxnSpPr>
          <p:spPr bwMode="auto">
            <a:xfrm>
              <a:off x="8640418" y="2225691"/>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6DC48209-79A4-4BCE-865F-6D9B07180E62}"/>
                </a:ext>
              </a:extLst>
            </p:cNvPr>
            <p:cNvCxnSpPr/>
            <p:nvPr/>
          </p:nvCxnSpPr>
          <p:spPr bwMode="auto">
            <a:xfrm>
              <a:off x="8677522" y="2220256"/>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EBF62B2B-950C-4429-900C-4280E3BC1D8C}"/>
                </a:ext>
              </a:extLst>
            </p:cNvPr>
            <p:cNvCxnSpPr/>
            <p:nvPr/>
          </p:nvCxnSpPr>
          <p:spPr bwMode="auto">
            <a:xfrm>
              <a:off x="8735828" y="2237558"/>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CB2DB83F-D8C4-44C1-888B-E35630FC7FB7}"/>
                </a:ext>
              </a:extLst>
            </p:cNvPr>
            <p:cNvCxnSpPr/>
            <p:nvPr/>
          </p:nvCxnSpPr>
          <p:spPr bwMode="auto">
            <a:xfrm>
              <a:off x="8710650" y="2238565"/>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ECF5E5DD-47C9-4AAC-B940-35B9C7941FBF}"/>
                </a:ext>
              </a:extLst>
            </p:cNvPr>
            <p:cNvCxnSpPr/>
            <p:nvPr/>
          </p:nvCxnSpPr>
          <p:spPr bwMode="auto">
            <a:xfrm>
              <a:off x="8755708" y="2243939"/>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9D1AF7CD-8D1B-4C06-AB5C-9FF00B37CC77}"/>
                </a:ext>
              </a:extLst>
            </p:cNvPr>
            <p:cNvCxnSpPr/>
            <p:nvPr/>
          </p:nvCxnSpPr>
          <p:spPr bwMode="auto">
            <a:xfrm>
              <a:off x="8798118" y="2241534"/>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094C8BD6-EFD1-46C5-BBF3-9CCD0B8D63B1}"/>
                </a:ext>
              </a:extLst>
            </p:cNvPr>
            <p:cNvCxnSpPr/>
            <p:nvPr/>
          </p:nvCxnSpPr>
          <p:spPr bwMode="auto">
            <a:xfrm>
              <a:off x="8853778" y="2243939"/>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1E026D9-134C-4C20-AC85-ACC607522CCF}"/>
                </a:ext>
              </a:extLst>
            </p:cNvPr>
            <p:cNvCxnSpPr/>
            <p:nvPr/>
          </p:nvCxnSpPr>
          <p:spPr bwMode="auto">
            <a:xfrm>
              <a:off x="8947517" y="2295259"/>
              <a:ext cx="0" cy="90132"/>
            </a:xfrm>
            <a:prstGeom prst="line">
              <a:avLst/>
            </a:prstGeom>
            <a:noFill/>
            <a:ln w="28575" cap="flat" cmpd="sng" algn="ctr">
              <a:solidFill>
                <a:schemeClr val="accent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2380FA21-AE33-4D7F-B70C-15A78491C383}"/>
                </a:ext>
              </a:extLst>
            </p:cNvPr>
            <p:cNvCxnSpPr/>
            <p:nvPr/>
          </p:nvCxnSpPr>
          <p:spPr bwMode="auto">
            <a:xfrm>
              <a:off x="8903781" y="2265322"/>
              <a:ext cx="0" cy="90132"/>
            </a:xfrm>
            <a:prstGeom prst="line">
              <a:avLst/>
            </a:prstGeom>
            <a:noFill/>
            <a:ln w="28575" cap="flat" cmpd="sng" algn="ctr">
              <a:solidFill>
                <a:schemeClr val="accent1"/>
              </a:solidFill>
              <a:prstDash val="solid"/>
              <a:round/>
              <a:headEnd type="none" w="med" len="med"/>
              <a:tailEnd type="none" w="med" len="med"/>
            </a:ln>
            <a:effectLst/>
          </p:spPr>
        </p:cxnSp>
      </p:grpSp>
      <p:grpSp>
        <p:nvGrpSpPr>
          <p:cNvPr id="10241" name="Group 10240">
            <a:extLst>
              <a:ext uri="{FF2B5EF4-FFF2-40B4-BE49-F238E27FC236}">
                <a16:creationId xmlns:a16="http://schemas.microsoft.com/office/drawing/2014/main" id="{4F5D54B5-E85F-428C-B6AF-04D601E3DAF3}"/>
              </a:ext>
            </a:extLst>
          </p:cNvPr>
          <p:cNvGrpSpPr/>
          <p:nvPr/>
        </p:nvGrpSpPr>
        <p:grpSpPr>
          <a:xfrm>
            <a:off x="2188697" y="1938085"/>
            <a:ext cx="6347443" cy="654823"/>
            <a:chOff x="2612003" y="1863260"/>
            <a:chExt cx="6347442" cy="654823"/>
          </a:xfrm>
        </p:grpSpPr>
        <p:sp>
          <p:nvSpPr>
            <p:cNvPr id="10240" name="Freeform: Shape 10239">
              <a:extLst>
                <a:ext uri="{FF2B5EF4-FFF2-40B4-BE49-F238E27FC236}">
                  <a16:creationId xmlns:a16="http://schemas.microsoft.com/office/drawing/2014/main" id="{D9D5F038-C432-45DD-8224-D732CA7D7026}"/>
                </a:ext>
              </a:extLst>
            </p:cNvPr>
            <p:cNvSpPr/>
            <p:nvPr/>
          </p:nvSpPr>
          <p:spPr bwMode="auto">
            <a:xfrm>
              <a:off x="2612003" y="1904337"/>
              <a:ext cx="6345141" cy="548640"/>
            </a:xfrm>
            <a:custGeom>
              <a:avLst/>
              <a:gdLst>
                <a:gd name="connsiteX0" fmla="*/ 0 w 6345141"/>
                <a:gd name="connsiteY0" fmla="*/ 0 h 548640"/>
                <a:gd name="connsiteX1" fmla="*/ 985962 w 6345141"/>
                <a:gd name="connsiteY1" fmla="*/ 0 h 548640"/>
                <a:gd name="connsiteX2" fmla="*/ 985962 w 6345141"/>
                <a:gd name="connsiteY2" fmla="*/ 15903 h 548640"/>
                <a:gd name="connsiteX3" fmla="*/ 1061500 w 6345141"/>
                <a:gd name="connsiteY3" fmla="*/ 15903 h 548640"/>
                <a:gd name="connsiteX4" fmla="*/ 1061500 w 6345141"/>
                <a:gd name="connsiteY4" fmla="*/ 39757 h 548640"/>
                <a:gd name="connsiteX5" fmla="*/ 1129086 w 6345141"/>
                <a:gd name="connsiteY5" fmla="*/ 39757 h 548640"/>
                <a:gd name="connsiteX6" fmla="*/ 1129086 w 6345141"/>
                <a:gd name="connsiteY6" fmla="*/ 79513 h 548640"/>
                <a:gd name="connsiteX7" fmla="*/ 1789044 w 6345141"/>
                <a:gd name="connsiteY7" fmla="*/ 79513 h 548640"/>
                <a:gd name="connsiteX8" fmla="*/ 1789044 w 6345141"/>
                <a:gd name="connsiteY8" fmla="*/ 91440 h 548640"/>
                <a:gd name="connsiteX9" fmla="*/ 1971924 w 6345141"/>
                <a:gd name="connsiteY9" fmla="*/ 91440 h 548640"/>
                <a:gd name="connsiteX10" fmla="*/ 1971924 w 6345141"/>
                <a:gd name="connsiteY10" fmla="*/ 111319 h 548640"/>
                <a:gd name="connsiteX11" fmla="*/ 1995778 w 6345141"/>
                <a:gd name="connsiteY11" fmla="*/ 111319 h 548640"/>
                <a:gd name="connsiteX12" fmla="*/ 1995778 w 6345141"/>
                <a:gd name="connsiteY12" fmla="*/ 135173 h 548640"/>
                <a:gd name="connsiteX13" fmla="*/ 2122999 w 6345141"/>
                <a:gd name="connsiteY13" fmla="*/ 135173 h 548640"/>
                <a:gd name="connsiteX14" fmla="*/ 2122999 w 6345141"/>
                <a:gd name="connsiteY14" fmla="*/ 151075 h 548640"/>
                <a:gd name="connsiteX15" fmla="*/ 2413221 w 6345141"/>
                <a:gd name="connsiteY15" fmla="*/ 151075 h 548640"/>
                <a:gd name="connsiteX16" fmla="*/ 2413221 w 6345141"/>
                <a:gd name="connsiteY16" fmla="*/ 163002 h 548640"/>
                <a:gd name="connsiteX17" fmla="*/ 2655736 w 6345141"/>
                <a:gd name="connsiteY17" fmla="*/ 163002 h 548640"/>
                <a:gd name="connsiteX18" fmla="*/ 2655736 w 6345141"/>
                <a:gd name="connsiteY18" fmla="*/ 194807 h 548640"/>
                <a:gd name="connsiteX19" fmla="*/ 2687541 w 6345141"/>
                <a:gd name="connsiteY19" fmla="*/ 194807 h 548640"/>
                <a:gd name="connsiteX20" fmla="*/ 2687541 w 6345141"/>
                <a:gd name="connsiteY20" fmla="*/ 214686 h 548640"/>
                <a:gd name="connsiteX21" fmla="*/ 2846567 w 6345141"/>
                <a:gd name="connsiteY21" fmla="*/ 214686 h 548640"/>
                <a:gd name="connsiteX22" fmla="*/ 2846567 w 6345141"/>
                <a:gd name="connsiteY22" fmla="*/ 234564 h 548640"/>
                <a:gd name="connsiteX23" fmla="*/ 3104985 w 6345141"/>
                <a:gd name="connsiteY23" fmla="*/ 234564 h 548640"/>
                <a:gd name="connsiteX24" fmla="*/ 3104985 w 6345141"/>
                <a:gd name="connsiteY24" fmla="*/ 234564 h 548640"/>
                <a:gd name="connsiteX25" fmla="*/ 3104985 w 6345141"/>
                <a:gd name="connsiteY25" fmla="*/ 234564 h 548640"/>
                <a:gd name="connsiteX26" fmla="*/ 3104985 w 6345141"/>
                <a:gd name="connsiteY26" fmla="*/ 258418 h 548640"/>
                <a:gd name="connsiteX27" fmla="*/ 3434964 w 6345141"/>
                <a:gd name="connsiteY27" fmla="*/ 258418 h 548640"/>
                <a:gd name="connsiteX28" fmla="*/ 3434964 w 6345141"/>
                <a:gd name="connsiteY28" fmla="*/ 294199 h 548640"/>
                <a:gd name="connsiteX29" fmla="*/ 3916018 w 6345141"/>
                <a:gd name="connsiteY29" fmla="*/ 294199 h 548640"/>
                <a:gd name="connsiteX30" fmla="*/ 3916018 w 6345141"/>
                <a:gd name="connsiteY30" fmla="*/ 329980 h 548640"/>
                <a:gd name="connsiteX31" fmla="*/ 4090947 w 6345141"/>
                <a:gd name="connsiteY31" fmla="*/ 329980 h 548640"/>
                <a:gd name="connsiteX32" fmla="*/ 4090947 w 6345141"/>
                <a:gd name="connsiteY32" fmla="*/ 361785 h 548640"/>
                <a:gd name="connsiteX33" fmla="*/ 4476585 w 6345141"/>
                <a:gd name="connsiteY33" fmla="*/ 361785 h 548640"/>
                <a:gd name="connsiteX34" fmla="*/ 4476585 w 6345141"/>
                <a:gd name="connsiteY34" fmla="*/ 373712 h 548640"/>
                <a:gd name="connsiteX35" fmla="*/ 4774759 w 6345141"/>
                <a:gd name="connsiteY35" fmla="*/ 373712 h 548640"/>
                <a:gd name="connsiteX36" fmla="*/ 4774759 w 6345141"/>
                <a:gd name="connsiteY36" fmla="*/ 381663 h 548640"/>
                <a:gd name="connsiteX37" fmla="*/ 4937760 w 6345141"/>
                <a:gd name="connsiteY37" fmla="*/ 381663 h 548640"/>
                <a:gd name="connsiteX38" fmla="*/ 4937760 w 6345141"/>
                <a:gd name="connsiteY38" fmla="*/ 417444 h 548640"/>
                <a:gd name="connsiteX39" fmla="*/ 5132567 w 6345141"/>
                <a:gd name="connsiteY39" fmla="*/ 417444 h 548640"/>
                <a:gd name="connsiteX40" fmla="*/ 5132567 w 6345141"/>
                <a:gd name="connsiteY40" fmla="*/ 429371 h 548640"/>
                <a:gd name="connsiteX41" fmla="*/ 5462547 w 6345141"/>
                <a:gd name="connsiteY41" fmla="*/ 429371 h 548640"/>
                <a:gd name="connsiteX42" fmla="*/ 5462547 w 6345141"/>
                <a:gd name="connsiteY42" fmla="*/ 477079 h 548640"/>
                <a:gd name="connsiteX43" fmla="*/ 5852160 w 6345141"/>
                <a:gd name="connsiteY43" fmla="*/ 477079 h 548640"/>
                <a:gd name="connsiteX44" fmla="*/ 5852160 w 6345141"/>
                <a:gd name="connsiteY44" fmla="*/ 500933 h 548640"/>
                <a:gd name="connsiteX45" fmla="*/ 6182140 w 6345141"/>
                <a:gd name="connsiteY45" fmla="*/ 500933 h 548640"/>
                <a:gd name="connsiteX46" fmla="*/ 6182140 w 6345141"/>
                <a:gd name="connsiteY46" fmla="*/ 548640 h 548640"/>
                <a:gd name="connsiteX47" fmla="*/ 6345141 w 6345141"/>
                <a:gd name="connsiteY4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45141" h="548640">
                  <a:moveTo>
                    <a:pt x="0" y="0"/>
                  </a:moveTo>
                  <a:lnTo>
                    <a:pt x="985962" y="0"/>
                  </a:lnTo>
                  <a:lnTo>
                    <a:pt x="985962" y="15903"/>
                  </a:lnTo>
                  <a:lnTo>
                    <a:pt x="1061500" y="15903"/>
                  </a:lnTo>
                  <a:lnTo>
                    <a:pt x="1061500" y="39757"/>
                  </a:lnTo>
                  <a:lnTo>
                    <a:pt x="1129086" y="39757"/>
                  </a:lnTo>
                  <a:lnTo>
                    <a:pt x="1129086" y="79513"/>
                  </a:lnTo>
                  <a:lnTo>
                    <a:pt x="1789044" y="79513"/>
                  </a:lnTo>
                  <a:lnTo>
                    <a:pt x="1789044" y="91440"/>
                  </a:lnTo>
                  <a:lnTo>
                    <a:pt x="1971924" y="91440"/>
                  </a:lnTo>
                  <a:lnTo>
                    <a:pt x="1971924" y="111319"/>
                  </a:lnTo>
                  <a:lnTo>
                    <a:pt x="1995778" y="111319"/>
                  </a:lnTo>
                  <a:lnTo>
                    <a:pt x="1995778" y="135173"/>
                  </a:lnTo>
                  <a:lnTo>
                    <a:pt x="2122999" y="135173"/>
                  </a:lnTo>
                  <a:lnTo>
                    <a:pt x="2122999" y="151075"/>
                  </a:lnTo>
                  <a:lnTo>
                    <a:pt x="2413221" y="151075"/>
                  </a:lnTo>
                  <a:lnTo>
                    <a:pt x="2413221" y="163002"/>
                  </a:lnTo>
                  <a:lnTo>
                    <a:pt x="2655736" y="163002"/>
                  </a:lnTo>
                  <a:lnTo>
                    <a:pt x="2655736" y="194807"/>
                  </a:lnTo>
                  <a:lnTo>
                    <a:pt x="2687541" y="194807"/>
                  </a:lnTo>
                  <a:lnTo>
                    <a:pt x="2687541" y="214686"/>
                  </a:lnTo>
                  <a:lnTo>
                    <a:pt x="2846567" y="214686"/>
                  </a:lnTo>
                  <a:lnTo>
                    <a:pt x="2846567" y="234564"/>
                  </a:lnTo>
                  <a:lnTo>
                    <a:pt x="3104985" y="234564"/>
                  </a:lnTo>
                  <a:lnTo>
                    <a:pt x="3104985" y="234564"/>
                  </a:lnTo>
                  <a:lnTo>
                    <a:pt x="3104985" y="234564"/>
                  </a:lnTo>
                  <a:lnTo>
                    <a:pt x="3104985" y="258418"/>
                  </a:lnTo>
                  <a:lnTo>
                    <a:pt x="3434964" y="258418"/>
                  </a:lnTo>
                  <a:lnTo>
                    <a:pt x="3434964" y="294199"/>
                  </a:lnTo>
                  <a:lnTo>
                    <a:pt x="3916018" y="294199"/>
                  </a:lnTo>
                  <a:lnTo>
                    <a:pt x="3916018" y="329980"/>
                  </a:lnTo>
                  <a:lnTo>
                    <a:pt x="4090947" y="329980"/>
                  </a:lnTo>
                  <a:lnTo>
                    <a:pt x="4090947" y="361785"/>
                  </a:lnTo>
                  <a:lnTo>
                    <a:pt x="4476585" y="361785"/>
                  </a:lnTo>
                  <a:lnTo>
                    <a:pt x="4476585" y="373712"/>
                  </a:lnTo>
                  <a:lnTo>
                    <a:pt x="4774759" y="373712"/>
                  </a:lnTo>
                  <a:lnTo>
                    <a:pt x="4774759" y="381663"/>
                  </a:lnTo>
                  <a:lnTo>
                    <a:pt x="4937760" y="381663"/>
                  </a:lnTo>
                  <a:lnTo>
                    <a:pt x="4937760" y="417444"/>
                  </a:lnTo>
                  <a:lnTo>
                    <a:pt x="5132567" y="417444"/>
                  </a:lnTo>
                  <a:lnTo>
                    <a:pt x="5132567" y="429371"/>
                  </a:lnTo>
                  <a:lnTo>
                    <a:pt x="5462547" y="429371"/>
                  </a:lnTo>
                  <a:lnTo>
                    <a:pt x="5462547" y="477079"/>
                  </a:lnTo>
                  <a:lnTo>
                    <a:pt x="5852160" y="477079"/>
                  </a:lnTo>
                  <a:lnTo>
                    <a:pt x="5852160" y="500933"/>
                  </a:lnTo>
                  <a:lnTo>
                    <a:pt x="6182140" y="500933"/>
                  </a:lnTo>
                  <a:lnTo>
                    <a:pt x="6182140" y="548640"/>
                  </a:lnTo>
                  <a:lnTo>
                    <a:pt x="6345141" y="548640"/>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4566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8" name="Straight Connector 67">
              <a:extLst>
                <a:ext uri="{FF2B5EF4-FFF2-40B4-BE49-F238E27FC236}">
                  <a16:creationId xmlns:a16="http://schemas.microsoft.com/office/drawing/2014/main" id="{DEE89718-CB65-4931-A6CC-43D0B248E753}"/>
                </a:ext>
              </a:extLst>
            </p:cNvPr>
            <p:cNvCxnSpPr/>
            <p:nvPr/>
          </p:nvCxnSpPr>
          <p:spPr bwMode="auto">
            <a:xfrm>
              <a:off x="3438939" y="1863260"/>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803C80F0-F1FD-4F16-8819-1FF11E91D3B8}"/>
                </a:ext>
              </a:extLst>
            </p:cNvPr>
            <p:cNvCxnSpPr/>
            <p:nvPr/>
          </p:nvCxnSpPr>
          <p:spPr bwMode="auto">
            <a:xfrm>
              <a:off x="3727483" y="1887683"/>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F64E9D51-AEC7-4821-A699-B8CA4312F0D6}"/>
                </a:ext>
              </a:extLst>
            </p:cNvPr>
            <p:cNvCxnSpPr/>
            <p:nvPr/>
          </p:nvCxnSpPr>
          <p:spPr bwMode="auto">
            <a:xfrm>
              <a:off x="4074692" y="1945808"/>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1EB647C5-1E0C-43AF-9DFD-E20C19853F73}"/>
                </a:ext>
              </a:extLst>
            </p:cNvPr>
            <p:cNvCxnSpPr/>
            <p:nvPr/>
          </p:nvCxnSpPr>
          <p:spPr bwMode="auto">
            <a:xfrm>
              <a:off x="4390094" y="1953392"/>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2F247D61-8BE6-4F70-AD4F-501B001A91A8}"/>
                </a:ext>
              </a:extLst>
            </p:cNvPr>
            <p:cNvCxnSpPr/>
            <p:nvPr/>
          </p:nvCxnSpPr>
          <p:spPr bwMode="auto">
            <a:xfrm>
              <a:off x="4423224" y="1962875"/>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4753DFF8-9554-42AF-A2E5-0ADBCD4BAF96}"/>
                </a:ext>
              </a:extLst>
            </p:cNvPr>
            <p:cNvCxnSpPr/>
            <p:nvPr/>
          </p:nvCxnSpPr>
          <p:spPr bwMode="auto">
            <a:xfrm>
              <a:off x="4664412" y="2010910"/>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24EBDD32-ACF2-4CFE-8B09-345A682CF60A}"/>
                </a:ext>
              </a:extLst>
            </p:cNvPr>
            <p:cNvCxnSpPr/>
            <p:nvPr/>
          </p:nvCxnSpPr>
          <p:spPr bwMode="auto">
            <a:xfrm>
              <a:off x="4619001" y="1995067"/>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B17C043C-13AF-437C-9E69-87F6F566D56E}"/>
                </a:ext>
              </a:extLst>
            </p:cNvPr>
            <p:cNvCxnSpPr/>
            <p:nvPr/>
          </p:nvCxnSpPr>
          <p:spPr bwMode="auto">
            <a:xfrm>
              <a:off x="4875473" y="2018145"/>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95E1EDE1-42F3-4DC7-98C1-25099DE7D506}"/>
                </a:ext>
              </a:extLst>
            </p:cNvPr>
            <p:cNvCxnSpPr/>
            <p:nvPr/>
          </p:nvCxnSpPr>
          <p:spPr bwMode="auto">
            <a:xfrm>
              <a:off x="6499840" y="2167090"/>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843E73C-16D3-456B-88B9-373321AB6BB9}"/>
                </a:ext>
              </a:extLst>
            </p:cNvPr>
            <p:cNvCxnSpPr/>
            <p:nvPr/>
          </p:nvCxnSpPr>
          <p:spPr bwMode="auto">
            <a:xfrm>
              <a:off x="5776271" y="2124277"/>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E53C9023-D3EB-4731-A695-B6D6A969A6A1}"/>
                </a:ext>
              </a:extLst>
            </p:cNvPr>
            <p:cNvCxnSpPr/>
            <p:nvPr/>
          </p:nvCxnSpPr>
          <p:spPr bwMode="auto">
            <a:xfrm>
              <a:off x="7730966" y="2280278"/>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FFB99CAC-EAC0-404B-80A0-A1421F058F72}"/>
                </a:ext>
              </a:extLst>
            </p:cNvPr>
            <p:cNvCxnSpPr/>
            <p:nvPr/>
          </p:nvCxnSpPr>
          <p:spPr bwMode="auto">
            <a:xfrm>
              <a:off x="8540675" y="2354809"/>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AB820F91-D396-4551-ACB3-D340597524D5}"/>
                </a:ext>
              </a:extLst>
            </p:cNvPr>
            <p:cNvCxnSpPr/>
            <p:nvPr/>
          </p:nvCxnSpPr>
          <p:spPr bwMode="auto">
            <a:xfrm>
              <a:off x="8640418" y="2357731"/>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70D41BC0-71DB-40F7-956F-E30DCB24DA17}"/>
                </a:ext>
              </a:extLst>
            </p:cNvPr>
            <p:cNvCxnSpPr/>
            <p:nvPr/>
          </p:nvCxnSpPr>
          <p:spPr bwMode="auto">
            <a:xfrm>
              <a:off x="8665594" y="2357731"/>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9573720D-92F2-4C86-9F2C-2B621308D631}"/>
                </a:ext>
              </a:extLst>
            </p:cNvPr>
            <p:cNvCxnSpPr/>
            <p:nvPr/>
          </p:nvCxnSpPr>
          <p:spPr bwMode="auto">
            <a:xfrm>
              <a:off x="8711623" y="2370410"/>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0397B80B-A458-4AA9-BD08-92D3F3F326E3}"/>
                </a:ext>
              </a:extLst>
            </p:cNvPr>
            <p:cNvCxnSpPr/>
            <p:nvPr/>
          </p:nvCxnSpPr>
          <p:spPr bwMode="auto">
            <a:xfrm>
              <a:off x="8814022" y="2382885"/>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8DF9F85A-762B-48CC-B0FC-93EE2E3B8E77}"/>
                </a:ext>
              </a:extLst>
            </p:cNvPr>
            <p:cNvCxnSpPr/>
            <p:nvPr/>
          </p:nvCxnSpPr>
          <p:spPr bwMode="auto">
            <a:xfrm>
              <a:off x="8759328" y="2374773"/>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3E5286CF-64D7-4FF4-B595-1603D99DDFC3}"/>
                </a:ext>
              </a:extLst>
            </p:cNvPr>
            <p:cNvCxnSpPr/>
            <p:nvPr/>
          </p:nvCxnSpPr>
          <p:spPr bwMode="auto">
            <a:xfrm>
              <a:off x="8959445" y="2427951"/>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7663B7A6-44A9-4659-ADD3-8EC67203B1AD}"/>
                </a:ext>
              </a:extLst>
            </p:cNvPr>
            <p:cNvCxnSpPr/>
            <p:nvPr/>
          </p:nvCxnSpPr>
          <p:spPr bwMode="auto">
            <a:xfrm>
              <a:off x="8903781" y="2415476"/>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89D101D3-AF83-4473-8639-30061B6E221D}"/>
                </a:ext>
              </a:extLst>
            </p:cNvPr>
            <p:cNvCxnSpPr/>
            <p:nvPr/>
          </p:nvCxnSpPr>
          <p:spPr bwMode="auto">
            <a:xfrm>
              <a:off x="8845826" y="2403851"/>
              <a:ext cx="0" cy="90132"/>
            </a:xfrm>
            <a:prstGeom prst="line">
              <a:avLst/>
            </a:prstGeom>
            <a:noFill/>
            <a:ln w="28575" cap="flat" cmpd="sng" algn="ctr">
              <a:solidFill>
                <a:schemeClr val="accent2"/>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73018DAA-B6F3-4B14-BF57-5F39F11A8B39}"/>
                </a:ext>
              </a:extLst>
            </p:cNvPr>
            <p:cNvCxnSpPr/>
            <p:nvPr/>
          </p:nvCxnSpPr>
          <p:spPr bwMode="auto">
            <a:xfrm>
              <a:off x="8947517" y="2423917"/>
              <a:ext cx="0" cy="90132"/>
            </a:xfrm>
            <a:prstGeom prst="line">
              <a:avLst/>
            </a:prstGeom>
            <a:noFill/>
            <a:ln w="28575" cap="flat" cmpd="sng" algn="ctr">
              <a:solidFill>
                <a:schemeClr val="accent2"/>
              </a:solidFill>
              <a:prstDash val="solid"/>
              <a:round/>
              <a:headEnd type="none" w="med" len="med"/>
              <a:tailEnd type="none" w="med" len="med"/>
            </a:ln>
            <a:effectLst/>
          </p:spPr>
        </p:cxnSp>
      </p:grpSp>
      <p:grpSp>
        <p:nvGrpSpPr>
          <p:cNvPr id="10244" name="Group 10243">
            <a:extLst>
              <a:ext uri="{FF2B5EF4-FFF2-40B4-BE49-F238E27FC236}">
                <a16:creationId xmlns:a16="http://schemas.microsoft.com/office/drawing/2014/main" id="{7397E102-E65B-444F-A624-27B30825B0F9}"/>
              </a:ext>
            </a:extLst>
          </p:cNvPr>
          <p:cNvGrpSpPr/>
          <p:nvPr/>
        </p:nvGrpSpPr>
        <p:grpSpPr>
          <a:xfrm>
            <a:off x="2198372" y="1952243"/>
            <a:ext cx="6368995" cy="725679"/>
            <a:chOff x="2612003" y="1870253"/>
            <a:chExt cx="6368995" cy="725678"/>
          </a:xfrm>
        </p:grpSpPr>
        <p:sp>
          <p:nvSpPr>
            <p:cNvPr id="10243" name="Freeform: Shape 10242">
              <a:extLst>
                <a:ext uri="{FF2B5EF4-FFF2-40B4-BE49-F238E27FC236}">
                  <a16:creationId xmlns:a16="http://schemas.microsoft.com/office/drawing/2014/main" id="{EF7A49FA-46CA-454F-A939-26A1347ECF16}"/>
                </a:ext>
              </a:extLst>
            </p:cNvPr>
            <p:cNvSpPr/>
            <p:nvPr/>
          </p:nvSpPr>
          <p:spPr bwMode="auto">
            <a:xfrm>
              <a:off x="2612003" y="1904337"/>
              <a:ext cx="6368995" cy="640080"/>
            </a:xfrm>
            <a:custGeom>
              <a:avLst/>
              <a:gdLst>
                <a:gd name="connsiteX0" fmla="*/ 6368995 w 6368995"/>
                <a:gd name="connsiteY0" fmla="*/ 640080 h 640080"/>
                <a:gd name="connsiteX1" fmla="*/ 6007211 w 6368995"/>
                <a:gd name="connsiteY1" fmla="*/ 640080 h 640080"/>
                <a:gd name="connsiteX2" fmla="*/ 6007211 w 6368995"/>
                <a:gd name="connsiteY2" fmla="*/ 624178 h 640080"/>
                <a:gd name="connsiteX3" fmla="*/ 5510254 w 6368995"/>
                <a:gd name="connsiteY3" fmla="*/ 624178 h 640080"/>
                <a:gd name="connsiteX4" fmla="*/ 5510254 w 6368995"/>
                <a:gd name="connsiteY4" fmla="*/ 584421 h 640080"/>
                <a:gd name="connsiteX5" fmla="*/ 5414839 w 6368995"/>
                <a:gd name="connsiteY5" fmla="*/ 584421 h 640080"/>
                <a:gd name="connsiteX6" fmla="*/ 5414839 w 6368995"/>
                <a:gd name="connsiteY6" fmla="*/ 572494 h 640080"/>
                <a:gd name="connsiteX7" fmla="*/ 5295569 w 6368995"/>
                <a:gd name="connsiteY7" fmla="*/ 572494 h 640080"/>
                <a:gd name="connsiteX8" fmla="*/ 5303520 w 6368995"/>
                <a:gd name="connsiteY8" fmla="*/ 564543 h 640080"/>
                <a:gd name="connsiteX9" fmla="*/ 5160397 w 6368995"/>
                <a:gd name="connsiteY9" fmla="*/ 564543 h 640080"/>
                <a:gd name="connsiteX10" fmla="*/ 5160397 w 6368995"/>
                <a:gd name="connsiteY10" fmla="*/ 544665 h 640080"/>
                <a:gd name="connsiteX11" fmla="*/ 4770783 w 6368995"/>
                <a:gd name="connsiteY11" fmla="*/ 544665 h 640080"/>
                <a:gd name="connsiteX12" fmla="*/ 4770783 w 6368995"/>
                <a:gd name="connsiteY12" fmla="*/ 524786 h 640080"/>
                <a:gd name="connsiteX13" fmla="*/ 4452731 w 6368995"/>
                <a:gd name="connsiteY13" fmla="*/ 524786 h 640080"/>
                <a:gd name="connsiteX14" fmla="*/ 4452731 w 6368995"/>
                <a:gd name="connsiteY14" fmla="*/ 489006 h 640080"/>
                <a:gd name="connsiteX15" fmla="*/ 4381169 w 6368995"/>
                <a:gd name="connsiteY15" fmla="*/ 489006 h 640080"/>
                <a:gd name="connsiteX16" fmla="*/ 4381169 w 6368995"/>
                <a:gd name="connsiteY16" fmla="*/ 469127 h 640080"/>
                <a:gd name="connsiteX17" fmla="*/ 4317559 w 6368995"/>
                <a:gd name="connsiteY17" fmla="*/ 469127 h 640080"/>
                <a:gd name="connsiteX18" fmla="*/ 4317559 w 6368995"/>
                <a:gd name="connsiteY18" fmla="*/ 441298 h 640080"/>
                <a:gd name="connsiteX19" fmla="*/ 4166484 w 6368995"/>
                <a:gd name="connsiteY19" fmla="*/ 441298 h 640080"/>
                <a:gd name="connsiteX20" fmla="*/ 4166484 w 6368995"/>
                <a:gd name="connsiteY20" fmla="*/ 425395 h 640080"/>
                <a:gd name="connsiteX21" fmla="*/ 3912042 w 6368995"/>
                <a:gd name="connsiteY21" fmla="*/ 425395 h 640080"/>
                <a:gd name="connsiteX22" fmla="*/ 3912042 w 6368995"/>
                <a:gd name="connsiteY22" fmla="*/ 401541 h 640080"/>
                <a:gd name="connsiteX23" fmla="*/ 3796748 w 6368995"/>
                <a:gd name="connsiteY23" fmla="*/ 401541 h 640080"/>
                <a:gd name="connsiteX24" fmla="*/ 3796748 w 6368995"/>
                <a:gd name="connsiteY24" fmla="*/ 385639 h 640080"/>
                <a:gd name="connsiteX25" fmla="*/ 3756992 w 6368995"/>
                <a:gd name="connsiteY25" fmla="*/ 385639 h 640080"/>
                <a:gd name="connsiteX26" fmla="*/ 3756992 w 6368995"/>
                <a:gd name="connsiteY26" fmla="*/ 353833 h 640080"/>
                <a:gd name="connsiteX27" fmla="*/ 3248108 w 6368995"/>
                <a:gd name="connsiteY27" fmla="*/ 353833 h 640080"/>
                <a:gd name="connsiteX28" fmla="*/ 3248108 w 6368995"/>
                <a:gd name="connsiteY28" fmla="*/ 333955 h 640080"/>
                <a:gd name="connsiteX29" fmla="*/ 3196425 w 6368995"/>
                <a:gd name="connsiteY29" fmla="*/ 333955 h 640080"/>
                <a:gd name="connsiteX30" fmla="*/ 3196425 w 6368995"/>
                <a:gd name="connsiteY30" fmla="*/ 310101 h 640080"/>
                <a:gd name="connsiteX31" fmla="*/ 3124863 w 6368995"/>
                <a:gd name="connsiteY31" fmla="*/ 310101 h 640080"/>
                <a:gd name="connsiteX32" fmla="*/ 3124863 w 6368995"/>
                <a:gd name="connsiteY32" fmla="*/ 290223 h 640080"/>
                <a:gd name="connsiteX33" fmla="*/ 2866446 w 6368995"/>
                <a:gd name="connsiteY33" fmla="*/ 290223 h 640080"/>
                <a:gd name="connsiteX34" fmla="*/ 2866446 w 6368995"/>
                <a:gd name="connsiteY34" fmla="*/ 270345 h 640080"/>
                <a:gd name="connsiteX35" fmla="*/ 2293952 w 6368995"/>
                <a:gd name="connsiteY35" fmla="*/ 270345 h 640080"/>
                <a:gd name="connsiteX36" fmla="*/ 2278049 w 6368995"/>
                <a:gd name="connsiteY36" fmla="*/ 254442 h 640080"/>
                <a:gd name="connsiteX37" fmla="*/ 2055413 w 6368995"/>
                <a:gd name="connsiteY37" fmla="*/ 254442 h 640080"/>
                <a:gd name="connsiteX38" fmla="*/ 2055413 w 6368995"/>
                <a:gd name="connsiteY38" fmla="*/ 222637 h 640080"/>
                <a:gd name="connsiteX39" fmla="*/ 2007705 w 6368995"/>
                <a:gd name="connsiteY39" fmla="*/ 222637 h 640080"/>
                <a:gd name="connsiteX40" fmla="*/ 2007705 w 6368995"/>
                <a:gd name="connsiteY40" fmla="*/ 202759 h 640080"/>
                <a:gd name="connsiteX41" fmla="*/ 1979875 w 6368995"/>
                <a:gd name="connsiteY41" fmla="*/ 202759 h 640080"/>
                <a:gd name="connsiteX42" fmla="*/ 1979875 w 6368995"/>
                <a:gd name="connsiteY42" fmla="*/ 170953 h 640080"/>
                <a:gd name="connsiteX43" fmla="*/ 1864581 w 6368995"/>
                <a:gd name="connsiteY43" fmla="*/ 170953 h 640080"/>
                <a:gd name="connsiteX44" fmla="*/ 1864581 w 6368995"/>
                <a:gd name="connsiteY44" fmla="*/ 155051 h 640080"/>
                <a:gd name="connsiteX45" fmla="*/ 1741336 w 6368995"/>
                <a:gd name="connsiteY45" fmla="*/ 155051 h 640080"/>
                <a:gd name="connsiteX46" fmla="*/ 1741336 w 6368995"/>
                <a:gd name="connsiteY46" fmla="*/ 135173 h 640080"/>
                <a:gd name="connsiteX47" fmla="*/ 1657847 w 6368995"/>
                <a:gd name="connsiteY47" fmla="*/ 135173 h 640080"/>
                <a:gd name="connsiteX48" fmla="*/ 1657847 w 6368995"/>
                <a:gd name="connsiteY48" fmla="*/ 115294 h 640080"/>
                <a:gd name="connsiteX49" fmla="*/ 1618091 w 6368995"/>
                <a:gd name="connsiteY49" fmla="*/ 115294 h 640080"/>
                <a:gd name="connsiteX50" fmla="*/ 1618091 w 6368995"/>
                <a:gd name="connsiteY50" fmla="*/ 99392 h 640080"/>
                <a:gd name="connsiteX51" fmla="*/ 1594237 w 6368995"/>
                <a:gd name="connsiteY51" fmla="*/ 99392 h 640080"/>
                <a:gd name="connsiteX52" fmla="*/ 1594237 w 6368995"/>
                <a:gd name="connsiteY52" fmla="*/ 79513 h 640080"/>
                <a:gd name="connsiteX53" fmla="*/ 1268234 w 6368995"/>
                <a:gd name="connsiteY53" fmla="*/ 79513 h 640080"/>
                <a:gd name="connsiteX54" fmla="*/ 1268234 w 6368995"/>
                <a:gd name="connsiteY54" fmla="*/ 63611 h 640080"/>
                <a:gd name="connsiteX55" fmla="*/ 1244380 w 6368995"/>
                <a:gd name="connsiteY55" fmla="*/ 63611 h 640080"/>
                <a:gd name="connsiteX56" fmla="*/ 1244380 w 6368995"/>
                <a:gd name="connsiteY56" fmla="*/ 43733 h 640080"/>
                <a:gd name="connsiteX57" fmla="*/ 1053548 w 6368995"/>
                <a:gd name="connsiteY57" fmla="*/ 43733 h 640080"/>
                <a:gd name="connsiteX58" fmla="*/ 1053548 w 6368995"/>
                <a:gd name="connsiteY58" fmla="*/ 15903 h 640080"/>
                <a:gd name="connsiteX59" fmla="*/ 604300 w 6368995"/>
                <a:gd name="connsiteY59" fmla="*/ 15903 h 640080"/>
                <a:gd name="connsiteX60" fmla="*/ 604300 w 6368995"/>
                <a:gd name="connsiteY60" fmla="*/ 0 h 640080"/>
                <a:gd name="connsiteX61" fmla="*/ 0 w 6368995"/>
                <a:gd name="connsiteY61"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368995" h="640080">
                  <a:moveTo>
                    <a:pt x="6368995" y="640080"/>
                  </a:moveTo>
                  <a:lnTo>
                    <a:pt x="6007211" y="640080"/>
                  </a:lnTo>
                  <a:lnTo>
                    <a:pt x="6007211" y="624178"/>
                  </a:lnTo>
                  <a:lnTo>
                    <a:pt x="5510254" y="624178"/>
                  </a:lnTo>
                  <a:lnTo>
                    <a:pt x="5510254" y="584421"/>
                  </a:lnTo>
                  <a:lnTo>
                    <a:pt x="5414839" y="584421"/>
                  </a:lnTo>
                  <a:lnTo>
                    <a:pt x="5414839" y="572494"/>
                  </a:lnTo>
                  <a:lnTo>
                    <a:pt x="5295569" y="572494"/>
                  </a:lnTo>
                  <a:lnTo>
                    <a:pt x="5303520" y="564543"/>
                  </a:lnTo>
                  <a:lnTo>
                    <a:pt x="5160397" y="564543"/>
                  </a:lnTo>
                  <a:lnTo>
                    <a:pt x="5160397" y="544665"/>
                  </a:lnTo>
                  <a:lnTo>
                    <a:pt x="4770783" y="544665"/>
                  </a:lnTo>
                  <a:lnTo>
                    <a:pt x="4770783" y="524786"/>
                  </a:lnTo>
                  <a:lnTo>
                    <a:pt x="4452731" y="524786"/>
                  </a:lnTo>
                  <a:lnTo>
                    <a:pt x="4452731" y="489006"/>
                  </a:lnTo>
                  <a:lnTo>
                    <a:pt x="4381169" y="489006"/>
                  </a:lnTo>
                  <a:lnTo>
                    <a:pt x="4381169" y="469127"/>
                  </a:lnTo>
                  <a:lnTo>
                    <a:pt x="4317559" y="469127"/>
                  </a:lnTo>
                  <a:lnTo>
                    <a:pt x="4317559" y="441298"/>
                  </a:lnTo>
                  <a:lnTo>
                    <a:pt x="4166484" y="441298"/>
                  </a:lnTo>
                  <a:lnTo>
                    <a:pt x="4166484" y="425395"/>
                  </a:lnTo>
                  <a:lnTo>
                    <a:pt x="3912042" y="425395"/>
                  </a:lnTo>
                  <a:lnTo>
                    <a:pt x="3912042" y="401541"/>
                  </a:lnTo>
                  <a:lnTo>
                    <a:pt x="3796748" y="401541"/>
                  </a:lnTo>
                  <a:lnTo>
                    <a:pt x="3796748" y="385639"/>
                  </a:lnTo>
                  <a:lnTo>
                    <a:pt x="3756992" y="385639"/>
                  </a:lnTo>
                  <a:lnTo>
                    <a:pt x="3756992" y="353833"/>
                  </a:lnTo>
                  <a:lnTo>
                    <a:pt x="3248108" y="353833"/>
                  </a:lnTo>
                  <a:lnTo>
                    <a:pt x="3248108" y="333955"/>
                  </a:lnTo>
                  <a:lnTo>
                    <a:pt x="3196425" y="333955"/>
                  </a:lnTo>
                  <a:lnTo>
                    <a:pt x="3196425" y="310101"/>
                  </a:lnTo>
                  <a:lnTo>
                    <a:pt x="3124863" y="310101"/>
                  </a:lnTo>
                  <a:lnTo>
                    <a:pt x="3124863" y="290223"/>
                  </a:lnTo>
                  <a:lnTo>
                    <a:pt x="2866446" y="290223"/>
                  </a:lnTo>
                  <a:lnTo>
                    <a:pt x="2866446" y="270345"/>
                  </a:lnTo>
                  <a:lnTo>
                    <a:pt x="2293952" y="270345"/>
                  </a:lnTo>
                  <a:lnTo>
                    <a:pt x="2278049" y="254442"/>
                  </a:lnTo>
                  <a:lnTo>
                    <a:pt x="2055413" y="254442"/>
                  </a:lnTo>
                  <a:lnTo>
                    <a:pt x="2055413" y="222637"/>
                  </a:lnTo>
                  <a:lnTo>
                    <a:pt x="2007705" y="222637"/>
                  </a:lnTo>
                  <a:lnTo>
                    <a:pt x="2007705" y="202759"/>
                  </a:lnTo>
                  <a:lnTo>
                    <a:pt x="1979875" y="202759"/>
                  </a:lnTo>
                  <a:lnTo>
                    <a:pt x="1979875" y="170953"/>
                  </a:lnTo>
                  <a:lnTo>
                    <a:pt x="1864581" y="170953"/>
                  </a:lnTo>
                  <a:lnTo>
                    <a:pt x="1864581" y="155051"/>
                  </a:lnTo>
                  <a:lnTo>
                    <a:pt x="1741336" y="155051"/>
                  </a:lnTo>
                  <a:lnTo>
                    <a:pt x="1741336" y="135173"/>
                  </a:lnTo>
                  <a:lnTo>
                    <a:pt x="1657847" y="135173"/>
                  </a:lnTo>
                  <a:lnTo>
                    <a:pt x="1657847" y="115294"/>
                  </a:lnTo>
                  <a:lnTo>
                    <a:pt x="1618091" y="115294"/>
                  </a:lnTo>
                  <a:lnTo>
                    <a:pt x="1618091" y="99392"/>
                  </a:lnTo>
                  <a:lnTo>
                    <a:pt x="1594237" y="99392"/>
                  </a:lnTo>
                  <a:lnTo>
                    <a:pt x="1594237" y="79513"/>
                  </a:lnTo>
                  <a:lnTo>
                    <a:pt x="1268234" y="79513"/>
                  </a:lnTo>
                  <a:lnTo>
                    <a:pt x="1268234" y="63611"/>
                  </a:lnTo>
                  <a:lnTo>
                    <a:pt x="1244380" y="63611"/>
                  </a:lnTo>
                  <a:lnTo>
                    <a:pt x="1244380" y="43733"/>
                  </a:lnTo>
                  <a:lnTo>
                    <a:pt x="1053548" y="43733"/>
                  </a:lnTo>
                  <a:lnTo>
                    <a:pt x="1053548" y="15903"/>
                  </a:lnTo>
                  <a:lnTo>
                    <a:pt x="604300" y="15903"/>
                  </a:lnTo>
                  <a:lnTo>
                    <a:pt x="604300" y="0"/>
                  </a:lnTo>
                  <a:lnTo>
                    <a:pt x="0" y="0"/>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4566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96" name="Straight Connector 95">
              <a:extLst>
                <a:ext uri="{FF2B5EF4-FFF2-40B4-BE49-F238E27FC236}">
                  <a16:creationId xmlns:a16="http://schemas.microsoft.com/office/drawing/2014/main" id="{B4C10E39-5542-4DB4-A4D1-BB69B8F807D4}"/>
                </a:ext>
              </a:extLst>
            </p:cNvPr>
            <p:cNvCxnSpPr/>
            <p:nvPr/>
          </p:nvCxnSpPr>
          <p:spPr bwMode="auto">
            <a:xfrm>
              <a:off x="3715943" y="1889444"/>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E6DBB928-7838-4107-B901-CF418833CA4B}"/>
                </a:ext>
              </a:extLst>
            </p:cNvPr>
            <p:cNvCxnSpPr/>
            <p:nvPr/>
          </p:nvCxnSpPr>
          <p:spPr bwMode="auto">
            <a:xfrm>
              <a:off x="3932925" y="1945321"/>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A2384565-57FC-4434-A4F2-A8303222C5E7}"/>
                </a:ext>
              </a:extLst>
            </p:cNvPr>
            <p:cNvCxnSpPr/>
            <p:nvPr/>
          </p:nvCxnSpPr>
          <p:spPr bwMode="auto">
            <a:xfrm>
              <a:off x="4148938" y="1948341"/>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AFD35F89-A1CF-4564-9F77-C89AE78C624F}"/>
                </a:ext>
              </a:extLst>
            </p:cNvPr>
            <p:cNvCxnSpPr/>
            <p:nvPr/>
          </p:nvCxnSpPr>
          <p:spPr bwMode="auto">
            <a:xfrm>
              <a:off x="4372900" y="2015107"/>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1ECE9540-758F-4AA3-9DF3-722F6C4EE7ED}"/>
                </a:ext>
              </a:extLst>
            </p:cNvPr>
            <p:cNvCxnSpPr/>
            <p:nvPr/>
          </p:nvCxnSpPr>
          <p:spPr bwMode="auto">
            <a:xfrm>
              <a:off x="4449094" y="2026606"/>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18E7C55C-2900-4B87-8EA0-DD2B63E4D8AE}"/>
                </a:ext>
              </a:extLst>
            </p:cNvPr>
            <p:cNvCxnSpPr/>
            <p:nvPr/>
          </p:nvCxnSpPr>
          <p:spPr bwMode="auto">
            <a:xfrm>
              <a:off x="4755462" y="2105239"/>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E455667-B9BA-4AAD-924F-DF30264F9758}"/>
                </a:ext>
              </a:extLst>
            </p:cNvPr>
            <p:cNvCxnSpPr/>
            <p:nvPr/>
          </p:nvCxnSpPr>
          <p:spPr bwMode="auto">
            <a:xfrm>
              <a:off x="4530245" y="2038473"/>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FB26EB59-69E0-4B04-A9F8-912BA1216697}"/>
                </a:ext>
              </a:extLst>
            </p:cNvPr>
            <p:cNvCxnSpPr/>
            <p:nvPr/>
          </p:nvCxnSpPr>
          <p:spPr bwMode="auto">
            <a:xfrm>
              <a:off x="5156137" y="2116738"/>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DA4DDFBE-824E-468B-A301-511639A1ACED}"/>
                </a:ext>
              </a:extLst>
            </p:cNvPr>
            <p:cNvCxnSpPr/>
            <p:nvPr/>
          </p:nvCxnSpPr>
          <p:spPr bwMode="auto">
            <a:xfrm>
              <a:off x="5337657" y="2122313"/>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0B57BFFE-44D7-40F4-A10F-2E9152821CCB}"/>
                </a:ext>
              </a:extLst>
            </p:cNvPr>
            <p:cNvCxnSpPr/>
            <p:nvPr/>
          </p:nvCxnSpPr>
          <p:spPr bwMode="auto">
            <a:xfrm>
              <a:off x="5208795" y="2119502"/>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47873A8F-A8FD-4BD2-9EB1-51B2EF3248E2}"/>
                </a:ext>
              </a:extLst>
            </p:cNvPr>
            <p:cNvCxnSpPr/>
            <p:nvPr/>
          </p:nvCxnSpPr>
          <p:spPr bwMode="auto">
            <a:xfrm>
              <a:off x="6354099" y="2216337"/>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9FA8522C-123F-43D9-8F3F-68B59756B3F4}"/>
                </a:ext>
              </a:extLst>
            </p:cNvPr>
            <p:cNvCxnSpPr/>
            <p:nvPr/>
          </p:nvCxnSpPr>
          <p:spPr bwMode="auto">
            <a:xfrm>
              <a:off x="8376381" y="2474088"/>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757E9579-6857-40D7-AA9B-C71555725DD6}"/>
                </a:ext>
              </a:extLst>
            </p:cNvPr>
            <p:cNvCxnSpPr/>
            <p:nvPr/>
          </p:nvCxnSpPr>
          <p:spPr bwMode="auto">
            <a:xfrm>
              <a:off x="3552591" y="1870253"/>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E2C07293-15F8-45E5-87A8-E6EDB17FCD49}"/>
                </a:ext>
              </a:extLst>
            </p:cNvPr>
            <p:cNvCxnSpPr/>
            <p:nvPr/>
          </p:nvCxnSpPr>
          <p:spPr bwMode="auto">
            <a:xfrm>
              <a:off x="3627151" y="1876939"/>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FB428486-0A63-4EA8-B356-1C33195AD05A}"/>
                </a:ext>
              </a:extLst>
            </p:cNvPr>
            <p:cNvCxnSpPr/>
            <p:nvPr/>
          </p:nvCxnSpPr>
          <p:spPr bwMode="auto">
            <a:xfrm>
              <a:off x="4403029" y="2014560"/>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9B5D6AA4-2A36-4D45-A5B1-108E5AA27214}"/>
                </a:ext>
              </a:extLst>
            </p:cNvPr>
            <p:cNvCxnSpPr/>
            <p:nvPr/>
          </p:nvCxnSpPr>
          <p:spPr bwMode="auto">
            <a:xfrm>
              <a:off x="8670572" y="2505799"/>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226BB877-7C32-44DC-847D-DF01867C3382}"/>
                </a:ext>
              </a:extLst>
            </p:cNvPr>
            <p:cNvCxnSpPr/>
            <p:nvPr/>
          </p:nvCxnSpPr>
          <p:spPr bwMode="auto">
            <a:xfrm>
              <a:off x="8940572" y="2500969"/>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3B20D5F1-7343-4F15-9A39-22BD50762F39}"/>
                </a:ext>
              </a:extLst>
            </p:cNvPr>
            <p:cNvCxnSpPr/>
            <p:nvPr/>
          </p:nvCxnSpPr>
          <p:spPr bwMode="auto">
            <a:xfrm>
              <a:off x="8895237" y="2498025"/>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A255BFA8-8280-4F20-820B-764A58141E3A}"/>
                </a:ext>
              </a:extLst>
            </p:cNvPr>
            <p:cNvCxnSpPr/>
            <p:nvPr/>
          </p:nvCxnSpPr>
          <p:spPr bwMode="auto">
            <a:xfrm>
              <a:off x="8853494" y="2497941"/>
              <a:ext cx="0" cy="90132"/>
            </a:xfrm>
            <a:prstGeom prst="line">
              <a:avLst/>
            </a:prstGeom>
            <a:noFill/>
            <a:ln w="28575" cap="flat" cmpd="sng" algn="ctr">
              <a:solidFill>
                <a:schemeClr val="accent3"/>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988C6E61-D4D1-46CB-ABE6-98C04A3B77B5}"/>
                </a:ext>
              </a:extLst>
            </p:cNvPr>
            <p:cNvCxnSpPr/>
            <p:nvPr/>
          </p:nvCxnSpPr>
          <p:spPr bwMode="auto">
            <a:xfrm>
              <a:off x="8963421" y="2505799"/>
              <a:ext cx="0" cy="90132"/>
            </a:xfrm>
            <a:prstGeom prst="line">
              <a:avLst/>
            </a:prstGeom>
            <a:noFill/>
            <a:ln w="28575" cap="flat" cmpd="sng" algn="ctr">
              <a:solidFill>
                <a:schemeClr val="accent3"/>
              </a:solidFill>
              <a:prstDash val="solid"/>
              <a:round/>
              <a:headEnd type="none" w="med" len="med"/>
              <a:tailEnd type="none" w="med" len="med"/>
            </a:ln>
            <a:effectLst/>
          </p:spPr>
        </p:cxnSp>
      </p:grpSp>
      <p:grpSp>
        <p:nvGrpSpPr>
          <p:cNvPr id="10246" name="Group 10245">
            <a:extLst>
              <a:ext uri="{FF2B5EF4-FFF2-40B4-BE49-F238E27FC236}">
                <a16:creationId xmlns:a16="http://schemas.microsoft.com/office/drawing/2014/main" id="{0BA10269-4128-4E3F-AB0D-831A5F5D4894}"/>
              </a:ext>
            </a:extLst>
          </p:cNvPr>
          <p:cNvGrpSpPr/>
          <p:nvPr/>
        </p:nvGrpSpPr>
        <p:grpSpPr>
          <a:xfrm>
            <a:off x="2203476" y="1936919"/>
            <a:ext cx="6357464" cy="1368559"/>
            <a:chOff x="2617524" y="1857406"/>
            <a:chExt cx="6357464" cy="1368559"/>
          </a:xfrm>
        </p:grpSpPr>
        <p:cxnSp>
          <p:nvCxnSpPr>
            <p:cNvPr id="125" name="Straight Connector 124">
              <a:extLst>
                <a:ext uri="{FF2B5EF4-FFF2-40B4-BE49-F238E27FC236}">
                  <a16:creationId xmlns:a16="http://schemas.microsoft.com/office/drawing/2014/main" id="{58BF72F2-81BA-4267-BB29-0749BBB5F9DF}"/>
                </a:ext>
              </a:extLst>
            </p:cNvPr>
            <p:cNvCxnSpPr/>
            <p:nvPr/>
          </p:nvCxnSpPr>
          <p:spPr bwMode="auto">
            <a:xfrm>
              <a:off x="3351491" y="1860592"/>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E5F6C211-DD32-4622-9580-6DA171C35742}"/>
                </a:ext>
              </a:extLst>
            </p:cNvPr>
            <p:cNvCxnSpPr/>
            <p:nvPr/>
          </p:nvCxnSpPr>
          <p:spPr bwMode="auto">
            <a:xfrm>
              <a:off x="3495612" y="1857406"/>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5CFBE068-6991-4580-A6E9-31C2B7CE3D81}"/>
                </a:ext>
              </a:extLst>
            </p:cNvPr>
            <p:cNvCxnSpPr/>
            <p:nvPr/>
          </p:nvCxnSpPr>
          <p:spPr bwMode="auto">
            <a:xfrm>
              <a:off x="3838347" y="2041511"/>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2579743F-CE28-4FCF-9B36-8220525DAAB9}"/>
                </a:ext>
              </a:extLst>
            </p:cNvPr>
            <p:cNvCxnSpPr/>
            <p:nvPr/>
          </p:nvCxnSpPr>
          <p:spPr bwMode="auto">
            <a:xfrm>
              <a:off x="3634917" y="1950233"/>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2D2C1F33-861C-4D7D-9325-8DF66CB94FAD}"/>
                </a:ext>
              </a:extLst>
            </p:cNvPr>
            <p:cNvCxnSpPr/>
            <p:nvPr/>
          </p:nvCxnSpPr>
          <p:spPr bwMode="auto">
            <a:xfrm>
              <a:off x="3945145" y="2050517"/>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5C4277C8-E2F7-4D0E-8EC3-4CC67D7AF53C}"/>
                </a:ext>
              </a:extLst>
            </p:cNvPr>
            <p:cNvCxnSpPr/>
            <p:nvPr/>
          </p:nvCxnSpPr>
          <p:spPr bwMode="auto">
            <a:xfrm>
              <a:off x="4656434" y="2236306"/>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F073D803-C5CB-4188-82E1-6B70B47BEB4D}"/>
                </a:ext>
              </a:extLst>
            </p:cNvPr>
            <p:cNvCxnSpPr/>
            <p:nvPr/>
          </p:nvCxnSpPr>
          <p:spPr bwMode="auto">
            <a:xfrm>
              <a:off x="7275269" y="3003973"/>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2ACD98EC-B3B0-4473-974E-D3F98096F3E3}"/>
                </a:ext>
              </a:extLst>
            </p:cNvPr>
            <p:cNvCxnSpPr/>
            <p:nvPr/>
          </p:nvCxnSpPr>
          <p:spPr bwMode="auto">
            <a:xfrm>
              <a:off x="8643997" y="3130503"/>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36B4E1F7-2C0E-42A4-AB46-CCEFD2916815}"/>
                </a:ext>
              </a:extLst>
            </p:cNvPr>
            <p:cNvCxnSpPr/>
            <p:nvPr/>
          </p:nvCxnSpPr>
          <p:spPr bwMode="auto">
            <a:xfrm>
              <a:off x="8715741" y="3134837"/>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71B0503C-700C-4E4E-BCC3-0881C5B7D908}"/>
                </a:ext>
              </a:extLst>
            </p:cNvPr>
            <p:cNvCxnSpPr/>
            <p:nvPr/>
          </p:nvCxnSpPr>
          <p:spPr bwMode="auto">
            <a:xfrm>
              <a:off x="8597012" y="3129728"/>
              <a:ext cx="0" cy="90132"/>
            </a:xfrm>
            <a:prstGeom prst="line">
              <a:avLst/>
            </a:prstGeom>
            <a:noFill/>
            <a:ln w="28575" cap="flat" cmpd="sng" algn="ctr">
              <a:solidFill>
                <a:schemeClr val="accent4"/>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6FF21929-65D3-4D9A-AC53-0964DC01A4AF}"/>
                </a:ext>
              </a:extLst>
            </p:cNvPr>
            <p:cNvCxnSpPr/>
            <p:nvPr/>
          </p:nvCxnSpPr>
          <p:spPr bwMode="auto">
            <a:xfrm>
              <a:off x="8908781" y="3135833"/>
              <a:ext cx="0" cy="90132"/>
            </a:xfrm>
            <a:prstGeom prst="line">
              <a:avLst/>
            </a:prstGeom>
            <a:noFill/>
            <a:ln w="28575" cap="flat" cmpd="sng" algn="ctr">
              <a:solidFill>
                <a:schemeClr val="accent4"/>
              </a:solidFill>
              <a:prstDash val="solid"/>
              <a:round/>
              <a:headEnd type="none" w="med" len="med"/>
              <a:tailEnd type="none" w="med" len="med"/>
            </a:ln>
            <a:effectLst/>
          </p:spPr>
        </p:cxnSp>
        <p:sp>
          <p:nvSpPr>
            <p:cNvPr id="10245" name="Freeform: Shape 10244">
              <a:extLst>
                <a:ext uri="{FF2B5EF4-FFF2-40B4-BE49-F238E27FC236}">
                  <a16:creationId xmlns:a16="http://schemas.microsoft.com/office/drawing/2014/main" id="{C7204533-A656-4F83-AADE-95CBEA0B8E31}"/>
                </a:ext>
              </a:extLst>
            </p:cNvPr>
            <p:cNvSpPr/>
            <p:nvPr/>
          </p:nvSpPr>
          <p:spPr bwMode="auto">
            <a:xfrm>
              <a:off x="2617524" y="1906806"/>
              <a:ext cx="6357464" cy="1274093"/>
            </a:xfrm>
            <a:custGeom>
              <a:avLst/>
              <a:gdLst>
                <a:gd name="connsiteX0" fmla="*/ 6357464 w 6357464"/>
                <a:gd name="connsiteY0" fmla="*/ 1274093 h 1274093"/>
                <a:gd name="connsiteX1" fmla="*/ 5165710 w 6357464"/>
                <a:gd name="connsiteY1" fmla="*/ 1274093 h 1274093"/>
                <a:gd name="connsiteX2" fmla="*/ 5165710 w 6357464"/>
                <a:gd name="connsiteY2" fmla="*/ 1157084 h 1274093"/>
                <a:gd name="connsiteX3" fmla="*/ 4624004 w 6357464"/>
                <a:gd name="connsiteY3" fmla="*/ 1157084 h 1274093"/>
                <a:gd name="connsiteX4" fmla="*/ 4624004 w 6357464"/>
                <a:gd name="connsiteY4" fmla="*/ 1057410 h 1274093"/>
                <a:gd name="connsiteX5" fmla="*/ 4502662 w 6357464"/>
                <a:gd name="connsiteY5" fmla="*/ 1057410 h 1274093"/>
                <a:gd name="connsiteX6" fmla="*/ 4502662 w 6357464"/>
                <a:gd name="connsiteY6" fmla="*/ 940402 h 1274093"/>
                <a:gd name="connsiteX7" fmla="*/ 3154897 w 6357464"/>
                <a:gd name="connsiteY7" fmla="*/ 940402 h 1274093"/>
                <a:gd name="connsiteX8" fmla="*/ 3154897 w 6357464"/>
                <a:gd name="connsiteY8" fmla="*/ 819059 h 1274093"/>
                <a:gd name="connsiteX9" fmla="*/ 2600190 w 6357464"/>
                <a:gd name="connsiteY9" fmla="*/ 819059 h 1274093"/>
                <a:gd name="connsiteX10" fmla="*/ 2600190 w 6357464"/>
                <a:gd name="connsiteY10" fmla="*/ 723719 h 1274093"/>
                <a:gd name="connsiteX11" fmla="*/ 2548186 w 6357464"/>
                <a:gd name="connsiteY11" fmla="*/ 723719 h 1274093"/>
                <a:gd name="connsiteX12" fmla="*/ 2548186 w 6357464"/>
                <a:gd name="connsiteY12" fmla="*/ 606711 h 1274093"/>
                <a:gd name="connsiteX13" fmla="*/ 2457179 w 6357464"/>
                <a:gd name="connsiteY13" fmla="*/ 606711 h 1274093"/>
                <a:gd name="connsiteX14" fmla="*/ 2457179 w 6357464"/>
                <a:gd name="connsiteY14" fmla="*/ 498369 h 1274093"/>
                <a:gd name="connsiteX15" fmla="*/ 2223162 w 6357464"/>
                <a:gd name="connsiteY15" fmla="*/ 498369 h 1274093"/>
                <a:gd name="connsiteX16" fmla="*/ 2223162 w 6357464"/>
                <a:gd name="connsiteY16" fmla="*/ 381361 h 1274093"/>
                <a:gd name="connsiteX17" fmla="*/ 1685790 w 6357464"/>
                <a:gd name="connsiteY17" fmla="*/ 381361 h 1274093"/>
                <a:gd name="connsiteX18" fmla="*/ 1685790 w 6357464"/>
                <a:gd name="connsiteY18" fmla="*/ 281687 h 1274093"/>
                <a:gd name="connsiteX19" fmla="*/ 1590449 w 6357464"/>
                <a:gd name="connsiteY19" fmla="*/ 281687 h 1274093"/>
                <a:gd name="connsiteX20" fmla="*/ 1590449 w 6357464"/>
                <a:gd name="connsiteY20" fmla="*/ 186347 h 1274093"/>
                <a:gd name="connsiteX21" fmla="*/ 1087746 w 6357464"/>
                <a:gd name="connsiteY21" fmla="*/ 186347 h 1274093"/>
                <a:gd name="connsiteX22" fmla="*/ 1087746 w 6357464"/>
                <a:gd name="connsiteY22" fmla="*/ 95340 h 1274093"/>
                <a:gd name="connsiteX23" fmla="*/ 970738 w 6357464"/>
                <a:gd name="connsiteY23" fmla="*/ 95340 h 1274093"/>
                <a:gd name="connsiteX24" fmla="*/ 970738 w 6357464"/>
                <a:gd name="connsiteY24" fmla="*/ 0 h 1274093"/>
                <a:gd name="connsiteX25" fmla="*/ 0 w 6357464"/>
                <a:gd name="connsiteY25" fmla="*/ 0 h 127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7464" h="1274093">
                  <a:moveTo>
                    <a:pt x="6357464" y="1274093"/>
                  </a:moveTo>
                  <a:lnTo>
                    <a:pt x="5165710" y="1274093"/>
                  </a:lnTo>
                  <a:lnTo>
                    <a:pt x="5165710" y="1157084"/>
                  </a:lnTo>
                  <a:lnTo>
                    <a:pt x="4624004" y="1157084"/>
                  </a:lnTo>
                  <a:lnTo>
                    <a:pt x="4624004" y="1057410"/>
                  </a:lnTo>
                  <a:lnTo>
                    <a:pt x="4502662" y="1057410"/>
                  </a:lnTo>
                  <a:lnTo>
                    <a:pt x="4502662" y="940402"/>
                  </a:lnTo>
                  <a:lnTo>
                    <a:pt x="3154897" y="940402"/>
                  </a:lnTo>
                  <a:lnTo>
                    <a:pt x="3154897" y="819059"/>
                  </a:lnTo>
                  <a:lnTo>
                    <a:pt x="2600190" y="819059"/>
                  </a:lnTo>
                  <a:lnTo>
                    <a:pt x="2600190" y="723719"/>
                  </a:lnTo>
                  <a:lnTo>
                    <a:pt x="2548186" y="723719"/>
                  </a:lnTo>
                  <a:lnTo>
                    <a:pt x="2548186" y="606711"/>
                  </a:lnTo>
                  <a:lnTo>
                    <a:pt x="2457179" y="606711"/>
                  </a:lnTo>
                  <a:lnTo>
                    <a:pt x="2457179" y="498369"/>
                  </a:lnTo>
                  <a:lnTo>
                    <a:pt x="2223162" y="498369"/>
                  </a:lnTo>
                  <a:lnTo>
                    <a:pt x="2223162" y="381361"/>
                  </a:lnTo>
                  <a:lnTo>
                    <a:pt x="1685790" y="381361"/>
                  </a:lnTo>
                  <a:lnTo>
                    <a:pt x="1685790" y="281687"/>
                  </a:lnTo>
                  <a:lnTo>
                    <a:pt x="1590449" y="281687"/>
                  </a:lnTo>
                  <a:lnTo>
                    <a:pt x="1590449" y="186347"/>
                  </a:lnTo>
                  <a:lnTo>
                    <a:pt x="1087746" y="186347"/>
                  </a:lnTo>
                  <a:lnTo>
                    <a:pt x="1087746" y="95340"/>
                  </a:lnTo>
                  <a:lnTo>
                    <a:pt x="970738" y="95340"/>
                  </a:lnTo>
                  <a:lnTo>
                    <a:pt x="970738" y="0"/>
                  </a:lnTo>
                  <a:lnTo>
                    <a:pt x="0" y="0"/>
                  </a:lnTo>
                </a:path>
              </a:pathLst>
            </a:custGeom>
            <a:noFill/>
            <a:ln w="28575">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45665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42" name="TextBox 141">
            <a:extLst>
              <a:ext uri="{FF2B5EF4-FFF2-40B4-BE49-F238E27FC236}">
                <a16:creationId xmlns:a16="http://schemas.microsoft.com/office/drawing/2014/main" id="{AB1B3BD9-7589-446B-98DE-DC8C2B9A8FDF}"/>
              </a:ext>
            </a:extLst>
          </p:cNvPr>
          <p:cNvSpPr txBox="1"/>
          <p:nvPr/>
        </p:nvSpPr>
        <p:spPr>
          <a:xfrm>
            <a:off x="2055177" y="4386648"/>
            <a:ext cx="327335" cy="318100"/>
          </a:xfrm>
          <a:prstGeom prst="rect">
            <a:avLst/>
          </a:prstGeom>
          <a:noFill/>
        </p:spPr>
        <p:txBody>
          <a:bodyPr wrap="square" rtlCol="0">
            <a:spAutoFit/>
          </a:bodyPr>
          <a:lstStyle/>
          <a:p>
            <a:pPr marL="0" marR="0" lvl="0" indent="0" algn="ct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0</a:t>
            </a:r>
          </a:p>
        </p:txBody>
      </p:sp>
      <p:sp>
        <p:nvSpPr>
          <p:cNvPr id="143" name="TextBox 142">
            <a:extLst>
              <a:ext uri="{FF2B5EF4-FFF2-40B4-BE49-F238E27FC236}">
                <a16:creationId xmlns:a16="http://schemas.microsoft.com/office/drawing/2014/main" id="{D06172D2-E18C-49BC-8E25-AFA4C8429F0C}"/>
              </a:ext>
            </a:extLst>
          </p:cNvPr>
          <p:cNvSpPr txBox="1"/>
          <p:nvPr/>
        </p:nvSpPr>
        <p:spPr>
          <a:xfrm>
            <a:off x="4011499" y="4423930"/>
            <a:ext cx="660663" cy="318100"/>
          </a:xfrm>
          <a:prstGeom prst="rect">
            <a:avLst/>
          </a:prstGeom>
          <a:noFill/>
        </p:spPr>
        <p:txBody>
          <a:bodyPr wrap="square" rtlCol="0">
            <a:spAutoFit/>
          </a:bodyPr>
          <a:lstStyle/>
          <a:p>
            <a:pPr marL="0" marR="0" lvl="0" indent="0" algn="ct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50</a:t>
            </a:r>
          </a:p>
        </p:txBody>
      </p:sp>
      <p:sp>
        <p:nvSpPr>
          <p:cNvPr id="144" name="TextBox 143">
            <a:extLst>
              <a:ext uri="{FF2B5EF4-FFF2-40B4-BE49-F238E27FC236}">
                <a16:creationId xmlns:a16="http://schemas.microsoft.com/office/drawing/2014/main" id="{E854ADFB-7245-404D-B78D-1761B10C3265}"/>
              </a:ext>
            </a:extLst>
          </p:cNvPr>
          <p:cNvSpPr txBox="1"/>
          <p:nvPr/>
        </p:nvSpPr>
        <p:spPr>
          <a:xfrm>
            <a:off x="6120378" y="4386648"/>
            <a:ext cx="660663" cy="318100"/>
          </a:xfrm>
          <a:prstGeom prst="rect">
            <a:avLst/>
          </a:prstGeom>
          <a:noFill/>
        </p:spPr>
        <p:txBody>
          <a:bodyPr wrap="square" rtlCol="0">
            <a:spAutoFit/>
          </a:bodyPr>
          <a:lstStyle/>
          <a:p>
            <a:pPr marL="0" marR="0" lvl="0" indent="0" algn="ct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100</a:t>
            </a:r>
          </a:p>
        </p:txBody>
      </p:sp>
      <p:sp>
        <p:nvSpPr>
          <p:cNvPr id="145" name="TextBox 144">
            <a:extLst>
              <a:ext uri="{FF2B5EF4-FFF2-40B4-BE49-F238E27FC236}">
                <a16:creationId xmlns:a16="http://schemas.microsoft.com/office/drawing/2014/main" id="{6189E3D6-21FB-43CE-8185-E1B3857D5E6A}"/>
              </a:ext>
            </a:extLst>
          </p:cNvPr>
          <p:cNvSpPr txBox="1"/>
          <p:nvPr/>
        </p:nvSpPr>
        <p:spPr>
          <a:xfrm>
            <a:off x="8203509" y="4423510"/>
            <a:ext cx="660663" cy="318100"/>
          </a:xfrm>
          <a:prstGeom prst="rect">
            <a:avLst/>
          </a:prstGeom>
          <a:noFill/>
        </p:spPr>
        <p:txBody>
          <a:bodyPr wrap="square" rtlCol="0">
            <a:spAutoFit/>
          </a:bodyPr>
          <a:lstStyle/>
          <a:p>
            <a:pPr marL="0" marR="0" lvl="0" indent="0" algn="ctr" defTabSz="456651"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150</a:t>
            </a:r>
          </a:p>
        </p:txBody>
      </p:sp>
      <p:sp>
        <p:nvSpPr>
          <p:cNvPr id="146" name="TextBox 145">
            <a:extLst>
              <a:ext uri="{FF2B5EF4-FFF2-40B4-BE49-F238E27FC236}">
                <a16:creationId xmlns:a16="http://schemas.microsoft.com/office/drawing/2014/main" id="{3166B775-B723-486E-8AAD-112C6CE85442}"/>
              </a:ext>
            </a:extLst>
          </p:cNvPr>
          <p:cNvSpPr txBox="1"/>
          <p:nvPr/>
        </p:nvSpPr>
        <p:spPr>
          <a:xfrm>
            <a:off x="2218844" y="4633019"/>
            <a:ext cx="6348523" cy="369332"/>
          </a:xfrm>
          <a:prstGeom prst="rect">
            <a:avLst/>
          </a:prstGeom>
          <a:noFill/>
        </p:spPr>
        <p:txBody>
          <a:bodyPr wrap="square" rtlCol="0">
            <a:spAutoFit/>
          </a:bodyPr>
          <a:lstStyle/>
          <a:p>
            <a:pPr marL="0" marR="0" lvl="0" indent="0" algn="ctr" defTabSz="45665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Time, wk</a:t>
            </a:r>
          </a:p>
        </p:txBody>
      </p:sp>
      <p:sp>
        <p:nvSpPr>
          <p:cNvPr id="119" name="Rectangle 118">
            <a:extLst>
              <a:ext uri="{FF2B5EF4-FFF2-40B4-BE49-F238E27FC236}">
                <a16:creationId xmlns:a16="http://schemas.microsoft.com/office/drawing/2014/main" id="{861B192B-24C3-458A-B472-9949DC39B40A}"/>
              </a:ext>
            </a:extLst>
          </p:cNvPr>
          <p:cNvSpPr/>
          <p:nvPr/>
        </p:nvSpPr>
        <p:spPr bwMode="auto">
          <a:xfrm>
            <a:off x="8566918" y="3128552"/>
            <a:ext cx="3285643" cy="338554"/>
          </a:xfrm>
          <a:prstGeom prst="rect">
            <a:avLst/>
          </a:prstGeom>
          <a:noFill/>
          <a:ln>
            <a:noFill/>
          </a:ln>
        </p:spPr>
        <p:txBody>
          <a:bodyPr wrap="none" rtlCol="0" anchor="ctr">
            <a:spAutoFit/>
          </a:bodyPr>
          <a:lstStyle/>
          <a:p>
            <a:pPr marL="0" marR="0" lvl="0" indent="0" algn="l" defTabSz="456651"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823B"/>
                </a:solidFill>
                <a:effectLst/>
                <a:uLnTx/>
                <a:uFillTx/>
                <a:latin typeface="Arial"/>
                <a:ea typeface="+mn-ea"/>
                <a:cs typeface="+mn-cs"/>
              </a:rPr>
              <a:t>BAT (drop in Hb &gt;30 g/L, n = 29)</a:t>
            </a:r>
          </a:p>
        </p:txBody>
      </p:sp>
      <p:sp>
        <p:nvSpPr>
          <p:cNvPr id="117" name="Footer Placeholder 1">
            <a:extLst>
              <a:ext uri="{FF2B5EF4-FFF2-40B4-BE49-F238E27FC236}">
                <a16:creationId xmlns:a16="http://schemas.microsoft.com/office/drawing/2014/main" id="{99B596E9-B2BD-42CA-A396-17A84E82C7B7}"/>
              </a:ext>
            </a:extLst>
          </p:cNvPr>
          <p:cNvSpPr txBox="1">
            <a:spLocks/>
          </p:cNvSpPr>
          <p:nvPr/>
        </p:nvSpPr>
        <p:spPr>
          <a:xfrm>
            <a:off x="667164" y="6360895"/>
            <a:ext cx="10004297" cy="27687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Al-Ali HK,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Leuk Lymph</a:t>
            </a:r>
            <a:r>
              <a:rPr kumimoji="0" lang="en-US" sz="1400" b="0" i="0" u="none" strike="noStrike" kern="1200" cap="none" spc="0" normalizeH="0" baseline="0" noProof="0" dirty="0">
                <a:ln>
                  <a:noFill/>
                </a:ln>
                <a:solidFill>
                  <a:srgbClr val="000000"/>
                </a:solidFill>
                <a:effectLst/>
                <a:uLnTx/>
                <a:uFillTx/>
                <a:latin typeface="Arial"/>
                <a:ea typeface="+mn-ea"/>
                <a:cs typeface="+mn-cs"/>
              </a:rPr>
              <a:t>. 2016;57:2464-2467.; Gupta V,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Haematologica.</a:t>
            </a:r>
            <a:r>
              <a:rPr kumimoji="0" lang="en-US" sz="1400" b="0" i="0" u="none" strike="noStrike" kern="1200" cap="none" spc="0" normalizeH="0" baseline="0" noProof="0" dirty="0">
                <a:ln>
                  <a:noFill/>
                </a:ln>
                <a:solidFill>
                  <a:srgbClr val="000000"/>
                </a:solidFill>
                <a:effectLst/>
                <a:uLnTx/>
                <a:uFillTx/>
                <a:latin typeface="Arial"/>
                <a:ea typeface="+mn-ea"/>
                <a:cs typeface="+mn-cs"/>
              </a:rPr>
              <a:t> 2016;101:e482-e484.</a:t>
            </a:r>
          </a:p>
        </p:txBody>
      </p:sp>
    </p:spTree>
    <p:extLst>
      <p:ext uri="{BB962C8B-B14F-4D97-AF65-F5344CB8AC3E}">
        <p14:creationId xmlns:p14="http://schemas.microsoft.com/office/powerpoint/2010/main" val="1798776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C19A-40DB-4095-A45A-E316D63448FF}"/>
              </a:ext>
            </a:extLst>
          </p:cNvPr>
          <p:cNvSpPr>
            <a:spLocks noGrp="1"/>
          </p:cNvSpPr>
          <p:nvPr>
            <p:ph type="title"/>
          </p:nvPr>
        </p:nvSpPr>
        <p:spPr/>
        <p:txBody>
          <a:bodyPr>
            <a:noAutofit/>
          </a:bodyPr>
          <a:lstStyle/>
          <a:p>
            <a:r>
              <a:rPr lang="en-US" i="0" dirty="0">
                <a:solidFill>
                  <a:schemeClr val="accent2">
                    <a:lumMod val="75000"/>
                  </a:schemeClr>
                </a:solidFill>
                <a:effectLst/>
                <a:latin typeface="+mj-lt"/>
              </a:rPr>
              <a:t>JAK Inhibitor Ruxolitinib in Myelofibrosis Patients; </a:t>
            </a:r>
            <a:r>
              <a:rPr lang="en-US" dirty="0">
                <a:solidFill>
                  <a:schemeClr val="accent2">
                    <a:lumMod val="75000"/>
                  </a:schemeClr>
                </a:solidFill>
                <a:latin typeface="+mj-lt"/>
              </a:rPr>
              <a:t>NCT01493414 — JUMP </a:t>
            </a:r>
            <a:r>
              <a:rPr lang="en-US" i="0" dirty="0">
                <a:solidFill>
                  <a:schemeClr val="accent2">
                    <a:lumMod val="75000"/>
                  </a:schemeClr>
                </a:solidFill>
                <a:effectLst/>
                <a:latin typeface="+mj-lt"/>
              </a:rPr>
              <a:t>study</a:t>
            </a:r>
            <a:endParaRPr lang="en-US" dirty="0">
              <a:solidFill>
                <a:schemeClr val="accent2">
                  <a:lumMod val="75000"/>
                </a:schemeClr>
              </a:solidFill>
              <a:latin typeface="+mj-lt"/>
            </a:endParaRPr>
          </a:p>
        </p:txBody>
      </p:sp>
      <p:pic>
        <p:nvPicPr>
          <p:cNvPr id="6" name="Content Placeholder 5">
            <a:extLst>
              <a:ext uri="{FF2B5EF4-FFF2-40B4-BE49-F238E27FC236}">
                <a16:creationId xmlns:a16="http://schemas.microsoft.com/office/drawing/2014/main" id="{55A078B9-5ED6-424E-A232-073BD8DCA8FD}"/>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0000" y="1479359"/>
            <a:ext cx="11283366" cy="3274328"/>
          </a:xfrm>
        </p:spPr>
      </p:pic>
      <p:sp>
        <p:nvSpPr>
          <p:cNvPr id="7" name="TextBox 6">
            <a:extLst>
              <a:ext uri="{FF2B5EF4-FFF2-40B4-BE49-F238E27FC236}">
                <a16:creationId xmlns:a16="http://schemas.microsoft.com/office/drawing/2014/main" id="{1B9BBF1B-F542-4DE1-8A68-0CFAEC71BBA6}"/>
              </a:ext>
            </a:extLst>
          </p:cNvPr>
          <p:cNvSpPr txBox="1"/>
          <p:nvPr/>
        </p:nvSpPr>
        <p:spPr>
          <a:xfrm>
            <a:off x="674796" y="5035150"/>
            <a:ext cx="108424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 phase 3b </a:t>
            </a:r>
            <a:r>
              <a:rPr kumimoji="0" lang="en-US" sz="1800" b="0" i="0" u="none" strike="noStrike" kern="1200" cap="none" spc="0" normalizeH="0" baseline="0" noProof="0" dirty="0">
                <a:ln>
                  <a:noFill/>
                </a:ln>
                <a:solidFill>
                  <a:srgbClr val="1C1D1E"/>
                </a:solidFill>
                <a:effectLst/>
                <a:uLnTx/>
                <a:uFillTx/>
                <a:latin typeface="Arial"/>
                <a:ea typeface="+mn-ea"/>
                <a:cs typeface="+mn-cs"/>
              </a:rPr>
              <a:t>expanded-access study in MF in countries without access to ruxolitinib outside a clinical trial</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D1E"/>
                </a:solidFill>
                <a:effectLst/>
                <a:uLnTx/>
                <a:uFillTx/>
                <a:latin typeface="Arial"/>
                <a:ea typeface="+mn-ea"/>
                <a:cs typeface="+mn-cs"/>
              </a:rPr>
              <a:t>Primary endpoint: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D1E"/>
                </a:solidFill>
                <a:effectLst/>
                <a:uLnTx/>
                <a:uFillTx/>
                <a:latin typeface="Arial"/>
                <a:ea typeface="+mn-ea"/>
                <a:cs typeface="+mn-cs"/>
              </a:rPr>
              <a:t>Secondary endpoint:  # of patients who achieved SVR of 50%, and reduction in PRO</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Shape 2">
            <a:extLst>
              <a:ext uri="{FF2B5EF4-FFF2-40B4-BE49-F238E27FC236}">
                <a16:creationId xmlns:a16="http://schemas.microsoft.com/office/drawing/2014/main" id="{A3293451-2A9C-B798-9383-BFB4D15A0391}"/>
              </a:ext>
            </a:extLst>
          </p:cNvPr>
          <p:cNvSpPr txBox="1"/>
          <p:nvPr/>
        </p:nvSpPr>
        <p:spPr>
          <a:xfrm>
            <a:off x="360000" y="6516942"/>
            <a:ext cx="8640000" cy="4518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 normalizeH="0" baseline="0" noProof="0" dirty="0">
                <a:ln>
                  <a:noFill/>
                </a:ln>
                <a:solidFill>
                  <a:srgbClr val="0054A6"/>
                </a:solidFill>
                <a:effectLst/>
                <a:uLnTx/>
                <a:uFillTx/>
                <a:latin typeface="Arial"/>
                <a:ea typeface="+mn-ea"/>
                <a:cs typeface="+mn-cs"/>
              </a:rPr>
              <a:t>Br J </a:t>
            </a:r>
            <a:r>
              <a:rPr kumimoji="0" lang="en-US" sz="800" b="1" i="0" u="none" strike="noStrike" kern="1200" cap="none" spc="-1" normalizeH="0" baseline="0" noProof="0" dirty="0" err="1">
                <a:ln>
                  <a:noFill/>
                </a:ln>
                <a:solidFill>
                  <a:srgbClr val="0054A6"/>
                </a:solidFill>
                <a:effectLst/>
                <a:uLnTx/>
                <a:uFillTx/>
                <a:latin typeface="Arial"/>
                <a:ea typeface="+mn-ea"/>
                <a:cs typeface="+mn-cs"/>
              </a:rPr>
              <a:t>Haematol</a:t>
            </a:r>
            <a:r>
              <a:rPr kumimoji="0" lang="en-US" sz="800" b="1" i="0" u="none" strike="noStrike" kern="1200" cap="none" spc="-1" normalizeH="0" baseline="0" noProof="0" dirty="0">
                <a:ln>
                  <a:noFill/>
                </a:ln>
                <a:solidFill>
                  <a:srgbClr val="0054A6"/>
                </a:solidFill>
                <a:effectLst/>
                <a:uLnTx/>
                <a:uFillTx/>
                <a:latin typeface="Arial"/>
                <a:ea typeface="+mn-ea"/>
                <a:cs typeface="+mn-cs"/>
              </a:rPr>
              <a:t>, Volume: 189, Issue: 5, Pages: 888-903, First published: 04 February 2020, DOI: (10.1111/bjh.16462) </a:t>
            </a:r>
            <a:endParaRPr kumimoji="0" lang="en-US" sz="800" b="0" i="0" u="none" strike="noStrike" kern="1200" cap="none" spc="-1"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35420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745AE-F135-43BA-BAA9-5AC4873CA2C9}"/>
              </a:ext>
            </a:extLst>
          </p:cNvPr>
          <p:cNvSpPr>
            <a:spLocks noGrp="1"/>
          </p:cNvSpPr>
          <p:nvPr>
            <p:ph type="title"/>
          </p:nvPr>
        </p:nvSpPr>
        <p:spPr/>
        <p:txBody>
          <a:bodyPr/>
          <a:lstStyle/>
          <a:p>
            <a:r>
              <a:rPr lang="en-US" dirty="0"/>
              <a:t>JUMP study</a:t>
            </a:r>
          </a:p>
        </p:txBody>
      </p:sp>
      <p:graphicFrame>
        <p:nvGraphicFramePr>
          <p:cNvPr id="6" name="Table 6">
            <a:extLst>
              <a:ext uri="{FF2B5EF4-FFF2-40B4-BE49-F238E27FC236}">
                <a16:creationId xmlns:a16="http://schemas.microsoft.com/office/drawing/2014/main" id="{9193C121-CA72-4A87-8AB8-0839D6C5FADC}"/>
              </a:ext>
            </a:extLst>
          </p:cNvPr>
          <p:cNvGraphicFramePr>
            <a:graphicFrameLocks noGrp="1"/>
          </p:cNvGraphicFramePr>
          <p:nvPr>
            <p:ph sz="half" idx="2"/>
          </p:nvPr>
        </p:nvGraphicFramePr>
        <p:xfrm>
          <a:off x="487924" y="1572622"/>
          <a:ext cx="4876800" cy="21234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180238953"/>
                    </a:ext>
                  </a:extLst>
                </a:gridCol>
                <a:gridCol w="2438400">
                  <a:extLst>
                    <a:ext uri="{9D8B030D-6E8A-4147-A177-3AD203B41FA5}">
                      <a16:colId xmlns:a16="http://schemas.microsoft.com/office/drawing/2014/main" val="67285082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DIPSS </a:t>
                      </a:r>
                    </a:p>
                    <a:p>
                      <a:endParaRPr lang="en-US" dirty="0"/>
                    </a:p>
                  </a:txBody>
                  <a:tcPr marL="86061" marR="86061"/>
                </a:tc>
                <a:tc>
                  <a:txBody>
                    <a:bodyPr/>
                    <a:lstStyle/>
                    <a:p>
                      <a:r>
                        <a:rPr lang="en-US" dirty="0"/>
                        <a:t>N (%)</a:t>
                      </a:r>
                    </a:p>
                  </a:txBody>
                  <a:tcPr marL="86061" marR="86061"/>
                </a:tc>
                <a:extLst>
                  <a:ext uri="{0D108BD9-81ED-4DB2-BD59-A6C34878D82A}">
                    <a16:rowId xmlns:a16="http://schemas.microsoft.com/office/drawing/2014/main" val="3527398291"/>
                  </a:ext>
                </a:extLst>
              </a:tr>
              <a:tr h="370840">
                <a:tc>
                  <a:txBody>
                    <a:bodyPr/>
                    <a:lstStyle/>
                    <a:p>
                      <a:r>
                        <a:rPr lang="en-US" dirty="0"/>
                        <a:t>   Low/Int-1 risk</a:t>
                      </a:r>
                    </a:p>
                  </a:txBody>
                  <a:tcPr marL="86061" marR="86061"/>
                </a:tc>
                <a:tc>
                  <a:txBody>
                    <a:bodyPr/>
                    <a:lstStyle/>
                    <a:p>
                      <a:r>
                        <a:rPr lang="en-US" dirty="0"/>
                        <a:t>895 (40.1)</a:t>
                      </a:r>
                    </a:p>
                  </a:txBody>
                  <a:tcPr marL="86061" marR="86061"/>
                </a:tc>
                <a:extLst>
                  <a:ext uri="{0D108BD9-81ED-4DB2-BD59-A6C34878D82A}">
                    <a16:rowId xmlns:a16="http://schemas.microsoft.com/office/drawing/2014/main" val="1315754587"/>
                  </a:ext>
                </a:extLst>
              </a:tr>
              <a:tr h="370840">
                <a:tc>
                  <a:txBody>
                    <a:bodyPr/>
                    <a:lstStyle/>
                    <a:p>
                      <a:r>
                        <a:rPr lang="en-US" dirty="0"/>
                        <a:t>   Int-2 risk</a:t>
                      </a:r>
                    </a:p>
                  </a:txBody>
                  <a:tcPr marL="86061" marR="86061"/>
                </a:tc>
                <a:tc>
                  <a:txBody>
                    <a:bodyPr/>
                    <a:lstStyle/>
                    <a:p>
                      <a:r>
                        <a:rPr lang="en-US" dirty="0"/>
                        <a:t>755 (33.8)</a:t>
                      </a:r>
                    </a:p>
                  </a:txBody>
                  <a:tcPr marL="86061" marR="86061"/>
                </a:tc>
                <a:extLst>
                  <a:ext uri="{0D108BD9-81ED-4DB2-BD59-A6C34878D82A}">
                    <a16:rowId xmlns:a16="http://schemas.microsoft.com/office/drawing/2014/main" val="3211611470"/>
                  </a:ext>
                </a:extLst>
              </a:tr>
              <a:tr h="370840">
                <a:tc>
                  <a:txBody>
                    <a:bodyPr/>
                    <a:lstStyle/>
                    <a:p>
                      <a:r>
                        <a:rPr lang="en-US" dirty="0"/>
                        <a:t>   High Risk</a:t>
                      </a:r>
                    </a:p>
                  </a:txBody>
                  <a:tcPr marL="86061" marR="86061"/>
                </a:tc>
                <a:tc>
                  <a:txBody>
                    <a:bodyPr/>
                    <a:lstStyle/>
                    <a:p>
                      <a:r>
                        <a:rPr lang="en-US" dirty="0"/>
                        <a:t>194 (8.7)</a:t>
                      </a:r>
                    </a:p>
                  </a:txBody>
                  <a:tcPr marL="86061" marR="86061"/>
                </a:tc>
                <a:extLst>
                  <a:ext uri="{0D108BD9-81ED-4DB2-BD59-A6C34878D82A}">
                    <a16:rowId xmlns:a16="http://schemas.microsoft.com/office/drawing/2014/main" val="2172577293"/>
                  </a:ext>
                </a:extLst>
              </a:tr>
              <a:tr h="370840">
                <a:tc>
                  <a:txBody>
                    <a:bodyPr/>
                    <a:lstStyle/>
                    <a:p>
                      <a:r>
                        <a:rPr lang="en-US" dirty="0"/>
                        <a:t>   Missing</a:t>
                      </a:r>
                    </a:p>
                  </a:txBody>
                  <a:tcPr marL="86061" marR="8606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389 (17.4)</a:t>
                      </a:r>
                    </a:p>
                  </a:txBody>
                  <a:tcPr marL="86061" marR="86061"/>
                </a:tc>
                <a:extLst>
                  <a:ext uri="{0D108BD9-81ED-4DB2-BD59-A6C34878D82A}">
                    <a16:rowId xmlns:a16="http://schemas.microsoft.com/office/drawing/2014/main" val="735773510"/>
                  </a:ext>
                </a:extLst>
              </a:tr>
            </a:tbl>
          </a:graphicData>
        </a:graphic>
      </p:graphicFrame>
      <p:sp>
        <p:nvSpPr>
          <p:cNvPr id="8" name="Footer Placeholder 11">
            <a:extLst>
              <a:ext uri="{FF2B5EF4-FFF2-40B4-BE49-F238E27FC236}">
                <a16:creationId xmlns:a16="http://schemas.microsoft.com/office/drawing/2014/main" id="{922FACEC-092F-4A01-B224-2BE19D181137}"/>
              </a:ext>
            </a:extLst>
          </p:cNvPr>
          <p:cNvSpPr>
            <a:spLocks noGrp="1"/>
          </p:cNvSpPr>
          <p:nvPr>
            <p:ph type="ftr" sz="quarter" idx="11"/>
          </p:nvPr>
        </p:nvSpPr>
        <p:spPr>
          <a:xfrm rot="16200000">
            <a:off x="10510918" y="3987324"/>
            <a:ext cx="2367609" cy="487680"/>
          </a:xfrm>
          <a:prstGeom prst="rect">
            <a:avLst/>
          </a:prstGeom>
        </p:spPr>
        <p:txBody>
          <a:bodyPr vert="horz" lIns="82945" tIns="41473" rIns="82945" bIns="41473" rtlCol="0" anchor="ctr"/>
          <a:lstStyle>
            <a:defPPr>
              <a:defRPr lang="en-US"/>
            </a:defPPr>
            <a:lvl1pPr marL="0" algn="r" defTabSz="411846" rtl="0" eaLnBrk="0" fontAlgn="base" latinLnBrk="0" hangingPunct="0">
              <a:spcBef>
                <a:spcPct val="0"/>
              </a:spcBef>
              <a:spcAft>
                <a:spcPct val="0"/>
              </a:spcAft>
              <a:defRPr sz="1100" kern="1200">
                <a:solidFill>
                  <a:srgbClr val="EEECE1"/>
                </a:solidFill>
                <a:latin typeface="Times New Roman" pitchFamily="18" charset="0"/>
                <a:ea typeface="msgothic" charset="0"/>
                <a:cs typeface="msgothic"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9068" rtl="0" eaLnBrk="0" fontAlgn="base" latinLnBrk="0" hangingPunct="0">
              <a:lnSpc>
                <a:spcPct val="100000"/>
              </a:lnSpc>
              <a:spcBef>
                <a:spcPct val="0"/>
              </a:spcBef>
              <a:spcAft>
                <a:spcPct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Shape 2">
            <a:extLst>
              <a:ext uri="{FF2B5EF4-FFF2-40B4-BE49-F238E27FC236}">
                <a16:creationId xmlns:a16="http://schemas.microsoft.com/office/drawing/2014/main" id="{2CE1E7D9-82D4-2395-07EB-819733AD447C}"/>
              </a:ext>
            </a:extLst>
          </p:cNvPr>
          <p:cNvSpPr txBox="1"/>
          <p:nvPr/>
        </p:nvSpPr>
        <p:spPr>
          <a:xfrm>
            <a:off x="207600" y="6569336"/>
            <a:ext cx="8640000" cy="4518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 normalizeH="0" baseline="0" noProof="0" dirty="0">
                <a:ln>
                  <a:noFill/>
                </a:ln>
                <a:solidFill>
                  <a:srgbClr val="0054A6"/>
                </a:solidFill>
                <a:effectLst/>
                <a:uLnTx/>
                <a:uFillTx/>
                <a:latin typeface="Arial"/>
                <a:ea typeface="+mn-ea"/>
                <a:cs typeface="+mn-cs"/>
              </a:rPr>
              <a:t>Br J </a:t>
            </a:r>
            <a:r>
              <a:rPr kumimoji="0" lang="en-US" sz="800" b="1" i="0" u="none" strike="noStrike" kern="1200" cap="none" spc="-1" normalizeH="0" baseline="0" noProof="0" dirty="0" err="1">
                <a:ln>
                  <a:noFill/>
                </a:ln>
                <a:solidFill>
                  <a:srgbClr val="0054A6"/>
                </a:solidFill>
                <a:effectLst/>
                <a:uLnTx/>
                <a:uFillTx/>
                <a:latin typeface="Arial"/>
                <a:ea typeface="+mn-ea"/>
                <a:cs typeface="+mn-cs"/>
              </a:rPr>
              <a:t>Haematol</a:t>
            </a:r>
            <a:r>
              <a:rPr kumimoji="0" lang="en-US" sz="800" b="1" i="0" u="none" strike="noStrike" kern="1200" cap="none" spc="-1" normalizeH="0" baseline="0" noProof="0" dirty="0">
                <a:ln>
                  <a:noFill/>
                </a:ln>
                <a:solidFill>
                  <a:srgbClr val="0054A6"/>
                </a:solidFill>
                <a:effectLst/>
                <a:uLnTx/>
                <a:uFillTx/>
                <a:latin typeface="Arial"/>
                <a:ea typeface="+mn-ea"/>
                <a:cs typeface="+mn-cs"/>
              </a:rPr>
              <a:t>, Volume: 189, Issue: 5, Pages: 888-903, First published: 04 February 2020, DOI: (10.1111/bjh.16462) </a:t>
            </a:r>
            <a:endParaRPr kumimoji="0" lang="en-US" sz="800" b="0" i="0" u="none" strike="noStrike" kern="1200" cap="none" spc="-1" normalizeH="0" baseline="0" noProof="0" dirty="0">
              <a:ln>
                <a:noFill/>
              </a:ln>
              <a:solidFill>
                <a:srgbClr val="000000"/>
              </a:solidFill>
              <a:effectLst/>
              <a:uLnTx/>
              <a:uFillTx/>
              <a:latin typeface="Arial"/>
              <a:ea typeface="+mn-ea"/>
              <a:cs typeface="+mn-cs"/>
            </a:endParaRPr>
          </a:p>
        </p:txBody>
      </p:sp>
      <p:pic>
        <p:nvPicPr>
          <p:cNvPr id="5" name="Picture 2" descr="Details are in the caption following the image">
            <a:extLst>
              <a:ext uri="{FF2B5EF4-FFF2-40B4-BE49-F238E27FC236}">
                <a16:creationId xmlns:a16="http://schemas.microsoft.com/office/drawing/2014/main" id="{37737478-0C71-BBAF-F88A-7C671E41AB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6394798" y="315686"/>
            <a:ext cx="5309278" cy="6304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7">
            <a:extLst>
              <a:ext uri="{FF2B5EF4-FFF2-40B4-BE49-F238E27FC236}">
                <a16:creationId xmlns:a16="http://schemas.microsoft.com/office/drawing/2014/main" id="{14261E5D-F0B1-1169-34BC-EE40D490478B}"/>
              </a:ext>
            </a:extLst>
          </p:cNvPr>
          <p:cNvGraphicFramePr>
            <a:graphicFrameLocks noGrp="1"/>
          </p:cNvGraphicFramePr>
          <p:nvPr/>
        </p:nvGraphicFramePr>
        <p:xfrm>
          <a:off x="487924" y="4231164"/>
          <a:ext cx="4876480" cy="1854200"/>
        </p:xfrm>
        <a:graphic>
          <a:graphicData uri="http://schemas.openxmlformats.org/drawingml/2006/table">
            <a:tbl>
              <a:tblPr firstRow="1" bandRow="1">
                <a:tableStyleId>{5C22544A-7EE6-4342-B048-85BDC9FD1C3A}</a:tableStyleId>
              </a:tblPr>
              <a:tblGrid>
                <a:gridCol w="2438240">
                  <a:extLst>
                    <a:ext uri="{9D8B030D-6E8A-4147-A177-3AD203B41FA5}">
                      <a16:colId xmlns:a16="http://schemas.microsoft.com/office/drawing/2014/main" val="607654463"/>
                    </a:ext>
                  </a:extLst>
                </a:gridCol>
                <a:gridCol w="2438240">
                  <a:extLst>
                    <a:ext uri="{9D8B030D-6E8A-4147-A177-3AD203B41FA5}">
                      <a16:colId xmlns:a16="http://schemas.microsoft.com/office/drawing/2014/main" val="3603482528"/>
                    </a:ext>
                  </a:extLst>
                </a:gridCol>
              </a:tblGrid>
              <a:tr h="370840">
                <a:tc>
                  <a:txBody>
                    <a:bodyPr/>
                    <a:lstStyle/>
                    <a:p>
                      <a:r>
                        <a:rPr lang="en-US" dirty="0"/>
                        <a:t>Platelet count</a:t>
                      </a:r>
                    </a:p>
                  </a:txBody>
                  <a:tcPr/>
                </a:tc>
                <a:tc>
                  <a:txBody>
                    <a:bodyPr/>
                    <a:lstStyle/>
                    <a:p>
                      <a:r>
                        <a:rPr lang="en-US" dirty="0"/>
                        <a:t>N (%)</a:t>
                      </a:r>
                    </a:p>
                  </a:txBody>
                  <a:tcPr/>
                </a:tc>
                <a:extLst>
                  <a:ext uri="{0D108BD9-81ED-4DB2-BD59-A6C34878D82A}">
                    <a16:rowId xmlns:a16="http://schemas.microsoft.com/office/drawing/2014/main" val="2777681945"/>
                  </a:ext>
                </a:extLst>
              </a:tr>
              <a:tr h="370840">
                <a:tc>
                  <a:txBody>
                    <a:bodyPr/>
                    <a:lstStyle/>
                    <a:p>
                      <a:r>
                        <a:rPr lang="en-US" dirty="0"/>
                        <a:t>50- 75</a:t>
                      </a:r>
                    </a:p>
                  </a:txBody>
                  <a:tcPr/>
                </a:tc>
                <a:tc>
                  <a:txBody>
                    <a:bodyPr/>
                    <a:lstStyle/>
                    <a:p>
                      <a:r>
                        <a:rPr lang="en-US" dirty="0"/>
                        <a:t>28 (1.3)</a:t>
                      </a:r>
                    </a:p>
                  </a:txBody>
                  <a:tcPr/>
                </a:tc>
                <a:extLst>
                  <a:ext uri="{0D108BD9-81ED-4DB2-BD59-A6C34878D82A}">
                    <a16:rowId xmlns:a16="http://schemas.microsoft.com/office/drawing/2014/main" val="301130148"/>
                  </a:ext>
                </a:extLst>
              </a:tr>
              <a:tr h="370840">
                <a:tc>
                  <a:txBody>
                    <a:bodyPr/>
                    <a:lstStyle/>
                    <a:p>
                      <a:r>
                        <a:rPr lang="en-US" dirty="0"/>
                        <a:t>75-100</a:t>
                      </a:r>
                    </a:p>
                  </a:txBody>
                  <a:tcPr/>
                </a:tc>
                <a:tc>
                  <a:txBody>
                    <a:bodyPr/>
                    <a:lstStyle/>
                    <a:p>
                      <a:r>
                        <a:rPr lang="en-US" dirty="0"/>
                        <a:t>109 (4.9)</a:t>
                      </a:r>
                    </a:p>
                  </a:txBody>
                  <a:tcPr/>
                </a:tc>
                <a:extLst>
                  <a:ext uri="{0D108BD9-81ED-4DB2-BD59-A6C34878D82A}">
                    <a16:rowId xmlns:a16="http://schemas.microsoft.com/office/drawing/2014/main" val="2101017184"/>
                  </a:ext>
                </a:extLst>
              </a:tr>
              <a:tr h="370840">
                <a:tc>
                  <a:txBody>
                    <a:bodyPr/>
                    <a:lstStyle/>
                    <a:p>
                      <a:r>
                        <a:rPr lang="en-US" dirty="0"/>
                        <a:t>100-200</a:t>
                      </a:r>
                    </a:p>
                  </a:txBody>
                  <a:tcPr/>
                </a:tc>
                <a:tc>
                  <a:txBody>
                    <a:bodyPr/>
                    <a:lstStyle/>
                    <a:p>
                      <a:r>
                        <a:rPr lang="en-US" dirty="0"/>
                        <a:t>689 (30.9)</a:t>
                      </a:r>
                    </a:p>
                  </a:txBody>
                  <a:tcPr/>
                </a:tc>
                <a:extLst>
                  <a:ext uri="{0D108BD9-81ED-4DB2-BD59-A6C34878D82A}">
                    <a16:rowId xmlns:a16="http://schemas.microsoft.com/office/drawing/2014/main" val="1761356800"/>
                  </a:ext>
                </a:extLst>
              </a:tr>
              <a:tr h="370840">
                <a:tc>
                  <a:txBody>
                    <a:bodyPr/>
                    <a:lstStyle/>
                    <a:p>
                      <a:r>
                        <a:rPr lang="en-US" dirty="0"/>
                        <a:t>&gt;200</a:t>
                      </a:r>
                    </a:p>
                  </a:txBody>
                  <a:tcPr/>
                </a:tc>
                <a:tc>
                  <a:txBody>
                    <a:bodyPr/>
                    <a:lstStyle/>
                    <a:p>
                      <a:r>
                        <a:rPr lang="en-US" dirty="0"/>
                        <a:t>1398 (62.6)</a:t>
                      </a:r>
                    </a:p>
                  </a:txBody>
                  <a:tcPr/>
                </a:tc>
                <a:extLst>
                  <a:ext uri="{0D108BD9-81ED-4DB2-BD59-A6C34878D82A}">
                    <a16:rowId xmlns:a16="http://schemas.microsoft.com/office/drawing/2014/main" val="1396172644"/>
                  </a:ext>
                </a:extLst>
              </a:tr>
            </a:tbl>
          </a:graphicData>
        </a:graphic>
      </p:graphicFrame>
    </p:spTree>
    <p:extLst>
      <p:ext uri="{BB962C8B-B14F-4D97-AF65-F5344CB8AC3E}">
        <p14:creationId xmlns:p14="http://schemas.microsoft.com/office/powerpoint/2010/main" val="529032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618C6-926D-4516-A280-62ACAE350A32}"/>
              </a:ext>
            </a:extLst>
          </p:cNvPr>
          <p:cNvSpPr>
            <a:spLocks noGrp="1"/>
          </p:cNvSpPr>
          <p:nvPr>
            <p:ph type="title"/>
          </p:nvPr>
        </p:nvSpPr>
        <p:spPr>
          <a:xfrm>
            <a:off x="609759" y="238127"/>
            <a:ext cx="10872445" cy="1103313"/>
          </a:xfrm>
        </p:spPr>
        <p:txBody>
          <a:bodyPr vert="horz" wrap="square" lIns="91440" tIns="45720" rIns="91440" bIns="45720" numCol="1" anchor="ctr" anchorCtr="0" compatLnSpc="1">
            <a:prstTxWarp prst="textNoShape">
              <a:avLst/>
            </a:prstTxWarp>
            <a:normAutofit/>
          </a:bodyPr>
          <a:lstStyle/>
          <a:p>
            <a:r>
              <a:rPr lang="en-US" b="1" dirty="0">
                <a:latin typeface="+mn-lt"/>
                <a:ea typeface="+mj-ea"/>
                <a:cs typeface="+mj-cs"/>
              </a:rPr>
              <a:t>Dosing Ruxolitinib in </a:t>
            </a:r>
            <a:r>
              <a:rPr lang="en-US" dirty="0"/>
              <a:t>anemia — </a:t>
            </a:r>
            <a:r>
              <a:rPr lang="en-US" b="1" dirty="0">
                <a:latin typeface="+mn-lt"/>
                <a:ea typeface="+mj-ea"/>
                <a:cs typeface="+mj-cs"/>
              </a:rPr>
              <a:t>REALISE study</a:t>
            </a:r>
          </a:p>
        </p:txBody>
      </p:sp>
      <p:pic>
        <p:nvPicPr>
          <p:cNvPr id="9" name="Content Placeholder 8">
            <a:extLst>
              <a:ext uri="{FF2B5EF4-FFF2-40B4-BE49-F238E27FC236}">
                <a16:creationId xmlns:a16="http://schemas.microsoft.com/office/drawing/2014/main" id="{18EA4FE2-4A58-442C-B909-9F7BA04C292F}"/>
              </a:ext>
            </a:extLst>
          </p:cNvPr>
          <p:cNvPicPr>
            <a:picLocks noGrp="1" noChangeAspect="1"/>
          </p:cNvPicPr>
          <p:nvPr>
            <p:ph sz="half" idx="1"/>
          </p:nvPr>
        </p:nvPicPr>
        <p:blipFill>
          <a:blip r:embed="rId2"/>
          <a:stretch>
            <a:fillRect/>
          </a:stretch>
        </p:blipFill>
        <p:spPr>
          <a:xfrm>
            <a:off x="609759" y="1839816"/>
            <a:ext cx="11393850" cy="3646030"/>
          </a:xfrm>
          <a:noFill/>
        </p:spPr>
      </p:pic>
      <p:sp>
        <p:nvSpPr>
          <p:cNvPr id="6" name="TextBox 5">
            <a:extLst>
              <a:ext uri="{FF2B5EF4-FFF2-40B4-BE49-F238E27FC236}">
                <a16:creationId xmlns:a16="http://schemas.microsoft.com/office/drawing/2014/main" id="{5904F6BB-9BAC-4724-88D4-ACB63A426D73}"/>
              </a:ext>
            </a:extLst>
          </p:cNvPr>
          <p:cNvSpPr txBox="1"/>
          <p:nvPr/>
        </p:nvSpPr>
        <p:spPr bwMode="auto">
          <a:xfrm>
            <a:off x="446314" y="6436705"/>
            <a:ext cx="7182347" cy="366335"/>
          </a:xfrm>
          <a:prstGeom prst="rect">
            <a:avLst/>
          </a:prstGeom>
          <a:noFill/>
          <a:ln>
            <a:noFill/>
          </a:ln>
        </p:spPr>
        <p:txBody>
          <a:bodyPr vert="horz" wrap="square" lIns="91440" tIns="45720" rIns="91440" bIns="45720" numCol="1" rtlCol="0" anchor="t" anchorCtr="0" compatLnSpc="1">
            <a:prstTxWarp prst="textNoShape">
              <a:avLst/>
            </a:prstTxWarp>
            <a:normAutofit/>
          </a:bodyPr>
          <a:lstStyle/>
          <a:p>
            <a:pPr marL="0" marR="0" lvl="0" indent="0" algn="l" defTabSz="914400" rtl="0" eaLnBrk="1" fontAlgn="base" latinLnBrk="0" hangingPunct="1">
              <a:lnSpc>
                <a:spcPct val="90000"/>
              </a:lnSpc>
              <a:spcBef>
                <a:spcPts val="1000"/>
              </a:spcBef>
              <a:spcAft>
                <a:spcPts val="70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Cervantes et al. Leukemia</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volume 35</a:t>
            </a:r>
            <a:r>
              <a:rPr kumimoji="0" lang="en-US" sz="1600" b="0" i="0" u="none" strike="noStrike" kern="1200" cap="none" spc="0" normalizeH="0" baseline="0" noProof="0" dirty="0">
                <a:ln>
                  <a:noFill/>
                </a:ln>
                <a:solidFill>
                  <a:srgbClr val="000000"/>
                </a:solidFill>
                <a:effectLst/>
                <a:uLnTx/>
                <a:uFillTx/>
                <a:latin typeface="Arial"/>
                <a:ea typeface="+mn-ea"/>
                <a:cs typeface="+mn-cs"/>
              </a:rPr>
              <a:t>, pages3455–3465 (2021)</a:t>
            </a:r>
          </a:p>
        </p:txBody>
      </p:sp>
    </p:spTree>
    <p:extLst>
      <p:ext uri="{BB962C8B-B14F-4D97-AF65-F5344CB8AC3E}">
        <p14:creationId xmlns:p14="http://schemas.microsoft.com/office/powerpoint/2010/main" val="883547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5579C-A973-4FA5-B523-091EA333E21F}"/>
              </a:ext>
            </a:extLst>
          </p:cNvPr>
          <p:cNvSpPr>
            <a:spLocks noGrp="1"/>
          </p:cNvSpPr>
          <p:nvPr>
            <p:ph type="title"/>
          </p:nvPr>
        </p:nvSpPr>
        <p:spPr>
          <a:xfrm>
            <a:off x="609759" y="238127"/>
            <a:ext cx="10872445" cy="815961"/>
          </a:xfrm>
        </p:spPr>
        <p:txBody>
          <a:bodyPr/>
          <a:lstStyle/>
          <a:p>
            <a:r>
              <a:rPr lang="en-US" dirty="0"/>
              <a:t>Results</a:t>
            </a:r>
          </a:p>
        </p:txBody>
      </p:sp>
      <p:pic>
        <p:nvPicPr>
          <p:cNvPr id="18" name="Content Placeholder 17">
            <a:extLst>
              <a:ext uri="{FF2B5EF4-FFF2-40B4-BE49-F238E27FC236}">
                <a16:creationId xmlns:a16="http://schemas.microsoft.com/office/drawing/2014/main" id="{B4FB27EE-D79E-413D-9E81-61B339FD74AF}"/>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30409" y="1054088"/>
            <a:ext cx="5893273" cy="5207228"/>
          </a:xfrm>
        </p:spPr>
      </p:pic>
      <p:sp>
        <p:nvSpPr>
          <p:cNvPr id="8" name="TextBox 7">
            <a:extLst>
              <a:ext uri="{FF2B5EF4-FFF2-40B4-BE49-F238E27FC236}">
                <a16:creationId xmlns:a16="http://schemas.microsoft.com/office/drawing/2014/main" id="{5439A6E8-6670-4ED8-B01E-0DACE6AFBE5D}"/>
              </a:ext>
            </a:extLst>
          </p:cNvPr>
          <p:cNvSpPr txBox="1"/>
          <p:nvPr/>
        </p:nvSpPr>
        <p:spPr>
          <a:xfrm>
            <a:off x="4128588" y="3316055"/>
            <a:ext cx="17456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2222"/>
                </a:solidFill>
                <a:effectLst/>
                <a:uLnTx/>
                <a:uFillTx/>
                <a:latin typeface="-apple-system"/>
                <a:ea typeface="+mn-ea"/>
                <a:cs typeface="+mn-cs"/>
              </a:rPr>
              <a:t>A total of 70% (35/50) of patients achieved a ≥50%</a:t>
            </a: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62D7E32A-D4F6-47E3-98F8-A23489F0BDF0}"/>
              </a:ext>
            </a:extLst>
          </p:cNvPr>
          <p:cNvSpPr txBox="1"/>
          <p:nvPr/>
        </p:nvSpPr>
        <p:spPr>
          <a:xfrm>
            <a:off x="430409" y="6444427"/>
            <a:ext cx="63128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apple-system"/>
                <a:ea typeface="+mn-ea"/>
                <a:cs typeface="+mn-cs"/>
                <a:hlinkClick r:id="rId4">
                  <a:extLst>
                    <a:ext uri="{A12FA001-AC4F-418D-AE19-62706E023703}">
                      <ahyp:hlinkClr xmlns:ahyp="http://schemas.microsoft.com/office/drawing/2018/hyperlinkcolor" val="tx"/>
                    </a:ext>
                  </a:extLst>
                </a:hlinkClick>
              </a:rPr>
              <a:t>Cervantes et al. Leukemia</a:t>
            </a:r>
            <a:r>
              <a:rPr kumimoji="0" lang="fr-FR" sz="1200" b="0" i="0" u="none" strike="noStrike" kern="1200" cap="none" spc="0" normalizeH="0" baseline="0" noProof="0" dirty="0">
                <a:ln>
                  <a:noFill/>
                </a:ln>
                <a:solidFill>
                  <a:srgbClr val="FFFFFF"/>
                </a:solidFill>
                <a:effectLst/>
                <a:uLnTx/>
                <a:uFillTx/>
                <a:latin typeface="-apple-system"/>
                <a:ea typeface="+mn-ea"/>
                <a:cs typeface="+mn-cs"/>
              </a:rPr>
              <a:t> </a:t>
            </a:r>
            <a:r>
              <a:rPr kumimoji="0" lang="fr-FR" sz="1200" b="1" i="0" u="none" strike="noStrike" kern="1200" cap="none" spc="0" normalizeH="0" baseline="0" noProof="0" dirty="0">
                <a:ln>
                  <a:noFill/>
                </a:ln>
                <a:solidFill>
                  <a:srgbClr val="FFFFFF"/>
                </a:solidFill>
                <a:effectLst/>
                <a:uLnTx/>
                <a:uFillTx/>
                <a:latin typeface="-apple-system"/>
                <a:ea typeface="+mn-ea"/>
                <a:cs typeface="+mn-cs"/>
              </a:rPr>
              <a:t>volume 35</a:t>
            </a:r>
            <a:r>
              <a:rPr kumimoji="0" lang="fr-FR" sz="1200" b="0" i="0" u="none" strike="noStrike" kern="1200" cap="none" spc="0" normalizeH="0" baseline="0" noProof="0" dirty="0">
                <a:ln>
                  <a:noFill/>
                </a:ln>
                <a:solidFill>
                  <a:srgbClr val="FFFFFF"/>
                </a:solidFill>
                <a:effectLst/>
                <a:uLnTx/>
                <a:uFillTx/>
                <a:latin typeface="-apple-system"/>
                <a:ea typeface="+mn-ea"/>
                <a:cs typeface="+mn-cs"/>
              </a:rPr>
              <a:t>, pages3455–3465 (2021)</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8873D83F-CDBB-4D8D-9863-70D70DFE046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573245" y="918936"/>
            <a:ext cx="5188345" cy="5207228"/>
          </a:xfrm>
          <a:prstGeom prst="rect">
            <a:avLst/>
          </a:prstGeom>
        </p:spPr>
      </p:pic>
      <p:sp>
        <p:nvSpPr>
          <p:cNvPr id="4" name="TextBox 3">
            <a:extLst>
              <a:ext uri="{FF2B5EF4-FFF2-40B4-BE49-F238E27FC236}">
                <a16:creationId xmlns:a16="http://schemas.microsoft.com/office/drawing/2014/main" id="{895FE2CF-7A7F-F8E3-675D-D61DE22980C7}"/>
              </a:ext>
            </a:extLst>
          </p:cNvPr>
          <p:cNvSpPr txBox="1"/>
          <p:nvPr/>
        </p:nvSpPr>
        <p:spPr>
          <a:xfrm>
            <a:off x="608640" y="6449057"/>
            <a:ext cx="8419887" cy="341632"/>
          </a:xfrm>
          <a:prstGeom prst="rect">
            <a:avLst/>
          </a:prstGeom>
          <a:noFill/>
        </p:spPr>
        <p:txBody>
          <a:bodyPr wrap="square">
            <a:spAutoFit/>
          </a:body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Cervantes et al. Leukemia</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1" i="0" u="none" strike="noStrike" kern="1200" cap="none" spc="0" normalizeH="0" baseline="0" noProof="0" dirty="0">
                <a:ln>
                  <a:noFill/>
                </a:ln>
                <a:solidFill>
                  <a:srgbClr val="000000"/>
                </a:solidFill>
                <a:effectLst/>
                <a:uLnTx/>
                <a:uFillTx/>
                <a:latin typeface="Arial"/>
                <a:ea typeface="+mn-ea"/>
                <a:cs typeface="+mn-cs"/>
              </a:rPr>
              <a:t>volume 35</a:t>
            </a:r>
            <a:r>
              <a:rPr kumimoji="0" lang="en-US" sz="1800" b="0" i="0" u="none" strike="noStrike" kern="1200" cap="none" spc="0" normalizeH="0" baseline="0" noProof="0" dirty="0">
                <a:ln>
                  <a:noFill/>
                </a:ln>
                <a:solidFill>
                  <a:srgbClr val="000000"/>
                </a:solidFill>
                <a:effectLst/>
                <a:uLnTx/>
                <a:uFillTx/>
                <a:latin typeface="Arial"/>
                <a:ea typeface="+mn-ea"/>
                <a:cs typeface="+mn-cs"/>
              </a:rPr>
              <a:t>, pages3455–3465 (2021)</a:t>
            </a:r>
          </a:p>
        </p:txBody>
      </p:sp>
    </p:spTree>
    <p:extLst>
      <p:ext uri="{BB962C8B-B14F-4D97-AF65-F5344CB8AC3E}">
        <p14:creationId xmlns:p14="http://schemas.microsoft.com/office/powerpoint/2010/main" val="1970203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3721D38-B06A-954F-AF8E-9C5047023E10}"/>
              </a:ext>
            </a:extLst>
          </p:cNvPr>
          <p:cNvSpPr>
            <a:spLocks noGrp="1"/>
          </p:cNvSpPr>
          <p:nvPr>
            <p:ph idx="1"/>
          </p:nvPr>
        </p:nvSpPr>
        <p:spPr>
          <a:xfrm>
            <a:off x="854985" y="1593431"/>
            <a:ext cx="4865915" cy="3874949"/>
          </a:xfrm>
        </p:spPr>
        <p:txBody>
          <a:bodyPr/>
          <a:lstStyle/>
          <a:p>
            <a:pPr>
              <a:spcBef>
                <a:spcPts val="500"/>
              </a:spcBef>
            </a:pPr>
            <a:r>
              <a:rPr lang="en-US" sz="2000" b="1" dirty="0"/>
              <a:t>209 RUX-treated MF patients entered the analysis</a:t>
            </a:r>
          </a:p>
          <a:p>
            <a:pPr>
              <a:spcBef>
                <a:spcPts val="500"/>
              </a:spcBef>
            </a:pPr>
            <a:r>
              <a:rPr lang="en-US" sz="2000" dirty="0"/>
              <a:t>1 point </a:t>
            </a:r>
          </a:p>
          <a:p>
            <a:pPr lvl="1">
              <a:spcBef>
                <a:spcPts val="500"/>
              </a:spcBef>
            </a:pPr>
            <a:r>
              <a:rPr lang="en-US" sz="2000" dirty="0"/>
              <a:t>Receiving RUX at a dose &lt;20mg twice daily at all time points </a:t>
            </a:r>
          </a:p>
          <a:p>
            <a:pPr lvl="1">
              <a:spcBef>
                <a:spcPts val="500"/>
              </a:spcBef>
            </a:pPr>
            <a:r>
              <a:rPr lang="en-US" sz="2000" dirty="0"/>
              <a:t>RBC transfusion requirement at 3 and/or 6 months</a:t>
            </a:r>
          </a:p>
          <a:p>
            <a:pPr>
              <a:spcBef>
                <a:spcPts val="500"/>
              </a:spcBef>
            </a:pPr>
            <a:r>
              <a:rPr lang="en-US" sz="2000" dirty="0"/>
              <a:t>1.5 points were assigned to </a:t>
            </a:r>
          </a:p>
          <a:p>
            <a:pPr lvl="1">
              <a:spcBef>
                <a:spcPts val="500"/>
              </a:spcBef>
            </a:pPr>
            <a:r>
              <a:rPr lang="en-US" sz="2000" dirty="0"/>
              <a:t>Obtaining a palpable spleen length reduction ≤30% with respect to baseline at months 3 and 6 </a:t>
            </a:r>
          </a:p>
          <a:p>
            <a:pPr lvl="1">
              <a:spcBef>
                <a:spcPts val="500"/>
              </a:spcBef>
            </a:pPr>
            <a:r>
              <a:rPr lang="en-US" sz="2000" dirty="0"/>
              <a:t>Needing RBC transfusions at all time points</a:t>
            </a:r>
          </a:p>
        </p:txBody>
      </p:sp>
      <p:grpSp>
        <p:nvGrpSpPr>
          <p:cNvPr id="20" name="Group 19">
            <a:extLst>
              <a:ext uri="{FF2B5EF4-FFF2-40B4-BE49-F238E27FC236}">
                <a16:creationId xmlns:a16="http://schemas.microsoft.com/office/drawing/2014/main" id="{A6F0D573-C2EA-193C-9684-78F21AB370C8}"/>
              </a:ext>
            </a:extLst>
          </p:cNvPr>
          <p:cNvGrpSpPr/>
          <p:nvPr/>
        </p:nvGrpSpPr>
        <p:grpSpPr>
          <a:xfrm>
            <a:off x="6471101" y="363557"/>
            <a:ext cx="5759280" cy="6334698"/>
            <a:chOff x="6167887" y="63500"/>
            <a:chExt cx="5914556" cy="6716862"/>
          </a:xfrm>
        </p:grpSpPr>
        <p:pic>
          <p:nvPicPr>
            <p:cNvPr id="13" name="New picture">
              <a:extLst>
                <a:ext uri="{FF2B5EF4-FFF2-40B4-BE49-F238E27FC236}">
                  <a16:creationId xmlns:a16="http://schemas.microsoft.com/office/drawing/2014/main" id="{B6DA892D-AD57-DDE3-CB03-F8AB3F94A89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11" t="926" r="1036" b="1133"/>
            <a:stretch/>
          </p:blipFill>
          <p:spPr bwMode="auto">
            <a:xfrm>
              <a:off x="6167887" y="63500"/>
              <a:ext cx="4865238" cy="6716862"/>
            </a:xfrm>
            <a:prstGeom prst="rect">
              <a:avLst/>
            </a:prstGeom>
            <a:solidFill>
              <a:srgbClr val="FFFFFF"/>
            </a:solidFill>
            <a:ln w="9525" cap="flat" algn="ctr">
              <a:noFill/>
              <a:prstDash val="solid"/>
              <a:round/>
              <a:headEnd type="none" w="med" len="med"/>
              <a:tailEnd type="none" w="med" len="med"/>
            </a:ln>
          </p:spPr>
        </p:pic>
        <p:sp>
          <p:nvSpPr>
            <p:cNvPr id="16" name="TextBox 15">
              <a:extLst>
                <a:ext uri="{FF2B5EF4-FFF2-40B4-BE49-F238E27FC236}">
                  <a16:creationId xmlns:a16="http://schemas.microsoft.com/office/drawing/2014/main" id="{A9C60131-EDA7-C52C-350E-DC02E7B37C45}"/>
                </a:ext>
              </a:extLst>
            </p:cNvPr>
            <p:cNvSpPr txBox="1"/>
            <p:nvPr/>
          </p:nvSpPr>
          <p:spPr>
            <a:xfrm>
              <a:off x="11032892" y="3861788"/>
              <a:ext cx="390617" cy="3792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0</a:t>
              </a:r>
            </a:p>
          </p:txBody>
        </p:sp>
        <p:sp>
          <p:nvSpPr>
            <p:cNvPr id="17" name="TextBox 16">
              <a:extLst>
                <a:ext uri="{FF2B5EF4-FFF2-40B4-BE49-F238E27FC236}">
                  <a16:creationId xmlns:a16="http://schemas.microsoft.com/office/drawing/2014/main" id="{C44A4778-13DA-E562-4F24-9560140B3799}"/>
                </a:ext>
              </a:extLst>
            </p:cNvPr>
            <p:cNvSpPr txBox="1"/>
            <p:nvPr/>
          </p:nvSpPr>
          <p:spPr>
            <a:xfrm>
              <a:off x="11032892" y="4323453"/>
              <a:ext cx="1049551" cy="3792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1-2</a:t>
              </a:r>
            </a:p>
          </p:txBody>
        </p:sp>
        <p:sp>
          <p:nvSpPr>
            <p:cNvPr id="18" name="TextBox 17">
              <a:extLst>
                <a:ext uri="{FF2B5EF4-FFF2-40B4-BE49-F238E27FC236}">
                  <a16:creationId xmlns:a16="http://schemas.microsoft.com/office/drawing/2014/main" id="{C10AB401-5127-7AC8-1F77-C2D475C33DC8}"/>
                </a:ext>
              </a:extLst>
            </p:cNvPr>
            <p:cNvSpPr txBox="1"/>
            <p:nvPr/>
          </p:nvSpPr>
          <p:spPr>
            <a:xfrm>
              <a:off x="11032892" y="4875348"/>
              <a:ext cx="1049551" cy="3792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≥2.5</a:t>
              </a:r>
            </a:p>
          </p:txBody>
        </p:sp>
      </p:grpSp>
      <p:sp>
        <p:nvSpPr>
          <p:cNvPr id="11" name="Title 10">
            <a:extLst>
              <a:ext uri="{FF2B5EF4-FFF2-40B4-BE49-F238E27FC236}">
                <a16:creationId xmlns:a16="http://schemas.microsoft.com/office/drawing/2014/main" id="{6192E2DC-1FD3-403B-8584-2080F94F85C4}"/>
              </a:ext>
            </a:extLst>
          </p:cNvPr>
          <p:cNvSpPr>
            <a:spLocks noGrp="1"/>
          </p:cNvSpPr>
          <p:nvPr>
            <p:ph type="title"/>
          </p:nvPr>
        </p:nvSpPr>
        <p:spPr>
          <a:xfrm>
            <a:off x="974727" y="536576"/>
            <a:ext cx="5470793" cy="587375"/>
          </a:xfrm>
        </p:spPr>
        <p:txBody>
          <a:bodyPr/>
          <a:lstStyle/>
          <a:p>
            <a:r>
              <a:rPr lang="en-US" sz="2400" dirty="0"/>
              <a:t>A prognostic model to predict survival after 6 months of ruxolitinib in patients with myelofibrosis</a:t>
            </a:r>
          </a:p>
        </p:txBody>
      </p:sp>
      <p:sp>
        <p:nvSpPr>
          <p:cNvPr id="4" name="Footer Placeholder 4">
            <a:extLst>
              <a:ext uri="{FF2B5EF4-FFF2-40B4-BE49-F238E27FC236}">
                <a16:creationId xmlns:a16="http://schemas.microsoft.com/office/drawing/2014/main" id="{2F32C58A-FE41-1A78-DD29-F0E2238C612E}"/>
              </a:ext>
            </a:extLst>
          </p:cNvPr>
          <p:cNvSpPr txBox="1">
            <a:spLocks/>
          </p:cNvSpPr>
          <p:nvPr/>
        </p:nvSpPr>
        <p:spPr>
          <a:xfrm>
            <a:off x="225428" y="6332495"/>
            <a:ext cx="3484695" cy="365760"/>
          </a:xfrm>
          <a:prstGeom prst="rect">
            <a:avLst/>
          </a:prstGeom>
        </p:spPr>
        <p:txBody>
          <a:bodyPr vert="horz" lIns="0" tIns="45724" rIns="0" bIns="0" rtlCol="0" anchor="b" anchorCtr="0"/>
          <a:lstStyle>
            <a:defPPr>
              <a:defRPr lang="en-US"/>
            </a:defPPr>
            <a:lvl1pPr marL="0" algn="r" defTabSz="1218987" rtl="0" eaLnBrk="1" latinLnBrk="0" hangingPunct="1">
              <a:lnSpc>
                <a:spcPct val="90000"/>
              </a:lnSpc>
              <a:defRPr sz="1200" kern="1200">
                <a:solidFill>
                  <a:schemeClr val="tx1">
                    <a:lumMod val="50000"/>
                    <a:lumOff val="50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a:ea typeface="+mn-ea"/>
                <a:cs typeface="+mn-cs"/>
              </a:rPr>
              <a:t>Maffioli et al. Blood Adv (2022) 6 (6): 1855–1864</a:t>
            </a:r>
          </a:p>
        </p:txBody>
      </p:sp>
    </p:spTree>
    <p:extLst>
      <p:ext uri="{BB962C8B-B14F-4D97-AF65-F5344CB8AC3E}">
        <p14:creationId xmlns:p14="http://schemas.microsoft.com/office/powerpoint/2010/main" val="2855007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flipH="1">
            <a:off x="4280373" y="3999566"/>
            <a:ext cx="1" cy="10049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JAKARTA: Phase 3 Study Design</a:t>
            </a:r>
            <a:endParaRPr lang="en-US" baseline="30000" dirty="0"/>
          </a:p>
        </p:txBody>
      </p:sp>
      <p:cxnSp>
        <p:nvCxnSpPr>
          <p:cNvPr id="17" name="Elbow Connector 16"/>
          <p:cNvCxnSpPr/>
          <p:nvPr/>
        </p:nvCxnSpPr>
        <p:spPr>
          <a:xfrm>
            <a:off x="7001913" y="3708135"/>
            <a:ext cx="1290032" cy="609600"/>
          </a:xfrm>
          <a:prstGeom prst="bentConnector3">
            <a:avLst>
              <a:gd name="adj1" fmla="val 62798"/>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0061908" y="4288796"/>
            <a:ext cx="457112" cy="0"/>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362996" y="2518819"/>
            <a:ext cx="714893" cy="0"/>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70166" y="3745991"/>
            <a:ext cx="714893" cy="0"/>
          </a:xfrm>
          <a:prstGeom prst="straightConnector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95809" y="1963829"/>
            <a:ext cx="2730569" cy="1123712"/>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Daily oral doses,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4-week cycle</a:t>
            </a:r>
          </a:p>
        </p:txBody>
      </p:sp>
      <p:sp>
        <p:nvSpPr>
          <p:cNvPr id="11" name="TextBox 10"/>
          <p:cNvSpPr txBox="1"/>
          <p:nvPr/>
        </p:nvSpPr>
        <p:spPr>
          <a:xfrm>
            <a:off x="8088639" y="1813065"/>
            <a:ext cx="3424869" cy="1464231"/>
          </a:xfrm>
          <a:prstGeom prst="roundRect">
            <a:avLst/>
          </a:prstGeom>
          <a:solidFill>
            <a:schemeClr val="accent5"/>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Week 24 or disease progression before week 24: crossover to fedratinib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400 or 500 mg (1:1)</a:t>
            </a:r>
          </a:p>
        </p:txBody>
      </p:sp>
      <p:sp>
        <p:nvSpPr>
          <p:cNvPr id="12" name="TextBox 11"/>
          <p:cNvSpPr txBox="1"/>
          <p:nvPr/>
        </p:nvSpPr>
        <p:spPr>
          <a:xfrm>
            <a:off x="8304646" y="3885935"/>
            <a:ext cx="1757263" cy="783193"/>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Week 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(EOC6)</a:t>
            </a:r>
          </a:p>
        </p:txBody>
      </p:sp>
      <p:sp>
        <p:nvSpPr>
          <p:cNvPr id="13" name="TextBox 12"/>
          <p:cNvSpPr txBox="1"/>
          <p:nvPr/>
        </p:nvSpPr>
        <p:spPr>
          <a:xfrm>
            <a:off x="10519108" y="4069411"/>
            <a:ext cx="994400" cy="442674"/>
          </a:xfrm>
          <a:prstGeom prst="roundRect">
            <a:avLst/>
          </a:prstGeom>
          <a:solidFill>
            <a:schemeClr val="bg1">
              <a:lumMod val="50000"/>
            </a:schemeClr>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EOT</a:t>
            </a:r>
          </a:p>
        </p:txBody>
      </p:sp>
      <p:sp>
        <p:nvSpPr>
          <p:cNvPr id="14" name="Rectangle 13"/>
          <p:cNvSpPr/>
          <p:nvPr/>
        </p:nvSpPr>
        <p:spPr>
          <a:xfrm>
            <a:off x="4917310" y="5661666"/>
            <a:ext cx="2709068" cy="376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1 cycle = 4 weeks</a:t>
            </a:r>
          </a:p>
        </p:txBody>
      </p:sp>
      <p:cxnSp>
        <p:nvCxnSpPr>
          <p:cNvPr id="15" name="Elbow Connector 14"/>
          <p:cNvCxnSpPr/>
          <p:nvPr/>
        </p:nvCxnSpPr>
        <p:spPr>
          <a:xfrm flipV="1">
            <a:off x="3593653" y="2529707"/>
            <a:ext cx="1290032" cy="1219200"/>
          </a:xfrm>
          <a:prstGeom prst="bentConnector3">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21709" y="2250438"/>
            <a:ext cx="2740449" cy="3111460"/>
          </a:xfrm>
          <a:prstGeom prst="roundRec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228594" marR="0" lvl="0"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Aged ≥18 years</a:t>
            </a:r>
          </a:p>
          <a:p>
            <a:pPr marL="228594" marR="0" lvl="0"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Diagnosis of</a:t>
            </a:r>
          </a:p>
          <a:p>
            <a:pPr marL="533387" marR="0" lvl="1"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914377" algn="l"/>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PMF</a:t>
            </a:r>
          </a:p>
          <a:p>
            <a:pPr marL="533387" marR="0" lvl="1"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914377" algn="l"/>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Post-PV MF</a:t>
            </a:r>
          </a:p>
          <a:p>
            <a:pPr marL="533387" marR="0" lvl="1"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tab pos="914377" algn="l"/>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Post-ET MF</a:t>
            </a:r>
          </a:p>
          <a:p>
            <a:pPr marL="228594" marR="0" lvl="0"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Intermediate-2 or </a:t>
            </a:r>
            <a:br>
              <a:rPr kumimoji="0" lang="en-US" sz="2000" b="0" i="0" u="none" strike="noStrike" kern="1200" cap="none" spc="0" normalizeH="0" baseline="0" noProof="0" dirty="0">
                <a:ln>
                  <a:noFill/>
                </a:ln>
                <a:solidFill>
                  <a:srgbClr val="FFFFFF"/>
                </a:solidFill>
                <a:effectLst/>
                <a:uLnTx/>
                <a:uFillTx/>
                <a:latin typeface="Arial"/>
                <a:ea typeface="+mn-ea"/>
                <a:cs typeface="+mn-cs"/>
              </a:rPr>
            </a:br>
            <a:r>
              <a:rPr kumimoji="0" lang="en-US" sz="2000" b="0" i="0" u="none" strike="noStrike" kern="1200" cap="none" spc="0" normalizeH="0" baseline="0" noProof="0" dirty="0">
                <a:ln>
                  <a:noFill/>
                </a:ln>
                <a:solidFill>
                  <a:srgbClr val="FFFFFF"/>
                </a:solidFill>
                <a:effectLst/>
                <a:uLnTx/>
                <a:uFillTx/>
                <a:latin typeface="Arial"/>
                <a:ea typeface="+mn-ea"/>
                <a:cs typeface="+mn-cs"/>
              </a:rPr>
              <a:t>high-risk status</a:t>
            </a:r>
          </a:p>
          <a:p>
            <a:pPr marL="228594" marR="0" lvl="0"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Splenomegaly</a:t>
            </a:r>
          </a:p>
        </p:txBody>
      </p:sp>
      <p:cxnSp>
        <p:nvCxnSpPr>
          <p:cNvPr id="23" name="Elbow Connector 22"/>
          <p:cNvCxnSpPr/>
          <p:nvPr/>
        </p:nvCxnSpPr>
        <p:spPr>
          <a:xfrm flipV="1">
            <a:off x="7469413" y="4643263"/>
            <a:ext cx="1548039" cy="365760"/>
          </a:xfrm>
          <a:prstGeom prst="bentConnector3">
            <a:avLst>
              <a:gd name="adj1" fmla="val 99791"/>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95809" y="4474689"/>
            <a:ext cx="2730569" cy="1123712"/>
          </a:xfrm>
          <a:prstGeom prst="roundRect">
            <a:avLst/>
          </a:prstGeom>
          <a:solidFill>
            <a:schemeClr val="accent2">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Fedratinib 500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Daily oral doses,</a:t>
            </a:r>
            <a:br>
              <a:rPr kumimoji="0" lang="en-US" sz="2000" b="0" i="0" u="none" strike="noStrike" kern="1200" cap="none" spc="0" normalizeH="0" baseline="0" noProof="0" dirty="0">
                <a:ln>
                  <a:noFill/>
                </a:ln>
                <a:solidFill>
                  <a:srgbClr val="000000"/>
                </a:solidFill>
                <a:effectLst/>
                <a:uLnTx/>
                <a:uFillTx/>
                <a:latin typeface="Arial"/>
                <a:ea typeface="+mn-ea"/>
                <a:cs typeface="+mn-cs"/>
              </a:rPr>
            </a:br>
            <a:r>
              <a:rPr kumimoji="0" lang="en-US" sz="2000" b="0" i="0" u="none" strike="noStrike" kern="1200" cap="none" spc="0" normalizeH="0" baseline="0" noProof="0" dirty="0">
                <a:ln>
                  <a:noFill/>
                </a:ln>
                <a:solidFill>
                  <a:srgbClr val="000000"/>
                </a:solidFill>
                <a:effectLst/>
                <a:uLnTx/>
                <a:uFillTx/>
                <a:latin typeface="Arial"/>
                <a:ea typeface="+mn-ea"/>
                <a:cs typeface="+mn-cs"/>
              </a:rPr>
              <a:t>4-week cycle</a:t>
            </a:r>
          </a:p>
        </p:txBody>
      </p:sp>
      <p:sp>
        <p:nvSpPr>
          <p:cNvPr id="9" name="TextBox 8"/>
          <p:cNvSpPr txBox="1"/>
          <p:nvPr/>
        </p:nvSpPr>
        <p:spPr>
          <a:xfrm>
            <a:off x="4895809" y="3209508"/>
            <a:ext cx="2730569" cy="1123712"/>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Fedratinib 400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Daily oral doses,</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4-week cycle</a:t>
            </a:r>
          </a:p>
        </p:txBody>
      </p:sp>
      <p:sp>
        <p:nvSpPr>
          <p:cNvPr id="6" name="TextBox 5"/>
          <p:cNvSpPr txBox="1"/>
          <p:nvPr/>
        </p:nvSpPr>
        <p:spPr>
          <a:xfrm>
            <a:off x="4032261" y="3460070"/>
            <a:ext cx="487680" cy="562630"/>
          </a:xfrm>
          <a:prstGeom prst="ellipse">
            <a:avLst/>
          </a:prstGeom>
          <a:solidFill>
            <a:schemeClr val="tx1"/>
          </a:solid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R</a:t>
            </a:r>
          </a:p>
        </p:txBody>
      </p:sp>
      <p:cxnSp>
        <p:nvCxnSpPr>
          <p:cNvPr id="26" name="Straight Arrow Connector 25"/>
          <p:cNvCxnSpPr/>
          <p:nvPr/>
        </p:nvCxnSpPr>
        <p:spPr>
          <a:xfrm>
            <a:off x="4274981" y="5007328"/>
            <a:ext cx="620827" cy="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B292798-118B-7670-CB48-3807B5B70377}"/>
              </a:ext>
            </a:extLst>
          </p:cNvPr>
          <p:cNvSpPr txBox="1"/>
          <p:nvPr/>
        </p:nvSpPr>
        <p:spPr>
          <a:xfrm>
            <a:off x="275641" y="6465984"/>
            <a:ext cx="107406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Arial"/>
                <a:ea typeface="+mn-ea"/>
                <a:cs typeface="+mn-cs"/>
              </a:rPr>
              <a:t>Pardanani A, et al. </a:t>
            </a:r>
            <a:r>
              <a:rPr kumimoji="0" lang="it-IT" sz="1400" b="0" i="1" u="none" strike="noStrike" kern="1200" cap="none" spc="0" normalizeH="0" baseline="0" noProof="0" dirty="0">
                <a:ln>
                  <a:noFill/>
                </a:ln>
                <a:solidFill>
                  <a:srgbClr val="000000"/>
                </a:solidFill>
                <a:effectLst/>
                <a:uLnTx/>
                <a:uFillTx/>
                <a:latin typeface="Arial"/>
                <a:ea typeface="+mn-ea"/>
                <a:cs typeface="+mn-cs"/>
              </a:rPr>
              <a:t>JAMA Oncol</a:t>
            </a:r>
            <a:r>
              <a:rPr kumimoji="0" lang="it-IT" sz="1400" b="0" i="0" u="none" strike="noStrike" kern="1200" cap="none" spc="0" normalizeH="0" baseline="0" noProof="0" dirty="0">
                <a:ln>
                  <a:noFill/>
                </a:ln>
                <a:solidFill>
                  <a:srgbClr val="000000"/>
                </a:solidFill>
                <a:effectLst/>
                <a:uLnTx/>
                <a:uFillTx/>
                <a:latin typeface="Arial"/>
                <a:ea typeface="+mn-ea"/>
                <a:cs typeface="+mn-cs"/>
              </a:rPr>
              <a:t>. 2015;1:643-651.; </a:t>
            </a:r>
            <a:r>
              <a:rPr kumimoji="0" lang="da-DK" sz="1400" b="0" i="0" u="none" strike="noStrike" kern="1200" cap="none" spc="0" normalizeH="0" baseline="0" noProof="0" dirty="0">
                <a:ln>
                  <a:noFill/>
                </a:ln>
                <a:solidFill>
                  <a:srgbClr val="000000"/>
                </a:solidFill>
                <a:effectLst/>
                <a:uLnTx/>
                <a:uFillTx/>
                <a:latin typeface="Arial"/>
                <a:ea typeface="+mn-ea"/>
                <a:cs typeface="+mn-cs"/>
              </a:rPr>
              <a:t>Harrison CN, et al. </a:t>
            </a:r>
            <a:r>
              <a:rPr kumimoji="0" lang="da-DK" sz="1400" b="0" i="1" u="none" strike="noStrike" kern="1200" cap="none" spc="0" normalizeH="0" baseline="0" noProof="0" dirty="0">
                <a:ln>
                  <a:noFill/>
                </a:ln>
                <a:solidFill>
                  <a:srgbClr val="000000"/>
                </a:solidFill>
                <a:effectLst/>
                <a:uLnTx/>
                <a:uFillTx/>
                <a:latin typeface="Arial"/>
                <a:ea typeface="+mn-ea"/>
                <a:cs typeface="+mn-cs"/>
              </a:rPr>
              <a:t>Lancet Haematol. </a:t>
            </a:r>
            <a:r>
              <a:rPr kumimoji="0" lang="da-DK" sz="1400" b="0" i="0" u="none" strike="noStrike" kern="1200" cap="none" spc="0" normalizeH="0" baseline="0" noProof="0" dirty="0">
                <a:ln>
                  <a:noFill/>
                </a:ln>
                <a:solidFill>
                  <a:srgbClr val="000000"/>
                </a:solidFill>
                <a:effectLst/>
                <a:uLnTx/>
                <a:uFillTx/>
                <a:latin typeface="Arial"/>
                <a:ea typeface="+mn-ea"/>
                <a:cs typeface="+mn-cs"/>
              </a:rPr>
              <a:t>2017;4:e317-e324. </a:t>
            </a:r>
            <a:endParaRPr kumimoji="0" lang="it-IT"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52163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D2A82C-E84E-B749-A4DF-DDB1B57B8715}"/>
              </a:ext>
            </a:extLst>
          </p:cNvPr>
          <p:cNvSpPr>
            <a:spLocks noGrp="1"/>
          </p:cNvSpPr>
          <p:nvPr>
            <p:ph type="title"/>
          </p:nvPr>
        </p:nvSpPr>
        <p:spPr/>
        <p:txBody>
          <a:bodyPr/>
          <a:lstStyle/>
          <a:p>
            <a:r>
              <a:rPr lang="en-US" dirty="0"/>
              <a:t>JAKARTA-1: Baseline Characteristics</a:t>
            </a:r>
          </a:p>
        </p:txBody>
      </p:sp>
      <p:sp>
        <p:nvSpPr>
          <p:cNvPr id="2" name="Text Placeholder 1">
            <a:extLst>
              <a:ext uri="{FF2B5EF4-FFF2-40B4-BE49-F238E27FC236}">
                <a16:creationId xmlns:a16="http://schemas.microsoft.com/office/drawing/2014/main" id="{6C096539-D15D-4009-BA4E-020CB6F1C2F3}"/>
              </a:ext>
            </a:extLst>
          </p:cNvPr>
          <p:cNvSpPr>
            <a:spLocks noGrp="1"/>
          </p:cNvSpPr>
          <p:nvPr>
            <p:ph type="body" sz="quarter" idx="4294967295"/>
          </p:nvPr>
        </p:nvSpPr>
        <p:spPr>
          <a:xfrm>
            <a:off x="715621" y="5936049"/>
            <a:ext cx="11231216" cy="577850"/>
          </a:xfrm>
        </p:spPr>
        <p:txBody>
          <a:bodyPr/>
          <a:lstStyle/>
          <a:p>
            <a:pPr marL="0" indent="0">
              <a:spcBef>
                <a:spcPts val="0"/>
              </a:spcBef>
              <a:buNone/>
            </a:pPr>
            <a:r>
              <a:rPr lang="en-US" sz="1400" dirty="0"/>
              <a:t>Int, intermediate; IPSS, International Prognostic Scoring System; MF, myelofibrosis; NR, not reached; PET-MF, postessential thrombocythemia MF; PMF, primary MF; PPV-MF, postpolycythemia vera MF.</a:t>
            </a:r>
          </a:p>
          <a:p>
            <a:pPr marL="0" indent="0">
              <a:spcBef>
                <a:spcPts val="0"/>
              </a:spcBef>
              <a:buNone/>
            </a:pPr>
            <a:r>
              <a:rPr lang="it-IT" sz="1400" dirty="0"/>
              <a:t>Pardanani A, et al. </a:t>
            </a:r>
            <a:r>
              <a:rPr lang="it-IT" sz="1400" i="1" dirty="0"/>
              <a:t>JAMA Oncol</a:t>
            </a:r>
            <a:r>
              <a:rPr lang="it-IT" sz="1400" dirty="0"/>
              <a:t>. 2015;1:643-651.; </a:t>
            </a:r>
            <a:r>
              <a:rPr lang="da-DK" sz="1400" dirty="0"/>
              <a:t>Harrison CN, et al. </a:t>
            </a:r>
            <a:r>
              <a:rPr lang="da-DK" sz="1400" i="1" dirty="0"/>
              <a:t>Lancet Haematol. </a:t>
            </a:r>
            <a:r>
              <a:rPr lang="da-DK" sz="1400" dirty="0"/>
              <a:t>2017;4:e317-e324. </a:t>
            </a:r>
            <a:endParaRPr lang="it-IT" sz="1400" dirty="0"/>
          </a:p>
        </p:txBody>
      </p:sp>
      <p:graphicFrame>
        <p:nvGraphicFramePr>
          <p:cNvPr id="18" name="Table 16">
            <a:extLst>
              <a:ext uri="{FF2B5EF4-FFF2-40B4-BE49-F238E27FC236}">
                <a16:creationId xmlns:a16="http://schemas.microsoft.com/office/drawing/2014/main" id="{2C6FAE93-9714-2547-B35D-DAD117E71DB1}"/>
              </a:ext>
            </a:extLst>
          </p:cNvPr>
          <p:cNvGraphicFramePr>
            <a:graphicFrameLocks noGrp="1"/>
          </p:cNvGraphicFramePr>
          <p:nvPr>
            <p:ph sz="quarter" idx="4294967295"/>
          </p:nvPr>
        </p:nvGraphicFramePr>
        <p:xfrm>
          <a:off x="800101" y="1629535"/>
          <a:ext cx="10828682" cy="4044329"/>
        </p:xfrm>
        <a:graphic>
          <a:graphicData uri="http://schemas.openxmlformats.org/drawingml/2006/table">
            <a:tbl>
              <a:tblPr firstRow="1" bandRow="1">
                <a:tableStyleId>{5C22544A-7EE6-4342-B048-85BDC9FD1C3A}</a:tableStyleId>
              </a:tblPr>
              <a:tblGrid>
                <a:gridCol w="4774112">
                  <a:extLst>
                    <a:ext uri="{9D8B030D-6E8A-4147-A177-3AD203B41FA5}">
                      <a16:colId xmlns:a16="http://schemas.microsoft.com/office/drawing/2014/main" val="4127906672"/>
                    </a:ext>
                  </a:extLst>
                </a:gridCol>
                <a:gridCol w="3027285">
                  <a:extLst>
                    <a:ext uri="{9D8B030D-6E8A-4147-A177-3AD203B41FA5}">
                      <a16:colId xmlns:a16="http://schemas.microsoft.com/office/drawing/2014/main" val="3065394098"/>
                    </a:ext>
                  </a:extLst>
                </a:gridCol>
                <a:gridCol w="3027285">
                  <a:extLst>
                    <a:ext uri="{9D8B030D-6E8A-4147-A177-3AD203B41FA5}">
                      <a16:colId xmlns:a16="http://schemas.microsoft.com/office/drawing/2014/main" val="716364596"/>
                    </a:ext>
                  </a:extLst>
                </a:gridCol>
              </a:tblGrid>
              <a:tr h="365760">
                <a:tc rowSpan="2">
                  <a:txBody>
                    <a:bodyPr/>
                    <a:lstStyle/>
                    <a:p>
                      <a:pPr marL="0" marR="0" algn="l">
                        <a:lnSpc>
                          <a:spcPct val="100000"/>
                        </a:lnSpc>
                        <a:spcBef>
                          <a:spcPts val="50"/>
                        </a:spcBef>
                        <a:spcAft>
                          <a:spcPts val="50"/>
                        </a:spcAft>
                      </a:pPr>
                      <a:r>
                        <a:rPr lang="en-US" sz="1600" b="1" kern="1200" dirty="0">
                          <a:solidFill>
                            <a:schemeClr val="tx1"/>
                          </a:solidFill>
                          <a:effectLst/>
                        </a:rPr>
                        <a:t>Key Baseline Characteristics</a:t>
                      </a:r>
                      <a:endParaRPr lang="en-US" sz="1600" b="1" kern="1200" dirty="0">
                        <a:solidFill>
                          <a:schemeClr val="tx1"/>
                        </a:solidFill>
                        <a:effectLst/>
                        <a:latin typeface="+mn-lt"/>
                        <a:ea typeface="+mn-ea"/>
                        <a:cs typeface="Arial" panose="020B0604020202020204" pitchFamily="34" charset="0"/>
                      </a:endParaRPr>
                    </a:p>
                  </a:txBody>
                  <a:tcPr marL="129196" marR="129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50"/>
                        </a:spcBef>
                        <a:spcAft>
                          <a:spcPts val="50"/>
                        </a:spcAft>
                      </a:pPr>
                      <a:r>
                        <a:rPr lang="en-US" sz="1600" b="1" kern="1200" dirty="0">
                          <a:solidFill>
                            <a:schemeClr val="tx1"/>
                          </a:solidFill>
                          <a:effectLst/>
                        </a:rPr>
                        <a:t>JAKARTA-1</a:t>
                      </a:r>
                      <a:endParaRPr lang="en-US" sz="1600" b="1" kern="1200" dirty="0">
                        <a:solidFill>
                          <a:schemeClr val="tx1"/>
                        </a:solidFill>
                        <a:effectLst/>
                        <a:latin typeface="+mn-lt"/>
                        <a:ea typeface="+mn-ea"/>
                        <a:cs typeface="Arial" panose="020B0604020202020204" pitchFamily="34" charset="0"/>
                      </a:endParaRPr>
                    </a:p>
                  </a:txBody>
                  <a:tcPr marL="6134" marR="6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50"/>
                        </a:spcBef>
                        <a:spcAft>
                          <a:spcPts val="5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n-lt"/>
                        <a:ea typeface="+mn-ea"/>
                        <a:cs typeface="Arial" panose="020B0604020202020204" pitchFamily="34" charset="0"/>
                      </a:endParaRPr>
                    </a:p>
                  </a:txBody>
                  <a:tcPr marL="6134" marR="6134" marT="0" marB="0"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617019796"/>
                  </a:ext>
                </a:extLst>
              </a:tr>
              <a:tr h="508649">
                <a:tc vMerge="1">
                  <a:txBody>
                    <a:bodyPr/>
                    <a:lstStyle/>
                    <a:p>
                      <a:pPr marL="0" marR="0" algn="l">
                        <a:lnSpc>
                          <a:spcPct val="100000"/>
                        </a:lnSpc>
                        <a:spcBef>
                          <a:spcPts val="50"/>
                        </a:spcBef>
                        <a:spcAft>
                          <a:spcPts val="50"/>
                        </a:spcAft>
                      </a:pPr>
                      <a:r>
                        <a:rPr lang="en-US" sz="1600" b="1" kern="1200">
                          <a:solidFill>
                            <a:schemeClr val="bg1"/>
                          </a:solidFill>
                          <a:effectLst/>
                          <a:latin typeface="+mn-lt"/>
                          <a:ea typeface="+mn-ea"/>
                          <a:cs typeface="Arial" panose="020B0604020202020204" pitchFamily="34" charset="0"/>
                        </a:rPr>
                        <a:t>Key Baseline Characteristics</a:t>
                      </a:r>
                    </a:p>
                  </a:txBody>
                  <a:tcPr marL="129196" marR="129196"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B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Fedratinib 400/500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(n=96/n=97)</a:t>
                      </a:r>
                      <a:endParaRPr kumimoji="0" lang="en-US" sz="1600" b="1" i="0" u="none" strike="noStrike" cap="none" normalizeH="0" baseline="0" dirty="0">
                        <a:ln>
                          <a:noFill/>
                        </a:ln>
                        <a:solidFill>
                          <a:schemeClr val="tx1"/>
                        </a:solidFill>
                        <a:effectLst/>
                        <a:latin typeface="+mn-lt"/>
                      </a:endParaRPr>
                    </a:p>
                  </a:txBody>
                  <a:tcPr marL="6134" marR="6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Placebo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rPr>
                        <a:t>n=154</a:t>
                      </a:r>
                      <a:endParaRPr kumimoji="0" lang="en-US" sz="1600" b="1" i="0" u="none" strike="noStrike" cap="none" normalizeH="0" baseline="0" dirty="0">
                        <a:ln>
                          <a:noFill/>
                        </a:ln>
                        <a:solidFill>
                          <a:schemeClr val="tx1"/>
                        </a:solidFill>
                        <a:effectLst/>
                        <a:latin typeface="+mn-lt"/>
                      </a:endParaRPr>
                    </a:p>
                  </a:txBody>
                  <a:tcPr marL="6134" marR="6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60162873"/>
                  </a:ext>
                </a:extLst>
              </a:tr>
              <a:tr h="365760">
                <a:tc>
                  <a:txBody>
                    <a:bodyPr/>
                    <a:lstStyle/>
                    <a:p>
                      <a:pPr marL="0" marR="0" algn="l">
                        <a:lnSpc>
                          <a:spcPct val="100000"/>
                        </a:lnSpc>
                        <a:spcBef>
                          <a:spcPts val="50"/>
                        </a:spcBef>
                        <a:spcAft>
                          <a:spcPts val="50"/>
                        </a:spcAft>
                      </a:pPr>
                      <a:r>
                        <a:rPr lang="en-US" sz="1600" b="0" kern="1200" dirty="0">
                          <a:solidFill>
                            <a:schemeClr val="bg1"/>
                          </a:solidFill>
                          <a:effectLst/>
                        </a:rPr>
                        <a:t>Median age, years </a:t>
                      </a:r>
                      <a:endParaRPr lang="en-US" sz="1600" b="0" kern="1200" dirty="0">
                        <a:solidFill>
                          <a:schemeClr val="bg1"/>
                        </a:solidFill>
                        <a:effectLst/>
                        <a:latin typeface="+mn-lt"/>
                        <a:cs typeface="Arial" panose="020B0604020202020204" pitchFamily="34" charset="0"/>
                      </a:endParaRPr>
                    </a:p>
                  </a:txBody>
                  <a:tcPr marR="6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63/65</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66</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8419095"/>
                  </a:ext>
                </a:extLst>
              </a:tr>
              <a:tr h="365760">
                <a:tc>
                  <a:txBody>
                    <a:bodyPr/>
                    <a:lstStyle/>
                    <a:p>
                      <a:pPr marL="0" marR="0" algn="l">
                        <a:lnSpc>
                          <a:spcPct val="100000"/>
                        </a:lnSpc>
                        <a:spcBef>
                          <a:spcPts val="50"/>
                        </a:spcBef>
                        <a:spcAft>
                          <a:spcPts val="50"/>
                        </a:spcAft>
                      </a:pPr>
                      <a:r>
                        <a:rPr lang="en-US" sz="1600" b="0" kern="1200" dirty="0">
                          <a:solidFill>
                            <a:schemeClr val="bg1"/>
                          </a:solidFill>
                          <a:effectLst/>
                        </a:rPr>
                        <a:t>Male, %</a:t>
                      </a:r>
                      <a:endParaRPr lang="en-US" sz="1600" b="0" i="0" kern="1200" dirty="0">
                        <a:solidFill>
                          <a:schemeClr val="bg1"/>
                        </a:solidFill>
                        <a:effectLst/>
                        <a:latin typeface="+mn-lt"/>
                        <a:ea typeface="Calibri"/>
                        <a:cs typeface="Arial" panose="020B0604020202020204" pitchFamily="34" charset="0"/>
                      </a:endParaRPr>
                    </a:p>
                  </a:txBody>
                  <a:tcPr marR="6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56/63</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57</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139802"/>
                  </a:ext>
                </a:extLst>
              </a:tr>
              <a:tr h="365760">
                <a:tc>
                  <a:txBody>
                    <a:bodyPr/>
                    <a:lstStyle/>
                    <a:p>
                      <a:pPr marL="0" marR="0" algn="l">
                        <a:lnSpc>
                          <a:spcPct val="100000"/>
                        </a:lnSpc>
                        <a:spcBef>
                          <a:spcPts val="50"/>
                        </a:spcBef>
                        <a:spcAft>
                          <a:spcPts val="50"/>
                        </a:spcAft>
                      </a:pPr>
                      <a:r>
                        <a:rPr lang="en-US" sz="1600" b="0" kern="1200" dirty="0">
                          <a:solidFill>
                            <a:schemeClr val="bg1"/>
                          </a:solidFill>
                          <a:effectLst/>
                        </a:rPr>
                        <a:t>MF diagnosis</a:t>
                      </a:r>
                      <a:r>
                        <a:rPr lang="en-US" sz="1600" b="0" kern="1200" baseline="0" dirty="0">
                          <a:solidFill>
                            <a:schemeClr val="bg1"/>
                          </a:solidFill>
                          <a:effectLst/>
                        </a:rPr>
                        <a:t>: </a:t>
                      </a:r>
                      <a:r>
                        <a:rPr lang="en-US" sz="1600" b="0" kern="1200" dirty="0">
                          <a:solidFill>
                            <a:schemeClr val="bg1"/>
                          </a:solidFill>
                          <a:effectLst/>
                        </a:rPr>
                        <a:t>PMF, PPV-MF, PET-MF, %</a:t>
                      </a:r>
                      <a:endParaRPr lang="en-US" sz="1600" b="0" i="0" kern="1200" dirty="0">
                        <a:solidFill>
                          <a:schemeClr val="bg1"/>
                        </a:solidFill>
                        <a:effectLst/>
                        <a:latin typeface="+mn-lt"/>
                        <a:ea typeface="Calibri"/>
                        <a:cs typeface="Arial" panose="020B0604020202020204" pitchFamily="34" charset="0"/>
                      </a:endParaRPr>
                    </a:p>
                  </a:txBody>
                  <a:tcPr marR="6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65/65, 25/26, 10/9</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60, 28, 11.5</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829908"/>
                  </a:ext>
                </a:extLst>
              </a:tr>
              <a:tr h="365760">
                <a:tc>
                  <a:txBody>
                    <a:bodyPr/>
                    <a:lstStyle/>
                    <a:p>
                      <a:pPr marL="0" marR="0" algn="l">
                        <a:lnSpc>
                          <a:spcPct val="100000"/>
                        </a:lnSpc>
                        <a:spcBef>
                          <a:spcPts val="50"/>
                        </a:spcBef>
                        <a:spcAft>
                          <a:spcPts val="50"/>
                        </a:spcAft>
                      </a:pPr>
                      <a:r>
                        <a:rPr lang="en-US" sz="1600" b="0" kern="1200" dirty="0">
                          <a:solidFill>
                            <a:schemeClr val="bg1"/>
                          </a:solidFill>
                          <a:effectLst/>
                        </a:rPr>
                        <a:t>IPSS risk status</a:t>
                      </a:r>
                      <a:r>
                        <a:rPr lang="en-US" sz="1600" b="0" kern="1200" baseline="0" dirty="0">
                          <a:solidFill>
                            <a:schemeClr val="bg1"/>
                          </a:solidFill>
                          <a:effectLst/>
                        </a:rPr>
                        <a:t>: </a:t>
                      </a:r>
                      <a:r>
                        <a:rPr lang="en-US" sz="1600" b="0" kern="1200" dirty="0">
                          <a:solidFill>
                            <a:schemeClr val="bg1"/>
                          </a:solidFill>
                          <a:effectLst/>
                        </a:rPr>
                        <a:t>Int-2, High, %</a:t>
                      </a:r>
                      <a:endParaRPr lang="en-US" sz="1600" b="0" i="0" kern="1200" dirty="0">
                        <a:solidFill>
                          <a:schemeClr val="bg1"/>
                        </a:solidFill>
                        <a:effectLst/>
                        <a:latin typeface="+mn-lt"/>
                        <a:ea typeface="Calibri"/>
                        <a:cs typeface="Arial" panose="020B0604020202020204" pitchFamily="34" charset="0"/>
                      </a:endParaRPr>
                    </a:p>
                  </a:txBody>
                  <a:tcPr marR="6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59.0/48.5, 41.0/51.5</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48, 52</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4544305"/>
                  </a:ext>
                </a:extLst>
              </a:tr>
              <a:tr h="365760">
                <a:tc>
                  <a:txBody>
                    <a:bodyPr/>
                    <a:lstStyle/>
                    <a:p>
                      <a:pPr marL="0" marR="0" algn="l">
                        <a:lnSpc>
                          <a:spcPct val="100000"/>
                        </a:lnSpc>
                        <a:spcBef>
                          <a:spcPts val="50"/>
                        </a:spcBef>
                        <a:spcAft>
                          <a:spcPts val="50"/>
                        </a:spcAft>
                      </a:pPr>
                      <a:r>
                        <a:rPr lang="en-US" sz="1600" b="0" kern="1200" dirty="0">
                          <a:solidFill>
                            <a:schemeClr val="bg1"/>
                          </a:solidFill>
                          <a:effectLst/>
                        </a:rPr>
                        <a:t>Median palpable length, cm</a:t>
                      </a:r>
                      <a:endParaRPr lang="en-US" sz="1600" b="0" i="0" kern="1200" dirty="0">
                        <a:solidFill>
                          <a:schemeClr val="bg1"/>
                        </a:solidFill>
                        <a:effectLst/>
                        <a:latin typeface="+mn-lt"/>
                        <a:ea typeface="Calibri"/>
                        <a:cs typeface="Arial" panose="020B0604020202020204" pitchFamily="34" charset="0"/>
                      </a:endParaRPr>
                    </a:p>
                  </a:txBody>
                  <a:tcPr marR="6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16/14</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17</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1815060"/>
                  </a:ext>
                </a:extLst>
              </a:tr>
              <a:tr h="365760">
                <a:tc>
                  <a:txBody>
                    <a:bodyPr/>
                    <a:lstStyle/>
                    <a:p>
                      <a:pPr marL="0" marR="0" lvl="0" indent="0" algn="l" defTabSz="914400" rtl="0" eaLnBrk="1" fontAlgn="auto" latinLnBrk="0" hangingPunct="1">
                        <a:lnSpc>
                          <a:spcPct val="100000"/>
                        </a:lnSpc>
                        <a:spcBef>
                          <a:spcPts val="50"/>
                        </a:spcBef>
                        <a:spcAft>
                          <a:spcPts val="50"/>
                        </a:spcAft>
                        <a:buClrTx/>
                        <a:buSzTx/>
                        <a:buFontTx/>
                        <a:buNone/>
                        <a:tabLst/>
                        <a:defRPr/>
                      </a:pPr>
                      <a:r>
                        <a:rPr lang="en-US" sz="1600" b="0" kern="1200" dirty="0">
                          <a:solidFill>
                            <a:schemeClr val="bg1"/>
                          </a:solidFill>
                          <a:effectLst/>
                        </a:rPr>
                        <a:t>Median volume, cm</a:t>
                      </a:r>
                      <a:endParaRPr lang="en-US" sz="1600" b="0" i="0" kern="1200" dirty="0">
                        <a:solidFill>
                          <a:schemeClr val="bg1"/>
                        </a:solidFill>
                        <a:effectLst/>
                        <a:latin typeface="+mn-lt"/>
                        <a:ea typeface="Calibri"/>
                        <a:cs typeface="Arial" panose="020B0604020202020204" pitchFamily="34" charset="0"/>
                      </a:endParaRPr>
                    </a:p>
                  </a:txBody>
                  <a:tcPr marR="6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2652/2366</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2660</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4348316"/>
                  </a:ext>
                </a:extLst>
              </a:tr>
              <a:tr h="289119">
                <a:tc>
                  <a:txBody>
                    <a:bodyPr/>
                    <a:lstStyle/>
                    <a:p>
                      <a:pPr marL="0" marR="0">
                        <a:spcBef>
                          <a:spcPts val="0"/>
                        </a:spcBef>
                        <a:spcAft>
                          <a:spcPts val="0"/>
                        </a:spcAft>
                      </a:pPr>
                      <a:r>
                        <a:rPr lang="en-US" sz="1600" b="0" dirty="0">
                          <a:solidFill>
                            <a:schemeClr val="bg1"/>
                          </a:solidFill>
                          <a:effectLst/>
                        </a:rPr>
                        <a:t>Median platelet count, </a:t>
                      </a:r>
                      <a:r>
                        <a:rPr lang="en-US" sz="1600" dirty="0">
                          <a:solidFill>
                            <a:schemeClr val="bg1"/>
                          </a:solidFill>
                        </a:rPr>
                        <a:t>x</a:t>
                      </a:r>
                      <a:r>
                        <a:rPr lang="en-US" sz="1600" b="0" dirty="0">
                          <a:solidFill>
                            <a:schemeClr val="bg1"/>
                          </a:solidFill>
                          <a:effectLst/>
                        </a:rPr>
                        <a:t>10</a:t>
                      </a:r>
                      <a:r>
                        <a:rPr lang="en-US" sz="1600" b="0" baseline="30000" dirty="0">
                          <a:solidFill>
                            <a:schemeClr val="bg1"/>
                          </a:solidFill>
                          <a:effectLst/>
                        </a:rPr>
                        <a:t>9</a:t>
                      </a:r>
                      <a:r>
                        <a:rPr lang="en-US" sz="1600" b="0" dirty="0">
                          <a:solidFill>
                            <a:schemeClr val="bg1"/>
                          </a:solidFill>
                          <a:effectLst/>
                        </a:rPr>
                        <a:t>/L   </a:t>
                      </a:r>
                    </a:p>
                    <a:p>
                      <a:pPr marL="231775" marR="0" indent="0">
                        <a:spcBef>
                          <a:spcPts val="0"/>
                        </a:spcBef>
                        <a:spcAft>
                          <a:spcPts val="0"/>
                        </a:spcAft>
                      </a:pPr>
                      <a:r>
                        <a:rPr lang="en-US" sz="1600" b="0" dirty="0">
                          <a:solidFill>
                            <a:schemeClr val="bg1"/>
                          </a:solidFill>
                          <a:effectLst/>
                        </a:rPr>
                        <a:t>&lt;100</a:t>
                      </a:r>
                      <a:r>
                        <a:rPr lang="en-US" sz="1600" b="0" kern="1200" dirty="0">
                          <a:solidFill>
                            <a:schemeClr val="bg1"/>
                          </a:solidFill>
                          <a:effectLst/>
                          <a:sym typeface="Symbol" pitchFamily="2" charset="2"/>
                        </a:rPr>
                        <a:t>x</a:t>
                      </a:r>
                      <a:r>
                        <a:rPr lang="en-US" sz="1600" b="0" dirty="0">
                          <a:solidFill>
                            <a:schemeClr val="bg1"/>
                          </a:solidFill>
                          <a:effectLst/>
                        </a:rPr>
                        <a:t>10</a:t>
                      </a:r>
                      <a:r>
                        <a:rPr lang="en-US" sz="1600" b="0" baseline="30000" dirty="0">
                          <a:solidFill>
                            <a:schemeClr val="bg1"/>
                          </a:solidFill>
                          <a:effectLst/>
                        </a:rPr>
                        <a:t>9</a:t>
                      </a:r>
                      <a:r>
                        <a:rPr lang="en-US" sz="1600" b="0" dirty="0">
                          <a:solidFill>
                            <a:schemeClr val="bg1"/>
                          </a:solidFill>
                          <a:effectLst/>
                        </a:rPr>
                        <a:t>/L , %</a:t>
                      </a:r>
                    </a:p>
                    <a:p>
                      <a:pPr marL="231775" marR="0" indent="0">
                        <a:spcBef>
                          <a:spcPts val="0"/>
                        </a:spcBef>
                        <a:spcAft>
                          <a:spcPts val="0"/>
                        </a:spcAft>
                      </a:pPr>
                      <a:r>
                        <a:rPr lang="en-US" sz="1600" b="0" dirty="0">
                          <a:solidFill>
                            <a:schemeClr val="bg1"/>
                          </a:solidFill>
                          <a:effectLst/>
                        </a:rPr>
                        <a:t>≥100</a:t>
                      </a:r>
                      <a:r>
                        <a:rPr lang="en-US" sz="1600" b="0" dirty="0">
                          <a:solidFill>
                            <a:schemeClr val="bg1"/>
                          </a:solidFill>
                          <a:effectLst/>
                          <a:sym typeface="Symbol" pitchFamily="2" charset="2"/>
                        </a:rPr>
                        <a:t>x</a:t>
                      </a:r>
                      <a:r>
                        <a:rPr lang="en-US" sz="1600" b="0" dirty="0">
                          <a:solidFill>
                            <a:schemeClr val="bg1"/>
                          </a:solidFill>
                          <a:effectLst/>
                        </a:rPr>
                        <a:t>10</a:t>
                      </a:r>
                      <a:r>
                        <a:rPr lang="en-US" sz="1600" b="0" baseline="30000" dirty="0">
                          <a:solidFill>
                            <a:schemeClr val="bg1"/>
                          </a:solidFill>
                          <a:effectLst/>
                        </a:rPr>
                        <a:t>9</a:t>
                      </a:r>
                      <a:r>
                        <a:rPr lang="en-US" sz="1600" b="0" dirty="0">
                          <a:solidFill>
                            <a:schemeClr val="bg1"/>
                          </a:solidFill>
                          <a:effectLst/>
                        </a:rPr>
                        <a:t>/L, %</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221/241</a:t>
                      </a:r>
                    </a:p>
                    <a:p>
                      <a:pPr marL="0" marR="0" algn="ctr">
                        <a:spcBef>
                          <a:spcPts val="0"/>
                        </a:spcBef>
                        <a:spcAft>
                          <a:spcPts val="0"/>
                        </a:spcAft>
                      </a:pPr>
                      <a:r>
                        <a:rPr lang="en-US" sz="1600" b="0" dirty="0">
                          <a:solidFill>
                            <a:schemeClr val="bg1"/>
                          </a:solidFill>
                          <a:effectLst/>
                        </a:rPr>
                        <a:t>15/15</a:t>
                      </a:r>
                    </a:p>
                    <a:p>
                      <a:pPr marL="0" marR="0" algn="ctr">
                        <a:spcBef>
                          <a:spcPts val="0"/>
                        </a:spcBef>
                        <a:spcAft>
                          <a:spcPts val="0"/>
                        </a:spcAft>
                      </a:pPr>
                      <a:r>
                        <a:rPr lang="en-US" sz="1600" b="0" dirty="0">
                          <a:solidFill>
                            <a:schemeClr val="bg1"/>
                          </a:solidFill>
                          <a:effectLst/>
                        </a:rPr>
                        <a:t>85/85</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187</a:t>
                      </a:r>
                    </a:p>
                    <a:p>
                      <a:pPr marL="0" marR="0" algn="ctr">
                        <a:spcBef>
                          <a:spcPts val="0"/>
                        </a:spcBef>
                        <a:spcAft>
                          <a:spcPts val="0"/>
                        </a:spcAft>
                      </a:pPr>
                      <a:r>
                        <a:rPr lang="en-US" sz="1600" b="0" dirty="0">
                          <a:solidFill>
                            <a:schemeClr val="bg1"/>
                          </a:solidFill>
                          <a:effectLst/>
                        </a:rPr>
                        <a:t>20</a:t>
                      </a:r>
                    </a:p>
                    <a:p>
                      <a:pPr marL="0" marR="0" algn="ctr">
                        <a:spcBef>
                          <a:spcPts val="0"/>
                        </a:spcBef>
                        <a:spcAft>
                          <a:spcPts val="0"/>
                        </a:spcAft>
                      </a:pPr>
                      <a:r>
                        <a:rPr lang="en-US" sz="1600" b="0" dirty="0">
                          <a:solidFill>
                            <a:schemeClr val="bg1"/>
                          </a:solidFill>
                          <a:effectLst/>
                        </a:rPr>
                        <a:t>80</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3409708"/>
                  </a:ext>
                </a:extLst>
              </a:tr>
              <a:tr h="0">
                <a:tc>
                  <a:txBody>
                    <a:bodyPr/>
                    <a:lstStyle/>
                    <a:p>
                      <a:pPr marL="0" marR="0">
                        <a:spcBef>
                          <a:spcPts val="0"/>
                        </a:spcBef>
                        <a:spcAft>
                          <a:spcPts val="0"/>
                        </a:spcAft>
                      </a:pPr>
                      <a:r>
                        <a:rPr lang="en-US" sz="1600" b="0" dirty="0">
                          <a:solidFill>
                            <a:schemeClr val="bg1"/>
                          </a:solidFill>
                          <a:effectLst/>
                        </a:rPr>
                        <a:t>Median hemoglobin, g/dL</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10.7/9.8</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bg1"/>
                          </a:solidFill>
                          <a:effectLst/>
                        </a:rPr>
                        <a:t>10.1</a:t>
                      </a:r>
                      <a:endParaRPr lang="en-US" sz="1600" b="0" i="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9622612"/>
                  </a:ext>
                </a:extLst>
              </a:tr>
            </a:tbl>
          </a:graphicData>
        </a:graphic>
      </p:graphicFrame>
      <p:sp>
        <p:nvSpPr>
          <p:cNvPr id="9" name="Text Placeholder 7">
            <a:extLst>
              <a:ext uri="{FF2B5EF4-FFF2-40B4-BE49-F238E27FC236}">
                <a16:creationId xmlns:a16="http://schemas.microsoft.com/office/drawing/2014/main" id="{175E245F-5651-7C41-9472-AA35CA5763F5}"/>
              </a:ext>
            </a:extLst>
          </p:cNvPr>
          <p:cNvSpPr txBox="1">
            <a:spLocks/>
          </p:cNvSpPr>
          <p:nvPr/>
        </p:nvSpPr>
        <p:spPr>
          <a:xfrm>
            <a:off x="145496" y="5972345"/>
            <a:ext cx="8194464" cy="71354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800" b="0" i="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None/>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None/>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E1471D"/>
              </a:buClr>
              <a:buSzTx/>
              <a:buFont typeface="Arial" panose="020B0604020202020204" pitchFamily="34" charset="0"/>
              <a:buNone/>
              <a:tabLst/>
              <a:defRPr/>
            </a:pPr>
            <a:endParaRPr kumimoji="0" lang="en-US" sz="800" b="0" i="0" u="none" strike="noStrike" kern="1200" cap="none" spc="0" normalizeH="0" baseline="0" noProof="0" dirty="0">
              <a:ln>
                <a:noFill/>
              </a:ln>
              <a:solidFill>
                <a:srgbClr val="00823B"/>
              </a:solidFill>
              <a:effectLst/>
              <a:uLnTx/>
              <a:uFillTx/>
              <a:latin typeface="Arial"/>
              <a:ea typeface="+mn-ea"/>
              <a:cs typeface="+mn-cs"/>
            </a:endParaRPr>
          </a:p>
        </p:txBody>
      </p:sp>
    </p:spTree>
    <p:extLst>
      <p:ext uri="{BB962C8B-B14F-4D97-AF65-F5344CB8AC3E}">
        <p14:creationId xmlns:p14="http://schemas.microsoft.com/office/powerpoint/2010/main" val="4129380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8446" y="1701145"/>
            <a:ext cx="3306074" cy="1103313"/>
          </a:xfrm>
        </p:spPr>
        <p:txBody>
          <a:bodyPr/>
          <a:lstStyle/>
          <a:p>
            <a:r>
              <a:rPr lang="en-US" dirty="0"/>
              <a:t>JAKARTA-1: Key Efficacy Endpoints</a:t>
            </a:r>
            <a:br>
              <a:rPr lang="en-US" dirty="0"/>
            </a:br>
            <a:endParaRPr lang="en-US" dirty="0"/>
          </a:p>
        </p:txBody>
      </p:sp>
      <p:sp>
        <p:nvSpPr>
          <p:cNvPr id="4" name="Text Placeholder 3"/>
          <p:cNvSpPr>
            <a:spLocks noGrp="1"/>
          </p:cNvSpPr>
          <p:nvPr>
            <p:ph type="body" sz="quarter" idx="4294967295"/>
          </p:nvPr>
        </p:nvSpPr>
        <p:spPr>
          <a:xfrm>
            <a:off x="256149" y="6050191"/>
            <a:ext cx="11352363" cy="687388"/>
          </a:xfrm>
        </p:spPr>
        <p:txBody>
          <a:bodyPr/>
          <a:lstStyle/>
          <a:p>
            <a:pPr marL="0" indent="0">
              <a:spcBef>
                <a:spcPts val="0"/>
              </a:spcBef>
              <a:buNone/>
            </a:pPr>
            <a:r>
              <a:rPr lang="da-DK" sz="1400" dirty="0"/>
              <a:t>SVR, spleen volume reduction; </a:t>
            </a:r>
            <a:br>
              <a:rPr lang="da-DK" sz="1400" dirty="0"/>
            </a:br>
            <a:r>
              <a:rPr lang="da-DK" sz="1400" dirty="0"/>
              <a:t>TSS, total symptom score. </a:t>
            </a:r>
          </a:p>
          <a:p>
            <a:pPr marL="0" indent="0">
              <a:spcBef>
                <a:spcPts val="0"/>
              </a:spcBef>
              <a:buNone/>
            </a:pPr>
            <a:r>
              <a:rPr lang="it-IT" sz="1400" dirty="0"/>
              <a:t>Pardanani A, et al. </a:t>
            </a:r>
            <a:r>
              <a:rPr lang="it-IT" sz="1400" i="1" dirty="0"/>
              <a:t>JAMA Oncol</a:t>
            </a:r>
            <a:r>
              <a:rPr lang="it-IT" sz="1400" dirty="0"/>
              <a:t>. 2015;1:643-651.</a:t>
            </a:r>
          </a:p>
        </p:txBody>
      </p:sp>
      <p:sp>
        <p:nvSpPr>
          <p:cNvPr id="3" name="TextBox 2">
            <a:extLst>
              <a:ext uri="{FF2B5EF4-FFF2-40B4-BE49-F238E27FC236}">
                <a16:creationId xmlns:a16="http://schemas.microsoft.com/office/drawing/2014/main" id="{E749EE0E-F00A-4A56-83AF-E6C32ACCE816}"/>
              </a:ext>
            </a:extLst>
          </p:cNvPr>
          <p:cNvSpPr txBox="1"/>
          <p:nvPr/>
        </p:nvSpPr>
        <p:spPr>
          <a:xfrm>
            <a:off x="8266801" y="312406"/>
            <a:ext cx="39251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mn-ea"/>
                <a:cs typeface="+mn-cs"/>
              </a:rPr>
              <a:t>≥50% Reduction in </a:t>
            </a:r>
            <a:r>
              <a:rPr kumimoji="0" lang="en-US" sz="1600" b="1" i="0" u="none" strike="noStrike" kern="1200" cap="none" spc="0" normalizeH="0" baseline="0" noProof="0" dirty="0">
                <a:ln>
                  <a:noFill/>
                </a:ln>
                <a:solidFill>
                  <a:srgbClr val="000000"/>
                </a:solidFill>
                <a:effectLst/>
                <a:uLnTx/>
                <a:uFillTx/>
                <a:latin typeface="Arial"/>
                <a:ea typeface="+mn-ea"/>
                <a:cs typeface="+mn-cs"/>
              </a:rPr>
              <a:t>TSS at 24 Weeks </a:t>
            </a:r>
          </a:p>
        </p:txBody>
      </p:sp>
      <p:grpSp>
        <p:nvGrpSpPr>
          <p:cNvPr id="6" name="Group 5">
            <a:extLst>
              <a:ext uri="{FF2B5EF4-FFF2-40B4-BE49-F238E27FC236}">
                <a16:creationId xmlns:a16="http://schemas.microsoft.com/office/drawing/2014/main" id="{60EECCC3-E502-A73D-EC0F-1F7D299AAC37}"/>
              </a:ext>
            </a:extLst>
          </p:cNvPr>
          <p:cNvGrpSpPr/>
          <p:nvPr/>
        </p:nvGrpSpPr>
        <p:grpSpPr>
          <a:xfrm>
            <a:off x="3964530" y="738244"/>
            <a:ext cx="3760893" cy="5655641"/>
            <a:chOff x="3975942" y="1062208"/>
            <a:chExt cx="3451437" cy="5190280"/>
          </a:xfrm>
        </p:grpSpPr>
        <p:pic>
          <p:nvPicPr>
            <p:cNvPr id="35844" name="Picture 1" descr="Cove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75942" y="1093612"/>
              <a:ext cx="3394075" cy="5158876"/>
            </a:xfrm>
            <a:prstGeom prst="rect">
              <a:avLst/>
            </a:prstGeom>
            <a:solidFill>
              <a:schemeClr val="tx1"/>
            </a:solidFill>
            <a:ln>
              <a:noFill/>
            </a:ln>
          </p:spPr>
        </p:pic>
        <p:sp>
          <p:nvSpPr>
            <p:cNvPr id="35845" name="TextBox 2"/>
            <p:cNvSpPr txBox="1">
              <a:spLocks noChangeArrowheads="1"/>
            </p:cNvSpPr>
            <p:nvPr/>
          </p:nvSpPr>
          <p:spPr bwMode="auto">
            <a:xfrm>
              <a:off x="7058367" y="2380090"/>
              <a:ext cx="369012"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1%</a:t>
              </a:r>
            </a:p>
          </p:txBody>
        </p:sp>
        <p:sp>
          <p:nvSpPr>
            <p:cNvPr id="35846" name="TextBox 3"/>
            <p:cNvSpPr txBox="1">
              <a:spLocks noChangeArrowheads="1"/>
            </p:cNvSpPr>
            <p:nvPr/>
          </p:nvSpPr>
          <p:spPr bwMode="auto">
            <a:xfrm>
              <a:off x="6419613" y="4089830"/>
              <a:ext cx="987771"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36%, </a:t>
              </a:r>
              <a:r>
                <a:rPr kumimoji="0" lang="en-US" altLang="en-US" sz="1000" b="0" i="1" u="none" strike="noStrike" kern="1200" cap="none" spc="0" normalizeH="0" baseline="0" noProof="0" dirty="0">
                  <a:ln>
                    <a:noFill/>
                  </a:ln>
                  <a:solidFill>
                    <a:srgbClr val="000000"/>
                  </a:solidFill>
                  <a:effectLst/>
                  <a:uLnTx/>
                  <a:uFillTx/>
                  <a:latin typeface="Arial"/>
                  <a:ea typeface="+mn-ea"/>
                  <a:cs typeface="+mn-cs"/>
                </a:rPr>
                <a:t>P</a:t>
              </a: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&lt;0.001</a:t>
              </a:r>
            </a:p>
          </p:txBody>
        </p:sp>
        <p:sp>
          <p:nvSpPr>
            <p:cNvPr id="35847" name="TextBox 4"/>
            <p:cNvSpPr txBox="1">
              <a:spLocks noChangeArrowheads="1"/>
            </p:cNvSpPr>
            <p:nvPr/>
          </p:nvSpPr>
          <p:spPr bwMode="auto">
            <a:xfrm>
              <a:off x="6413391" y="5894835"/>
              <a:ext cx="987771"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40%, </a:t>
              </a:r>
              <a:r>
                <a:rPr kumimoji="0" lang="en-US" altLang="en-US" sz="1000" b="0" i="1" u="none" strike="noStrike" kern="1200" cap="none" spc="0" normalizeH="0" baseline="0" noProof="0" dirty="0">
                  <a:ln>
                    <a:noFill/>
                  </a:ln>
                  <a:solidFill>
                    <a:srgbClr val="000000"/>
                  </a:solidFill>
                  <a:effectLst/>
                  <a:uLnTx/>
                  <a:uFillTx/>
                  <a:latin typeface="Arial"/>
                  <a:ea typeface="+mn-ea"/>
                  <a:cs typeface="+mn-cs"/>
                </a:rPr>
                <a:t>P</a:t>
              </a: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&lt;0.001</a:t>
              </a:r>
            </a:p>
          </p:txBody>
        </p:sp>
        <p:sp>
          <p:nvSpPr>
            <p:cNvPr id="35854" name="TextBox 1"/>
            <p:cNvSpPr txBox="1">
              <a:spLocks noChangeArrowheads="1"/>
            </p:cNvSpPr>
            <p:nvPr/>
          </p:nvSpPr>
          <p:spPr bwMode="auto">
            <a:xfrm>
              <a:off x="5503360" y="1062208"/>
              <a:ext cx="1053494"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Placebo (n=96)</a:t>
              </a:r>
            </a:p>
          </p:txBody>
        </p:sp>
        <p:sp>
          <p:nvSpPr>
            <p:cNvPr id="35856" name="TextBox 15"/>
            <p:cNvSpPr txBox="1">
              <a:spLocks noChangeArrowheads="1"/>
            </p:cNvSpPr>
            <p:nvPr/>
          </p:nvSpPr>
          <p:spPr bwMode="auto">
            <a:xfrm>
              <a:off x="5274130" y="2802637"/>
              <a:ext cx="1620957"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Fedratinib 400 mg (n=96)</a:t>
              </a:r>
            </a:p>
          </p:txBody>
        </p:sp>
        <p:sp>
          <p:nvSpPr>
            <p:cNvPr id="21" name="TextBox 15">
              <a:extLst>
                <a:ext uri="{FF2B5EF4-FFF2-40B4-BE49-F238E27FC236}">
                  <a16:creationId xmlns:a16="http://schemas.microsoft.com/office/drawing/2014/main" id="{87DC8A58-7A25-438C-A27E-02BF9D32366E}"/>
                </a:ext>
              </a:extLst>
            </p:cNvPr>
            <p:cNvSpPr txBox="1">
              <a:spLocks noChangeArrowheads="1"/>
            </p:cNvSpPr>
            <p:nvPr/>
          </p:nvSpPr>
          <p:spPr bwMode="auto">
            <a:xfrm>
              <a:off x="5321901" y="4572456"/>
              <a:ext cx="1620957"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Fedratinib 500 mg (n=97)</a:t>
              </a:r>
            </a:p>
          </p:txBody>
        </p:sp>
      </p:grpSp>
      <p:grpSp>
        <p:nvGrpSpPr>
          <p:cNvPr id="5" name="Group 4">
            <a:extLst>
              <a:ext uri="{FF2B5EF4-FFF2-40B4-BE49-F238E27FC236}">
                <a16:creationId xmlns:a16="http://schemas.microsoft.com/office/drawing/2014/main" id="{2630778F-F1FF-CC84-7250-18829532FDDA}"/>
              </a:ext>
            </a:extLst>
          </p:cNvPr>
          <p:cNvGrpSpPr/>
          <p:nvPr/>
        </p:nvGrpSpPr>
        <p:grpSpPr>
          <a:xfrm>
            <a:off x="8559990" y="650960"/>
            <a:ext cx="3347758" cy="5813456"/>
            <a:chOff x="8166943" y="1076949"/>
            <a:chExt cx="3995669" cy="5075221"/>
          </a:xfrm>
        </p:grpSpPr>
        <p:pic>
          <p:nvPicPr>
            <p:cNvPr id="35842" name="Picture 6" descr="Cove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48773" t="36754" r="385" b="32130"/>
            <a:stretch>
              <a:fillRect/>
            </a:stretch>
          </p:blipFill>
          <p:spPr bwMode="auto">
            <a:xfrm>
              <a:off x="8266801" y="2819984"/>
              <a:ext cx="3522518" cy="1644750"/>
            </a:xfrm>
            <a:prstGeom prst="rect">
              <a:avLst/>
            </a:prstGeom>
            <a:solidFill>
              <a:schemeClr val="tx1"/>
            </a:solidFill>
            <a:ln>
              <a:noFill/>
            </a:ln>
          </p:spPr>
        </p:pic>
        <p:pic>
          <p:nvPicPr>
            <p:cNvPr id="35843" name="Picture 6" descr="Cove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 t="37067" r="49159" b="30844"/>
            <a:stretch/>
          </p:blipFill>
          <p:spPr bwMode="auto">
            <a:xfrm>
              <a:off x="8537374" y="1156980"/>
              <a:ext cx="3522518" cy="1400987"/>
            </a:xfrm>
            <a:prstGeom prst="rect">
              <a:avLst/>
            </a:prstGeom>
            <a:solidFill>
              <a:schemeClr val="tx1"/>
            </a:solidFill>
            <a:ln>
              <a:noFill/>
            </a:ln>
          </p:spPr>
        </p:pic>
        <p:pic>
          <p:nvPicPr>
            <p:cNvPr id="35848" name="Picture 6" descr="Cove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1977" t="68842" r="20213" b="-2"/>
            <a:stretch>
              <a:fillRect/>
            </a:stretch>
          </p:blipFill>
          <p:spPr bwMode="auto">
            <a:xfrm>
              <a:off x="8166943" y="4593595"/>
              <a:ext cx="3995669" cy="1558575"/>
            </a:xfrm>
            <a:prstGeom prst="rect">
              <a:avLst/>
            </a:prstGeom>
            <a:solidFill>
              <a:schemeClr val="tx1"/>
            </a:solidFill>
            <a:ln>
              <a:noFill/>
            </a:ln>
          </p:spPr>
        </p:pic>
        <p:sp>
          <p:nvSpPr>
            <p:cNvPr id="35851" name="TextBox 9"/>
            <p:cNvSpPr txBox="1">
              <a:spLocks noChangeArrowheads="1"/>
            </p:cNvSpPr>
            <p:nvPr/>
          </p:nvSpPr>
          <p:spPr bwMode="auto">
            <a:xfrm>
              <a:off x="11498294" y="2194044"/>
              <a:ext cx="369012"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7%</a:t>
              </a:r>
            </a:p>
          </p:txBody>
        </p:sp>
        <p:sp>
          <p:nvSpPr>
            <p:cNvPr id="35852" name="TextBox 10"/>
            <p:cNvSpPr txBox="1">
              <a:spLocks noChangeArrowheads="1"/>
            </p:cNvSpPr>
            <p:nvPr/>
          </p:nvSpPr>
          <p:spPr bwMode="auto">
            <a:xfrm>
              <a:off x="10797655" y="4124346"/>
              <a:ext cx="987771"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36%, </a:t>
              </a:r>
              <a:r>
                <a:rPr kumimoji="0" lang="en-US" altLang="en-US" sz="1000" b="0" i="1" u="none" strike="noStrike" kern="1200" cap="none" spc="0" normalizeH="0" baseline="0" noProof="0" dirty="0">
                  <a:ln>
                    <a:noFill/>
                  </a:ln>
                  <a:solidFill>
                    <a:srgbClr val="000000"/>
                  </a:solidFill>
                  <a:effectLst/>
                  <a:uLnTx/>
                  <a:uFillTx/>
                  <a:latin typeface="Arial"/>
                  <a:ea typeface="+mn-ea"/>
                  <a:cs typeface="+mn-cs"/>
                </a:rPr>
                <a:t>P</a:t>
              </a: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&lt;0.001</a:t>
              </a:r>
            </a:p>
          </p:txBody>
        </p:sp>
        <p:sp>
          <p:nvSpPr>
            <p:cNvPr id="35853" name="TextBox 11"/>
            <p:cNvSpPr txBox="1">
              <a:spLocks noChangeArrowheads="1"/>
            </p:cNvSpPr>
            <p:nvPr/>
          </p:nvSpPr>
          <p:spPr bwMode="auto">
            <a:xfrm>
              <a:off x="10817692" y="5835767"/>
              <a:ext cx="987771"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34%, </a:t>
              </a:r>
              <a:r>
                <a:rPr kumimoji="0" lang="en-US" altLang="en-US" sz="1000" b="0" i="1" u="none" strike="noStrike" kern="1200" cap="none" spc="0" normalizeH="0" baseline="0" noProof="0" dirty="0">
                  <a:ln>
                    <a:noFill/>
                  </a:ln>
                  <a:solidFill>
                    <a:srgbClr val="000000"/>
                  </a:solidFill>
                  <a:effectLst/>
                  <a:uLnTx/>
                  <a:uFillTx/>
                  <a:latin typeface="Arial"/>
                  <a:ea typeface="+mn-ea"/>
                  <a:cs typeface="+mn-cs"/>
                </a:rPr>
                <a:t>P</a:t>
              </a: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&lt;0.001</a:t>
              </a:r>
            </a:p>
          </p:txBody>
        </p:sp>
        <p:sp>
          <p:nvSpPr>
            <p:cNvPr id="22" name="TextBox 1">
              <a:extLst>
                <a:ext uri="{FF2B5EF4-FFF2-40B4-BE49-F238E27FC236}">
                  <a16:creationId xmlns:a16="http://schemas.microsoft.com/office/drawing/2014/main" id="{65928B78-343D-4CC2-93A5-642DC94814F8}"/>
                </a:ext>
              </a:extLst>
            </p:cNvPr>
            <p:cNvSpPr txBox="1">
              <a:spLocks noChangeArrowheads="1"/>
            </p:cNvSpPr>
            <p:nvPr/>
          </p:nvSpPr>
          <p:spPr bwMode="auto">
            <a:xfrm>
              <a:off x="9907932" y="1076949"/>
              <a:ext cx="1053494"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Placebo (n=85)</a:t>
              </a:r>
            </a:p>
          </p:txBody>
        </p:sp>
        <p:sp>
          <p:nvSpPr>
            <p:cNvPr id="23" name="TextBox 15">
              <a:extLst>
                <a:ext uri="{FF2B5EF4-FFF2-40B4-BE49-F238E27FC236}">
                  <a16:creationId xmlns:a16="http://schemas.microsoft.com/office/drawing/2014/main" id="{3120EAC4-C980-457D-B186-8CDB1F61AAF5}"/>
                </a:ext>
              </a:extLst>
            </p:cNvPr>
            <p:cNvSpPr txBox="1">
              <a:spLocks noChangeArrowheads="1"/>
            </p:cNvSpPr>
            <p:nvPr/>
          </p:nvSpPr>
          <p:spPr bwMode="auto">
            <a:xfrm>
              <a:off x="9811191" y="2799514"/>
              <a:ext cx="1620957"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Fedratinib 400 mg (n=91)</a:t>
              </a:r>
            </a:p>
          </p:txBody>
        </p:sp>
        <p:sp>
          <p:nvSpPr>
            <p:cNvPr id="24" name="TextBox 15">
              <a:extLst>
                <a:ext uri="{FF2B5EF4-FFF2-40B4-BE49-F238E27FC236}">
                  <a16:creationId xmlns:a16="http://schemas.microsoft.com/office/drawing/2014/main" id="{ACCF2D93-0A44-4B0C-AF94-CEAA25EB0E35}"/>
                </a:ext>
              </a:extLst>
            </p:cNvPr>
            <p:cNvSpPr txBox="1">
              <a:spLocks noChangeArrowheads="1"/>
            </p:cNvSpPr>
            <p:nvPr/>
          </p:nvSpPr>
          <p:spPr bwMode="auto">
            <a:xfrm>
              <a:off x="9741116" y="4552997"/>
              <a:ext cx="1620957" cy="246221"/>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a:ea typeface="+mn-ea"/>
                  <a:cs typeface="+mn-cs"/>
                </a:rPr>
                <a:t>Fedratinib 500 mg (n=91)</a:t>
              </a:r>
            </a:p>
          </p:txBody>
        </p:sp>
      </p:grpSp>
      <p:sp>
        <p:nvSpPr>
          <p:cNvPr id="25" name="TextBox 24">
            <a:extLst>
              <a:ext uri="{FF2B5EF4-FFF2-40B4-BE49-F238E27FC236}">
                <a16:creationId xmlns:a16="http://schemas.microsoft.com/office/drawing/2014/main" id="{45D4086E-9A43-4607-BDC9-71481DB04C83}"/>
              </a:ext>
            </a:extLst>
          </p:cNvPr>
          <p:cNvSpPr txBox="1"/>
          <p:nvPr/>
        </p:nvSpPr>
        <p:spPr>
          <a:xfrm>
            <a:off x="4319937" y="312406"/>
            <a:ext cx="30500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mn-ea"/>
                <a:cs typeface="+mn-cs"/>
              </a:rPr>
              <a:t>≥35% </a:t>
            </a:r>
            <a:r>
              <a:rPr kumimoji="0" lang="en-US" sz="1600" b="1" i="0" u="none" strike="noStrike" kern="1200" cap="none" spc="0" normalizeH="0" baseline="0" noProof="0" dirty="0">
                <a:ln>
                  <a:noFill/>
                </a:ln>
                <a:solidFill>
                  <a:srgbClr val="000000"/>
                </a:solidFill>
                <a:effectLst/>
                <a:uLnTx/>
                <a:uFillTx/>
                <a:latin typeface="Arial"/>
                <a:ea typeface="+mn-ea"/>
                <a:cs typeface="+mn-cs"/>
              </a:rPr>
              <a:t>SVR at 24 Weeks</a:t>
            </a:r>
          </a:p>
        </p:txBody>
      </p:sp>
    </p:spTree>
    <p:extLst>
      <p:ext uri="{BB962C8B-B14F-4D97-AF65-F5344CB8AC3E}">
        <p14:creationId xmlns:p14="http://schemas.microsoft.com/office/powerpoint/2010/main" val="4032339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759" y="238127"/>
            <a:ext cx="11141055" cy="621059"/>
          </a:xfrm>
        </p:spPr>
        <p:txBody>
          <a:bodyPr/>
          <a:lstStyle/>
          <a:p>
            <a:r>
              <a:rPr lang="en-US" sz="2800" dirty="0"/>
              <a:t>JAKARTA-1: Hematologic/Nonhematologic Adverse Reactions</a:t>
            </a:r>
          </a:p>
        </p:txBody>
      </p:sp>
      <p:sp>
        <p:nvSpPr>
          <p:cNvPr id="3" name="Text Placeholder 2"/>
          <p:cNvSpPr>
            <a:spLocks noGrp="1"/>
          </p:cNvSpPr>
          <p:nvPr>
            <p:ph type="body" sz="quarter" idx="4294967295"/>
          </p:nvPr>
        </p:nvSpPr>
        <p:spPr>
          <a:xfrm>
            <a:off x="248518" y="6461695"/>
            <a:ext cx="11509513" cy="214484"/>
          </a:xfrm>
        </p:spPr>
        <p:txBody>
          <a:bodyPr/>
          <a:lstStyle/>
          <a:p>
            <a:pPr marL="0" indent="0">
              <a:buNone/>
            </a:pPr>
            <a:r>
              <a:rPr lang="it-IT" sz="1400" dirty="0"/>
              <a:t>Pardanani A, et al. </a:t>
            </a:r>
            <a:r>
              <a:rPr lang="it-IT" sz="1400" i="1" dirty="0"/>
              <a:t>JAMA Oncol</a:t>
            </a:r>
            <a:r>
              <a:rPr lang="it-IT" sz="1400" dirty="0"/>
              <a:t>. 2015;1:643-651.;</a:t>
            </a:r>
            <a:r>
              <a:rPr lang="en-US" sz="1400" dirty="0"/>
              <a:t> Scott BL, et al. </a:t>
            </a:r>
            <a:r>
              <a:rPr lang="en-US" sz="1400" i="1" dirty="0"/>
              <a:t>JAMA Oncol</a:t>
            </a:r>
            <a:r>
              <a:rPr lang="en-US" sz="1400" dirty="0"/>
              <a:t>. 2015;1:651-652.</a:t>
            </a:r>
            <a:endParaRPr lang="it-IT" sz="1400" dirty="0"/>
          </a:p>
        </p:txBody>
      </p:sp>
      <p:graphicFrame>
        <p:nvGraphicFramePr>
          <p:cNvPr id="7" name="Group 65"/>
          <p:cNvGraphicFramePr>
            <a:graphicFrameLocks noGrp="1"/>
          </p:cNvGraphicFramePr>
          <p:nvPr/>
        </p:nvGraphicFramePr>
        <p:xfrm>
          <a:off x="989934" y="2637773"/>
          <a:ext cx="10293505" cy="3151720"/>
        </p:xfrm>
        <a:graphic>
          <a:graphicData uri="http://schemas.openxmlformats.org/drawingml/2006/table">
            <a:tbl>
              <a:tblPr/>
              <a:tblGrid>
                <a:gridCol w="2960513">
                  <a:extLst>
                    <a:ext uri="{9D8B030D-6E8A-4147-A177-3AD203B41FA5}">
                      <a16:colId xmlns:a16="http://schemas.microsoft.com/office/drawing/2014/main" val="20000"/>
                    </a:ext>
                  </a:extLst>
                </a:gridCol>
                <a:gridCol w="1833248">
                  <a:extLst>
                    <a:ext uri="{9D8B030D-6E8A-4147-A177-3AD203B41FA5}">
                      <a16:colId xmlns:a16="http://schemas.microsoft.com/office/drawing/2014/main" val="20001"/>
                    </a:ext>
                  </a:extLst>
                </a:gridCol>
                <a:gridCol w="1833248">
                  <a:extLst>
                    <a:ext uri="{9D8B030D-6E8A-4147-A177-3AD203B41FA5}">
                      <a16:colId xmlns:a16="http://schemas.microsoft.com/office/drawing/2014/main" val="20002"/>
                    </a:ext>
                  </a:extLst>
                </a:gridCol>
                <a:gridCol w="1833248">
                  <a:extLst>
                    <a:ext uri="{9D8B030D-6E8A-4147-A177-3AD203B41FA5}">
                      <a16:colId xmlns:a16="http://schemas.microsoft.com/office/drawing/2014/main" val="20003"/>
                    </a:ext>
                  </a:extLst>
                </a:gridCol>
                <a:gridCol w="1833248">
                  <a:extLst>
                    <a:ext uri="{9D8B030D-6E8A-4147-A177-3AD203B41FA5}">
                      <a16:colId xmlns:a16="http://schemas.microsoft.com/office/drawing/2014/main" val="20004"/>
                    </a:ext>
                  </a:extLst>
                </a:gridCol>
              </a:tblGrid>
              <a:tr h="185723">
                <a:tc rowSpan="2">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Nonhematologic</a:t>
                      </a:r>
                    </a:p>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Adverse Reactions</a:t>
                      </a:r>
                    </a:p>
                  </a:txBody>
                  <a:tcPr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gridSpan="2">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rPr>
                        <a:t>Fedratinib 400/500</a:t>
                      </a:r>
                    </a:p>
                  </a:txBody>
                  <a:tcPr marT="45724" marB="45724"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bg1"/>
                        </a:solidFill>
                        <a:effectLst/>
                        <a:latin typeface="+mn-lt"/>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Placebo</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bg1"/>
                        </a:solidFill>
                        <a:effectLst/>
                        <a:latin typeface="+mn-lt"/>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05052490"/>
                  </a:ext>
                </a:extLst>
              </a:tr>
              <a:tr h="185723">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mn-lt"/>
                        </a:rPr>
                        <a:t>Nonhematologic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mn-lt"/>
                        </a:rPr>
                        <a:t>Adverse Reactions</a:t>
                      </a:r>
                    </a:p>
                  </a:txBody>
                  <a:tcPr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All Grades, %</a:t>
                      </a:r>
                    </a:p>
                  </a:txBody>
                  <a:tcPr marT="45724" marB="45724"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Grade 3/4, %</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All Grades, %</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Grade 3/4, %</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extLst>
                  <a:ext uri="{0D108BD9-81ED-4DB2-BD59-A6C34878D82A}">
                    <a16:rowId xmlns:a16="http://schemas.microsoft.com/office/drawing/2014/main" val="10000"/>
                  </a:ext>
                </a:extLst>
              </a:tr>
              <a:tr h="18572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Diarrhea</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66/56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5/5</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8572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Vomiting</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42/55</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3/9</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5</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8572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Nausea</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64/51</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15</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18572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Constipation</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10/18</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2/0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7</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18572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Asthenia</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9/16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2/4</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18572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Abdominal pain</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15/12</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0/1</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338491776"/>
                  </a:ext>
                </a:extLst>
              </a:tr>
              <a:tr h="18572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Fatigue</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16/10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6/5</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18572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Dyspnea</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8/10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0/1</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2</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18572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Weight decrease</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4/10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5</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 name="Rectangle 1">
            <a:extLst>
              <a:ext uri="{FF2B5EF4-FFF2-40B4-BE49-F238E27FC236}">
                <a16:creationId xmlns:a16="http://schemas.microsoft.com/office/drawing/2014/main" id="{5D3AE48B-7D1E-41F2-83F8-D5D0CA69586E}"/>
              </a:ext>
            </a:extLst>
          </p:cNvPr>
          <p:cNvSpPr/>
          <p:nvPr/>
        </p:nvSpPr>
        <p:spPr>
          <a:xfrm>
            <a:off x="950272" y="3219679"/>
            <a:ext cx="10326625" cy="87283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9" name="Group 43">
            <a:extLst>
              <a:ext uri="{FF2B5EF4-FFF2-40B4-BE49-F238E27FC236}">
                <a16:creationId xmlns:a16="http://schemas.microsoft.com/office/drawing/2014/main" id="{F8D57678-2C44-818C-F309-C40470FDCAE3}"/>
              </a:ext>
            </a:extLst>
          </p:cNvPr>
          <p:cNvGraphicFramePr>
            <a:graphicFrameLocks/>
          </p:cNvGraphicFramePr>
          <p:nvPr/>
        </p:nvGraphicFramePr>
        <p:xfrm>
          <a:off x="1009164" y="1013283"/>
          <a:ext cx="10261807" cy="1626862"/>
        </p:xfrm>
        <a:graphic>
          <a:graphicData uri="http://schemas.openxmlformats.org/drawingml/2006/table">
            <a:tbl>
              <a:tblPr/>
              <a:tblGrid>
                <a:gridCol w="2882756">
                  <a:extLst>
                    <a:ext uri="{9D8B030D-6E8A-4147-A177-3AD203B41FA5}">
                      <a16:colId xmlns:a16="http://schemas.microsoft.com/office/drawing/2014/main" val="20000"/>
                    </a:ext>
                  </a:extLst>
                </a:gridCol>
                <a:gridCol w="1815735">
                  <a:extLst>
                    <a:ext uri="{9D8B030D-6E8A-4147-A177-3AD203B41FA5}">
                      <a16:colId xmlns:a16="http://schemas.microsoft.com/office/drawing/2014/main" val="20001"/>
                    </a:ext>
                  </a:extLst>
                </a:gridCol>
                <a:gridCol w="1919834">
                  <a:extLst>
                    <a:ext uri="{9D8B030D-6E8A-4147-A177-3AD203B41FA5}">
                      <a16:colId xmlns:a16="http://schemas.microsoft.com/office/drawing/2014/main" val="20002"/>
                    </a:ext>
                  </a:extLst>
                </a:gridCol>
                <a:gridCol w="1821741">
                  <a:extLst>
                    <a:ext uri="{9D8B030D-6E8A-4147-A177-3AD203B41FA5}">
                      <a16:colId xmlns:a16="http://schemas.microsoft.com/office/drawing/2014/main" val="20003"/>
                    </a:ext>
                  </a:extLst>
                </a:gridCol>
                <a:gridCol w="1821741">
                  <a:extLst>
                    <a:ext uri="{9D8B030D-6E8A-4147-A177-3AD203B41FA5}">
                      <a16:colId xmlns:a16="http://schemas.microsoft.com/office/drawing/2014/main" val="20004"/>
                    </a:ext>
                  </a:extLst>
                </a:gridCol>
              </a:tblGrid>
              <a:tr h="312181">
                <a:tc rowSpan="2">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Hematologic </a:t>
                      </a:r>
                      <a:br>
                        <a:rPr kumimoji="0" lang="en-US" sz="1600" b="1" i="0" u="none" strike="noStrike" cap="none" normalizeH="0" baseline="0" dirty="0">
                          <a:ln>
                            <a:noFill/>
                          </a:ln>
                          <a:solidFill>
                            <a:schemeClr val="tx1"/>
                          </a:solidFill>
                          <a:effectLst/>
                          <a:latin typeface="+mn-lt"/>
                        </a:rPr>
                      </a:br>
                      <a:r>
                        <a:rPr kumimoji="0" lang="en-US" sz="1600" b="1" i="0" u="none" strike="noStrike" cap="none" normalizeH="0" baseline="0" dirty="0">
                          <a:ln>
                            <a:noFill/>
                          </a:ln>
                          <a:solidFill>
                            <a:schemeClr val="tx1"/>
                          </a:solidFill>
                          <a:effectLst/>
                          <a:latin typeface="+mn-lt"/>
                        </a:rPr>
                        <a:t>Adverse Reactions</a:t>
                      </a:r>
                      <a:r>
                        <a:rPr kumimoji="0" lang="en-US" sz="1600" b="1" i="0" u="none" strike="noStrike" cap="none" normalizeH="0" baseline="30000" dirty="0">
                          <a:ln>
                            <a:noFill/>
                          </a:ln>
                          <a:solidFill>
                            <a:schemeClr val="tx1"/>
                          </a:solidFill>
                          <a:effectLst/>
                          <a:latin typeface="+mn-lt"/>
                        </a:rPr>
                        <a:t>a</a:t>
                      </a:r>
                      <a:endParaRPr kumimoji="0" lang="en-US" sz="1600" b="0" i="0" u="none" strike="noStrike" cap="none" normalizeH="0" baseline="30000" dirty="0">
                        <a:ln>
                          <a:noFill/>
                        </a:ln>
                        <a:solidFill>
                          <a:schemeClr val="tx1"/>
                        </a:solidFill>
                        <a:effectLst/>
                        <a:latin typeface="+mn-lt"/>
                      </a:endParaRP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26C87"/>
                    </a:solidFill>
                  </a:tcPr>
                </a:tc>
                <a:tc gridSpan="2">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Fedratinib 400/500</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cap="none" normalizeH="0" baseline="0" dirty="0">
                          <a:ln>
                            <a:noFill/>
                          </a:ln>
                          <a:solidFill>
                            <a:schemeClr val="tx1"/>
                          </a:solidFill>
                          <a:effectLst/>
                          <a:latin typeface="+mn-lt"/>
                        </a:rPr>
                        <a:t>(n=96/n=97)</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bg1"/>
                        </a:solidFill>
                        <a:effectLst/>
                        <a:latin typeface="Arial" pitchFamily="34" charset="0"/>
                      </a:endParaRP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Placebo </a:t>
                      </a: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n=95</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bg1"/>
                        </a:solidFill>
                        <a:effectLst/>
                        <a:latin typeface="Arial" pitchFamily="34" charset="0"/>
                      </a:endParaRP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382994924"/>
                  </a:ext>
                </a:extLst>
              </a:tr>
              <a:tr h="180701">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bg1"/>
                        </a:solidFill>
                        <a:effectLst/>
                        <a:latin typeface="Arial" pitchFamily="34" charset="0"/>
                      </a:endParaRP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All Grades, %</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Grade 3/4, %</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All Grades, %</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rPr>
                        <a:t>Grade 3/4, %</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26C87"/>
                    </a:solidFill>
                  </a:tcPr>
                </a:tc>
                <a:extLst>
                  <a:ext uri="{0D108BD9-81ED-4DB2-BD59-A6C34878D82A}">
                    <a16:rowId xmlns:a16="http://schemas.microsoft.com/office/drawing/2014/main" val="10000"/>
                  </a:ext>
                </a:extLst>
              </a:tr>
              <a:tr h="180701">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Thrombocytopenia</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63/57</a:t>
                      </a:r>
                      <a:endParaRPr kumimoji="0" lang="en-US" sz="1600" b="1" i="0" u="none" strike="noStrike" cap="none" normalizeH="0" baseline="0" dirty="0">
                        <a:ln>
                          <a:noFill/>
                        </a:ln>
                        <a:solidFill>
                          <a:schemeClr val="bg1"/>
                        </a:solidFill>
                        <a:effectLst/>
                        <a:latin typeface="+mn-lt"/>
                      </a:endParaRP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17/27</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51</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9</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0701">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Anemia</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99/98</a:t>
                      </a:r>
                      <a:endParaRPr kumimoji="0" lang="en-US" sz="1600" b="1" i="0" u="none" strike="noStrike" cap="none" normalizeH="0" baseline="0" dirty="0">
                        <a:ln>
                          <a:noFill/>
                        </a:ln>
                        <a:solidFill>
                          <a:schemeClr val="bg1"/>
                        </a:solidFill>
                        <a:effectLst/>
                        <a:latin typeface="+mn-lt"/>
                      </a:endParaRP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43/60</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91</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25</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0701">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Neutropenia</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28/44</a:t>
                      </a:r>
                      <a:endParaRPr kumimoji="0" lang="en-US" sz="1600" b="1" i="0" u="none" strike="noStrike" cap="none" normalizeH="0" baseline="0" dirty="0">
                        <a:ln>
                          <a:noFill/>
                        </a:ln>
                        <a:solidFill>
                          <a:schemeClr val="bg1"/>
                        </a:solidFill>
                        <a:effectLst/>
                        <a:latin typeface="+mn-lt"/>
                      </a:endParaRP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8/18</a:t>
                      </a:r>
                      <a:endParaRPr kumimoji="0" lang="en-US" sz="1600" b="1" i="0" u="none" strike="noStrike" cap="none" normalizeH="0" baseline="0" dirty="0">
                        <a:ln>
                          <a:noFill/>
                        </a:ln>
                        <a:solidFill>
                          <a:schemeClr val="bg1"/>
                        </a:solidFill>
                        <a:effectLst/>
                        <a:latin typeface="+mn-lt"/>
                      </a:endParaRP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15</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mn-lt"/>
                        </a:rPr>
                        <a:t>4</a:t>
                      </a:r>
                    </a:p>
                  </a:txBody>
                  <a:tcPr marL="91433" marR="91433" marT="45643" marB="456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58B86ECA-903A-73D6-0DAB-16830E3A5DE9}"/>
              </a:ext>
            </a:extLst>
          </p:cNvPr>
          <p:cNvSpPr txBox="1"/>
          <p:nvPr/>
        </p:nvSpPr>
        <p:spPr>
          <a:xfrm>
            <a:off x="248518" y="5937515"/>
            <a:ext cx="112751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a:ea typeface="+mn-ea"/>
                <a:cs typeface="+mn-cs"/>
              </a:rPr>
              <a:t>a </a:t>
            </a:r>
            <a:r>
              <a:rPr kumimoji="0" lang="en-US" alt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Presented values are worst grade values regardless of baseline (NCI Common Terminology Criteria for AEs, version 3.0).</a:t>
            </a:r>
            <a:br>
              <a:rPr kumimoji="0" lang="en-US" alt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Arial"/>
                <a:ea typeface="+mn-ea"/>
                <a:cs typeface="+mn-cs"/>
              </a:rPr>
              <a:t>FDA places clinical hold on fedratinib in November 2013 because of WE (n=7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p>
        </p:txBody>
      </p:sp>
      <p:sp>
        <p:nvSpPr>
          <p:cNvPr id="4" name="Rectangle 3">
            <a:extLst>
              <a:ext uri="{FF2B5EF4-FFF2-40B4-BE49-F238E27FC236}">
                <a16:creationId xmlns:a16="http://schemas.microsoft.com/office/drawing/2014/main" id="{601C7335-2281-A79C-43D2-08DDD82B49D3}"/>
              </a:ext>
            </a:extLst>
          </p:cNvPr>
          <p:cNvSpPr/>
          <p:nvPr/>
        </p:nvSpPr>
        <p:spPr>
          <a:xfrm>
            <a:off x="961992" y="2035652"/>
            <a:ext cx="10326625" cy="33996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4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Oh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029856385"/>
              </p:ext>
            </p:extLst>
          </p:nvPr>
        </p:nvGraphicFramePr>
        <p:xfrm>
          <a:off x="916516" y="1905000"/>
          <a:ext cx="10430953" cy="2532112"/>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451992">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Bristol Myers Squibb, Cogent Biosciences, CTI BioPharma, a Sobi Company, Geron Corporation, GSK, Incyte Corporation, Morphic Therapeutic, a wholly owned subsidiary of Lilly,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Protagonist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80120">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Harmonic Discovery, Phoenix Molecular Designs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bl>
          </a:graphicData>
        </a:graphic>
      </p:graphicFrame>
    </p:spTree>
    <p:custDataLst>
      <p:tags r:id="rId1"/>
    </p:custDataLst>
    <p:extLst>
      <p:ext uri="{BB962C8B-B14F-4D97-AF65-F5344CB8AC3E}">
        <p14:creationId xmlns:p14="http://schemas.microsoft.com/office/powerpoint/2010/main" val="943815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dical document The concept of medication, prescription of medicines. Filling the health insurance, medical card, prescription, medical certificate, clinical record, medical check marks report. Vector illustration. medical chart stock illustrations">
            <a:extLst>
              <a:ext uri="{FF2B5EF4-FFF2-40B4-BE49-F238E27FC236}">
                <a16:creationId xmlns:a16="http://schemas.microsoft.com/office/drawing/2014/main" id="{C17A15FD-F218-3BD1-CEDD-BF6C3CC47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44" y="3992989"/>
            <a:ext cx="1681709" cy="16817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92A4B8-CF26-460C-BCBB-A1EB23A7FA2A}"/>
              </a:ext>
            </a:extLst>
          </p:cNvPr>
          <p:cNvSpPr>
            <a:spLocks noGrp="1"/>
          </p:cNvSpPr>
          <p:nvPr>
            <p:ph type="title"/>
          </p:nvPr>
        </p:nvSpPr>
        <p:spPr/>
        <p:txBody>
          <a:bodyPr/>
          <a:lstStyle/>
          <a:p>
            <a:r>
              <a:rPr lang="en-US" dirty="0"/>
              <a:t>Fedratinib Considerations</a:t>
            </a:r>
          </a:p>
        </p:txBody>
      </p:sp>
      <p:sp>
        <p:nvSpPr>
          <p:cNvPr id="4" name="Content Placeholder 3">
            <a:extLst>
              <a:ext uri="{FF2B5EF4-FFF2-40B4-BE49-F238E27FC236}">
                <a16:creationId xmlns:a16="http://schemas.microsoft.com/office/drawing/2014/main" id="{0D584467-4EE4-47A0-AECB-2B1287139A45}"/>
              </a:ext>
            </a:extLst>
          </p:cNvPr>
          <p:cNvSpPr>
            <a:spLocks noGrp="1"/>
          </p:cNvSpPr>
          <p:nvPr>
            <p:ph sz="half" idx="1"/>
          </p:nvPr>
        </p:nvSpPr>
        <p:spPr>
          <a:xfrm>
            <a:off x="850449" y="2209304"/>
            <a:ext cx="7835384" cy="4301666"/>
          </a:xfrm>
        </p:spPr>
        <p:txBody>
          <a:bodyPr>
            <a:noAutofit/>
          </a:bodyPr>
          <a:lstStyle/>
          <a:p>
            <a:pPr marL="0" indent="0">
              <a:lnSpc>
                <a:spcPct val="120000"/>
              </a:lnSpc>
              <a:spcBef>
                <a:spcPts val="0"/>
              </a:spcBef>
              <a:spcAft>
                <a:spcPts val="0"/>
              </a:spcAft>
              <a:buNone/>
            </a:pPr>
            <a:r>
              <a:rPr lang="en-US" sz="1800" b="1" dirty="0"/>
              <a:t>Black Box Warning!</a:t>
            </a:r>
          </a:p>
          <a:p>
            <a:pPr marL="0" indent="0">
              <a:lnSpc>
                <a:spcPct val="120000"/>
              </a:lnSpc>
              <a:spcBef>
                <a:spcPts val="0"/>
              </a:spcBef>
              <a:spcAft>
                <a:spcPts val="0"/>
              </a:spcAft>
              <a:buNone/>
            </a:pPr>
            <a:r>
              <a:rPr lang="en-US" sz="1600" dirty="0"/>
              <a:t>Wernike’s encephalopathy (WE) (ataxia, altered mental </a:t>
            </a:r>
            <a:br>
              <a:rPr lang="en-US" sz="1600" dirty="0"/>
            </a:br>
            <a:r>
              <a:rPr lang="en-US" sz="1600" dirty="0"/>
              <a:t>status, ophthalmoplegia) occurred in 8 of 608 (1.3%) </a:t>
            </a:r>
            <a:br>
              <a:rPr lang="en-US" sz="1600" dirty="0"/>
            </a:br>
            <a:r>
              <a:rPr lang="en-US" sz="1600" dirty="0"/>
              <a:t>patients receiving fedratinib in clinical trials</a:t>
            </a:r>
            <a:br>
              <a:rPr lang="en-US" sz="1600" dirty="0"/>
            </a:br>
            <a:r>
              <a:rPr lang="en-US" sz="1600" dirty="0"/>
              <a:t> </a:t>
            </a:r>
          </a:p>
          <a:p>
            <a:pPr marL="0" indent="0">
              <a:lnSpc>
                <a:spcPct val="120000"/>
              </a:lnSpc>
              <a:spcBef>
                <a:spcPts val="0"/>
              </a:spcBef>
              <a:spcAft>
                <a:spcPts val="0"/>
              </a:spcAft>
              <a:buNone/>
            </a:pPr>
            <a:r>
              <a:rPr lang="en-US" sz="1600" dirty="0"/>
              <a:t>               </a:t>
            </a:r>
            <a:r>
              <a:rPr lang="en-US" sz="1800" b="1" dirty="0"/>
              <a:t>Expert review:</a:t>
            </a:r>
          </a:p>
          <a:p>
            <a:pPr marL="457200" lvl="1" indent="0">
              <a:lnSpc>
                <a:spcPct val="120000"/>
              </a:lnSpc>
              <a:spcBef>
                <a:spcPts val="0"/>
              </a:spcBef>
              <a:spcAft>
                <a:spcPts val="0"/>
              </a:spcAft>
              <a:buNone/>
            </a:pPr>
            <a:r>
              <a:rPr lang="en-US" sz="1600" dirty="0"/>
              <a:t>         </a:t>
            </a:r>
            <a:r>
              <a:rPr lang="en-US" sz="1600" dirty="0">
                <a:solidFill>
                  <a:srgbClr val="326C87"/>
                </a:solidFill>
              </a:rPr>
              <a:t>•</a:t>
            </a:r>
            <a:r>
              <a:rPr lang="en-US" sz="1600" dirty="0"/>
              <a:t> 3 cases weren’t WE</a:t>
            </a:r>
          </a:p>
          <a:p>
            <a:pPr marL="457200" lvl="1" indent="0">
              <a:lnSpc>
                <a:spcPct val="120000"/>
              </a:lnSpc>
              <a:spcBef>
                <a:spcPts val="0"/>
              </a:spcBef>
              <a:spcAft>
                <a:spcPts val="0"/>
              </a:spcAft>
              <a:buNone/>
            </a:pPr>
            <a:r>
              <a:rPr lang="en-US" sz="1600" dirty="0"/>
              <a:t>	 </a:t>
            </a:r>
            <a:r>
              <a:rPr lang="en-US" sz="1600" dirty="0">
                <a:solidFill>
                  <a:srgbClr val="326C87"/>
                </a:solidFill>
              </a:rPr>
              <a:t>•</a:t>
            </a:r>
            <a:r>
              <a:rPr lang="en-US" sz="1600" dirty="0"/>
              <a:t> 1 cases confirmed WE based on MRI in </a:t>
            </a:r>
            <a:br>
              <a:rPr lang="en-US" sz="1600" dirty="0"/>
            </a:br>
            <a:r>
              <a:rPr lang="en-US" sz="1600" dirty="0"/>
              <a:t>            patient with significant GI toxicity</a:t>
            </a:r>
          </a:p>
          <a:p>
            <a:pPr marL="457200" lvl="1" indent="0">
              <a:lnSpc>
                <a:spcPct val="120000"/>
              </a:lnSpc>
              <a:spcBef>
                <a:spcPts val="0"/>
              </a:spcBef>
              <a:spcAft>
                <a:spcPts val="0"/>
              </a:spcAft>
              <a:buNone/>
            </a:pPr>
            <a:r>
              <a:rPr lang="en-US" sz="1600" dirty="0"/>
              <a:t> 	</a:t>
            </a:r>
            <a:r>
              <a:rPr lang="en-US" sz="1600" dirty="0">
                <a:solidFill>
                  <a:srgbClr val="326C87"/>
                </a:solidFill>
              </a:rPr>
              <a:t>•</a:t>
            </a:r>
            <a:r>
              <a:rPr lang="en-US" sz="1600" dirty="0"/>
              <a:t> 2 cases confirmed WE resolved without </a:t>
            </a:r>
            <a:br>
              <a:rPr lang="en-US" sz="1600" dirty="0"/>
            </a:br>
            <a:r>
              <a:rPr lang="en-US" sz="1600" dirty="0"/>
              <a:t>	   holding fedratinib</a:t>
            </a:r>
          </a:p>
          <a:p>
            <a:pPr marL="457200" lvl="1" indent="0">
              <a:lnSpc>
                <a:spcPct val="120000"/>
              </a:lnSpc>
              <a:spcBef>
                <a:spcPts val="0"/>
              </a:spcBef>
              <a:spcAft>
                <a:spcPts val="0"/>
              </a:spcAft>
              <a:buNone/>
            </a:pPr>
            <a:r>
              <a:rPr lang="en-US" sz="1600" dirty="0"/>
              <a:t> 	</a:t>
            </a:r>
            <a:r>
              <a:rPr lang="en-US" sz="1600" dirty="0">
                <a:solidFill>
                  <a:srgbClr val="326C87"/>
                </a:solidFill>
              </a:rPr>
              <a:t>•</a:t>
            </a:r>
            <a:r>
              <a:rPr lang="en-US" sz="1600" dirty="0"/>
              <a:t> 2 cases indeterminate</a:t>
            </a:r>
          </a:p>
          <a:p>
            <a:pPr>
              <a:lnSpc>
                <a:spcPct val="120000"/>
              </a:lnSpc>
              <a:spcBef>
                <a:spcPts val="0"/>
              </a:spcBef>
              <a:spcAft>
                <a:spcPts val="0"/>
              </a:spcAft>
            </a:pPr>
            <a:endParaRPr lang="en-US" sz="1600" dirty="0"/>
          </a:p>
        </p:txBody>
      </p:sp>
      <p:pic>
        <p:nvPicPr>
          <p:cNvPr id="7" name="Content Placeholder 6">
            <a:extLst>
              <a:ext uri="{FF2B5EF4-FFF2-40B4-BE49-F238E27FC236}">
                <a16:creationId xmlns:a16="http://schemas.microsoft.com/office/drawing/2014/main" id="{6F09390F-3DB4-4859-A61D-50AE00625CE5}"/>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665259" y="639919"/>
            <a:ext cx="5181600" cy="1611757"/>
          </a:xfrm>
        </p:spPr>
      </p:pic>
      <p:sp>
        <p:nvSpPr>
          <p:cNvPr id="8" name="TextBox 7">
            <a:extLst>
              <a:ext uri="{FF2B5EF4-FFF2-40B4-BE49-F238E27FC236}">
                <a16:creationId xmlns:a16="http://schemas.microsoft.com/office/drawing/2014/main" id="{1C71233E-1AFC-46D0-AF72-49B6977156DB}"/>
              </a:ext>
            </a:extLst>
          </p:cNvPr>
          <p:cNvSpPr txBox="1"/>
          <p:nvPr/>
        </p:nvSpPr>
        <p:spPr>
          <a:xfrm>
            <a:off x="735686" y="6159170"/>
            <a:ext cx="112173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Zhang Q,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Drug Metab Dispos. </a:t>
            </a:r>
            <a:r>
              <a:rPr kumimoji="0" lang="en-US" sz="1400" b="0" i="0" u="none" strike="noStrike" kern="1200" cap="none" spc="0" normalizeH="0" baseline="0" noProof="0" dirty="0">
                <a:ln>
                  <a:noFill/>
                </a:ln>
                <a:solidFill>
                  <a:srgbClr val="000000"/>
                </a:solidFill>
                <a:effectLst/>
                <a:uLnTx/>
                <a:uFillTx/>
                <a:latin typeface="Arial"/>
                <a:ea typeface="+mn-ea"/>
                <a:cs typeface="+mn-cs"/>
              </a:rPr>
              <a:t>2014;42(10):1656-1662.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Harrison C,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Blood</a:t>
            </a:r>
            <a:r>
              <a:rPr kumimoji="0" lang="en-US" sz="1400" b="0" i="0" u="none" strike="noStrike" kern="1200" cap="none" spc="0" normalizeH="0" baseline="0" noProof="0" dirty="0">
                <a:ln>
                  <a:noFill/>
                </a:ln>
                <a:solidFill>
                  <a:srgbClr val="000000"/>
                </a:solidFill>
                <a:effectLst/>
                <a:uLnTx/>
                <a:uFillTx/>
                <a:latin typeface="Arial"/>
                <a:ea typeface="+mn-ea"/>
                <a:cs typeface="+mn-cs"/>
              </a:rPr>
              <a:t>. 2017;130 (Supplement 1):4197.</a:t>
            </a:r>
          </a:p>
        </p:txBody>
      </p:sp>
      <p:sp>
        <p:nvSpPr>
          <p:cNvPr id="9" name="Rectangle 8">
            <a:extLst>
              <a:ext uri="{FF2B5EF4-FFF2-40B4-BE49-F238E27FC236}">
                <a16:creationId xmlns:a16="http://schemas.microsoft.com/office/drawing/2014/main" id="{D94714D3-5FA2-43EB-8D2F-9DFA68ACFAAF}"/>
              </a:ext>
            </a:extLst>
          </p:cNvPr>
          <p:cNvSpPr/>
          <p:nvPr/>
        </p:nvSpPr>
        <p:spPr>
          <a:xfrm>
            <a:off x="7413866" y="2766692"/>
            <a:ext cx="4234069" cy="359796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
                <a:srgbClr val="326C87"/>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AF5C6F2-8311-4364-B806-9E7D70F58260}"/>
              </a:ext>
            </a:extLst>
          </p:cNvPr>
          <p:cNvSpPr/>
          <p:nvPr/>
        </p:nvSpPr>
        <p:spPr bwMode="auto">
          <a:xfrm>
            <a:off x="750081" y="2098987"/>
            <a:ext cx="5295900" cy="1412598"/>
          </a:xfrm>
          <a:prstGeom prst="rect">
            <a:avLst/>
          </a:prstGeom>
          <a:noFill/>
          <a:ln w="381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081759C1-906E-7008-E7F8-3C408CE6C225}"/>
              </a:ext>
            </a:extLst>
          </p:cNvPr>
          <p:cNvSpPr txBox="1"/>
          <p:nvPr/>
        </p:nvSpPr>
        <p:spPr>
          <a:xfrm>
            <a:off x="7553081" y="2996162"/>
            <a:ext cx="3951061" cy="313932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326C87"/>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Check thiamine when starting fedratinib and periodically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during treatment</a:t>
            </a:r>
          </a:p>
          <a:p>
            <a:pPr marL="342900" marR="0" lvl="0" indent="-342900" algn="l" defTabSz="914400" rtl="0" eaLnBrk="1" fontAlgn="auto" latinLnBrk="0" hangingPunct="1">
              <a:lnSpc>
                <a:spcPct val="100000"/>
              </a:lnSpc>
              <a:spcBef>
                <a:spcPts val="0"/>
              </a:spcBef>
              <a:spcAft>
                <a:spcPts val="0"/>
              </a:spcAft>
              <a:buClr>
                <a:srgbClr val="326C87"/>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If patient experiences neurologic symptoms consistent with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WE, hold fedratinib and give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IV thiamine </a:t>
            </a:r>
          </a:p>
          <a:p>
            <a:pPr marL="342900" marR="0" lvl="0" indent="-342900" algn="l" defTabSz="914400" rtl="0" eaLnBrk="1" fontAlgn="auto" latinLnBrk="0" hangingPunct="1">
              <a:lnSpc>
                <a:spcPct val="100000"/>
              </a:lnSpc>
              <a:spcBef>
                <a:spcPts val="0"/>
              </a:spcBef>
              <a:spcAft>
                <a:spcPts val="0"/>
              </a:spcAft>
              <a:buClr>
                <a:srgbClr val="326C87"/>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Do not start fedratinib in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patients with thiamine deficiency; replete thiamin prior to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treatment initiation</a:t>
            </a:r>
          </a:p>
        </p:txBody>
      </p:sp>
    </p:spTree>
    <p:extLst>
      <p:ext uri="{BB962C8B-B14F-4D97-AF65-F5344CB8AC3E}">
        <p14:creationId xmlns:p14="http://schemas.microsoft.com/office/powerpoint/2010/main" val="4087532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JAKARTA: Progression-Free Survival</a:t>
            </a:r>
            <a:endParaRPr lang="en-US" baseline="30000" dirty="0"/>
          </a:p>
        </p:txBody>
      </p:sp>
      <p:sp>
        <p:nvSpPr>
          <p:cNvPr id="6" name="Content Placeholder 5">
            <a:extLst>
              <a:ext uri="{FF2B5EF4-FFF2-40B4-BE49-F238E27FC236}">
                <a16:creationId xmlns:a16="http://schemas.microsoft.com/office/drawing/2014/main" id="{D7014C23-9329-AD43-9EB5-3307671D1E92}"/>
              </a:ext>
            </a:extLst>
          </p:cNvPr>
          <p:cNvSpPr>
            <a:spLocks noGrp="1"/>
          </p:cNvSpPr>
          <p:nvPr>
            <p:ph idx="1"/>
          </p:nvPr>
        </p:nvSpPr>
        <p:spPr>
          <a:xfrm>
            <a:off x="653815" y="1491908"/>
            <a:ext cx="4574167" cy="4830763"/>
          </a:xfrm>
        </p:spPr>
        <p:txBody>
          <a:bodyPr>
            <a:noAutofit/>
          </a:bodyPr>
          <a:lstStyle/>
          <a:p>
            <a:pPr>
              <a:lnSpc>
                <a:spcPct val="100000"/>
              </a:lnSpc>
              <a:spcBef>
                <a:spcPts val="0"/>
              </a:spcBef>
              <a:spcAft>
                <a:spcPts val="0"/>
              </a:spcAft>
              <a:buClr>
                <a:srgbClr val="326C87"/>
              </a:buClr>
            </a:pPr>
            <a:r>
              <a:rPr lang="en-US" sz="1800" dirty="0"/>
              <a:t>Fedratinib significantly reduced the risk of disease progression vs placebo </a:t>
            </a:r>
            <a:br>
              <a:rPr lang="en-US" sz="1800" dirty="0"/>
            </a:br>
            <a:r>
              <a:rPr lang="en-US" sz="1800" dirty="0"/>
              <a:t>(</a:t>
            </a:r>
            <a:r>
              <a:rPr lang="en-US" sz="1800" i="1" dirty="0"/>
              <a:t>P</a:t>
            </a:r>
            <a:r>
              <a:rPr lang="en-US" sz="1800" dirty="0"/>
              <a:t> = .004)</a:t>
            </a:r>
          </a:p>
          <a:p>
            <a:pPr lvl="1">
              <a:lnSpc>
                <a:spcPct val="100000"/>
              </a:lnSpc>
              <a:spcBef>
                <a:spcPts val="0"/>
              </a:spcBef>
              <a:spcAft>
                <a:spcPts val="0"/>
              </a:spcAft>
              <a:buClr>
                <a:srgbClr val="326C87"/>
              </a:buClr>
            </a:pPr>
            <a:r>
              <a:rPr lang="en-US" sz="1600" dirty="0"/>
              <a:t>Median PFS was 5.7 mo longer with fedratinib vs placebo</a:t>
            </a:r>
            <a:br>
              <a:rPr lang="en-US" sz="1600" dirty="0"/>
            </a:br>
            <a:r>
              <a:rPr lang="en-US" sz="1600" dirty="0"/>
              <a:t>(23.2 vs 17.5 mo, respectively)</a:t>
            </a:r>
          </a:p>
          <a:p>
            <a:pPr lvl="1">
              <a:lnSpc>
                <a:spcPct val="100000"/>
              </a:lnSpc>
              <a:spcBef>
                <a:spcPts val="0"/>
              </a:spcBef>
              <a:spcAft>
                <a:spcPts val="0"/>
              </a:spcAft>
              <a:buClr>
                <a:srgbClr val="326C87"/>
              </a:buClr>
            </a:pPr>
            <a:r>
              <a:rPr lang="en-US" sz="1600" dirty="0"/>
              <a:t>1-year PFS: fedratinib 83%, </a:t>
            </a:r>
            <a:br>
              <a:rPr lang="en-US" sz="1600" dirty="0"/>
            </a:br>
            <a:r>
              <a:rPr lang="en-US" sz="1600" dirty="0"/>
              <a:t>placebo 67%</a:t>
            </a:r>
          </a:p>
          <a:p>
            <a:pPr>
              <a:lnSpc>
                <a:spcPct val="100000"/>
              </a:lnSpc>
              <a:spcBef>
                <a:spcPts val="0"/>
              </a:spcBef>
              <a:spcAft>
                <a:spcPts val="0"/>
              </a:spcAft>
              <a:buClr>
                <a:srgbClr val="326C87"/>
              </a:buClr>
            </a:pPr>
            <a:r>
              <a:rPr lang="en-US" sz="1800" dirty="0"/>
              <a:t>80 patients (42%) were still being followed for PFS at the time of </a:t>
            </a:r>
            <a:br>
              <a:rPr lang="en-US" sz="1800" dirty="0"/>
            </a:br>
            <a:r>
              <a:rPr lang="en-US" sz="1800" dirty="0"/>
              <a:t>clinical hold</a:t>
            </a:r>
          </a:p>
          <a:p>
            <a:pPr lvl="1">
              <a:lnSpc>
                <a:spcPct val="100000"/>
              </a:lnSpc>
              <a:spcBef>
                <a:spcPts val="0"/>
              </a:spcBef>
              <a:spcAft>
                <a:spcPts val="0"/>
              </a:spcAft>
              <a:buClr>
                <a:srgbClr val="326C87"/>
              </a:buClr>
            </a:pPr>
            <a:r>
              <a:rPr lang="en-US" sz="1600" dirty="0"/>
              <a:t>Median follow-up: fedratinib 10.6 mo; placebo, 9.1 mo</a:t>
            </a:r>
          </a:p>
          <a:p>
            <a:pPr>
              <a:lnSpc>
                <a:spcPct val="100000"/>
              </a:lnSpc>
              <a:spcBef>
                <a:spcPts val="0"/>
              </a:spcBef>
              <a:spcAft>
                <a:spcPts val="0"/>
              </a:spcAft>
              <a:buClr>
                <a:srgbClr val="326C87"/>
              </a:buClr>
            </a:pPr>
            <a:r>
              <a:rPr lang="en-US" sz="1800" dirty="0"/>
              <a:t>AML transformation reported in 3 patients (3%) who received fedratinib and 2 patients (2%) in the placebo arm</a:t>
            </a:r>
            <a:r>
              <a:rPr lang="en-US" sz="1800" baseline="30000" dirty="0"/>
              <a:t>a</a:t>
            </a:r>
            <a:endParaRPr lang="en-US" sz="1800" dirty="0"/>
          </a:p>
        </p:txBody>
      </p:sp>
      <p:graphicFrame>
        <p:nvGraphicFramePr>
          <p:cNvPr id="106" name="Table 2">
            <a:extLst>
              <a:ext uri="{FF2B5EF4-FFF2-40B4-BE49-F238E27FC236}">
                <a16:creationId xmlns:a16="http://schemas.microsoft.com/office/drawing/2014/main" id="{C1130DF2-7459-6C48-A804-0083E35EB702}"/>
              </a:ext>
            </a:extLst>
          </p:cNvPr>
          <p:cNvGraphicFramePr>
            <a:graphicFrameLocks noGrp="1"/>
          </p:cNvGraphicFramePr>
          <p:nvPr/>
        </p:nvGraphicFramePr>
        <p:xfrm>
          <a:off x="5722984" y="4897453"/>
          <a:ext cx="4449861" cy="502920"/>
        </p:xfrm>
        <a:graphic>
          <a:graphicData uri="http://schemas.openxmlformats.org/drawingml/2006/table">
            <a:tbl>
              <a:tblPr firstRow="1" bandRow="1">
                <a:tableStyleId>{5940675A-B579-460E-94D1-54222C63F5DA}</a:tableStyleId>
              </a:tblPr>
              <a:tblGrid>
                <a:gridCol w="731520">
                  <a:extLst>
                    <a:ext uri="{9D8B030D-6E8A-4147-A177-3AD203B41FA5}">
                      <a16:colId xmlns:a16="http://schemas.microsoft.com/office/drawing/2014/main" val="3106604620"/>
                    </a:ext>
                  </a:extLst>
                </a:gridCol>
                <a:gridCol w="375065">
                  <a:extLst>
                    <a:ext uri="{9D8B030D-6E8A-4147-A177-3AD203B41FA5}">
                      <a16:colId xmlns:a16="http://schemas.microsoft.com/office/drawing/2014/main" val="1669013253"/>
                    </a:ext>
                  </a:extLst>
                </a:gridCol>
                <a:gridCol w="375065">
                  <a:extLst>
                    <a:ext uri="{9D8B030D-6E8A-4147-A177-3AD203B41FA5}">
                      <a16:colId xmlns:a16="http://schemas.microsoft.com/office/drawing/2014/main" val="3102552464"/>
                    </a:ext>
                  </a:extLst>
                </a:gridCol>
                <a:gridCol w="375065">
                  <a:extLst>
                    <a:ext uri="{9D8B030D-6E8A-4147-A177-3AD203B41FA5}">
                      <a16:colId xmlns:a16="http://schemas.microsoft.com/office/drawing/2014/main" val="2183508526"/>
                    </a:ext>
                  </a:extLst>
                </a:gridCol>
                <a:gridCol w="375065">
                  <a:extLst>
                    <a:ext uri="{9D8B030D-6E8A-4147-A177-3AD203B41FA5}">
                      <a16:colId xmlns:a16="http://schemas.microsoft.com/office/drawing/2014/main" val="1274302481"/>
                    </a:ext>
                  </a:extLst>
                </a:gridCol>
                <a:gridCol w="375065">
                  <a:extLst>
                    <a:ext uri="{9D8B030D-6E8A-4147-A177-3AD203B41FA5}">
                      <a16:colId xmlns:a16="http://schemas.microsoft.com/office/drawing/2014/main" val="3833470367"/>
                    </a:ext>
                  </a:extLst>
                </a:gridCol>
                <a:gridCol w="375065">
                  <a:extLst>
                    <a:ext uri="{9D8B030D-6E8A-4147-A177-3AD203B41FA5}">
                      <a16:colId xmlns:a16="http://schemas.microsoft.com/office/drawing/2014/main" val="2939177794"/>
                    </a:ext>
                  </a:extLst>
                </a:gridCol>
                <a:gridCol w="375065">
                  <a:extLst>
                    <a:ext uri="{9D8B030D-6E8A-4147-A177-3AD203B41FA5}">
                      <a16:colId xmlns:a16="http://schemas.microsoft.com/office/drawing/2014/main" val="1445975066"/>
                    </a:ext>
                  </a:extLst>
                </a:gridCol>
                <a:gridCol w="375065">
                  <a:extLst>
                    <a:ext uri="{9D8B030D-6E8A-4147-A177-3AD203B41FA5}">
                      <a16:colId xmlns:a16="http://schemas.microsoft.com/office/drawing/2014/main" val="2334277195"/>
                    </a:ext>
                  </a:extLst>
                </a:gridCol>
                <a:gridCol w="375065">
                  <a:extLst>
                    <a:ext uri="{9D8B030D-6E8A-4147-A177-3AD203B41FA5}">
                      <a16:colId xmlns:a16="http://schemas.microsoft.com/office/drawing/2014/main" val="1251380202"/>
                    </a:ext>
                  </a:extLst>
                </a:gridCol>
                <a:gridCol w="342756">
                  <a:extLst>
                    <a:ext uri="{9D8B030D-6E8A-4147-A177-3AD203B41FA5}">
                      <a16:colId xmlns:a16="http://schemas.microsoft.com/office/drawing/2014/main" val="877048624"/>
                    </a:ext>
                  </a:extLst>
                </a:gridCol>
              </a:tblGrid>
              <a:tr h="167640">
                <a:tc gridSpan="11">
                  <a:txBody>
                    <a:bodyPr/>
                    <a:lstStyle/>
                    <a:p>
                      <a:pPr algn="l"/>
                      <a:r>
                        <a:rPr lang="en-US" sz="1100" b="1" u="none" dirty="0">
                          <a:solidFill>
                            <a:schemeClr val="bg1"/>
                          </a:solidFill>
                        </a:rPr>
                        <a:t>No. at Risk</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71978511"/>
                  </a:ext>
                </a:extLst>
              </a:tr>
              <a:tr h="167640">
                <a:tc>
                  <a:txBody>
                    <a:bodyPr/>
                    <a:lstStyle/>
                    <a:p>
                      <a:pPr algn="l"/>
                      <a:r>
                        <a:rPr lang="en-US" sz="1100" b="1" dirty="0">
                          <a:solidFill>
                            <a:schemeClr val="bg1"/>
                          </a:solidFill>
                        </a:rPr>
                        <a:t>Fedratinib</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86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70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61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40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31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100" dirty="0">
                        <a:solidFill>
                          <a:schemeClr val="bg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5841432"/>
                  </a:ext>
                </a:extLst>
              </a:tr>
              <a:tr h="167640">
                <a:tc>
                  <a:txBody>
                    <a:bodyPr/>
                    <a:lstStyle/>
                    <a:p>
                      <a:pPr algn="l"/>
                      <a:r>
                        <a:rPr lang="en-US" sz="1100" b="1" dirty="0">
                          <a:solidFill>
                            <a:schemeClr val="bg1"/>
                          </a:solidFill>
                        </a:rPr>
                        <a:t>Placebo</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70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51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49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33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28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solidFill>
                            <a:schemeClr val="bg1"/>
                          </a:solidFill>
                        </a:rPr>
                        <a:t>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100" dirty="0">
                        <a:solidFill>
                          <a:schemeClr val="bg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3833079"/>
                  </a:ext>
                </a:extLst>
              </a:tr>
            </a:tbl>
          </a:graphicData>
        </a:graphic>
      </p:graphicFrame>
      <p:graphicFrame>
        <p:nvGraphicFramePr>
          <p:cNvPr id="107" name="Table 4">
            <a:extLst>
              <a:ext uri="{FF2B5EF4-FFF2-40B4-BE49-F238E27FC236}">
                <a16:creationId xmlns:a16="http://schemas.microsoft.com/office/drawing/2014/main" id="{15FFF037-3766-5641-B80C-7564B349C5C4}"/>
              </a:ext>
            </a:extLst>
          </p:cNvPr>
          <p:cNvGraphicFramePr>
            <a:graphicFrameLocks noGrp="1"/>
          </p:cNvGraphicFramePr>
          <p:nvPr/>
        </p:nvGraphicFramePr>
        <p:xfrm>
          <a:off x="9638353" y="3583481"/>
          <a:ext cx="2178828" cy="757606"/>
        </p:xfrm>
        <a:graphic>
          <a:graphicData uri="http://schemas.openxmlformats.org/drawingml/2006/table">
            <a:tbl>
              <a:tblPr firstRow="1" bandRow="1">
                <a:tableStyleId>{6E25E649-3F16-4E02-A733-19D2CDBF48F0}</a:tableStyleId>
              </a:tblPr>
              <a:tblGrid>
                <a:gridCol w="918053">
                  <a:extLst>
                    <a:ext uri="{9D8B030D-6E8A-4147-A177-3AD203B41FA5}">
                      <a16:colId xmlns:a16="http://schemas.microsoft.com/office/drawing/2014/main" val="2961217911"/>
                    </a:ext>
                  </a:extLst>
                </a:gridCol>
                <a:gridCol w="638039">
                  <a:extLst>
                    <a:ext uri="{9D8B030D-6E8A-4147-A177-3AD203B41FA5}">
                      <a16:colId xmlns:a16="http://schemas.microsoft.com/office/drawing/2014/main" val="2889269503"/>
                    </a:ext>
                  </a:extLst>
                </a:gridCol>
                <a:gridCol w="622736">
                  <a:extLst>
                    <a:ext uri="{9D8B030D-6E8A-4147-A177-3AD203B41FA5}">
                      <a16:colId xmlns:a16="http://schemas.microsoft.com/office/drawing/2014/main" val="1321397348"/>
                    </a:ext>
                  </a:extLst>
                </a:gridCol>
              </a:tblGrid>
              <a:tr h="340057">
                <a:tc>
                  <a:txBody>
                    <a:bodyPr/>
                    <a:lstStyle/>
                    <a:p>
                      <a:endParaRPr lang="en-US" sz="900" dirty="0"/>
                    </a:p>
                  </a:txBody>
                  <a:tcPr marL="13716" marR="0" marT="34291" marB="34291" anchor="ctr"/>
                </a:tc>
                <a:tc>
                  <a:txBody>
                    <a:bodyPr/>
                    <a:lstStyle/>
                    <a:p>
                      <a:pPr algn="ctr"/>
                      <a:r>
                        <a:rPr lang="en-US" sz="900" dirty="0"/>
                        <a:t>Fedratinib </a:t>
                      </a:r>
                      <a:br>
                        <a:rPr lang="en-US" sz="900" dirty="0"/>
                      </a:br>
                      <a:r>
                        <a:rPr lang="en-US" sz="900" dirty="0"/>
                        <a:t>(n = 96)</a:t>
                      </a:r>
                    </a:p>
                  </a:txBody>
                  <a:tcPr marL="13716" marR="0" marT="34291" marB="34291" anchor="ctr"/>
                </a:tc>
                <a:tc>
                  <a:txBody>
                    <a:bodyPr/>
                    <a:lstStyle/>
                    <a:p>
                      <a:pPr algn="ctr"/>
                      <a:r>
                        <a:rPr lang="en-US" sz="900" dirty="0"/>
                        <a:t>Placebo </a:t>
                      </a:r>
                      <a:br>
                        <a:rPr lang="en-US" sz="900" dirty="0"/>
                      </a:br>
                      <a:r>
                        <a:rPr lang="en-US" sz="900" dirty="0"/>
                        <a:t>(n = 96)</a:t>
                      </a:r>
                    </a:p>
                  </a:txBody>
                  <a:tcPr marL="13716" marR="0" marT="34291" marB="34291" anchor="ctr"/>
                </a:tc>
                <a:extLst>
                  <a:ext uri="{0D108BD9-81ED-4DB2-BD59-A6C34878D82A}">
                    <a16:rowId xmlns:a16="http://schemas.microsoft.com/office/drawing/2014/main" val="1030237269"/>
                  </a:ext>
                </a:extLst>
              </a:tr>
              <a:tr h="207352">
                <a:tc>
                  <a:txBody>
                    <a:bodyPr/>
                    <a:lstStyle/>
                    <a:p>
                      <a:r>
                        <a:rPr lang="en-US" sz="900" b="1" dirty="0">
                          <a:solidFill>
                            <a:schemeClr val="bg1"/>
                          </a:solidFill>
                        </a:rPr>
                        <a:t>Events, n (%)</a:t>
                      </a:r>
                    </a:p>
                  </a:txBody>
                  <a:tcPr marL="13716" marR="0" marT="34291" marB="34291" anchor="ctr"/>
                </a:tc>
                <a:tc>
                  <a:txBody>
                    <a:bodyPr/>
                    <a:lstStyle/>
                    <a:p>
                      <a:pPr algn="ctr"/>
                      <a:r>
                        <a:rPr lang="en-US" sz="900" dirty="0">
                          <a:solidFill>
                            <a:schemeClr val="bg1"/>
                          </a:solidFill>
                        </a:rPr>
                        <a:t>18 (19)</a:t>
                      </a:r>
                    </a:p>
                  </a:txBody>
                  <a:tcPr marL="13716" marR="0" marT="34291" marB="34291" anchor="ctr"/>
                </a:tc>
                <a:tc>
                  <a:txBody>
                    <a:bodyPr/>
                    <a:lstStyle/>
                    <a:p>
                      <a:pPr algn="ctr"/>
                      <a:r>
                        <a:rPr lang="en-US" sz="900" dirty="0">
                          <a:solidFill>
                            <a:schemeClr val="bg1"/>
                          </a:solidFill>
                        </a:rPr>
                        <a:t>34 (35)</a:t>
                      </a:r>
                    </a:p>
                  </a:txBody>
                  <a:tcPr marL="13716" marR="0" marT="34291" marB="34291" anchor="ctr"/>
                </a:tc>
                <a:extLst>
                  <a:ext uri="{0D108BD9-81ED-4DB2-BD59-A6C34878D82A}">
                    <a16:rowId xmlns:a16="http://schemas.microsoft.com/office/drawing/2014/main" val="2610615703"/>
                  </a:ext>
                </a:extLst>
              </a:tr>
              <a:tr h="207352">
                <a:tc>
                  <a:txBody>
                    <a:bodyPr/>
                    <a:lstStyle/>
                    <a:p>
                      <a:r>
                        <a:rPr lang="en-US" sz="900" b="1" dirty="0">
                          <a:solidFill>
                            <a:schemeClr val="bg1"/>
                          </a:solidFill>
                        </a:rPr>
                        <a:t>Censored, n (%)</a:t>
                      </a:r>
                    </a:p>
                  </a:txBody>
                  <a:tcPr marL="13716" marR="0" marT="34291" marB="34291" anchor="ctr"/>
                </a:tc>
                <a:tc>
                  <a:txBody>
                    <a:bodyPr/>
                    <a:lstStyle/>
                    <a:p>
                      <a:pPr algn="ctr"/>
                      <a:r>
                        <a:rPr lang="en-US" sz="900" dirty="0">
                          <a:solidFill>
                            <a:schemeClr val="bg1"/>
                          </a:solidFill>
                        </a:rPr>
                        <a:t>78 (81)</a:t>
                      </a:r>
                    </a:p>
                  </a:txBody>
                  <a:tcPr marL="13716" marR="0" marT="34291" marB="34291" anchor="ctr"/>
                </a:tc>
                <a:tc>
                  <a:txBody>
                    <a:bodyPr/>
                    <a:lstStyle/>
                    <a:p>
                      <a:pPr algn="ctr"/>
                      <a:r>
                        <a:rPr lang="en-US" sz="900" dirty="0">
                          <a:solidFill>
                            <a:schemeClr val="bg1"/>
                          </a:solidFill>
                        </a:rPr>
                        <a:t>62 (65)</a:t>
                      </a:r>
                    </a:p>
                  </a:txBody>
                  <a:tcPr marL="13716" marR="0" marT="34291" marB="34291" anchor="ctr"/>
                </a:tc>
                <a:extLst>
                  <a:ext uri="{0D108BD9-81ED-4DB2-BD59-A6C34878D82A}">
                    <a16:rowId xmlns:a16="http://schemas.microsoft.com/office/drawing/2014/main" val="1496626458"/>
                  </a:ext>
                </a:extLst>
              </a:tr>
            </a:tbl>
          </a:graphicData>
        </a:graphic>
      </p:graphicFrame>
      <p:grpSp>
        <p:nvGrpSpPr>
          <p:cNvPr id="108" name="Group 107">
            <a:extLst>
              <a:ext uri="{FF2B5EF4-FFF2-40B4-BE49-F238E27FC236}">
                <a16:creationId xmlns:a16="http://schemas.microsoft.com/office/drawing/2014/main" id="{A76527F8-8279-5046-8F50-022A012035B4}"/>
              </a:ext>
            </a:extLst>
          </p:cNvPr>
          <p:cNvGrpSpPr/>
          <p:nvPr/>
        </p:nvGrpSpPr>
        <p:grpSpPr>
          <a:xfrm>
            <a:off x="6189115" y="2335493"/>
            <a:ext cx="3270788" cy="2069528"/>
            <a:chOff x="4001497" y="1718691"/>
            <a:chExt cx="2453091" cy="1552146"/>
          </a:xfrm>
        </p:grpSpPr>
        <p:cxnSp>
          <p:nvCxnSpPr>
            <p:cNvPr id="109" name="Straight Connector 108">
              <a:extLst>
                <a:ext uri="{FF2B5EF4-FFF2-40B4-BE49-F238E27FC236}">
                  <a16:creationId xmlns:a16="http://schemas.microsoft.com/office/drawing/2014/main" id="{C0EF7A63-8A1C-0247-BA5A-999CD38D060E}"/>
                </a:ext>
              </a:extLst>
            </p:cNvPr>
            <p:cNvCxnSpPr/>
            <p:nvPr/>
          </p:nvCxnSpPr>
          <p:spPr>
            <a:xfrm flipH="1">
              <a:off x="4001497" y="2319033"/>
              <a:ext cx="2453091"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8AA226A-C090-3B47-8635-3151881487C9}"/>
                </a:ext>
              </a:extLst>
            </p:cNvPr>
            <p:cNvCxnSpPr/>
            <p:nvPr/>
          </p:nvCxnSpPr>
          <p:spPr>
            <a:xfrm>
              <a:off x="5265115" y="1718691"/>
              <a:ext cx="0" cy="1552146"/>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9CD7D692-F110-6F42-AFB8-C1BDB0A370D3}"/>
              </a:ext>
            </a:extLst>
          </p:cNvPr>
          <p:cNvGrpSpPr/>
          <p:nvPr/>
        </p:nvGrpSpPr>
        <p:grpSpPr>
          <a:xfrm>
            <a:off x="7414702" y="2531671"/>
            <a:ext cx="1819361" cy="1275265"/>
            <a:chOff x="4920687" y="1865824"/>
            <a:chExt cx="1364521" cy="956449"/>
          </a:xfrm>
          <a:solidFill>
            <a:schemeClr val="accent3"/>
          </a:solidFill>
        </p:grpSpPr>
        <p:cxnSp>
          <p:nvCxnSpPr>
            <p:cNvPr id="113" name="Straight Connector 112">
              <a:extLst>
                <a:ext uri="{FF2B5EF4-FFF2-40B4-BE49-F238E27FC236}">
                  <a16:creationId xmlns:a16="http://schemas.microsoft.com/office/drawing/2014/main" id="{924210AA-E42A-3941-9B9F-00264FF477F6}"/>
                </a:ext>
              </a:extLst>
            </p:cNvPr>
            <p:cNvCxnSpPr/>
            <p:nvPr/>
          </p:nvCxnSpPr>
          <p:spPr>
            <a:xfrm flipH="1">
              <a:off x="5892178" y="2562327"/>
              <a:ext cx="72680" cy="184496"/>
            </a:xfrm>
            <a:prstGeom prst="line">
              <a:avLst/>
            </a:prstGeom>
            <a:grpFill/>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92C3680-A375-0C4F-810C-E213FE84EDF4}"/>
                </a:ext>
              </a:extLst>
            </p:cNvPr>
            <p:cNvCxnSpPr/>
            <p:nvPr/>
          </p:nvCxnSpPr>
          <p:spPr>
            <a:xfrm>
              <a:off x="5075238" y="1917437"/>
              <a:ext cx="0" cy="7200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F33ADCD-7B3C-CE43-B851-C84CA3155F8F}"/>
                </a:ext>
              </a:extLst>
            </p:cNvPr>
            <p:cNvCxnSpPr/>
            <p:nvPr/>
          </p:nvCxnSpPr>
          <p:spPr>
            <a:xfrm>
              <a:off x="5099053" y="1917437"/>
              <a:ext cx="0" cy="72000"/>
            </a:xfrm>
            <a:prstGeom prst="line">
              <a:avLst/>
            </a:prstGeom>
            <a:grpFill/>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FDCBDFA-3AA2-6845-91D4-2BC7AE4A9FFF}"/>
                </a:ext>
              </a:extLst>
            </p:cNvPr>
            <p:cNvCxnSpPr/>
            <p:nvPr/>
          </p:nvCxnSpPr>
          <p:spPr>
            <a:xfrm>
              <a:off x="5170845" y="1917437"/>
              <a:ext cx="0" cy="7200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7" name="Diamond 116">
              <a:extLst>
                <a:ext uri="{FF2B5EF4-FFF2-40B4-BE49-F238E27FC236}">
                  <a16:creationId xmlns:a16="http://schemas.microsoft.com/office/drawing/2014/main" id="{B595B8B1-D9EA-9D47-8DB5-948D6A53D1C8}"/>
                </a:ext>
              </a:extLst>
            </p:cNvPr>
            <p:cNvSpPr/>
            <p:nvPr/>
          </p:nvSpPr>
          <p:spPr>
            <a:xfrm>
              <a:off x="4920687" y="1865824"/>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18" name="Diamond 117">
              <a:extLst>
                <a:ext uri="{FF2B5EF4-FFF2-40B4-BE49-F238E27FC236}">
                  <a16:creationId xmlns:a16="http://schemas.microsoft.com/office/drawing/2014/main" id="{F1CA19B6-3982-154F-A41E-5C5A1041E4A3}"/>
                </a:ext>
              </a:extLst>
            </p:cNvPr>
            <p:cNvSpPr/>
            <p:nvPr/>
          </p:nvSpPr>
          <p:spPr>
            <a:xfrm>
              <a:off x="5013614" y="1893001"/>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19" name="Diamond 118">
              <a:extLst>
                <a:ext uri="{FF2B5EF4-FFF2-40B4-BE49-F238E27FC236}">
                  <a16:creationId xmlns:a16="http://schemas.microsoft.com/office/drawing/2014/main" id="{F610D766-03B2-2C4C-8E94-6496C783F44E}"/>
                </a:ext>
              </a:extLst>
            </p:cNvPr>
            <p:cNvSpPr/>
            <p:nvPr/>
          </p:nvSpPr>
          <p:spPr>
            <a:xfrm>
              <a:off x="5041250" y="1926225"/>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0" name="Diamond 119">
              <a:extLst>
                <a:ext uri="{FF2B5EF4-FFF2-40B4-BE49-F238E27FC236}">
                  <a16:creationId xmlns:a16="http://schemas.microsoft.com/office/drawing/2014/main" id="{81049ED6-4204-1544-83EC-0119B829029D}"/>
                </a:ext>
              </a:extLst>
            </p:cNvPr>
            <p:cNvSpPr/>
            <p:nvPr/>
          </p:nvSpPr>
          <p:spPr>
            <a:xfrm>
              <a:off x="5086438" y="1921037"/>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1" name="Diamond 120">
              <a:extLst>
                <a:ext uri="{FF2B5EF4-FFF2-40B4-BE49-F238E27FC236}">
                  <a16:creationId xmlns:a16="http://schemas.microsoft.com/office/drawing/2014/main" id="{04D5023B-E3C0-4D47-9987-A5C6B18F97D6}"/>
                </a:ext>
              </a:extLst>
            </p:cNvPr>
            <p:cNvSpPr/>
            <p:nvPr/>
          </p:nvSpPr>
          <p:spPr>
            <a:xfrm>
              <a:off x="5107638" y="1923049"/>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2" name="Diamond 121">
              <a:extLst>
                <a:ext uri="{FF2B5EF4-FFF2-40B4-BE49-F238E27FC236}">
                  <a16:creationId xmlns:a16="http://schemas.microsoft.com/office/drawing/2014/main" id="{F699B7F6-6721-A74E-8D4D-1AD746FC3071}"/>
                </a:ext>
              </a:extLst>
            </p:cNvPr>
            <p:cNvSpPr/>
            <p:nvPr/>
          </p:nvSpPr>
          <p:spPr>
            <a:xfrm>
              <a:off x="5164206" y="1924637"/>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Diamond 122">
              <a:extLst>
                <a:ext uri="{FF2B5EF4-FFF2-40B4-BE49-F238E27FC236}">
                  <a16:creationId xmlns:a16="http://schemas.microsoft.com/office/drawing/2014/main" id="{908D4B57-BFAC-EA40-9683-E7C0E8BAC649}"/>
                </a:ext>
              </a:extLst>
            </p:cNvPr>
            <p:cNvSpPr/>
            <p:nvPr/>
          </p:nvSpPr>
          <p:spPr>
            <a:xfrm>
              <a:off x="5225141" y="1960863"/>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4" name="Diamond 123">
              <a:extLst>
                <a:ext uri="{FF2B5EF4-FFF2-40B4-BE49-F238E27FC236}">
                  <a16:creationId xmlns:a16="http://schemas.microsoft.com/office/drawing/2014/main" id="{E7D0B5DF-A7C0-014B-B957-729863B01817}"/>
                </a:ext>
              </a:extLst>
            </p:cNvPr>
            <p:cNvSpPr/>
            <p:nvPr/>
          </p:nvSpPr>
          <p:spPr>
            <a:xfrm>
              <a:off x="5245750" y="1962099"/>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5" name="Diamond 124">
              <a:extLst>
                <a:ext uri="{FF2B5EF4-FFF2-40B4-BE49-F238E27FC236}">
                  <a16:creationId xmlns:a16="http://schemas.microsoft.com/office/drawing/2014/main" id="{8A4B09BE-1B68-2E41-B7B3-67F07CF99938}"/>
                </a:ext>
              </a:extLst>
            </p:cNvPr>
            <p:cNvSpPr/>
            <p:nvPr/>
          </p:nvSpPr>
          <p:spPr>
            <a:xfrm>
              <a:off x="5547484" y="1963335"/>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6" name="Diamond 125">
              <a:extLst>
                <a:ext uri="{FF2B5EF4-FFF2-40B4-BE49-F238E27FC236}">
                  <a16:creationId xmlns:a16="http://schemas.microsoft.com/office/drawing/2014/main" id="{8FDBCCB5-6CD4-2647-83AB-96E83BCA9316}"/>
                </a:ext>
              </a:extLst>
            </p:cNvPr>
            <p:cNvSpPr/>
            <p:nvPr/>
          </p:nvSpPr>
          <p:spPr>
            <a:xfrm>
              <a:off x="5555245" y="1962099"/>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7" name="Diamond 126">
              <a:extLst>
                <a:ext uri="{FF2B5EF4-FFF2-40B4-BE49-F238E27FC236}">
                  <a16:creationId xmlns:a16="http://schemas.microsoft.com/office/drawing/2014/main" id="{57ACF9C9-D02F-3946-AD93-2D6BDCBFFBD4}"/>
                </a:ext>
              </a:extLst>
            </p:cNvPr>
            <p:cNvSpPr/>
            <p:nvPr/>
          </p:nvSpPr>
          <p:spPr>
            <a:xfrm>
              <a:off x="5599871" y="2007783"/>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8" name="Diamond 127">
              <a:extLst>
                <a:ext uri="{FF2B5EF4-FFF2-40B4-BE49-F238E27FC236}">
                  <a16:creationId xmlns:a16="http://schemas.microsoft.com/office/drawing/2014/main" id="{2AB717D1-28AD-FD4A-9C02-B89940038402}"/>
                </a:ext>
              </a:extLst>
            </p:cNvPr>
            <p:cNvSpPr/>
            <p:nvPr/>
          </p:nvSpPr>
          <p:spPr>
            <a:xfrm>
              <a:off x="5610696" y="2007783"/>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29" name="Diamond 128">
              <a:extLst>
                <a:ext uri="{FF2B5EF4-FFF2-40B4-BE49-F238E27FC236}">
                  <a16:creationId xmlns:a16="http://schemas.microsoft.com/office/drawing/2014/main" id="{69178F41-3A0D-7B4C-9C3C-07DBCF9A8EAA}"/>
                </a:ext>
              </a:extLst>
            </p:cNvPr>
            <p:cNvSpPr/>
            <p:nvPr/>
          </p:nvSpPr>
          <p:spPr>
            <a:xfrm>
              <a:off x="5625565" y="2006195"/>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0" name="Diamond 129">
              <a:extLst>
                <a:ext uri="{FF2B5EF4-FFF2-40B4-BE49-F238E27FC236}">
                  <a16:creationId xmlns:a16="http://schemas.microsoft.com/office/drawing/2014/main" id="{7DC60444-F8CB-9844-AE72-19218D91E8CA}"/>
                </a:ext>
              </a:extLst>
            </p:cNvPr>
            <p:cNvSpPr/>
            <p:nvPr/>
          </p:nvSpPr>
          <p:spPr>
            <a:xfrm>
              <a:off x="5643096" y="2007783"/>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1" name="Diamond 130">
              <a:extLst>
                <a:ext uri="{FF2B5EF4-FFF2-40B4-BE49-F238E27FC236}">
                  <a16:creationId xmlns:a16="http://schemas.microsoft.com/office/drawing/2014/main" id="{7DBB7E3B-7396-0F43-9EBC-C46CDA2A504C}"/>
                </a:ext>
              </a:extLst>
            </p:cNvPr>
            <p:cNvSpPr/>
            <p:nvPr/>
          </p:nvSpPr>
          <p:spPr>
            <a:xfrm>
              <a:off x="5649561" y="2061764"/>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2" name="Diamond 131">
              <a:extLst>
                <a:ext uri="{FF2B5EF4-FFF2-40B4-BE49-F238E27FC236}">
                  <a16:creationId xmlns:a16="http://schemas.microsoft.com/office/drawing/2014/main" id="{504E800F-9302-144F-9890-B593EB3E4420}"/>
                </a:ext>
              </a:extLst>
            </p:cNvPr>
            <p:cNvSpPr/>
            <p:nvPr/>
          </p:nvSpPr>
          <p:spPr>
            <a:xfrm>
              <a:off x="5656377" y="2063352"/>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3" name="Diamond 132">
              <a:extLst>
                <a:ext uri="{FF2B5EF4-FFF2-40B4-BE49-F238E27FC236}">
                  <a16:creationId xmlns:a16="http://schemas.microsoft.com/office/drawing/2014/main" id="{E11C3FCC-A03F-CD48-AB9C-3BB2BD8F319C}"/>
                </a:ext>
              </a:extLst>
            </p:cNvPr>
            <p:cNvSpPr/>
            <p:nvPr/>
          </p:nvSpPr>
          <p:spPr>
            <a:xfrm>
              <a:off x="5750586" y="2063352"/>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4" name="Diamond 133">
              <a:extLst>
                <a:ext uri="{FF2B5EF4-FFF2-40B4-BE49-F238E27FC236}">
                  <a16:creationId xmlns:a16="http://schemas.microsoft.com/office/drawing/2014/main" id="{0730E430-B7A5-394D-BB5A-DD8FE3A8F960}"/>
                </a:ext>
              </a:extLst>
            </p:cNvPr>
            <p:cNvSpPr/>
            <p:nvPr/>
          </p:nvSpPr>
          <p:spPr>
            <a:xfrm>
              <a:off x="5693541" y="2064940"/>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5" name="Diamond 134">
              <a:extLst>
                <a:ext uri="{FF2B5EF4-FFF2-40B4-BE49-F238E27FC236}">
                  <a16:creationId xmlns:a16="http://schemas.microsoft.com/office/drawing/2014/main" id="{ED7FACAD-6894-6E4A-8C15-811BCA47CD1E}"/>
                </a:ext>
              </a:extLst>
            </p:cNvPr>
            <p:cNvSpPr/>
            <p:nvPr/>
          </p:nvSpPr>
          <p:spPr>
            <a:xfrm>
              <a:off x="5675496" y="2063352"/>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6" name="Diamond 135">
              <a:extLst>
                <a:ext uri="{FF2B5EF4-FFF2-40B4-BE49-F238E27FC236}">
                  <a16:creationId xmlns:a16="http://schemas.microsoft.com/office/drawing/2014/main" id="{60FEF5A2-CF4A-4542-9086-9FE5C8F294DC}"/>
                </a:ext>
              </a:extLst>
            </p:cNvPr>
            <p:cNvSpPr/>
            <p:nvPr/>
          </p:nvSpPr>
          <p:spPr>
            <a:xfrm>
              <a:off x="5740296" y="2061764"/>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7" name="Diamond 136">
              <a:extLst>
                <a:ext uri="{FF2B5EF4-FFF2-40B4-BE49-F238E27FC236}">
                  <a16:creationId xmlns:a16="http://schemas.microsoft.com/office/drawing/2014/main" id="{353F3D7E-FC24-164F-ABCC-A836DEB4E1C8}"/>
                </a:ext>
              </a:extLst>
            </p:cNvPr>
            <p:cNvSpPr/>
            <p:nvPr/>
          </p:nvSpPr>
          <p:spPr>
            <a:xfrm>
              <a:off x="5769520" y="2141424"/>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8" name="Diamond 137">
              <a:extLst>
                <a:ext uri="{FF2B5EF4-FFF2-40B4-BE49-F238E27FC236}">
                  <a16:creationId xmlns:a16="http://schemas.microsoft.com/office/drawing/2014/main" id="{07A334A8-B396-894C-A520-DE0B2A1469A9}"/>
                </a:ext>
              </a:extLst>
            </p:cNvPr>
            <p:cNvSpPr/>
            <p:nvPr/>
          </p:nvSpPr>
          <p:spPr>
            <a:xfrm>
              <a:off x="5800056" y="2141424"/>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39" name="Diamond 138">
              <a:extLst>
                <a:ext uri="{FF2B5EF4-FFF2-40B4-BE49-F238E27FC236}">
                  <a16:creationId xmlns:a16="http://schemas.microsoft.com/office/drawing/2014/main" id="{124869B4-B1F4-2A4F-8AC6-9D1954AE93A2}"/>
                </a:ext>
              </a:extLst>
            </p:cNvPr>
            <p:cNvSpPr/>
            <p:nvPr/>
          </p:nvSpPr>
          <p:spPr>
            <a:xfrm>
              <a:off x="5815386" y="2141676"/>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40" name="Diamond 139">
              <a:extLst>
                <a:ext uri="{FF2B5EF4-FFF2-40B4-BE49-F238E27FC236}">
                  <a16:creationId xmlns:a16="http://schemas.microsoft.com/office/drawing/2014/main" id="{416AA281-2704-1149-A0D6-9C24C0E1E2FD}"/>
                </a:ext>
              </a:extLst>
            </p:cNvPr>
            <p:cNvSpPr/>
            <p:nvPr/>
          </p:nvSpPr>
          <p:spPr>
            <a:xfrm>
              <a:off x="5914021" y="2344342"/>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41" name="Diamond 140">
              <a:extLst>
                <a:ext uri="{FF2B5EF4-FFF2-40B4-BE49-F238E27FC236}">
                  <a16:creationId xmlns:a16="http://schemas.microsoft.com/office/drawing/2014/main" id="{2B005D03-864E-194B-AA9C-8D0A4C527F77}"/>
                </a:ext>
              </a:extLst>
            </p:cNvPr>
            <p:cNvSpPr/>
            <p:nvPr/>
          </p:nvSpPr>
          <p:spPr>
            <a:xfrm>
              <a:off x="6015344" y="2344342"/>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42" name="Diamond 141">
              <a:extLst>
                <a:ext uri="{FF2B5EF4-FFF2-40B4-BE49-F238E27FC236}">
                  <a16:creationId xmlns:a16="http://schemas.microsoft.com/office/drawing/2014/main" id="{CE4B3036-54A5-E943-8F9C-427666FBC1E9}"/>
                </a:ext>
              </a:extLst>
            </p:cNvPr>
            <p:cNvSpPr/>
            <p:nvPr/>
          </p:nvSpPr>
          <p:spPr>
            <a:xfrm>
              <a:off x="6032328" y="2344342"/>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43" name="Diamond 142">
              <a:extLst>
                <a:ext uri="{FF2B5EF4-FFF2-40B4-BE49-F238E27FC236}">
                  <a16:creationId xmlns:a16="http://schemas.microsoft.com/office/drawing/2014/main" id="{0D620DCA-2B1E-474F-B3F5-1D51DF68907E}"/>
                </a:ext>
              </a:extLst>
            </p:cNvPr>
            <p:cNvSpPr/>
            <p:nvPr/>
          </p:nvSpPr>
          <p:spPr>
            <a:xfrm>
              <a:off x="6172782" y="2525081"/>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sp>
          <p:nvSpPr>
            <p:cNvPr id="144" name="Diamond 143">
              <a:extLst>
                <a:ext uri="{FF2B5EF4-FFF2-40B4-BE49-F238E27FC236}">
                  <a16:creationId xmlns:a16="http://schemas.microsoft.com/office/drawing/2014/main" id="{BBDE04B8-B327-9548-B225-B4E0411DDD5E}"/>
                </a:ext>
              </a:extLst>
            </p:cNvPr>
            <p:cNvSpPr/>
            <p:nvPr/>
          </p:nvSpPr>
          <p:spPr>
            <a:xfrm>
              <a:off x="6220408" y="2757473"/>
              <a:ext cx="64800" cy="6480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grpSp>
      <p:cxnSp>
        <p:nvCxnSpPr>
          <p:cNvPr id="145" name="Straight Connector 144">
            <a:extLst>
              <a:ext uri="{FF2B5EF4-FFF2-40B4-BE49-F238E27FC236}">
                <a16:creationId xmlns:a16="http://schemas.microsoft.com/office/drawing/2014/main" id="{3F882E07-6E65-064B-A1D2-05FB2C305D34}"/>
              </a:ext>
            </a:extLst>
          </p:cNvPr>
          <p:cNvCxnSpPr/>
          <p:nvPr/>
        </p:nvCxnSpPr>
        <p:spPr>
          <a:xfrm>
            <a:off x="7502229" y="2062905"/>
            <a:ext cx="0" cy="9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BC57DACF-2DBA-F641-B5B1-106F18BC0259}"/>
              </a:ext>
            </a:extLst>
          </p:cNvPr>
          <p:cNvSpPr txBox="1"/>
          <p:nvPr/>
        </p:nvSpPr>
        <p:spPr>
          <a:xfrm>
            <a:off x="7863841" y="3691508"/>
            <a:ext cx="1428036" cy="379463"/>
          </a:xfrm>
          <a:prstGeom prst="rect">
            <a:avLst/>
          </a:prstGeom>
          <a:noFill/>
        </p:spPr>
        <p:txBody>
          <a:bodyPr wrap="square"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mn-cs"/>
              </a:rPr>
              <a:t>17.5 mo</a:t>
            </a:r>
          </a:p>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mn-cs"/>
              </a:rPr>
              <a:t>(95% CI, 15.9-22.7)</a:t>
            </a:r>
          </a:p>
        </p:txBody>
      </p:sp>
      <p:cxnSp>
        <p:nvCxnSpPr>
          <p:cNvPr id="147" name="Straight Connector 146">
            <a:extLst>
              <a:ext uri="{FF2B5EF4-FFF2-40B4-BE49-F238E27FC236}">
                <a16:creationId xmlns:a16="http://schemas.microsoft.com/office/drawing/2014/main" id="{2093A27C-B6DF-7542-A6D6-CAA92C1F1114}"/>
              </a:ext>
            </a:extLst>
          </p:cNvPr>
          <p:cNvCxnSpPr>
            <a:cxnSpLocks/>
          </p:cNvCxnSpPr>
          <p:nvPr/>
        </p:nvCxnSpPr>
        <p:spPr>
          <a:xfrm flipH="1">
            <a:off x="9582182" y="3294872"/>
            <a:ext cx="245993" cy="1431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4942B1E2-200F-5245-9610-7418969BFABF}"/>
              </a:ext>
            </a:extLst>
          </p:cNvPr>
          <p:cNvSpPr txBox="1"/>
          <p:nvPr/>
        </p:nvSpPr>
        <p:spPr>
          <a:xfrm>
            <a:off x="9779795" y="3029752"/>
            <a:ext cx="1481991" cy="400110"/>
          </a:xfrm>
          <a:prstGeom prst="rect">
            <a:avLst/>
          </a:prstGeom>
          <a:noFill/>
        </p:spPr>
        <p:txBody>
          <a:bodyPr wrap="square" rtlCol="0">
            <a:spAutoFit/>
          </a:bodyPr>
          <a:lstStyle/>
          <a:p>
            <a:pPr marL="0" marR="0" lvl="0" indent="0" algn="l" defTabSz="91435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23.2 mo</a:t>
            </a:r>
          </a:p>
          <a:p>
            <a:pPr marL="0" marR="0" lvl="0" indent="0" algn="l" defTabSz="91435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(95% CI, 17.1-23.7)</a:t>
            </a:r>
          </a:p>
        </p:txBody>
      </p:sp>
      <p:sp>
        <p:nvSpPr>
          <p:cNvPr id="149" name="TextBox 148">
            <a:extLst>
              <a:ext uri="{FF2B5EF4-FFF2-40B4-BE49-F238E27FC236}">
                <a16:creationId xmlns:a16="http://schemas.microsoft.com/office/drawing/2014/main" id="{52377E01-001F-D04A-9B21-1217156B4138}"/>
              </a:ext>
            </a:extLst>
          </p:cNvPr>
          <p:cNvSpPr txBox="1"/>
          <p:nvPr/>
        </p:nvSpPr>
        <p:spPr>
          <a:xfrm>
            <a:off x="6340513" y="3903956"/>
            <a:ext cx="1399265" cy="444547"/>
          </a:xfrm>
          <a:prstGeom prst="rect">
            <a:avLst/>
          </a:prstGeom>
          <a:noFill/>
        </p:spPr>
        <p:txBody>
          <a:bodyPr wrap="square" lIns="0" tIns="6859" rIns="0" bIns="6859" rtlCol="0">
            <a:sp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mn-cs"/>
              </a:rPr>
              <a:t>HR = 0.42 </a:t>
            </a:r>
          </a:p>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mn-cs"/>
              </a:rPr>
              <a:t>(95% CI, 0.23-0.76)</a:t>
            </a:r>
          </a:p>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rgbClr val="000000"/>
                </a:solidFill>
                <a:effectLst/>
                <a:uLnTx/>
                <a:uFillTx/>
                <a:latin typeface="Arial"/>
                <a:ea typeface="+mn-ea"/>
                <a:cs typeface="+mn-cs"/>
              </a:rPr>
              <a:t>P</a:t>
            </a:r>
            <a:r>
              <a:rPr kumimoji="0" lang="en-US" sz="933" b="0" i="0" u="none" strike="noStrike" kern="1200" cap="none" spc="0" normalizeH="0" baseline="0" noProof="0" dirty="0">
                <a:ln>
                  <a:noFill/>
                </a:ln>
                <a:solidFill>
                  <a:srgbClr val="000000"/>
                </a:solidFill>
                <a:effectLst/>
                <a:uLnTx/>
                <a:uFillTx/>
                <a:latin typeface="Arial"/>
                <a:ea typeface="+mn-ea"/>
                <a:cs typeface="+mn-cs"/>
              </a:rPr>
              <a:t> = .004</a:t>
            </a:r>
            <a:r>
              <a:rPr kumimoji="0" lang="en-US" sz="933" b="0" i="0" u="none" strike="noStrike" kern="1200" cap="none" spc="0" normalizeH="0" baseline="30000" noProof="0" dirty="0">
                <a:ln>
                  <a:noFill/>
                </a:ln>
                <a:solidFill>
                  <a:srgbClr val="000000"/>
                </a:solidFill>
                <a:effectLst/>
                <a:uLnTx/>
                <a:uFillTx/>
                <a:latin typeface="Arial"/>
                <a:ea typeface="+mn-ea"/>
                <a:cs typeface="+mn-cs"/>
              </a:rPr>
              <a:t>b</a:t>
            </a:r>
          </a:p>
        </p:txBody>
      </p:sp>
      <p:sp>
        <p:nvSpPr>
          <p:cNvPr id="150" name="TextBox 1">
            <a:extLst>
              <a:ext uri="{FF2B5EF4-FFF2-40B4-BE49-F238E27FC236}">
                <a16:creationId xmlns:a16="http://schemas.microsoft.com/office/drawing/2014/main" id="{112A0CD3-BB64-8844-96DA-82AA31D440D2}"/>
              </a:ext>
            </a:extLst>
          </p:cNvPr>
          <p:cNvSpPr txBox="1"/>
          <p:nvPr/>
        </p:nvSpPr>
        <p:spPr>
          <a:xfrm>
            <a:off x="6503805" y="1723067"/>
            <a:ext cx="3666051" cy="184639"/>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JAKARTA: PFS</a:t>
            </a:r>
          </a:p>
        </p:txBody>
      </p:sp>
      <p:cxnSp>
        <p:nvCxnSpPr>
          <p:cNvPr id="151" name="Straight Connector 150">
            <a:extLst>
              <a:ext uri="{FF2B5EF4-FFF2-40B4-BE49-F238E27FC236}">
                <a16:creationId xmlns:a16="http://schemas.microsoft.com/office/drawing/2014/main" id="{21878275-925C-FB41-880B-1F21F0960F96}"/>
              </a:ext>
            </a:extLst>
          </p:cNvPr>
          <p:cNvCxnSpPr/>
          <p:nvPr/>
        </p:nvCxnSpPr>
        <p:spPr>
          <a:xfrm>
            <a:off x="6378287" y="1942555"/>
            <a:ext cx="0" cy="9101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F291C75-CED7-B54B-9C19-681B07F52259}"/>
              </a:ext>
            </a:extLst>
          </p:cNvPr>
          <p:cNvCxnSpPr/>
          <p:nvPr/>
        </p:nvCxnSpPr>
        <p:spPr>
          <a:xfrm>
            <a:off x="6575133" y="2097129"/>
            <a:ext cx="0" cy="9101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55425D8-D9B4-7E41-AE60-D48BD7F8D59C}"/>
              </a:ext>
            </a:extLst>
          </p:cNvPr>
          <p:cNvCxnSpPr/>
          <p:nvPr/>
        </p:nvCxnSpPr>
        <p:spPr>
          <a:xfrm>
            <a:off x="6475648" y="1942554"/>
            <a:ext cx="0" cy="9101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5EBB6EE-077B-594B-8D85-FB2A836494B3}"/>
              </a:ext>
            </a:extLst>
          </p:cNvPr>
          <p:cNvCxnSpPr/>
          <p:nvPr/>
        </p:nvCxnSpPr>
        <p:spPr>
          <a:xfrm>
            <a:off x="6416385" y="1942554"/>
            <a:ext cx="0" cy="9101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A024C7A-32A9-1C49-A1A8-FC8B13E5AFC5}"/>
              </a:ext>
            </a:extLst>
          </p:cNvPr>
          <p:cNvCxnSpPr/>
          <p:nvPr/>
        </p:nvCxnSpPr>
        <p:spPr>
          <a:xfrm>
            <a:off x="6738120" y="2318325"/>
            <a:ext cx="0" cy="9101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2348F5D-6F81-264C-B721-39D535231637}"/>
              </a:ext>
            </a:extLst>
          </p:cNvPr>
          <p:cNvCxnSpPr/>
          <p:nvPr/>
        </p:nvCxnSpPr>
        <p:spPr>
          <a:xfrm>
            <a:off x="6441783" y="1942554"/>
            <a:ext cx="0" cy="9101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318D5D8-CB92-B24A-8E61-531B664882A8}"/>
              </a:ext>
            </a:extLst>
          </p:cNvPr>
          <p:cNvCxnSpPr/>
          <p:nvPr/>
        </p:nvCxnSpPr>
        <p:spPr>
          <a:xfrm>
            <a:off x="6512271" y="1974361"/>
            <a:ext cx="0" cy="9101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98329A8-A0BF-B44E-9F5A-1704FA486253}"/>
              </a:ext>
            </a:extLst>
          </p:cNvPr>
          <p:cNvCxnSpPr/>
          <p:nvPr/>
        </p:nvCxnSpPr>
        <p:spPr>
          <a:xfrm>
            <a:off x="6937081" y="2348481"/>
            <a:ext cx="0" cy="9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DF0DCBD-0CED-5648-B83C-560BA8EE3F3A}"/>
              </a:ext>
            </a:extLst>
          </p:cNvPr>
          <p:cNvCxnSpPr/>
          <p:nvPr/>
        </p:nvCxnSpPr>
        <p:spPr>
          <a:xfrm>
            <a:off x="6797383" y="2318324"/>
            <a:ext cx="0" cy="96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AE68189-1657-7842-85D4-966555608771}"/>
              </a:ext>
            </a:extLst>
          </p:cNvPr>
          <p:cNvCxnSpPr/>
          <p:nvPr/>
        </p:nvCxnSpPr>
        <p:spPr>
          <a:xfrm>
            <a:off x="6960372" y="2348481"/>
            <a:ext cx="0" cy="96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8B8460E-56CC-844B-916B-D674DAC5AA00}"/>
              </a:ext>
            </a:extLst>
          </p:cNvPr>
          <p:cNvCxnSpPr/>
          <p:nvPr/>
        </p:nvCxnSpPr>
        <p:spPr>
          <a:xfrm>
            <a:off x="6996355" y="2485788"/>
            <a:ext cx="0" cy="96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7C142FC-E90F-734C-817E-F3B6E992DB09}"/>
              </a:ext>
            </a:extLst>
          </p:cNvPr>
          <p:cNvCxnSpPr/>
          <p:nvPr/>
        </p:nvCxnSpPr>
        <p:spPr>
          <a:xfrm>
            <a:off x="6977295" y="2485788"/>
            <a:ext cx="0" cy="960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EA7AC0A-AF2B-6248-A307-8D3427EC1831}"/>
              </a:ext>
            </a:extLst>
          </p:cNvPr>
          <p:cNvCxnSpPr/>
          <p:nvPr/>
        </p:nvCxnSpPr>
        <p:spPr>
          <a:xfrm>
            <a:off x="7068320" y="2485788"/>
            <a:ext cx="0" cy="96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B97E56A-2E30-324E-9064-6E11293ADEF3}"/>
              </a:ext>
            </a:extLst>
          </p:cNvPr>
          <p:cNvCxnSpPr/>
          <p:nvPr/>
        </p:nvCxnSpPr>
        <p:spPr>
          <a:xfrm>
            <a:off x="6180645" y="1798450"/>
            <a:ext cx="0" cy="9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353CDEC-6AA7-8F41-A7E8-41374D6AD6C4}"/>
              </a:ext>
            </a:extLst>
          </p:cNvPr>
          <p:cNvCxnSpPr/>
          <p:nvPr/>
        </p:nvCxnSpPr>
        <p:spPr>
          <a:xfrm>
            <a:off x="6431196" y="1848568"/>
            <a:ext cx="0" cy="9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F5A544F-3137-AE4C-AE07-AE1E4320D330}"/>
              </a:ext>
            </a:extLst>
          </p:cNvPr>
          <p:cNvCxnSpPr/>
          <p:nvPr/>
        </p:nvCxnSpPr>
        <p:spPr>
          <a:xfrm>
            <a:off x="6566664" y="1850685"/>
            <a:ext cx="0" cy="96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68ADD44-9090-2643-96A4-20352C44F9BB}"/>
              </a:ext>
            </a:extLst>
          </p:cNvPr>
          <p:cNvCxnSpPr/>
          <p:nvPr/>
        </p:nvCxnSpPr>
        <p:spPr>
          <a:xfrm>
            <a:off x="6604764" y="1850685"/>
            <a:ext cx="0" cy="9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0E792457-025E-4542-8C63-7D8E9EE6CBC1}"/>
              </a:ext>
            </a:extLst>
          </p:cNvPr>
          <p:cNvCxnSpPr/>
          <p:nvPr/>
        </p:nvCxnSpPr>
        <p:spPr>
          <a:xfrm>
            <a:off x="6666145" y="1909822"/>
            <a:ext cx="0" cy="9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57BFF1F-E5D7-0141-A255-32F98861BABB}"/>
              </a:ext>
            </a:extLst>
          </p:cNvPr>
          <p:cNvCxnSpPr/>
          <p:nvPr/>
        </p:nvCxnSpPr>
        <p:spPr>
          <a:xfrm>
            <a:off x="6831247" y="1907705"/>
            <a:ext cx="0" cy="9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0C42BD0-5CD3-1B47-B42D-4A2E819FE327}"/>
              </a:ext>
            </a:extLst>
          </p:cNvPr>
          <p:cNvCxnSpPr/>
          <p:nvPr/>
        </p:nvCxnSpPr>
        <p:spPr>
          <a:xfrm>
            <a:off x="6867231" y="1907705"/>
            <a:ext cx="0" cy="9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5DC72A1-14FF-9142-A166-35E858415797}"/>
              </a:ext>
            </a:extLst>
          </p:cNvPr>
          <p:cNvCxnSpPr/>
          <p:nvPr/>
        </p:nvCxnSpPr>
        <p:spPr>
          <a:xfrm>
            <a:off x="6926501" y="1909822"/>
            <a:ext cx="0" cy="9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4BCF5F4-19B7-5C4F-8B78-6B5EF748EC17}"/>
              </a:ext>
            </a:extLst>
          </p:cNvPr>
          <p:cNvCxnSpPr/>
          <p:nvPr/>
        </p:nvCxnSpPr>
        <p:spPr>
          <a:xfrm>
            <a:off x="6994237" y="1909822"/>
            <a:ext cx="0" cy="9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1006C58-5AD0-FE49-AE93-6DEC3B60F4EF}"/>
              </a:ext>
            </a:extLst>
          </p:cNvPr>
          <p:cNvCxnSpPr/>
          <p:nvPr/>
        </p:nvCxnSpPr>
        <p:spPr>
          <a:xfrm>
            <a:off x="6962489" y="1909822"/>
            <a:ext cx="0" cy="96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3C341F9-E7C6-BC49-8B6D-0EBB03A679F7}"/>
              </a:ext>
            </a:extLst>
          </p:cNvPr>
          <p:cNvCxnSpPr/>
          <p:nvPr/>
        </p:nvCxnSpPr>
        <p:spPr>
          <a:xfrm>
            <a:off x="7102191" y="1946685"/>
            <a:ext cx="0" cy="96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7D7140F-A57C-884B-AE3B-24319EAB20C1}"/>
              </a:ext>
            </a:extLst>
          </p:cNvPr>
          <p:cNvCxnSpPr/>
          <p:nvPr/>
        </p:nvCxnSpPr>
        <p:spPr>
          <a:xfrm>
            <a:off x="7131823" y="1946685"/>
            <a:ext cx="0" cy="96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90E7591-4CE9-3B4A-81D8-92AF08218DD5}"/>
              </a:ext>
            </a:extLst>
          </p:cNvPr>
          <p:cNvCxnSpPr/>
          <p:nvPr/>
        </p:nvCxnSpPr>
        <p:spPr>
          <a:xfrm>
            <a:off x="7625004" y="2140145"/>
            <a:ext cx="0" cy="96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7" name="Group 176">
            <a:extLst>
              <a:ext uri="{FF2B5EF4-FFF2-40B4-BE49-F238E27FC236}">
                <a16:creationId xmlns:a16="http://schemas.microsoft.com/office/drawing/2014/main" id="{8D1B270B-3343-7B48-B176-34673FFA3309}"/>
              </a:ext>
            </a:extLst>
          </p:cNvPr>
          <p:cNvGrpSpPr/>
          <p:nvPr/>
        </p:nvGrpSpPr>
        <p:grpSpPr>
          <a:xfrm>
            <a:off x="9457106" y="1946674"/>
            <a:ext cx="2318273" cy="646331"/>
            <a:chOff x="5927757" y="1492323"/>
            <a:chExt cx="1738705" cy="484748"/>
          </a:xfrm>
        </p:grpSpPr>
        <p:grpSp>
          <p:nvGrpSpPr>
            <p:cNvPr id="178" name="Group 177">
              <a:extLst>
                <a:ext uri="{FF2B5EF4-FFF2-40B4-BE49-F238E27FC236}">
                  <a16:creationId xmlns:a16="http://schemas.microsoft.com/office/drawing/2014/main" id="{0DB34D61-613E-BB44-BFD0-85583F760A50}"/>
                </a:ext>
              </a:extLst>
            </p:cNvPr>
            <p:cNvGrpSpPr/>
            <p:nvPr/>
          </p:nvGrpSpPr>
          <p:grpSpPr>
            <a:xfrm>
              <a:off x="5927757" y="1492323"/>
              <a:ext cx="1738705" cy="484748"/>
              <a:chOff x="5927757" y="1565475"/>
              <a:chExt cx="1738705" cy="484748"/>
            </a:xfrm>
          </p:grpSpPr>
          <p:sp>
            <p:nvSpPr>
              <p:cNvPr id="180" name="TextBox 179">
                <a:extLst>
                  <a:ext uri="{FF2B5EF4-FFF2-40B4-BE49-F238E27FC236}">
                    <a16:creationId xmlns:a16="http://schemas.microsoft.com/office/drawing/2014/main" id="{42D76330-7764-B743-B9C5-84F8DC5A8FD8}"/>
                  </a:ext>
                </a:extLst>
              </p:cNvPr>
              <p:cNvSpPr txBox="1"/>
              <p:nvPr/>
            </p:nvSpPr>
            <p:spPr>
              <a:xfrm>
                <a:off x="6032328" y="1565475"/>
                <a:ext cx="1634134" cy="484748"/>
              </a:xfrm>
              <a:prstGeom prst="rect">
                <a:avLst/>
              </a:prstGeom>
              <a:noFill/>
              <a:ln>
                <a:noFill/>
              </a:ln>
            </p:spPr>
            <p:txBody>
              <a:bodyPr wrap="square" rIns="0" rtlCol="0" anchor="ctr">
                <a:spAutoFit/>
              </a:bodyPr>
              <a:lstStyle/>
              <a:p>
                <a:pPr marL="0" marR="0" lvl="0" indent="0" algn="l" defTabSz="91435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Fedratinib </a:t>
                </a:r>
                <a:r>
                  <a:rPr kumimoji="0" lang="en-US" sz="900" b="1" i="0" u="none" strike="noStrike" kern="1200" cap="none" spc="0" normalizeH="0" baseline="0" noProof="0" dirty="0">
                    <a:ln>
                      <a:noFill/>
                    </a:ln>
                    <a:solidFill>
                      <a:srgbClr val="000000"/>
                    </a:solidFill>
                    <a:effectLst/>
                    <a:uLnTx/>
                    <a:uFillTx/>
                    <a:latin typeface="Arial"/>
                    <a:ea typeface="+mn-ea"/>
                    <a:cs typeface="+mn-cs"/>
                  </a:rPr>
                  <a:t>400 mg </a:t>
                </a:r>
                <a:r>
                  <a:rPr kumimoji="0" lang="en-US" sz="900" b="0" i="0" u="none" strike="noStrike" kern="1200" cap="none" spc="0" normalizeH="0" baseline="0" noProof="0" dirty="0">
                    <a:ln>
                      <a:noFill/>
                    </a:ln>
                    <a:solidFill>
                      <a:srgbClr val="000000"/>
                    </a:solidFill>
                    <a:effectLst/>
                    <a:uLnTx/>
                    <a:uFillTx/>
                    <a:latin typeface="Arial"/>
                    <a:ea typeface="+mn-ea"/>
                    <a:cs typeface="+mn-cs"/>
                  </a:rPr>
                  <a:t>(N = 96)</a:t>
                </a:r>
              </a:p>
              <a:p>
                <a:pPr marL="0" marR="0" lvl="0" indent="0" algn="l" defTabSz="91435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Placebo (N = 96)</a:t>
                </a:r>
              </a:p>
              <a:p>
                <a:pPr marL="0" marR="0" lvl="0" indent="0" algn="l" defTabSz="91435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Censored (not due to clinical hold)</a:t>
                </a:r>
              </a:p>
              <a:p>
                <a:pPr marL="0" marR="0" lvl="0" indent="0" algn="l" defTabSz="91435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Censored (due to clinical hold)</a:t>
                </a:r>
              </a:p>
            </p:txBody>
          </p:sp>
          <p:cxnSp>
            <p:nvCxnSpPr>
              <p:cNvPr id="181" name="Straight Connector 180">
                <a:extLst>
                  <a:ext uri="{FF2B5EF4-FFF2-40B4-BE49-F238E27FC236}">
                    <a16:creationId xmlns:a16="http://schemas.microsoft.com/office/drawing/2014/main" id="{EBECDCE7-06CF-6845-82A1-CFD09B42C367}"/>
                  </a:ext>
                </a:extLst>
              </p:cNvPr>
              <p:cNvCxnSpPr/>
              <p:nvPr/>
            </p:nvCxnSpPr>
            <p:spPr>
              <a:xfrm>
                <a:off x="5932457" y="1660567"/>
                <a:ext cx="1152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2651683-FB79-7548-AEE0-8B860B81A13B}"/>
                  </a:ext>
                </a:extLst>
              </p:cNvPr>
              <p:cNvCxnSpPr/>
              <p:nvPr/>
            </p:nvCxnSpPr>
            <p:spPr>
              <a:xfrm>
                <a:off x="5927757" y="1757008"/>
                <a:ext cx="115287" cy="0"/>
              </a:xfrm>
              <a:prstGeom prst="line">
                <a:avLst/>
              </a:prstGeom>
              <a:ln w="19050">
                <a:solidFill>
                  <a:srgbClr val="E1471D"/>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FB4C5344-7604-0B4C-8502-61415384AC94}"/>
                  </a:ext>
                </a:extLst>
              </p:cNvPr>
              <p:cNvCxnSpPr/>
              <p:nvPr/>
            </p:nvCxnSpPr>
            <p:spPr>
              <a:xfrm>
                <a:off x="5990447" y="1827146"/>
                <a:ext cx="0" cy="7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9" name="Diamond 178">
              <a:extLst>
                <a:ext uri="{FF2B5EF4-FFF2-40B4-BE49-F238E27FC236}">
                  <a16:creationId xmlns:a16="http://schemas.microsoft.com/office/drawing/2014/main" id="{9D208CB8-2861-FE4B-97E2-0D43AB2730F5}"/>
                </a:ext>
              </a:extLst>
            </p:cNvPr>
            <p:cNvSpPr/>
            <p:nvPr/>
          </p:nvSpPr>
          <p:spPr>
            <a:xfrm>
              <a:off x="5958449" y="1857200"/>
              <a:ext cx="64800" cy="64800"/>
            </a:xfrm>
            <a:prstGeom prst="diamon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21906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84" name="Rectangle 183">
            <a:extLst>
              <a:ext uri="{FF2B5EF4-FFF2-40B4-BE49-F238E27FC236}">
                <a16:creationId xmlns:a16="http://schemas.microsoft.com/office/drawing/2014/main" id="{599405AC-1D89-2640-A5A0-8B2EF2C6A0FE}"/>
              </a:ext>
            </a:extLst>
          </p:cNvPr>
          <p:cNvSpPr/>
          <p:nvPr/>
        </p:nvSpPr>
        <p:spPr>
          <a:xfrm>
            <a:off x="5693310" y="4335138"/>
            <a:ext cx="282055" cy="136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6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84" name="Footer Placeholder 1">
            <a:extLst>
              <a:ext uri="{FF2B5EF4-FFF2-40B4-BE49-F238E27FC236}">
                <a16:creationId xmlns:a16="http://schemas.microsoft.com/office/drawing/2014/main" id="{CDB27F9B-9720-47FE-8A8D-4A7EDB28C6D9}"/>
              </a:ext>
            </a:extLst>
          </p:cNvPr>
          <p:cNvSpPr txBox="1">
            <a:spLocks/>
          </p:cNvSpPr>
          <p:nvPr/>
        </p:nvSpPr>
        <p:spPr>
          <a:xfrm>
            <a:off x="753211" y="5940092"/>
            <a:ext cx="10955085" cy="5325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2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a</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AML transformation was based on AE reporting, including the preferred terms of “acute myeloid leukemia,” “acute leukemia,” and “transformation to acute myeloid leukemia.” </a:t>
            </a:r>
            <a:r>
              <a:rPr kumimoji="0" lang="en-US" sz="14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b</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value from log-rank test.</a:t>
            </a:r>
          </a:p>
          <a:p>
            <a:pPr marL="0" marR="0" lvl="0" indent="0" algn="l" defTabSz="91432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Harrison C, et al. EHA 2021. Abstract S203.</a:t>
            </a:r>
          </a:p>
        </p:txBody>
      </p:sp>
      <p:graphicFrame>
        <p:nvGraphicFramePr>
          <p:cNvPr id="2" name="Chart 1">
            <a:extLst>
              <a:ext uri="{FF2B5EF4-FFF2-40B4-BE49-F238E27FC236}">
                <a16:creationId xmlns:a16="http://schemas.microsoft.com/office/drawing/2014/main" id="{34B8AE31-E46C-0BBF-FE4A-67383DF2702A}"/>
              </a:ext>
            </a:extLst>
          </p:cNvPr>
          <p:cNvGraphicFramePr>
            <a:graphicFrameLocks/>
          </p:cNvGraphicFramePr>
          <p:nvPr/>
        </p:nvGraphicFramePr>
        <p:xfrm>
          <a:off x="5389211" y="1545438"/>
          <a:ext cx="4863749" cy="3692001"/>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122856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A8B91-E9E0-EA89-FDB3-410BB6F9AF7C}"/>
              </a:ext>
            </a:extLst>
          </p:cNvPr>
          <p:cNvSpPr>
            <a:spLocks noGrp="1"/>
          </p:cNvSpPr>
          <p:nvPr>
            <p:ph type="title"/>
          </p:nvPr>
        </p:nvSpPr>
        <p:spPr/>
        <p:txBody>
          <a:bodyPr/>
          <a:lstStyle/>
          <a:p>
            <a:r>
              <a:rPr lang="en-US" dirty="0"/>
              <a:t>Defining Treatment Failure in Clinical Practice</a:t>
            </a:r>
          </a:p>
        </p:txBody>
      </p:sp>
      <p:sp>
        <p:nvSpPr>
          <p:cNvPr id="8" name="Text Placeholder 7">
            <a:extLst>
              <a:ext uri="{FF2B5EF4-FFF2-40B4-BE49-F238E27FC236}">
                <a16:creationId xmlns:a16="http://schemas.microsoft.com/office/drawing/2014/main" id="{EE3BDF5F-3518-D294-3E2B-B204558E1078}"/>
              </a:ext>
            </a:extLst>
          </p:cNvPr>
          <p:cNvSpPr>
            <a:spLocks noGrp="1"/>
          </p:cNvSpPr>
          <p:nvPr>
            <p:ph type="body" sz="quarter" idx="10"/>
          </p:nvPr>
        </p:nvSpPr>
        <p:spPr>
          <a:xfrm>
            <a:off x="280548" y="6246735"/>
            <a:ext cx="11201655" cy="435429"/>
          </a:xfrm>
        </p:spPr>
        <p:txBody>
          <a:bodyPr/>
          <a:lstStyle/>
          <a:p>
            <a:r>
              <a:rPr lang="en-US" dirty="0"/>
              <a:t>Harrison CN, et al. </a:t>
            </a:r>
            <a:r>
              <a:rPr lang="en-US" i="1" dirty="0"/>
              <a:t>Ann Hematol. </a:t>
            </a:r>
            <a:r>
              <a:rPr lang="en-US" dirty="0"/>
              <a:t>2020;99:1177-1191; Pardanani A, et al. </a:t>
            </a:r>
            <a:r>
              <a:rPr lang="en-US" i="1" dirty="0"/>
              <a:t>Blood Cancer J. </a:t>
            </a:r>
            <a:r>
              <a:rPr lang="en-US" dirty="0"/>
              <a:t>2014;4:e268; McLoman DP, et al. </a:t>
            </a:r>
            <a:r>
              <a:rPr lang="en-US" i="1" dirty="0"/>
              <a:t>Blood Adv. </a:t>
            </a:r>
            <a:r>
              <a:rPr lang="en-US" dirty="0"/>
              <a:t>2024;4:607-610.</a:t>
            </a:r>
          </a:p>
        </p:txBody>
      </p:sp>
      <p:graphicFrame>
        <p:nvGraphicFramePr>
          <p:cNvPr id="3" name="Diagram 2">
            <a:extLst>
              <a:ext uri="{FF2B5EF4-FFF2-40B4-BE49-F238E27FC236}">
                <a16:creationId xmlns:a16="http://schemas.microsoft.com/office/drawing/2014/main" id="{6DC31122-F95C-0408-EAEE-F2F0DE8C2AF7}"/>
              </a:ext>
            </a:extLst>
          </p:cNvPr>
          <p:cNvGraphicFramePr/>
          <p:nvPr>
            <p:extLst>
              <p:ext uri="{D42A27DB-BD31-4B8C-83A1-F6EECF244321}">
                <p14:modId xmlns:p14="http://schemas.microsoft.com/office/powerpoint/2010/main" val="2588376696"/>
              </p:ext>
            </p:extLst>
          </p:nvPr>
        </p:nvGraphicFramePr>
        <p:xfrm>
          <a:off x="645709" y="1441373"/>
          <a:ext cx="7405783" cy="4660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BE57E79-F922-6C37-3E22-D451F61D9069}"/>
              </a:ext>
            </a:extLst>
          </p:cNvPr>
          <p:cNvSpPr txBox="1"/>
          <p:nvPr/>
        </p:nvSpPr>
        <p:spPr>
          <a:xfrm>
            <a:off x="8051493" y="2588964"/>
            <a:ext cx="3526928" cy="8619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7" b="0" i="1" u="none" strike="noStrike" kern="1200" cap="none" spc="0" normalizeH="0" baseline="0" noProof="0" dirty="0">
                <a:ln>
                  <a:noFill/>
                </a:ln>
                <a:solidFill>
                  <a:srgbClr val="000000"/>
                </a:solidFill>
                <a:effectLst/>
                <a:uLnTx/>
                <a:uFillTx/>
                <a:latin typeface="Arial"/>
                <a:ea typeface="+mn-ea"/>
                <a:cs typeface="+mn-cs"/>
              </a:rPr>
              <a:t>At dose reduction or on stable dose; symptom &amp; spleen return to baseline</a:t>
            </a:r>
          </a:p>
        </p:txBody>
      </p:sp>
      <p:sp>
        <p:nvSpPr>
          <p:cNvPr id="5" name="TextBox 4">
            <a:extLst>
              <a:ext uri="{FF2B5EF4-FFF2-40B4-BE49-F238E27FC236}">
                <a16:creationId xmlns:a16="http://schemas.microsoft.com/office/drawing/2014/main" id="{0D885896-2A48-5903-678A-FFA8A5EA2262}"/>
              </a:ext>
            </a:extLst>
          </p:cNvPr>
          <p:cNvSpPr txBox="1"/>
          <p:nvPr/>
        </p:nvSpPr>
        <p:spPr>
          <a:xfrm>
            <a:off x="8051492" y="3348008"/>
            <a:ext cx="4021157" cy="11185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7" b="0" i="1" u="none" strike="noStrike" kern="1200" cap="none" spc="0" normalizeH="0" baseline="0" noProof="0" dirty="0">
                <a:ln>
                  <a:noFill/>
                </a:ln>
                <a:solidFill>
                  <a:srgbClr val="000000"/>
                </a:solidFill>
                <a:effectLst/>
                <a:uLnTx/>
                <a:uFillTx/>
                <a:latin typeface="Arial"/>
                <a:ea typeface="+mn-ea"/>
                <a:cs typeface="+mn-cs"/>
              </a:rPr>
              <a:t>Myelosuppression, early-onset cytopenias (including increase in transfusion requirements), bleeding, infections</a:t>
            </a:r>
          </a:p>
        </p:txBody>
      </p:sp>
      <p:sp>
        <p:nvSpPr>
          <p:cNvPr id="6" name="TextBox 5">
            <a:extLst>
              <a:ext uri="{FF2B5EF4-FFF2-40B4-BE49-F238E27FC236}">
                <a16:creationId xmlns:a16="http://schemas.microsoft.com/office/drawing/2014/main" id="{BEC91620-7480-ADDD-2B57-454ACE89E6E0}"/>
              </a:ext>
            </a:extLst>
          </p:cNvPr>
          <p:cNvSpPr txBox="1"/>
          <p:nvPr/>
        </p:nvSpPr>
        <p:spPr>
          <a:xfrm>
            <a:off x="8051493" y="5107285"/>
            <a:ext cx="3526929" cy="11185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7" b="0" i="1" u="none" strike="noStrike" kern="1200" cap="none" spc="0" normalizeH="0" baseline="0" noProof="0" dirty="0">
                <a:ln>
                  <a:noFill/>
                </a:ln>
                <a:solidFill>
                  <a:srgbClr val="000000"/>
                </a:solidFill>
                <a:effectLst/>
                <a:uLnTx/>
                <a:uFillTx/>
                <a:latin typeface="Arial"/>
                <a:ea typeface="+mn-ea"/>
                <a:cs typeface="+mn-cs"/>
              </a:rPr>
              <a:t>Accelerated-phase disease, leukemic transformation (increase in blast percentage), late-onset cytopenias</a:t>
            </a:r>
          </a:p>
        </p:txBody>
      </p:sp>
      <p:sp>
        <p:nvSpPr>
          <p:cNvPr id="9" name="TextBox 8">
            <a:extLst>
              <a:ext uri="{FF2B5EF4-FFF2-40B4-BE49-F238E27FC236}">
                <a16:creationId xmlns:a16="http://schemas.microsoft.com/office/drawing/2014/main" id="{F242F2A9-05C7-D5C3-A9F8-8654309648BE}"/>
              </a:ext>
            </a:extLst>
          </p:cNvPr>
          <p:cNvSpPr txBox="1"/>
          <p:nvPr/>
        </p:nvSpPr>
        <p:spPr>
          <a:xfrm>
            <a:off x="8051493" y="1735624"/>
            <a:ext cx="2901108" cy="60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7" b="0" i="1" u="none" strike="noStrike" kern="1200" cap="none" spc="0" normalizeH="0" baseline="0" noProof="0" dirty="0">
                <a:ln>
                  <a:noFill/>
                </a:ln>
                <a:solidFill>
                  <a:srgbClr val="000000"/>
                </a:solidFill>
                <a:effectLst/>
                <a:uLnTx/>
                <a:uFillTx/>
                <a:latin typeface="Arial"/>
                <a:ea typeface="+mn-ea"/>
                <a:cs typeface="+mn-cs"/>
              </a:rPr>
              <a:t>No change in spleen size or reduction in symptoms</a:t>
            </a:r>
          </a:p>
        </p:txBody>
      </p:sp>
    </p:spTree>
    <p:extLst>
      <p:ext uri="{BB962C8B-B14F-4D97-AF65-F5344CB8AC3E}">
        <p14:creationId xmlns:p14="http://schemas.microsoft.com/office/powerpoint/2010/main" val="4270914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513525" y="4232680"/>
            <a:ext cx="4198515" cy="302361"/>
          </a:xfrm>
          <a:prstGeom prst="roundRect">
            <a:avLst/>
          </a:prstGeom>
          <a:solidFill>
            <a:schemeClr val="accent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Arial" pitchFamily="34" charset="0"/>
              </a:rPr>
              <a:t>PLTs </a:t>
            </a:r>
            <a:r>
              <a:rPr kumimoji="0" lang="ro-RO" sz="1600" b="1" i="0" u="none" strike="noStrike" kern="1200" cap="none" spc="0" normalizeH="0" baseline="0" noProof="0" dirty="0">
                <a:ln>
                  <a:noFill/>
                </a:ln>
                <a:solidFill>
                  <a:prstClr val="white"/>
                </a:solidFill>
                <a:effectLst/>
                <a:uLnTx/>
                <a:uFillTx/>
                <a:latin typeface="Arial"/>
                <a:ea typeface="+mn-ea"/>
                <a:cs typeface="Arial" pitchFamily="34" charset="0"/>
              </a:rPr>
              <a:t>&lt;100 median survival</a:t>
            </a:r>
            <a:r>
              <a:rPr kumimoji="0" lang="en-US" sz="1600" b="1" i="0" u="none" strike="noStrike" kern="1200" cap="none" spc="0" normalizeH="0" baseline="0" noProof="0" dirty="0">
                <a:ln>
                  <a:noFill/>
                </a:ln>
                <a:solidFill>
                  <a:prstClr val="white"/>
                </a:solidFill>
                <a:effectLst/>
                <a:uLnTx/>
                <a:uFillTx/>
                <a:latin typeface="Arial"/>
                <a:ea typeface="+mn-ea"/>
                <a:cs typeface="Arial" pitchFamily="34" charset="0"/>
              </a:rPr>
              <a:t>:</a:t>
            </a:r>
            <a:r>
              <a:rPr kumimoji="0" lang="ro-RO" sz="1600" b="1" i="0" u="none" strike="noStrike" kern="1200" cap="none" spc="0" normalizeH="0" baseline="0" noProof="0" dirty="0">
                <a:ln>
                  <a:noFill/>
                </a:ln>
                <a:solidFill>
                  <a:prstClr val="white"/>
                </a:solidFill>
                <a:effectLst/>
                <a:uLnTx/>
                <a:uFillTx/>
                <a:latin typeface="Arial"/>
                <a:ea typeface="+mn-ea"/>
                <a:cs typeface="Arial" pitchFamily="34" charset="0"/>
              </a:rPr>
              <a:t> 11/12 </a:t>
            </a:r>
            <a:endParaRPr kumimoji="0" lang="fr-FR" sz="1600" b="1" i="0" u="none" strike="noStrike" kern="1200" cap="none" spc="0" normalizeH="0" baseline="0" noProof="0" dirty="0">
              <a:ln>
                <a:noFill/>
              </a:ln>
              <a:solidFill>
                <a:prstClr val="white"/>
              </a:solidFill>
              <a:effectLst/>
              <a:uLnTx/>
              <a:uFillTx/>
              <a:latin typeface="Arial"/>
              <a:ea typeface="+mn-ea"/>
              <a:cs typeface="Arial" pitchFamily="34" charset="0"/>
            </a:endParaRPr>
          </a:p>
        </p:txBody>
      </p:sp>
      <p:sp>
        <p:nvSpPr>
          <p:cNvPr id="118" name="Freeform 5"/>
          <p:cNvSpPr>
            <a:spLocks/>
          </p:cNvSpPr>
          <p:nvPr/>
        </p:nvSpPr>
        <p:spPr bwMode="auto">
          <a:xfrm>
            <a:off x="7366820" y="1538274"/>
            <a:ext cx="3951077" cy="2062620"/>
          </a:xfrm>
          <a:custGeom>
            <a:avLst/>
            <a:gdLst>
              <a:gd name="T0" fmla="*/ 0 w 4125"/>
              <a:gd name="T1" fmla="*/ 0 h 2988"/>
              <a:gd name="T2" fmla="*/ 0 w 4125"/>
              <a:gd name="T3" fmla="*/ 2988 h 2988"/>
              <a:gd name="T4" fmla="*/ 4125 w 4125"/>
              <a:gd name="T5" fmla="*/ 2988 h 2988"/>
            </a:gdLst>
            <a:ahLst/>
            <a:cxnLst>
              <a:cxn ang="0">
                <a:pos x="T0" y="T1"/>
              </a:cxn>
              <a:cxn ang="0">
                <a:pos x="T2" y="T3"/>
              </a:cxn>
              <a:cxn ang="0">
                <a:pos x="T4" y="T5"/>
              </a:cxn>
            </a:cxnLst>
            <a:rect l="0" t="0" r="r" b="b"/>
            <a:pathLst>
              <a:path w="4125" h="2988">
                <a:moveTo>
                  <a:pt x="0" y="0"/>
                </a:moveTo>
                <a:lnTo>
                  <a:pt x="0" y="2988"/>
                </a:lnTo>
                <a:lnTo>
                  <a:pt x="4125" y="2988"/>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9" name="Content Placeholder 8"/>
          <p:cNvSpPr>
            <a:spLocks noGrp="1"/>
          </p:cNvSpPr>
          <p:nvPr>
            <p:ph idx="1"/>
          </p:nvPr>
        </p:nvSpPr>
        <p:spPr>
          <a:xfrm>
            <a:off x="304800" y="5267659"/>
            <a:ext cx="11582400" cy="816140"/>
          </a:xfrm>
        </p:spPr>
        <p:txBody>
          <a:bodyPr/>
          <a:lstStyle/>
          <a:p>
            <a:pPr>
              <a:spcAft>
                <a:spcPts val="0"/>
              </a:spcAft>
            </a:pPr>
            <a:r>
              <a:rPr lang="en-US" sz="1867" dirty="0"/>
              <a:t>Survival after ruxolitinib discontinuation is poor</a:t>
            </a:r>
            <a:r>
              <a:rPr lang="en-US" sz="1867" baseline="30000" dirty="0"/>
              <a:t>1-3</a:t>
            </a:r>
          </a:p>
          <a:p>
            <a:pPr>
              <a:spcAft>
                <a:spcPts val="0"/>
              </a:spcAft>
            </a:pPr>
            <a:r>
              <a:rPr lang="en-US" sz="1867" dirty="0"/>
              <a:t>Salvage therapy or rechallenge with ruxolitinib can provide responses after discontinuation</a:t>
            </a:r>
            <a:r>
              <a:rPr lang="en-US" sz="1867" baseline="30000" dirty="0"/>
              <a:t>4</a:t>
            </a:r>
          </a:p>
          <a:p>
            <a:pPr>
              <a:spcAft>
                <a:spcPts val="0"/>
              </a:spcAft>
            </a:pPr>
            <a:r>
              <a:rPr lang="en-US" sz="1867" dirty="0"/>
              <a:t>This continues to be an area of unmet clinical need in MF</a:t>
            </a:r>
            <a:endParaRPr lang="en-US" sz="1867" baseline="30000" dirty="0"/>
          </a:p>
        </p:txBody>
      </p:sp>
      <p:sp>
        <p:nvSpPr>
          <p:cNvPr id="2" name="Title 1"/>
          <p:cNvSpPr>
            <a:spLocks noGrp="1"/>
          </p:cNvSpPr>
          <p:nvPr>
            <p:ph type="title"/>
          </p:nvPr>
        </p:nvSpPr>
        <p:spPr>
          <a:ln>
            <a:noFill/>
          </a:ln>
        </p:spPr>
        <p:txBody>
          <a:bodyPr/>
          <a:lstStyle/>
          <a:p>
            <a:r>
              <a:rPr lang="en-US" dirty="0"/>
              <a:t>Prognosis After Ruxolitinib Discontinuation</a:t>
            </a:r>
            <a:r>
              <a:rPr lang="en-US" baseline="30000" dirty="0"/>
              <a:t>1</a:t>
            </a:r>
          </a:p>
        </p:txBody>
      </p:sp>
      <p:grpSp>
        <p:nvGrpSpPr>
          <p:cNvPr id="33" name="Group 4"/>
          <p:cNvGrpSpPr>
            <a:grpSpLocks noChangeAspect="1"/>
          </p:cNvGrpSpPr>
          <p:nvPr/>
        </p:nvGrpSpPr>
        <p:grpSpPr bwMode="auto">
          <a:xfrm>
            <a:off x="1739401" y="1570521"/>
            <a:ext cx="3753523" cy="1976319"/>
            <a:chOff x="1844" y="640"/>
            <a:chExt cx="1881" cy="1374"/>
          </a:xfrm>
        </p:grpSpPr>
        <p:sp>
          <p:nvSpPr>
            <p:cNvPr id="34" name="Freeform 5"/>
            <p:cNvSpPr>
              <a:spLocks/>
            </p:cNvSpPr>
            <p:nvPr/>
          </p:nvSpPr>
          <p:spPr bwMode="auto">
            <a:xfrm>
              <a:off x="1865" y="660"/>
              <a:ext cx="1840" cy="1082"/>
            </a:xfrm>
            <a:custGeom>
              <a:avLst/>
              <a:gdLst>
                <a:gd name="T0" fmla="*/ 0 w 3833"/>
                <a:gd name="T1" fmla="*/ 0 h 2253"/>
                <a:gd name="T2" fmla="*/ 56 w 3833"/>
                <a:gd name="T3" fmla="*/ 0 h 2253"/>
                <a:gd name="T4" fmla="*/ 56 w 3833"/>
                <a:gd name="T5" fmla="*/ 133 h 2253"/>
                <a:gd name="T6" fmla="*/ 167 w 3833"/>
                <a:gd name="T7" fmla="*/ 133 h 2253"/>
                <a:gd name="T8" fmla="*/ 167 w 3833"/>
                <a:gd name="T9" fmla="*/ 275 h 2253"/>
                <a:gd name="T10" fmla="*/ 389 w 3833"/>
                <a:gd name="T11" fmla="*/ 275 h 2253"/>
                <a:gd name="T12" fmla="*/ 389 w 3833"/>
                <a:gd name="T13" fmla="*/ 428 h 2253"/>
                <a:gd name="T14" fmla="*/ 433 w 3833"/>
                <a:gd name="T15" fmla="*/ 428 h 2253"/>
                <a:gd name="T16" fmla="*/ 433 w 3833"/>
                <a:gd name="T17" fmla="*/ 592 h 2253"/>
                <a:gd name="T18" fmla="*/ 820 w 3833"/>
                <a:gd name="T19" fmla="*/ 592 h 2253"/>
                <a:gd name="T20" fmla="*/ 820 w 3833"/>
                <a:gd name="T21" fmla="*/ 783 h 2253"/>
                <a:gd name="T22" fmla="*/ 872 w 3833"/>
                <a:gd name="T23" fmla="*/ 783 h 2253"/>
                <a:gd name="T24" fmla="*/ 872 w 3833"/>
                <a:gd name="T25" fmla="*/ 997 h 2253"/>
                <a:gd name="T26" fmla="*/ 931 w 3833"/>
                <a:gd name="T27" fmla="*/ 997 h 2253"/>
                <a:gd name="T28" fmla="*/ 931 w 3833"/>
                <a:gd name="T29" fmla="*/ 1203 h 2253"/>
                <a:gd name="T30" fmla="*/ 2078 w 3833"/>
                <a:gd name="T31" fmla="*/ 1203 h 2253"/>
                <a:gd name="T32" fmla="*/ 2078 w 3833"/>
                <a:gd name="T33" fmla="*/ 1625 h 2253"/>
                <a:gd name="T34" fmla="*/ 3395 w 3833"/>
                <a:gd name="T35" fmla="*/ 1625 h 2253"/>
                <a:gd name="T36" fmla="*/ 3395 w 3833"/>
                <a:gd name="T37" fmla="*/ 2253 h 2253"/>
                <a:gd name="T38" fmla="*/ 3833 w 3833"/>
                <a:gd name="T39" fmla="*/ 2253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33" h="2253">
                  <a:moveTo>
                    <a:pt x="0" y="0"/>
                  </a:moveTo>
                  <a:lnTo>
                    <a:pt x="56" y="0"/>
                  </a:lnTo>
                  <a:lnTo>
                    <a:pt x="56" y="133"/>
                  </a:lnTo>
                  <a:lnTo>
                    <a:pt x="167" y="133"/>
                  </a:lnTo>
                  <a:lnTo>
                    <a:pt x="167" y="275"/>
                  </a:lnTo>
                  <a:lnTo>
                    <a:pt x="389" y="275"/>
                  </a:lnTo>
                  <a:lnTo>
                    <a:pt x="389" y="428"/>
                  </a:lnTo>
                  <a:lnTo>
                    <a:pt x="433" y="428"/>
                  </a:lnTo>
                  <a:lnTo>
                    <a:pt x="433" y="592"/>
                  </a:lnTo>
                  <a:lnTo>
                    <a:pt x="820" y="592"/>
                  </a:lnTo>
                  <a:lnTo>
                    <a:pt x="820" y="783"/>
                  </a:lnTo>
                  <a:lnTo>
                    <a:pt x="872" y="783"/>
                  </a:lnTo>
                  <a:lnTo>
                    <a:pt x="872" y="997"/>
                  </a:lnTo>
                  <a:lnTo>
                    <a:pt x="931" y="997"/>
                  </a:lnTo>
                  <a:lnTo>
                    <a:pt x="931" y="1203"/>
                  </a:lnTo>
                  <a:lnTo>
                    <a:pt x="2078" y="1203"/>
                  </a:lnTo>
                  <a:lnTo>
                    <a:pt x="2078" y="1625"/>
                  </a:lnTo>
                  <a:lnTo>
                    <a:pt x="3395" y="1625"/>
                  </a:lnTo>
                  <a:lnTo>
                    <a:pt x="3395" y="2253"/>
                  </a:lnTo>
                  <a:lnTo>
                    <a:pt x="3833" y="2253"/>
                  </a:ln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Line 6"/>
            <p:cNvSpPr>
              <a:spLocks noChangeShapeType="1"/>
            </p:cNvSpPr>
            <p:nvPr/>
          </p:nvSpPr>
          <p:spPr bwMode="auto">
            <a:xfrm flipH="1">
              <a:off x="3685" y="1742"/>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Line 7"/>
            <p:cNvSpPr>
              <a:spLocks noChangeShapeType="1"/>
            </p:cNvSpPr>
            <p:nvPr/>
          </p:nvSpPr>
          <p:spPr bwMode="auto">
            <a:xfrm>
              <a:off x="3705" y="1721"/>
              <a:ext cx="0" cy="41"/>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Line 8"/>
            <p:cNvSpPr>
              <a:spLocks noChangeShapeType="1"/>
            </p:cNvSpPr>
            <p:nvPr/>
          </p:nvSpPr>
          <p:spPr bwMode="auto">
            <a:xfrm flipH="1">
              <a:off x="3290" y="1439"/>
              <a:ext cx="41"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Line 9"/>
            <p:cNvSpPr>
              <a:spLocks noChangeShapeType="1"/>
            </p:cNvSpPr>
            <p:nvPr/>
          </p:nvSpPr>
          <p:spPr bwMode="auto">
            <a:xfrm>
              <a:off x="3311" y="1419"/>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Line 10"/>
            <p:cNvSpPr>
              <a:spLocks noChangeShapeType="1"/>
            </p:cNvSpPr>
            <p:nvPr/>
          </p:nvSpPr>
          <p:spPr bwMode="auto">
            <a:xfrm flipH="1">
              <a:off x="2685" y="1238"/>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Line 11"/>
            <p:cNvSpPr>
              <a:spLocks noChangeShapeType="1"/>
            </p:cNvSpPr>
            <p:nvPr/>
          </p:nvSpPr>
          <p:spPr bwMode="auto">
            <a:xfrm>
              <a:off x="2705" y="1217"/>
              <a:ext cx="0" cy="41"/>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Line 12"/>
            <p:cNvSpPr>
              <a:spLocks noChangeShapeType="1"/>
            </p:cNvSpPr>
            <p:nvPr/>
          </p:nvSpPr>
          <p:spPr bwMode="auto">
            <a:xfrm flipH="1">
              <a:off x="2659" y="1238"/>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Line 13"/>
            <p:cNvSpPr>
              <a:spLocks noChangeShapeType="1"/>
            </p:cNvSpPr>
            <p:nvPr/>
          </p:nvSpPr>
          <p:spPr bwMode="auto">
            <a:xfrm>
              <a:off x="2679" y="1217"/>
              <a:ext cx="0" cy="41"/>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Line 14"/>
            <p:cNvSpPr>
              <a:spLocks noChangeShapeType="1"/>
            </p:cNvSpPr>
            <p:nvPr/>
          </p:nvSpPr>
          <p:spPr bwMode="auto">
            <a:xfrm flipH="1">
              <a:off x="2639" y="1238"/>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Line 15"/>
            <p:cNvSpPr>
              <a:spLocks noChangeShapeType="1"/>
            </p:cNvSpPr>
            <p:nvPr/>
          </p:nvSpPr>
          <p:spPr bwMode="auto">
            <a:xfrm>
              <a:off x="2659" y="1217"/>
              <a:ext cx="0" cy="41"/>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Line 16"/>
            <p:cNvSpPr>
              <a:spLocks noChangeShapeType="1"/>
            </p:cNvSpPr>
            <p:nvPr/>
          </p:nvSpPr>
          <p:spPr bwMode="auto">
            <a:xfrm flipH="1">
              <a:off x="2609" y="1238"/>
              <a:ext cx="41"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Line 17"/>
            <p:cNvSpPr>
              <a:spLocks noChangeShapeType="1"/>
            </p:cNvSpPr>
            <p:nvPr/>
          </p:nvSpPr>
          <p:spPr bwMode="auto">
            <a:xfrm>
              <a:off x="2629" y="1217"/>
              <a:ext cx="0" cy="41"/>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Line 18"/>
            <p:cNvSpPr>
              <a:spLocks noChangeShapeType="1"/>
            </p:cNvSpPr>
            <p:nvPr/>
          </p:nvSpPr>
          <p:spPr bwMode="auto">
            <a:xfrm flipH="1">
              <a:off x="2237" y="1035"/>
              <a:ext cx="41"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Line 19"/>
            <p:cNvSpPr>
              <a:spLocks noChangeShapeType="1"/>
            </p:cNvSpPr>
            <p:nvPr/>
          </p:nvSpPr>
          <p:spPr bwMode="auto">
            <a:xfrm>
              <a:off x="2257" y="1015"/>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49" name="Line 20"/>
            <p:cNvSpPr>
              <a:spLocks noChangeShapeType="1"/>
            </p:cNvSpPr>
            <p:nvPr/>
          </p:nvSpPr>
          <p:spPr bwMode="auto">
            <a:xfrm flipH="1">
              <a:off x="2133" y="944"/>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0" name="Line 21"/>
            <p:cNvSpPr>
              <a:spLocks noChangeShapeType="1"/>
            </p:cNvSpPr>
            <p:nvPr/>
          </p:nvSpPr>
          <p:spPr bwMode="auto">
            <a:xfrm>
              <a:off x="2153" y="924"/>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Line 22"/>
            <p:cNvSpPr>
              <a:spLocks noChangeShapeType="1"/>
            </p:cNvSpPr>
            <p:nvPr/>
          </p:nvSpPr>
          <p:spPr bwMode="auto">
            <a:xfrm flipH="1">
              <a:off x="2113" y="944"/>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2" name="Line 23"/>
            <p:cNvSpPr>
              <a:spLocks noChangeShapeType="1"/>
            </p:cNvSpPr>
            <p:nvPr/>
          </p:nvSpPr>
          <p:spPr bwMode="auto">
            <a:xfrm>
              <a:off x="2133" y="924"/>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Line 24"/>
            <p:cNvSpPr>
              <a:spLocks noChangeShapeType="1"/>
            </p:cNvSpPr>
            <p:nvPr/>
          </p:nvSpPr>
          <p:spPr bwMode="auto">
            <a:xfrm flipH="1">
              <a:off x="2029" y="865"/>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Line 25"/>
            <p:cNvSpPr>
              <a:spLocks noChangeShapeType="1"/>
            </p:cNvSpPr>
            <p:nvPr/>
          </p:nvSpPr>
          <p:spPr bwMode="auto">
            <a:xfrm>
              <a:off x="2049" y="845"/>
              <a:ext cx="0" cy="41"/>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Line 26"/>
            <p:cNvSpPr>
              <a:spLocks noChangeShapeType="1"/>
            </p:cNvSpPr>
            <p:nvPr/>
          </p:nvSpPr>
          <p:spPr bwMode="auto">
            <a:xfrm flipH="1">
              <a:off x="1975" y="792"/>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Line 27"/>
            <p:cNvSpPr>
              <a:spLocks noChangeShapeType="1"/>
            </p:cNvSpPr>
            <p:nvPr/>
          </p:nvSpPr>
          <p:spPr bwMode="auto">
            <a:xfrm>
              <a:off x="1995" y="772"/>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Line 28"/>
            <p:cNvSpPr>
              <a:spLocks noChangeShapeType="1"/>
            </p:cNvSpPr>
            <p:nvPr/>
          </p:nvSpPr>
          <p:spPr bwMode="auto">
            <a:xfrm flipH="1">
              <a:off x="1897" y="724"/>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Line 29"/>
            <p:cNvSpPr>
              <a:spLocks noChangeShapeType="1"/>
            </p:cNvSpPr>
            <p:nvPr/>
          </p:nvSpPr>
          <p:spPr bwMode="auto">
            <a:xfrm>
              <a:off x="1917" y="704"/>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Freeform 30"/>
            <p:cNvSpPr>
              <a:spLocks/>
            </p:cNvSpPr>
            <p:nvPr/>
          </p:nvSpPr>
          <p:spPr bwMode="auto">
            <a:xfrm>
              <a:off x="1864" y="660"/>
              <a:ext cx="921" cy="1337"/>
            </a:xfrm>
            <a:custGeom>
              <a:avLst/>
              <a:gdLst>
                <a:gd name="T0" fmla="*/ 0 w 1918"/>
                <a:gd name="T1" fmla="*/ 0 h 2785"/>
                <a:gd name="T2" fmla="*/ 0 w 1918"/>
                <a:gd name="T3" fmla="*/ 92 h 2785"/>
                <a:gd name="T4" fmla="*/ 53 w 1918"/>
                <a:gd name="T5" fmla="*/ 92 h 2785"/>
                <a:gd name="T6" fmla="*/ 53 w 1918"/>
                <a:gd name="T7" fmla="*/ 367 h 2785"/>
                <a:gd name="T8" fmla="*/ 117 w 1918"/>
                <a:gd name="T9" fmla="*/ 367 h 2785"/>
                <a:gd name="T10" fmla="*/ 117 w 1918"/>
                <a:gd name="T11" fmla="*/ 453 h 2785"/>
                <a:gd name="T12" fmla="*/ 173 w 1918"/>
                <a:gd name="T13" fmla="*/ 453 h 2785"/>
                <a:gd name="T14" fmla="*/ 173 w 1918"/>
                <a:gd name="T15" fmla="*/ 647 h 2785"/>
                <a:gd name="T16" fmla="*/ 220 w 1918"/>
                <a:gd name="T17" fmla="*/ 647 h 2785"/>
                <a:gd name="T18" fmla="*/ 220 w 1918"/>
                <a:gd name="T19" fmla="*/ 839 h 2785"/>
                <a:gd name="T20" fmla="*/ 278 w 1918"/>
                <a:gd name="T21" fmla="*/ 839 h 2785"/>
                <a:gd name="T22" fmla="*/ 278 w 1918"/>
                <a:gd name="T23" fmla="*/ 1136 h 2785"/>
                <a:gd name="T24" fmla="*/ 334 w 1918"/>
                <a:gd name="T25" fmla="*/ 1136 h 2785"/>
                <a:gd name="T26" fmla="*/ 334 w 1918"/>
                <a:gd name="T27" fmla="*/ 1226 h 2785"/>
                <a:gd name="T28" fmla="*/ 392 w 1918"/>
                <a:gd name="T29" fmla="*/ 1226 h 2785"/>
                <a:gd name="T30" fmla="*/ 392 w 1918"/>
                <a:gd name="T31" fmla="*/ 1324 h 2785"/>
                <a:gd name="T32" fmla="*/ 442 w 1918"/>
                <a:gd name="T33" fmla="*/ 1324 h 2785"/>
                <a:gd name="T34" fmla="*/ 442 w 1918"/>
                <a:gd name="T35" fmla="*/ 1421 h 2785"/>
                <a:gd name="T36" fmla="*/ 552 w 1918"/>
                <a:gd name="T37" fmla="*/ 1421 h 2785"/>
                <a:gd name="T38" fmla="*/ 552 w 1918"/>
                <a:gd name="T39" fmla="*/ 1521 h 2785"/>
                <a:gd name="T40" fmla="*/ 606 w 1918"/>
                <a:gd name="T41" fmla="*/ 1521 h 2785"/>
                <a:gd name="T42" fmla="*/ 606 w 1918"/>
                <a:gd name="T43" fmla="*/ 1811 h 2785"/>
                <a:gd name="T44" fmla="*/ 659 w 1918"/>
                <a:gd name="T45" fmla="*/ 1811 h 2785"/>
                <a:gd name="T46" fmla="*/ 659 w 1918"/>
                <a:gd name="T47" fmla="*/ 1906 h 2785"/>
                <a:gd name="T48" fmla="*/ 768 w 1918"/>
                <a:gd name="T49" fmla="*/ 1906 h 2785"/>
                <a:gd name="T50" fmla="*/ 768 w 1918"/>
                <a:gd name="T51" fmla="*/ 2008 h 2785"/>
                <a:gd name="T52" fmla="*/ 879 w 1918"/>
                <a:gd name="T53" fmla="*/ 2008 h 2785"/>
                <a:gd name="T54" fmla="*/ 879 w 1918"/>
                <a:gd name="T55" fmla="*/ 2200 h 2785"/>
                <a:gd name="T56" fmla="*/ 1099 w 1918"/>
                <a:gd name="T57" fmla="*/ 2200 h 2785"/>
                <a:gd name="T58" fmla="*/ 1099 w 1918"/>
                <a:gd name="T59" fmla="*/ 2393 h 2785"/>
                <a:gd name="T60" fmla="*/ 1214 w 1918"/>
                <a:gd name="T61" fmla="*/ 2393 h 2785"/>
                <a:gd name="T62" fmla="*/ 1214 w 1918"/>
                <a:gd name="T63" fmla="*/ 2494 h 2785"/>
                <a:gd name="T64" fmla="*/ 1702 w 1918"/>
                <a:gd name="T65" fmla="*/ 2494 h 2785"/>
                <a:gd name="T66" fmla="*/ 1702 w 1918"/>
                <a:gd name="T67" fmla="*/ 2585 h 2785"/>
                <a:gd name="T68" fmla="*/ 1757 w 1918"/>
                <a:gd name="T69" fmla="*/ 2585 h 2785"/>
                <a:gd name="T70" fmla="*/ 1757 w 1918"/>
                <a:gd name="T71" fmla="*/ 2683 h 2785"/>
                <a:gd name="T72" fmla="*/ 1918 w 1918"/>
                <a:gd name="T73" fmla="*/ 2683 h 2785"/>
                <a:gd name="T74" fmla="*/ 1918 w 1918"/>
                <a:gd name="T75" fmla="*/ 2785 h 2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8" h="2785">
                  <a:moveTo>
                    <a:pt x="0" y="0"/>
                  </a:moveTo>
                  <a:lnTo>
                    <a:pt x="0" y="92"/>
                  </a:lnTo>
                  <a:lnTo>
                    <a:pt x="53" y="92"/>
                  </a:lnTo>
                  <a:lnTo>
                    <a:pt x="53" y="367"/>
                  </a:lnTo>
                  <a:lnTo>
                    <a:pt x="117" y="367"/>
                  </a:lnTo>
                  <a:lnTo>
                    <a:pt x="117" y="453"/>
                  </a:lnTo>
                  <a:lnTo>
                    <a:pt x="173" y="453"/>
                  </a:lnTo>
                  <a:lnTo>
                    <a:pt x="173" y="647"/>
                  </a:lnTo>
                  <a:lnTo>
                    <a:pt x="220" y="647"/>
                  </a:lnTo>
                  <a:lnTo>
                    <a:pt x="220" y="839"/>
                  </a:lnTo>
                  <a:lnTo>
                    <a:pt x="278" y="839"/>
                  </a:lnTo>
                  <a:lnTo>
                    <a:pt x="278" y="1136"/>
                  </a:lnTo>
                  <a:lnTo>
                    <a:pt x="334" y="1136"/>
                  </a:lnTo>
                  <a:lnTo>
                    <a:pt x="334" y="1226"/>
                  </a:lnTo>
                  <a:lnTo>
                    <a:pt x="392" y="1226"/>
                  </a:lnTo>
                  <a:lnTo>
                    <a:pt x="392" y="1324"/>
                  </a:lnTo>
                  <a:lnTo>
                    <a:pt x="442" y="1324"/>
                  </a:lnTo>
                  <a:lnTo>
                    <a:pt x="442" y="1421"/>
                  </a:lnTo>
                  <a:lnTo>
                    <a:pt x="552" y="1421"/>
                  </a:lnTo>
                  <a:lnTo>
                    <a:pt x="552" y="1521"/>
                  </a:lnTo>
                  <a:lnTo>
                    <a:pt x="606" y="1521"/>
                  </a:lnTo>
                  <a:lnTo>
                    <a:pt x="606" y="1811"/>
                  </a:lnTo>
                  <a:lnTo>
                    <a:pt x="659" y="1811"/>
                  </a:lnTo>
                  <a:lnTo>
                    <a:pt x="659" y="1906"/>
                  </a:lnTo>
                  <a:lnTo>
                    <a:pt x="768" y="1906"/>
                  </a:lnTo>
                  <a:lnTo>
                    <a:pt x="768" y="2008"/>
                  </a:lnTo>
                  <a:lnTo>
                    <a:pt x="879" y="2008"/>
                  </a:lnTo>
                  <a:lnTo>
                    <a:pt x="879" y="2200"/>
                  </a:lnTo>
                  <a:lnTo>
                    <a:pt x="1099" y="2200"/>
                  </a:lnTo>
                  <a:lnTo>
                    <a:pt x="1099" y="2393"/>
                  </a:lnTo>
                  <a:lnTo>
                    <a:pt x="1214" y="2393"/>
                  </a:lnTo>
                  <a:lnTo>
                    <a:pt x="1214" y="2494"/>
                  </a:lnTo>
                  <a:lnTo>
                    <a:pt x="1702" y="2494"/>
                  </a:lnTo>
                  <a:lnTo>
                    <a:pt x="1702" y="2585"/>
                  </a:lnTo>
                  <a:lnTo>
                    <a:pt x="1757" y="2585"/>
                  </a:lnTo>
                  <a:lnTo>
                    <a:pt x="1757" y="2683"/>
                  </a:lnTo>
                  <a:lnTo>
                    <a:pt x="1918" y="2683"/>
                  </a:lnTo>
                  <a:lnTo>
                    <a:pt x="1918" y="2785"/>
                  </a:lnTo>
                </a:path>
              </a:pathLst>
            </a:custGeom>
            <a:noFill/>
            <a:ln w="285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Line 31"/>
            <p:cNvSpPr>
              <a:spLocks noChangeShapeType="1"/>
            </p:cNvSpPr>
            <p:nvPr/>
          </p:nvSpPr>
          <p:spPr bwMode="auto">
            <a:xfrm flipH="1">
              <a:off x="2764" y="1994"/>
              <a:ext cx="41" cy="0"/>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Line 32"/>
            <p:cNvSpPr>
              <a:spLocks noChangeShapeType="1"/>
            </p:cNvSpPr>
            <p:nvPr/>
          </p:nvSpPr>
          <p:spPr bwMode="auto">
            <a:xfrm>
              <a:off x="2785" y="1974"/>
              <a:ext cx="0" cy="40"/>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Line 33"/>
            <p:cNvSpPr>
              <a:spLocks noChangeShapeType="1"/>
            </p:cNvSpPr>
            <p:nvPr/>
          </p:nvSpPr>
          <p:spPr bwMode="auto">
            <a:xfrm flipH="1">
              <a:off x="1900" y="878"/>
              <a:ext cx="40" cy="0"/>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Line 34"/>
            <p:cNvSpPr>
              <a:spLocks noChangeShapeType="1"/>
            </p:cNvSpPr>
            <p:nvPr/>
          </p:nvSpPr>
          <p:spPr bwMode="auto">
            <a:xfrm>
              <a:off x="1920" y="857"/>
              <a:ext cx="0" cy="41"/>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Line 35"/>
            <p:cNvSpPr>
              <a:spLocks noChangeShapeType="1"/>
            </p:cNvSpPr>
            <p:nvPr/>
          </p:nvSpPr>
          <p:spPr bwMode="auto">
            <a:xfrm flipH="1">
              <a:off x="1869" y="830"/>
              <a:ext cx="40" cy="0"/>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Line 36"/>
            <p:cNvSpPr>
              <a:spLocks noChangeShapeType="1"/>
            </p:cNvSpPr>
            <p:nvPr/>
          </p:nvSpPr>
          <p:spPr bwMode="auto">
            <a:xfrm>
              <a:off x="1889" y="810"/>
              <a:ext cx="0" cy="40"/>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Line 37"/>
            <p:cNvSpPr>
              <a:spLocks noChangeShapeType="1"/>
            </p:cNvSpPr>
            <p:nvPr/>
          </p:nvSpPr>
          <p:spPr bwMode="auto">
            <a:xfrm flipH="1">
              <a:off x="1844" y="660"/>
              <a:ext cx="40" cy="0"/>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Line 38"/>
            <p:cNvSpPr>
              <a:spLocks noChangeShapeType="1"/>
            </p:cNvSpPr>
            <p:nvPr/>
          </p:nvSpPr>
          <p:spPr bwMode="auto">
            <a:xfrm>
              <a:off x="1864" y="640"/>
              <a:ext cx="0" cy="40"/>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86" name="ZoneTexte 9"/>
          <p:cNvSpPr txBox="1"/>
          <p:nvPr/>
        </p:nvSpPr>
        <p:spPr>
          <a:xfrm>
            <a:off x="1370323" y="1466153"/>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1.0</a:t>
            </a:r>
          </a:p>
        </p:txBody>
      </p:sp>
      <p:sp>
        <p:nvSpPr>
          <p:cNvPr id="87" name="ZoneTexte 11"/>
          <p:cNvSpPr txBox="1"/>
          <p:nvPr/>
        </p:nvSpPr>
        <p:spPr>
          <a:xfrm>
            <a:off x="1370323" y="1864829"/>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0.8</a:t>
            </a:r>
          </a:p>
        </p:txBody>
      </p:sp>
      <p:sp>
        <p:nvSpPr>
          <p:cNvPr id="88" name="ZoneTexte 13"/>
          <p:cNvSpPr txBox="1"/>
          <p:nvPr/>
        </p:nvSpPr>
        <p:spPr>
          <a:xfrm>
            <a:off x="1370323" y="2263505"/>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0.6</a:t>
            </a:r>
          </a:p>
        </p:txBody>
      </p:sp>
      <p:sp>
        <p:nvSpPr>
          <p:cNvPr id="89" name="ZoneTexte 15"/>
          <p:cNvSpPr txBox="1"/>
          <p:nvPr/>
        </p:nvSpPr>
        <p:spPr>
          <a:xfrm>
            <a:off x="1370323" y="2662162"/>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0.4</a:t>
            </a:r>
          </a:p>
        </p:txBody>
      </p:sp>
      <p:sp>
        <p:nvSpPr>
          <p:cNvPr id="90" name="ZoneTexte 17"/>
          <p:cNvSpPr txBox="1"/>
          <p:nvPr/>
        </p:nvSpPr>
        <p:spPr>
          <a:xfrm>
            <a:off x="1370323" y="3060835"/>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0.2</a:t>
            </a:r>
          </a:p>
        </p:txBody>
      </p:sp>
      <p:sp>
        <p:nvSpPr>
          <p:cNvPr id="91" name="ZoneTexte 19"/>
          <p:cNvSpPr txBox="1"/>
          <p:nvPr/>
        </p:nvSpPr>
        <p:spPr>
          <a:xfrm>
            <a:off x="1541843" y="3459533"/>
            <a:ext cx="113814"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a:t>
            </a:r>
          </a:p>
        </p:txBody>
      </p:sp>
      <p:sp>
        <p:nvSpPr>
          <p:cNvPr id="92" name="ZoneTexte 20"/>
          <p:cNvSpPr txBox="1"/>
          <p:nvPr/>
        </p:nvSpPr>
        <p:spPr>
          <a:xfrm>
            <a:off x="1725396" y="3675061"/>
            <a:ext cx="113814"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a:t>
            </a:r>
          </a:p>
        </p:txBody>
      </p:sp>
      <p:sp>
        <p:nvSpPr>
          <p:cNvPr id="93" name="ZoneTexte 21"/>
          <p:cNvSpPr txBox="1"/>
          <p:nvPr/>
        </p:nvSpPr>
        <p:spPr>
          <a:xfrm>
            <a:off x="2297071" y="3675061"/>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12</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94" name="ZoneTexte 22"/>
          <p:cNvSpPr txBox="1"/>
          <p:nvPr/>
        </p:nvSpPr>
        <p:spPr>
          <a:xfrm>
            <a:off x="2925652" y="3675061"/>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24</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95" name="ZoneTexte 23"/>
          <p:cNvSpPr txBox="1"/>
          <p:nvPr/>
        </p:nvSpPr>
        <p:spPr>
          <a:xfrm>
            <a:off x="3556836" y="3675061"/>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36</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96" name="ZoneTexte 24"/>
          <p:cNvSpPr txBox="1"/>
          <p:nvPr/>
        </p:nvSpPr>
        <p:spPr>
          <a:xfrm>
            <a:off x="4186804" y="3675061"/>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48</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97" name="ZoneTexte 25"/>
          <p:cNvSpPr txBox="1"/>
          <p:nvPr/>
        </p:nvSpPr>
        <p:spPr>
          <a:xfrm>
            <a:off x="4815384" y="3675061"/>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60</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98" name="ZoneTexte 26"/>
          <p:cNvSpPr txBox="1"/>
          <p:nvPr/>
        </p:nvSpPr>
        <p:spPr>
          <a:xfrm>
            <a:off x="5444620" y="3675061"/>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72</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99" name="ZoneTexte 27"/>
          <p:cNvSpPr txBox="1"/>
          <p:nvPr/>
        </p:nvSpPr>
        <p:spPr>
          <a:xfrm>
            <a:off x="2000812" y="3952382"/>
            <a:ext cx="3504705" cy="246221"/>
          </a:xfrm>
          <a:prstGeom prst="rect">
            <a:avLst/>
          </a:prstGeom>
          <a:noFill/>
        </p:spPr>
        <p:txBody>
          <a:bodyPr wrap="squar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prstClr val="black"/>
                </a:solidFill>
                <a:effectLst/>
                <a:uLnTx/>
                <a:uFillTx/>
                <a:latin typeface="Arial"/>
                <a:ea typeface="+mn-ea"/>
                <a:cs typeface="Arial" pitchFamily="34" charset="0"/>
              </a:rPr>
              <a:t>Survival </a:t>
            </a:r>
            <a:r>
              <a:rPr kumimoji="0" lang="en-US" sz="1600" b="1" i="0" u="none" strike="noStrike" kern="1200" cap="none" spc="0" normalizeH="0" baseline="0" noProof="0" dirty="0">
                <a:ln>
                  <a:noFill/>
                </a:ln>
                <a:solidFill>
                  <a:prstClr val="black"/>
                </a:solidFill>
                <a:effectLst/>
                <a:uLnTx/>
                <a:uFillTx/>
                <a:latin typeface="Arial"/>
                <a:ea typeface="+mn-ea"/>
                <a:cs typeface="Arial" pitchFamily="34" charset="0"/>
              </a:rPr>
              <a:t>A</a:t>
            </a:r>
            <a:r>
              <a:rPr kumimoji="0" lang="ro-RO" sz="1600" b="1" i="0" u="none" strike="noStrike" kern="1200" cap="none" spc="0" normalizeH="0" baseline="0" noProof="0" dirty="0">
                <a:ln>
                  <a:noFill/>
                </a:ln>
                <a:solidFill>
                  <a:prstClr val="black"/>
                </a:solidFill>
                <a:effectLst/>
                <a:uLnTx/>
                <a:uFillTx/>
                <a:latin typeface="Arial"/>
                <a:ea typeface="+mn-ea"/>
                <a:cs typeface="Arial" pitchFamily="34" charset="0"/>
              </a:rPr>
              <a:t>fter </a:t>
            </a:r>
            <a:r>
              <a:rPr kumimoji="0" lang="en-US" sz="1600" b="1" i="0" u="none" strike="noStrike" kern="1200" cap="none" spc="0" normalizeH="0" baseline="0" noProof="0" dirty="0">
                <a:ln>
                  <a:noFill/>
                </a:ln>
                <a:solidFill>
                  <a:prstClr val="black"/>
                </a:solidFill>
                <a:effectLst/>
                <a:uLnTx/>
                <a:uFillTx/>
                <a:latin typeface="Arial"/>
                <a:ea typeface="+mn-ea"/>
                <a:cs typeface="Arial" pitchFamily="34" charset="0"/>
              </a:rPr>
              <a:t>D</a:t>
            </a:r>
            <a:r>
              <a:rPr kumimoji="0" lang="ro-RO" sz="1600" b="1" i="0" u="none" strike="noStrike" kern="1200" cap="none" spc="0" normalizeH="0" baseline="0" noProof="0" dirty="0">
                <a:ln>
                  <a:noFill/>
                </a:ln>
                <a:solidFill>
                  <a:prstClr val="black"/>
                </a:solidFill>
                <a:effectLst/>
                <a:uLnTx/>
                <a:uFillTx/>
                <a:latin typeface="Arial"/>
                <a:ea typeface="+mn-ea"/>
                <a:cs typeface="Arial" pitchFamily="34" charset="0"/>
              </a:rPr>
              <a:t>iscontinuation</a:t>
            </a:r>
            <a:r>
              <a:rPr kumimoji="0" lang="en-US" sz="1600" b="1" i="0" u="none" strike="noStrike" kern="1200" cap="none" spc="0" normalizeH="0" baseline="0" noProof="0" dirty="0">
                <a:ln>
                  <a:noFill/>
                </a:ln>
                <a:solidFill>
                  <a:prstClr val="black"/>
                </a:solidFill>
                <a:effectLst/>
                <a:uLnTx/>
                <a:uFillTx/>
                <a:latin typeface="Arial"/>
                <a:ea typeface="+mn-ea"/>
                <a:cs typeface="Arial" pitchFamily="34" charset="0"/>
              </a:rPr>
              <a:t>,</a:t>
            </a:r>
            <a:r>
              <a:rPr kumimoji="0" lang="ro-RO" sz="1600" b="1" i="0" u="none" strike="noStrike" kern="1200" cap="none" spc="0" normalizeH="0" baseline="0" noProof="0" dirty="0">
                <a:ln>
                  <a:noFill/>
                </a:ln>
                <a:solidFill>
                  <a:prstClr val="black"/>
                </a:solidFill>
                <a:effectLst/>
                <a:uLnTx/>
                <a:uFillTx/>
                <a:latin typeface="Arial"/>
                <a:ea typeface="+mn-ea"/>
                <a:cs typeface="Arial" pitchFamily="34" charset="0"/>
              </a:rPr>
              <a:t> mo</a:t>
            </a:r>
            <a:endParaRPr kumimoji="0" lang="fr-FR" sz="1600" b="1"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00" name="ZoneTexte 28"/>
          <p:cNvSpPr txBox="1"/>
          <p:nvPr/>
        </p:nvSpPr>
        <p:spPr>
          <a:xfrm rot="16200000">
            <a:off x="131510" y="2481995"/>
            <a:ext cx="2002213" cy="246221"/>
          </a:xfrm>
          <a:prstGeom prst="rect">
            <a:avLst/>
          </a:prstGeom>
          <a:noFill/>
        </p:spPr>
        <p:txBody>
          <a:bodyPr wrap="squar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a:ea typeface="+mn-ea"/>
                <a:cs typeface="Arial" pitchFamily="34" charset="0"/>
              </a:rPr>
              <a:t>Cumulative Survival</a:t>
            </a:r>
          </a:p>
        </p:txBody>
      </p:sp>
      <p:sp>
        <p:nvSpPr>
          <p:cNvPr id="111" name="ZoneTexte 23"/>
          <p:cNvSpPr txBox="1"/>
          <p:nvPr/>
        </p:nvSpPr>
        <p:spPr>
          <a:xfrm>
            <a:off x="4723611" y="1996237"/>
            <a:ext cx="867482" cy="246221"/>
          </a:xfrm>
          <a:prstGeom prst="rect">
            <a:avLst/>
          </a:prstGeom>
          <a:noFill/>
        </p:spPr>
        <p:txBody>
          <a:bodyPr wrap="none" lIns="0" tIns="0" rIns="0" bIns="0" rtlCol="0">
            <a:spAutoFit/>
          </a:bodyPr>
          <a:lstStyle/>
          <a:p>
            <a:pPr marL="0" marR="0" lvl="0" indent="0" algn="l"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PLT</a:t>
            </a: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≥100</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12" name="ZoneTexte 23"/>
          <p:cNvSpPr txBox="1"/>
          <p:nvPr/>
        </p:nvSpPr>
        <p:spPr>
          <a:xfrm>
            <a:off x="4723599" y="2191441"/>
            <a:ext cx="875496" cy="246221"/>
          </a:xfrm>
          <a:prstGeom prst="rect">
            <a:avLst/>
          </a:prstGeom>
          <a:noFill/>
        </p:spPr>
        <p:txBody>
          <a:bodyPr wrap="none" lIns="0" tIns="0" rIns="0" bIns="0" rtlCol="0">
            <a:spAutoFit/>
          </a:bodyPr>
          <a:lstStyle/>
          <a:p>
            <a:pPr marL="0" marR="0" lvl="0" indent="0" algn="l"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PLT</a:t>
            </a: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&lt;100</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13" name="ZoneTexte 23"/>
          <p:cNvSpPr txBox="1"/>
          <p:nvPr/>
        </p:nvSpPr>
        <p:spPr>
          <a:xfrm>
            <a:off x="4723588" y="2386629"/>
            <a:ext cx="888064" cy="246221"/>
          </a:xfrm>
          <a:prstGeom prst="rect">
            <a:avLst/>
          </a:prstGeom>
          <a:noFill/>
        </p:spPr>
        <p:txBody>
          <a:bodyPr wrap="none" lIns="0" tIns="0" rIns="0" bIns="0" rtlCol="0">
            <a:spAutoFit/>
          </a:bodyPr>
          <a:lstStyle/>
          <a:p>
            <a:pPr marL="0" marR="0" lvl="0" indent="0" algn="l"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Censored</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14" name="ZoneTexte 23"/>
          <p:cNvSpPr txBox="1"/>
          <p:nvPr/>
        </p:nvSpPr>
        <p:spPr>
          <a:xfrm>
            <a:off x="2838209" y="1570716"/>
            <a:ext cx="3231347" cy="225767"/>
          </a:xfrm>
          <a:prstGeom prst="rect">
            <a:avLst/>
          </a:prstGeom>
          <a:noFill/>
        </p:spPr>
        <p:txBody>
          <a:bodyPr wrap="square" lIns="0" tIns="0" rIns="0" bIns="0" rtlCol="0">
            <a:spAutoFit/>
          </a:bodyPr>
          <a:lstStyle/>
          <a:p>
            <a:pPr marL="0" marR="0" lvl="0" indent="0" algn="l" defTabSz="1218600" rtl="0" eaLnBrk="1" fontAlgn="auto" latinLnBrk="0" hangingPunct="1">
              <a:lnSpc>
                <a:spcPct val="100000"/>
              </a:lnSpc>
              <a:spcBef>
                <a:spcPts val="0"/>
              </a:spcBef>
              <a:spcAft>
                <a:spcPts val="0"/>
              </a:spcAft>
              <a:buClrTx/>
              <a:buSzTx/>
              <a:buFontTx/>
              <a:buNone/>
              <a:tabLst/>
              <a:defRPr/>
            </a:pP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HR</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4.1 (95% CI, 1.8</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9.5)</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a:t>
            </a:r>
            <a:r>
              <a:rPr kumimoji="0" lang="en-GB" sz="1467"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1" u="none" strike="noStrike" kern="1200" cap="none" spc="0" normalizeH="0" baseline="0" noProof="0" dirty="0">
                <a:ln>
                  <a:noFill/>
                </a:ln>
                <a:solidFill>
                  <a:prstClr val="black"/>
                </a:solidFill>
                <a:effectLst/>
                <a:uLnTx/>
                <a:uFillTx/>
                <a:latin typeface="Arial"/>
                <a:ea typeface="+mn-ea"/>
                <a:cs typeface="Arial" pitchFamily="34" charset="0"/>
              </a:rPr>
              <a:t>P</a:t>
            </a:r>
            <a:r>
              <a:rPr kumimoji="0" lang="en-US" sz="1467" b="0" i="1"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.001</a:t>
            </a:r>
            <a:endParaRPr kumimoji="0" lang="fr-FR" sz="1467"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72" name="Freeform 5"/>
          <p:cNvSpPr>
            <a:spLocks/>
          </p:cNvSpPr>
          <p:nvPr/>
        </p:nvSpPr>
        <p:spPr bwMode="auto">
          <a:xfrm>
            <a:off x="1760962" y="1533815"/>
            <a:ext cx="3951077" cy="2062620"/>
          </a:xfrm>
          <a:custGeom>
            <a:avLst/>
            <a:gdLst>
              <a:gd name="T0" fmla="*/ 0 w 4125"/>
              <a:gd name="T1" fmla="*/ 0 h 2988"/>
              <a:gd name="T2" fmla="*/ 0 w 4125"/>
              <a:gd name="T3" fmla="*/ 2988 h 2988"/>
              <a:gd name="T4" fmla="*/ 4125 w 4125"/>
              <a:gd name="T5" fmla="*/ 2988 h 2988"/>
            </a:gdLst>
            <a:ahLst/>
            <a:cxnLst>
              <a:cxn ang="0">
                <a:pos x="T0" y="T1"/>
              </a:cxn>
              <a:cxn ang="0">
                <a:pos x="T2" y="T3"/>
              </a:cxn>
              <a:cxn ang="0">
                <a:pos x="T4" y="T5"/>
              </a:cxn>
            </a:cxnLst>
            <a:rect l="0" t="0" r="r" b="b"/>
            <a:pathLst>
              <a:path w="4125" h="2988">
                <a:moveTo>
                  <a:pt x="0" y="0"/>
                </a:moveTo>
                <a:lnTo>
                  <a:pt x="0" y="2988"/>
                </a:lnTo>
                <a:lnTo>
                  <a:pt x="4125" y="2988"/>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73" name="Line 6"/>
          <p:cNvSpPr>
            <a:spLocks noChangeShapeType="1"/>
          </p:cNvSpPr>
          <p:nvPr/>
        </p:nvSpPr>
        <p:spPr bwMode="auto">
          <a:xfrm>
            <a:off x="1704928" y="1602855"/>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74" name="Line 7"/>
          <p:cNvSpPr>
            <a:spLocks noChangeShapeType="1"/>
          </p:cNvSpPr>
          <p:nvPr/>
        </p:nvSpPr>
        <p:spPr bwMode="auto">
          <a:xfrm>
            <a:off x="1704928" y="2001284"/>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75" name="Line 8"/>
          <p:cNvSpPr>
            <a:spLocks noChangeShapeType="1"/>
          </p:cNvSpPr>
          <p:nvPr/>
        </p:nvSpPr>
        <p:spPr bwMode="auto">
          <a:xfrm>
            <a:off x="1704928" y="2399711"/>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76" name="Line 9"/>
          <p:cNvSpPr>
            <a:spLocks noChangeShapeType="1"/>
          </p:cNvSpPr>
          <p:nvPr/>
        </p:nvSpPr>
        <p:spPr bwMode="auto">
          <a:xfrm>
            <a:off x="1704928" y="2799577"/>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77" name="Line 10"/>
          <p:cNvSpPr>
            <a:spLocks noChangeShapeType="1"/>
          </p:cNvSpPr>
          <p:nvPr/>
        </p:nvSpPr>
        <p:spPr bwMode="auto">
          <a:xfrm>
            <a:off x="1704928" y="3198005"/>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78" name="Line 11"/>
          <p:cNvSpPr>
            <a:spLocks noChangeShapeType="1"/>
          </p:cNvSpPr>
          <p:nvPr/>
        </p:nvSpPr>
        <p:spPr bwMode="auto">
          <a:xfrm>
            <a:off x="1704928" y="3596433"/>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grpSp>
        <p:nvGrpSpPr>
          <p:cNvPr id="163" name="Group 162"/>
          <p:cNvGrpSpPr/>
          <p:nvPr/>
        </p:nvGrpSpPr>
        <p:grpSpPr>
          <a:xfrm>
            <a:off x="1756717" y="3596432"/>
            <a:ext cx="3803057" cy="60960"/>
            <a:chOff x="1317536" y="3709853"/>
            <a:chExt cx="2852293" cy="31285"/>
          </a:xfrm>
        </p:grpSpPr>
        <p:sp>
          <p:nvSpPr>
            <p:cNvPr id="79" name="Line 12"/>
            <p:cNvSpPr>
              <a:spLocks noChangeShapeType="1"/>
            </p:cNvSpPr>
            <p:nvPr/>
          </p:nvSpPr>
          <p:spPr bwMode="auto">
            <a:xfrm flipV="1">
              <a:off x="1317536" y="3709853"/>
              <a:ext cx="0" cy="312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80" name="Line 13"/>
            <p:cNvSpPr>
              <a:spLocks noChangeShapeType="1"/>
            </p:cNvSpPr>
            <p:nvPr/>
          </p:nvSpPr>
          <p:spPr bwMode="auto">
            <a:xfrm flipV="1">
              <a:off x="1808162" y="3709853"/>
              <a:ext cx="0" cy="312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81" name="Line 14"/>
            <p:cNvSpPr>
              <a:spLocks noChangeShapeType="1"/>
            </p:cNvSpPr>
            <p:nvPr/>
          </p:nvSpPr>
          <p:spPr bwMode="auto">
            <a:xfrm flipV="1">
              <a:off x="2281094" y="3709853"/>
              <a:ext cx="0" cy="312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82" name="Line 15"/>
            <p:cNvSpPr>
              <a:spLocks noChangeShapeType="1"/>
            </p:cNvSpPr>
            <p:nvPr/>
          </p:nvSpPr>
          <p:spPr bwMode="auto">
            <a:xfrm flipV="1">
              <a:off x="2754026" y="3709853"/>
              <a:ext cx="0" cy="312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83" name="Line 16"/>
            <p:cNvSpPr>
              <a:spLocks noChangeShapeType="1"/>
            </p:cNvSpPr>
            <p:nvPr/>
          </p:nvSpPr>
          <p:spPr bwMode="auto">
            <a:xfrm flipV="1">
              <a:off x="3225462" y="3709853"/>
              <a:ext cx="0" cy="312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84" name="Line 17"/>
            <p:cNvSpPr>
              <a:spLocks noChangeShapeType="1"/>
            </p:cNvSpPr>
            <p:nvPr/>
          </p:nvSpPr>
          <p:spPr bwMode="auto">
            <a:xfrm flipV="1">
              <a:off x="3696897" y="3709853"/>
              <a:ext cx="0" cy="312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85" name="Line 18"/>
            <p:cNvSpPr>
              <a:spLocks noChangeShapeType="1"/>
            </p:cNvSpPr>
            <p:nvPr/>
          </p:nvSpPr>
          <p:spPr bwMode="auto">
            <a:xfrm flipV="1">
              <a:off x="4169829" y="3709853"/>
              <a:ext cx="0" cy="312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grpSp>
      <p:grpSp>
        <p:nvGrpSpPr>
          <p:cNvPr id="10" name="Group 41"/>
          <p:cNvGrpSpPr>
            <a:grpSpLocks noChangeAspect="1"/>
          </p:cNvGrpSpPr>
          <p:nvPr/>
        </p:nvGrpSpPr>
        <p:grpSpPr bwMode="auto">
          <a:xfrm>
            <a:off x="7357002" y="1581789"/>
            <a:ext cx="3761505" cy="2018031"/>
            <a:chOff x="887" y="509"/>
            <a:chExt cx="1885" cy="1403"/>
          </a:xfrm>
        </p:grpSpPr>
        <p:sp>
          <p:nvSpPr>
            <p:cNvPr id="11" name="Freeform 42"/>
            <p:cNvSpPr>
              <a:spLocks/>
            </p:cNvSpPr>
            <p:nvPr/>
          </p:nvSpPr>
          <p:spPr bwMode="auto">
            <a:xfrm>
              <a:off x="907" y="529"/>
              <a:ext cx="1845" cy="1128"/>
            </a:xfrm>
            <a:custGeom>
              <a:avLst/>
              <a:gdLst>
                <a:gd name="T0" fmla="*/ 0 w 3843"/>
                <a:gd name="T1" fmla="*/ 0 h 2350"/>
                <a:gd name="T2" fmla="*/ 0 w 3843"/>
                <a:gd name="T3" fmla="*/ 106 h 2350"/>
                <a:gd name="T4" fmla="*/ 54 w 3843"/>
                <a:gd name="T5" fmla="*/ 106 h 2350"/>
                <a:gd name="T6" fmla="*/ 54 w 3843"/>
                <a:gd name="T7" fmla="*/ 325 h 2350"/>
                <a:gd name="T8" fmla="*/ 106 w 3843"/>
                <a:gd name="T9" fmla="*/ 325 h 2350"/>
                <a:gd name="T10" fmla="*/ 106 w 3843"/>
                <a:gd name="T11" fmla="*/ 433 h 2350"/>
                <a:gd name="T12" fmla="*/ 222 w 3843"/>
                <a:gd name="T13" fmla="*/ 433 h 2350"/>
                <a:gd name="T14" fmla="*/ 222 w 3843"/>
                <a:gd name="T15" fmla="*/ 561 h 2350"/>
                <a:gd name="T16" fmla="*/ 270 w 3843"/>
                <a:gd name="T17" fmla="*/ 561 h 2350"/>
                <a:gd name="T18" fmla="*/ 270 w 3843"/>
                <a:gd name="T19" fmla="*/ 804 h 2350"/>
                <a:gd name="T20" fmla="*/ 433 w 3843"/>
                <a:gd name="T21" fmla="*/ 804 h 2350"/>
                <a:gd name="T22" fmla="*/ 433 w 3843"/>
                <a:gd name="T23" fmla="*/ 929 h 2350"/>
                <a:gd name="T24" fmla="*/ 600 w 3843"/>
                <a:gd name="T25" fmla="*/ 929 h 2350"/>
                <a:gd name="T26" fmla="*/ 600 w 3843"/>
                <a:gd name="T27" fmla="*/ 1077 h 2350"/>
                <a:gd name="T28" fmla="*/ 654 w 3843"/>
                <a:gd name="T29" fmla="*/ 1077 h 2350"/>
                <a:gd name="T30" fmla="*/ 654 w 3843"/>
                <a:gd name="T31" fmla="*/ 1221 h 2350"/>
                <a:gd name="T32" fmla="*/ 875 w 3843"/>
                <a:gd name="T33" fmla="*/ 1221 h 2350"/>
                <a:gd name="T34" fmla="*/ 875 w 3843"/>
                <a:gd name="T35" fmla="*/ 1525 h 2350"/>
                <a:gd name="T36" fmla="*/ 1102 w 3843"/>
                <a:gd name="T37" fmla="*/ 1525 h 2350"/>
                <a:gd name="T38" fmla="*/ 1102 w 3843"/>
                <a:gd name="T39" fmla="*/ 1825 h 2350"/>
                <a:gd name="T40" fmla="*/ 1914 w 3843"/>
                <a:gd name="T41" fmla="*/ 1825 h 2350"/>
                <a:gd name="T42" fmla="*/ 1914 w 3843"/>
                <a:gd name="T43" fmla="*/ 2094 h 2350"/>
                <a:gd name="T44" fmla="*/ 2083 w 3843"/>
                <a:gd name="T45" fmla="*/ 2094 h 2350"/>
                <a:gd name="T46" fmla="*/ 2083 w 3843"/>
                <a:gd name="T47" fmla="*/ 2350 h 2350"/>
                <a:gd name="T48" fmla="*/ 3843 w 3843"/>
                <a:gd name="T49" fmla="*/ 2350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43" h="2350">
                  <a:moveTo>
                    <a:pt x="0" y="0"/>
                  </a:moveTo>
                  <a:lnTo>
                    <a:pt x="0" y="106"/>
                  </a:lnTo>
                  <a:lnTo>
                    <a:pt x="54" y="106"/>
                  </a:lnTo>
                  <a:lnTo>
                    <a:pt x="54" y="325"/>
                  </a:lnTo>
                  <a:lnTo>
                    <a:pt x="106" y="325"/>
                  </a:lnTo>
                  <a:lnTo>
                    <a:pt x="106" y="433"/>
                  </a:lnTo>
                  <a:lnTo>
                    <a:pt x="222" y="433"/>
                  </a:lnTo>
                  <a:lnTo>
                    <a:pt x="222" y="561"/>
                  </a:lnTo>
                  <a:lnTo>
                    <a:pt x="270" y="561"/>
                  </a:lnTo>
                  <a:lnTo>
                    <a:pt x="270" y="804"/>
                  </a:lnTo>
                  <a:lnTo>
                    <a:pt x="433" y="804"/>
                  </a:lnTo>
                  <a:lnTo>
                    <a:pt x="433" y="929"/>
                  </a:lnTo>
                  <a:lnTo>
                    <a:pt x="600" y="929"/>
                  </a:lnTo>
                  <a:lnTo>
                    <a:pt x="600" y="1077"/>
                  </a:lnTo>
                  <a:lnTo>
                    <a:pt x="654" y="1077"/>
                  </a:lnTo>
                  <a:lnTo>
                    <a:pt x="654" y="1221"/>
                  </a:lnTo>
                  <a:lnTo>
                    <a:pt x="875" y="1221"/>
                  </a:lnTo>
                  <a:lnTo>
                    <a:pt x="875" y="1525"/>
                  </a:lnTo>
                  <a:lnTo>
                    <a:pt x="1102" y="1525"/>
                  </a:lnTo>
                  <a:lnTo>
                    <a:pt x="1102" y="1825"/>
                  </a:lnTo>
                  <a:lnTo>
                    <a:pt x="1914" y="1825"/>
                  </a:lnTo>
                  <a:lnTo>
                    <a:pt x="1914" y="2094"/>
                  </a:lnTo>
                  <a:lnTo>
                    <a:pt x="2083" y="2094"/>
                  </a:lnTo>
                  <a:lnTo>
                    <a:pt x="2083" y="2350"/>
                  </a:lnTo>
                  <a:lnTo>
                    <a:pt x="3843" y="2350"/>
                  </a:ln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Line 43"/>
            <p:cNvSpPr>
              <a:spLocks noChangeShapeType="1"/>
            </p:cNvSpPr>
            <p:nvPr/>
          </p:nvSpPr>
          <p:spPr bwMode="auto">
            <a:xfrm flipH="1">
              <a:off x="2732" y="1657"/>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Line 44"/>
            <p:cNvSpPr>
              <a:spLocks noChangeShapeType="1"/>
            </p:cNvSpPr>
            <p:nvPr/>
          </p:nvSpPr>
          <p:spPr bwMode="auto">
            <a:xfrm>
              <a:off x="2752" y="1637"/>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Line 45"/>
            <p:cNvSpPr>
              <a:spLocks noChangeShapeType="1"/>
            </p:cNvSpPr>
            <p:nvPr/>
          </p:nvSpPr>
          <p:spPr bwMode="auto">
            <a:xfrm flipH="1">
              <a:off x="2336" y="1657"/>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Line 46"/>
            <p:cNvSpPr>
              <a:spLocks noChangeShapeType="1"/>
            </p:cNvSpPr>
            <p:nvPr/>
          </p:nvSpPr>
          <p:spPr bwMode="auto">
            <a:xfrm>
              <a:off x="2356" y="1637"/>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Line 47"/>
            <p:cNvSpPr>
              <a:spLocks noChangeShapeType="1"/>
            </p:cNvSpPr>
            <p:nvPr/>
          </p:nvSpPr>
          <p:spPr bwMode="auto">
            <a:xfrm flipH="1">
              <a:off x="1703" y="1405"/>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Line 48"/>
            <p:cNvSpPr>
              <a:spLocks noChangeShapeType="1"/>
            </p:cNvSpPr>
            <p:nvPr/>
          </p:nvSpPr>
          <p:spPr bwMode="auto">
            <a:xfrm>
              <a:off x="1723" y="1385"/>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Line 49"/>
            <p:cNvSpPr>
              <a:spLocks noChangeShapeType="1"/>
            </p:cNvSpPr>
            <p:nvPr/>
          </p:nvSpPr>
          <p:spPr bwMode="auto">
            <a:xfrm flipH="1">
              <a:off x="1677" y="1405"/>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Line 50"/>
            <p:cNvSpPr>
              <a:spLocks noChangeShapeType="1"/>
            </p:cNvSpPr>
            <p:nvPr/>
          </p:nvSpPr>
          <p:spPr bwMode="auto">
            <a:xfrm>
              <a:off x="1697" y="1385"/>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Line 51"/>
            <p:cNvSpPr>
              <a:spLocks noChangeShapeType="1"/>
            </p:cNvSpPr>
            <p:nvPr/>
          </p:nvSpPr>
          <p:spPr bwMode="auto">
            <a:xfrm flipH="1">
              <a:off x="1650" y="1405"/>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Line 52"/>
            <p:cNvSpPr>
              <a:spLocks noChangeShapeType="1"/>
            </p:cNvSpPr>
            <p:nvPr/>
          </p:nvSpPr>
          <p:spPr bwMode="auto">
            <a:xfrm>
              <a:off x="1670" y="1385"/>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Line 53"/>
            <p:cNvSpPr>
              <a:spLocks noChangeShapeType="1"/>
            </p:cNvSpPr>
            <p:nvPr/>
          </p:nvSpPr>
          <p:spPr bwMode="auto">
            <a:xfrm flipH="1">
              <a:off x="1176" y="1044"/>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Line 54"/>
            <p:cNvSpPr>
              <a:spLocks noChangeShapeType="1"/>
            </p:cNvSpPr>
            <p:nvPr/>
          </p:nvSpPr>
          <p:spPr bwMode="auto">
            <a:xfrm>
              <a:off x="1196" y="1024"/>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Line 55"/>
            <p:cNvSpPr>
              <a:spLocks noChangeShapeType="1"/>
            </p:cNvSpPr>
            <p:nvPr/>
          </p:nvSpPr>
          <p:spPr bwMode="auto">
            <a:xfrm flipH="1">
              <a:off x="1149" y="976"/>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Line 56"/>
            <p:cNvSpPr>
              <a:spLocks noChangeShapeType="1"/>
            </p:cNvSpPr>
            <p:nvPr/>
          </p:nvSpPr>
          <p:spPr bwMode="auto">
            <a:xfrm>
              <a:off x="1169" y="956"/>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Line 57"/>
            <p:cNvSpPr>
              <a:spLocks noChangeShapeType="1"/>
            </p:cNvSpPr>
            <p:nvPr/>
          </p:nvSpPr>
          <p:spPr bwMode="auto">
            <a:xfrm flipH="1">
              <a:off x="1069" y="916"/>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Line 58"/>
            <p:cNvSpPr>
              <a:spLocks noChangeShapeType="1"/>
            </p:cNvSpPr>
            <p:nvPr/>
          </p:nvSpPr>
          <p:spPr bwMode="auto">
            <a:xfrm>
              <a:off x="1089" y="896"/>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Line 59"/>
            <p:cNvSpPr>
              <a:spLocks noChangeShapeType="1"/>
            </p:cNvSpPr>
            <p:nvPr/>
          </p:nvSpPr>
          <p:spPr bwMode="auto">
            <a:xfrm flipH="1">
              <a:off x="937" y="738"/>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Line 60"/>
            <p:cNvSpPr>
              <a:spLocks noChangeShapeType="1"/>
            </p:cNvSpPr>
            <p:nvPr/>
          </p:nvSpPr>
          <p:spPr bwMode="auto">
            <a:xfrm>
              <a:off x="957" y="718"/>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Line 61"/>
            <p:cNvSpPr>
              <a:spLocks noChangeShapeType="1"/>
            </p:cNvSpPr>
            <p:nvPr/>
          </p:nvSpPr>
          <p:spPr bwMode="auto">
            <a:xfrm flipH="1">
              <a:off x="887" y="529"/>
              <a:ext cx="40"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Line 62"/>
            <p:cNvSpPr>
              <a:spLocks noChangeShapeType="1"/>
            </p:cNvSpPr>
            <p:nvPr/>
          </p:nvSpPr>
          <p:spPr bwMode="auto">
            <a:xfrm>
              <a:off x="907" y="509"/>
              <a:ext cx="0" cy="4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Freeform 63"/>
            <p:cNvSpPr>
              <a:spLocks/>
            </p:cNvSpPr>
            <p:nvPr/>
          </p:nvSpPr>
          <p:spPr bwMode="auto">
            <a:xfrm>
              <a:off x="899" y="529"/>
              <a:ext cx="824" cy="1383"/>
            </a:xfrm>
            <a:custGeom>
              <a:avLst/>
              <a:gdLst>
                <a:gd name="T0" fmla="*/ 0 w 1700"/>
                <a:gd name="T1" fmla="*/ 0 h 2881"/>
                <a:gd name="T2" fmla="*/ 53 w 1700"/>
                <a:gd name="T3" fmla="*/ 0 h 2881"/>
                <a:gd name="T4" fmla="*/ 53 w 1700"/>
                <a:gd name="T5" fmla="*/ 211 h 2881"/>
                <a:gd name="T6" fmla="*/ 164 w 1700"/>
                <a:gd name="T7" fmla="*/ 211 h 2881"/>
                <a:gd name="T8" fmla="*/ 164 w 1700"/>
                <a:gd name="T9" fmla="*/ 824 h 2881"/>
                <a:gd name="T10" fmla="*/ 217 w 1700"/>
                <a:gd name="T11" fmla="*/ 824 h 2881"/>
                <a:gd name="T12" fmla="*/ 217 w 1700"/>
                <a:gd name="T13" fmla="*/ 1031 h 2881"/>
                <a:gd name="T14" fmla="*/ 272 w 1700"/>
                <a:gd name="T15" fmla="*/ 1031 h 2881"/>
                <a:gd name="T16" fmla="*/ 272 w 1700"/>
                <a:gd name="T17" fmla="*/ 1237 h 2881"/>
                <a:gd name="T18" fmla="*/ 327 w 1700"/>
                <a:gd name="T19" fmla="*/ 1237 h 2881"/>
                <a:gd name="T20" fmla="*/ 327 w 1700"/>
                <a:gd name="T21" fmla="*/ 1440 h 2881"/>
                <a:gd name="T22" fmla="*/ 435 w 1700"/>
                <a:gd name="T23" fmla="*/ 1440 h 2881"/>
                <a:gd name="T24" fmla="*/ 435 w 1700"/>
                <a:gd name="T25" fmla="*/ 1644 h 2881"/>
                <a:gd name="T26" fmla="*/ 545 w 1700"/>
                <a:gd name="T27" fmla="*/ 1644 h 2881"/>
                <a:gd name="T28" fmla="*/ 545 w 1700"/>
                <a:gd name="T29" fmla="*/ 1852 h 2881"/>
                <a:gd name="T30" fmla="*/ 602 w 1700"/>
                <a:gd name="T31" fmla="*/ 1852 h 2881"/>
                <a:gd name="T32" fmla="*/ 602 w 1700"/>
                <a:gd name="T33" fmla="*/ 2266 h 2881"/>
                <a:gd name="T34" fmla="*/ 764 w 1700"/>
                <a:gd name="T35" fmla="*/ 2266 h 2881"/>
                <a:gd name="T36" fmla="*/ 764 w 1700"/>
                <a:gd name="T37" fmla="*/ 2469 h 2881"/>
                <a:gd name="T38" fmla="*/ 878 w 1700"/>
                <a:gd name="T39" fmla="*/ 2469 h 2881"/>
                <a:gd name="T40" fmla="*/ 878 w 1700"/>
                <a:gd name="T41" fmla="*/ 2676 h 2881"/>
                <a:gd name="T42" fmla="*/ 1700 w 1700"/>
                <a:gd name="T43" fmla="*/ 2676 h 2881"/>
                <a:gd name="T44" fmla="*/ 1700 w 1700"/>
                <a:gd name="T45" fmla="*/ 2881 h 2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0" h="2881">
                  <a:moveTo>
                    <a:pt x="0" y="0"/>
                  </a:moveTo>
                  <a:lnTo>
                    <a:pt x="53" y="0"/>
                  </a:lnTo>
                  <a:lnTo>
                    <a:pt x="53" y="211"/>
                  </a:lnTo>
                  <a:lnTo>
                    <a:pt x="164" y="211"/>
                  </a:lnTo>
                  <a:lnTo>
                    <a:pt x="164" y="824"/>
                  </a:lnTo>
                  <a:lnTo>
                    <a:pt x="217" y="824"/>
                  </a:lnTo>
                  <a:lnTo>
                    <a:pt x="217" y="1031"/>
                  </a:lnTo>
                  <a:lnTo>
                    <a:pt x="272" y="1031"/>
                  </a:lnTo>
                  <a:lnTo>
                    <a:pt x="272" y="1237"/>
                  </a:lnTo>
                  <a:lnTo>
                    <a:pt x="327" y="1237"/>
                  </a:lnTo>
                  <a:lnTo>
                    <a:pt x="327" y="1440"/>
                  </a:lnTo>
                  <a:lnTo>
                    <a:pt x="435" y="1440"/>
                  </a:lnTo>
                  <a:lnTo>
                    <a:pt x="435" y="1644"/>
                  </a:lnTo>
                  <a:lnTo>
                    <a:pt x="545" y="1644"/>
                  </a:lnTo>
                  <a:lnTo>
                    <a:pt x="545" y="1852"/>
                  </a:lnTo>
                  <a:lnTo>
                    <a:pt x="602" y="1852"/>
                  </a:lnTo>
                  <a:lnTo>
                    <a:pt x="602" y="2266"/>
                  </a:lnTo>
                  <a:lnTo>
                    <a:pt x="764" y="2266"/>
                  </a:lnTo>
                  <a:lnTo>
                    <a:pt x="764" y="2469"/>
                  </a:lnTo>
                  <a:lnTo>
                    <a:pt x="878" y="2469"/>
                  </a:lnTo>
                  <a:lnTo>
                    <a:pt x="878" y="2676"/>
                  </a:lnTo>
                  <a:lnTo>
                    <a:pt x="1700" y="2676"/>
                  </a:lnTo>
                  <a:lnTo>
                    <a:pt x="1700" y="2881"/>
                  </a:lnTo>
                </a:path>
              </a:pathLst>
            </a:custGeom>
            <a:noFill/>
            <a:ln w="285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62560" tIns="81280" rIns="162560" bIns="81280"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32" name="ZoneTexte 9"/>
          <p:cNvSpPr txBox="1"/>
          <p:nvPr/>
        </p:nvSpPr>
        <p:spPr>
          <a:xfrm>
            <a:off x="6974346" y="1478529"/>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1.0</a:t>
            </a:r>
          </a:p>
        </p:txBody>
      </p:sp>
      <p:sp>
        <p:nvSpPr>
          <p:cNvPr id="133" name="ZoneTexte 11"/>
          <p:cNvSpPr txBox="1"/>
          <p:nvPr/>
        </p:nvSpPr>
        <p:spPr>
          <a:xfrm>
            <a:off x="6974346" y="1877205"/>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0.8</a:t>
            </a:r>
          </a:p>
        </p:txBody>
      </p:sp>
      <p:sp>
        <p:nvSpPr>
          <p:cNvPr id="134" name="ZoneTexte 13"/>
          <p:cNvSpPr txBox="1"/>
          <p:nvPr/>
        </p:nvSpPr>
        <p:spPr>
          <a:xfrm>
            <a:off x="6974346" y="2275881"/>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0.6</a:t>
            </a:r>
          </a:p>
        </p:txBody>
      </p:sp>
      <p:sp>
        <p:nvSpPr>
          <p:cNvPr id="135" name="ZoneTexte 15"/>
          <p:cNvSpPr txBox="1"/>
          <p:nvPr/>
        </p:nvSpPr>
        <p:spPr>
          <a:xfrm>
            <a:off x="6974346" y="2674538"/>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0.4</a:t>
            </a:r>
          </a:p>
        </p:txBody>
      </p:sp>
      <p:sp>
        <p:nvSpPr>
          <p:cNvPr id="136" name="ZoneTexte 17"/>
          <p:cNvSpPr txBox="1"/>
          <p:nvPr/>
        </p:nvSpPr>
        <p:spPr>
          <a:xfrm>
            <a:off x="6974346" y="3073211"/>
            <a:ext cx="285335"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0.2</a:t>
            </a:r>
          </a:p>
        </p:txBody>
      </p:sp>
      <p:sp>
        <p:nvSpPr>
          <p:cNvPr id="137" name="ZoneTexte 19"/>
          <p:cNvSpPr txBox="1"/>
          <p:nvPr/>
        </p:nvSpPr>
        <p:spPr>
          <a:xfrm>
            <a:off x="7145866" y="3471905"/>
            <a:ext cx="113814" cy="246221"/>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a:t>
            </a:r>
          </a:p>
        </p:txBody>
      </p:sp>
      <p:sp>
        <p:nvSpPr>
          <p:cNvPr id="138" name="ZoneTexte 20"/>
          <p:cNvSpPr txBox="1"/>
          <p:nvPr/>
        </p:nvSpPr>
        <p:spPr>
          <a:xfrm>
            <a:off x="7333664" y="3700265"/>
            <a:ext cx="113814"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rPr>
              <a:t>0</a:t>
            </a:r>
          </a:p>
        </p:txBody>
      </p:sp>
      <p:sp>
        <p:nvSpPr>
          <p:cNvPr id="139" name="ZoneTexte 21"/>
          <p:cNvSpPr txBox="1"/>
          <p:nvPr/>
        </p:nvSpPr>
        <p:spPr>
          <a:xfrm>
            <a:off x="7905340" y="3700265"/>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12</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40" name="ZoneTexte 22"/>
          <p:cNvSpPr txBox="1"/>
          <p:nvPr/>
        </p:nvSpPr>
        <p:spPr>
          <a:xfrm>
            <a:off x="8533920" y="3700265"/>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24</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41" name="ZoneTexte 23"/>
          <p:cNvSpPr txBox="1"/>
          <p:nvPr/>
        </p:nvSpPr>
        <p:spPr>
          <a:xfrm>
            <a:off x="9165104" y="3700265"/>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36</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42" name="ZoneTexte 24"/>
          <p:cNvSpPr txBox="1"/>
          <p:nvPr/>
        </p:nvSpPr>
        <p:spPr>
          <a:xfrm>
            <a:off x="9795072" y="3700265"/>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48</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43" name="ZoneTexte 25"/>
          <p:cNvSpPr txBox="1"/>
          <p:nvPr/>
        </p:nvSpPr>
        <p:spPr>
          <a:xfrm>
            <a:off x="10423648" y="3700265"/>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60</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44" name="ZoneTexte 26"/>
          <p:cNvSpPr txBox="1"/>
          <p:nvPr/>
        </p:nvSpPr>
        <p:spPr>
          <a:xfrm>
            <a:off x="11052888" y="3700265"/>
            <a:ext cx="227626" cy="246221"/>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72</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45" name="ZoneTexte 27"/>
          <p:cNvSpPr txBox="1"/>
          <p:nvPr/>
        </p:nvSpPr>
        <p:spPr>
          <a:xfrm>
            <a:off x="7067700" y="3962135"/>
            <a:ext cx="4423205" cy="246221"/>
          </a:xfrm>
          <a:prstGeom prst="rect">
            <a:avLst/>
          </a:prstGeom>
          <a:noFill/>
        </p:spPr>
        <p:txBody>
          <a:bodyPr wrap="squar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prstClr val="black"/>
                </a:solidFill>
                <a:effectLst/>
                <a:uLnTx/>
                <a:uFillTx/>
                <a:latin typeface="Arial"/>
                <a:ea typeface="+mn-ea"/>
                <a:cs typeface="Arial" pitchFamily="34" charset="0"/>
              </a:rPr>
              <a:t>Survival </a:t>
            </a:r>
            <a:r>
              <a:rPr kumimoji="0" lang="en-US" sz="1600" b="1" i="0" u="none" strike="noStrike" kern="1200" cap="none" spc="0" normalizeH="0" baseline="0" noProof="0" dirty="0">
                <a:ln>
                  <a:noFill/>
                </a:ln>
                <a:solidFill>
                  <a:prstClr val="black"/>
                </a:solidFill>
                <a:effectLst/>
                <a:uLnTx/>
                <a:uFillTx/>
                <a:latin typeface="Arial"/>
                <a:ea typeface="+mn-ea"/>
                <a:cs typeface="Arial" pitchFamily="34" charset="0"/>
              </a:rPr>
              <a:t>A</a:t>
            </a:r>
            <a:r>
              <a:rPr kumimoji="0" lang="ro-RO" sz="1600" b="1" i="0" u="none" strike="noStrike" kern="1200" cap="none" spc="0" normalizeH="0" baseline="0" noProof="0" dirty="0">
                <a:ln>
                  <a:noFill/>
                </a:ln>
                <a:solidFill>
                  <a:prstClr val="black"/>
                </a:solidFill>
                <a:effectLst/>
                <a:uLnTx/>
                <a:uFillTx/>
                <a:latin typeface="Arial"/>
                <a:ea typeface="+mn-ea"/>
                <a:cs typeface="Arial" pitchFamily="34" charset="0"/>
              </a:rPr>
              <a:t>fter </a:t>
            </a:r>
            <a:r>
              <a:rPr kumimoji="0" lang="en-US" sz="1600" b="1" i="0" u="none" strike="noStrike" kern="1200" cap="none" spc="0" normalizeH="0" baseline="0" noProof="0" dirty="0">
                <a:ln>
                  <a:noFill/>
                </a:ln>
                <a:solidFill>
                  <a:prstClr val="black"/>
                </a:solidFill>
                <a:effectLst/>
                <a:uLnTx/>
                <a:uFillTx/>
                <a:latin typeface="Arial"/>
                <a:ea typeface="+mn-ea"/>
                <a:cs typeface="Arial" pitchFamily="34" charset="0"/>
              </a:rPr>
              <a:t>D</a:t>
            </a:r>
            <a:r>
              <a:rPr kumimoji="0" lang="ro-RO" sz="1600" b="1" i="0" u="none" strike="noStrike" kern="1200" cap="none" spc="0" normalizeH="0" baseline="0" noProof="0" dirty="0">
                <a:ln>
                  <a:noFill/>
                </a:ln>
                <a:solidFill>
                  <a:prstClr val="black"/>
                </a:solidFill>
                <a:effectLst/>
                <a:uLnTx/>
                <a:uFillTx/>
                <a:latin typeface="Arial"/>
                <a:ea typeface="+mn-ea"/>
                <a:cs typeface="Arial" pitchFamily="34" charset="0"/>
              </a:rPr>
              <a:t>iscontinuation</a:t>
            </a:r>
            <a:r>
              <a:rPr kumimoji="0" lang="en-US" sz="1600" b="1"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600" b="1" i="0" u="none" strike="noStrike" kern="1200" cap="none" spc="0" normalizeH="0" baseline="0" noProof="0" dirty="0">
                <a:ln>
                  <a:noFill/>
                </a:ln>
                <a:solidFill>
                  <a:prstClr val="black"/>
                </a:solidFill>
                <a:effectLst/>
                <a:uLnTx/>
                <a:uFillTx/>
                <a:latin typeface="Arial"/>
                <a:ea typeface="+mn-ea"/>
                <a:cs typeface="Arial" pitchFamily="34" charset="0"/>
              </a:rPr>
              <a:t>mo</a:t>
            </a:r>
            <a:endParaRPr kumimoji="0" lang="fr-FR" sz="1600" b="1"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46" name="ZoneTexte 28"/>
          <p:cNvSpPr txBox="1"/>
          <p:nvPr/>
        </p:nvSpPr>
        <p:spPr>
          <a:xfrm rot="16200000">
            <a:off x="5735526" y="2484619"/>
            <a:ext cx="2002213" cy="246221"/>
          </a:xfrm>
          <a:prstGeom prst="rect">
            <a:avLst/>
          </a:prstGeom>
          <a:noFill/>
        </p:spPr>
        <p:txBody>
          <a:bodyPr wrap="squar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a:ea typeface="+mn-ea"/>
                <a:cs typeface="Arial" pitchFamily="34" charset="0"/>
              </a:rPr>
              <a:t>Cumulative Survival</a:t>
            </a:r>
          </a:p>
        </p:txBody>
      </p:sp>
      <p:grpSp>
        <p:nvGrpSpPr>
          <p:cNvPr id="3" name="Group 2">
            <a:extLst>
              <a:ext uri="{FF2B5EF4-FFF2-40B4-BE49-F238E27FC236}">
                <a16:creationId xmlns:a16="http://schemas.microsoft.com/office/drawing/2014/main" id="{CADA6DF3-87A1-4882-BD92-157684367258}"/>
              </a:ext>
            </a:extLst>
          </p:cNvPr>
          <p:cNvGrpSpPr/>
          <p:nvPr/>
        </p:nvGrpSpPr>
        <p:grpSpPr>
          <a:xfrm>
            <a:off x="663801" y="4629854"/>
            <a:ext cx="10535253" cy="569552"/>
            <a:chOff x="663764" y="5546399"/>
            <a:chExt cx="10535252" cy="569552"/>
          </a:xfrm>
        </p:grpSpPr>
        <p:sp>
          <p:nvSpPr>
            <p:cNvPr id="102" name="ZoneTexte 20"/>
            <p:cNvSpPr txBox="1"/>
            <p:nvPr/>
          </p:nvSpPr>
          <p:spPr>
            <a:xfrm>
              <a:off x="1687183" y="5746615"/>
              <a:ext cx="169918" cy="369332"/>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23</a:t>
              </a:r>
            </a:p>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33</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03" name="ZoneTexte 21"/>
            <p:cNvSpPr txBox="1"/>
            <p:nvPr/>
          </p:nvSpPr>
          <p:spPr>
            <a:xfrm>
              <a:off x="2315761" y="5746611"/>
              <a:ext cx="169918" cy="369332"/>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12</a:t>
              </a:r>
              <a:b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b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10</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04" name="ZoneTexte 22"/>
            <p:cNvSpPr txBox="1"/>
            <p:nvPr/>
          </p:nvSpPr>
          <p:spPr>
            <a:xfrm>
              <a:off x="2986824" y="5746611"/>
              <a:ext cx="84959" cy="369332"/>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7</a:t>
              </a:r>
            </a:p>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4</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05" name="ZoneTexte 23"/>
            <p:cNvSpPr txBox="1"/>
            <p:nvPr/>
          </p:nvSpPr>
          <p:spPr>
            <a:xfrm>
              <a:off x="3618009" y="5746611"/>
              <a:ext cx="84959" cy="369332"/>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4</a:t>
              </a:r>
            </a:p>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0</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06" name="ZoneTexte 24"/>
            <p:cNvSpPr txBox="1"/>
            <p:nvPr/>
          </p:nvSpPr>
          <p:spPr>
            <a:xfrm>
              <a:off x="4247977" y="5746611"/>
              <a:ext cx="84959" cy="184666"/>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3</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07" name="ZoneTexte 25"/>
            <p:cNvSpPr txBox="1"/>
            <p:nvPr/>
          </p:nvSpPr>
          <p:spPr>
            <a:xfrm>
              <a:off x="4876555" y="5746611"/>
              <a:ext cx="84959" cy="184666"/>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1</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08" name="ZoneTexte 26"/>
            <p:cNvSpPr txBox="1"/>
            <p:nvPr/>
          </p:nvSpPr>
          <p:spPr>
            <a:xfrm>
              <a:off x="5505793" y="5746611"/>
              <a:ext cx="84959" cy="184666"/>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0</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09" name="ZoneTexte 20"/>
            <p:cNvSpPr txBox="1"/>
            <p:nvPr/>
          </p:nvSpPr>
          <p:spPr>
            <a:xfrm>
              <a:off x="802969" y="5746615"/>
              <a:ext cx="655884" cy="369332"/>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PLT</a:t>
              </a:r>
              <a:r>
                <a:rPr kumimoji="0" lang="en-US" sz="1200"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≥100</a:t>
              </a:r>
            </a:p>
            <a:p>
              <a:pPr marL="0" marR="0" lvl="0" indent="0" algn="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PLT</a:t>
              </a:r>
              <a:r>
                <a:rPr kumimoji="0" lang="en-US" sz="1200"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&lt;100</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10" name="ZoneTexte 20"/>
            <p:cNvSpPr txBox="1"/>
            <p:nvPr/>
          </p:nvSpPr>
          <p:spPr>
            <a:xfrm>
              <a:off x="663764" y="5562454"/>
              <a:ext cx="795089" cy="184666"/>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black"/>
                  </a:solidFill>
                  <a:effectLst/>
                  <a:uLnTx/>
                  <a:uFillTx/>
                  <a:latin typeface="Arial"/>
                  <a:ea typeface="+mn-ea"/>
                  <a:cs typeface="Arial" pitchFamily="34" charset="0"/>
                </a:rPr>
                <a:t>No. at </a:t>
              </a:r>
              <a:r>
                <a:rPr kumimoji="0" lang="en-US" sz="1200" b="1" i="0" u="none" strike="noStrike" kern="1200" cap="none" spc="0" normalizeH="0" baseline="0" noProof="0" dirty="0">
                  <a:ln>
                    <a:noFill/>
                  </a:ln>
                  <a:solidFill>
                    <a:prstClr val="black"/>
                  </a:solidFill>
                  <a:effectLst/>
                  <a:uLnTx/>
                  <a:uFillTx/>
                  <a:latin typeface="Arial"/>
                  <a:ea typeface="+mn-ea"/>
                  <a:cs typeface="Arial" pitchFamily="34" charset="0"/>
                </a:rPr>
                <a:t>R</a:t>
              </a:r>
              <a:r>
                <a:rPr kumimoji="0" lang="ro-RO" sz="1200" b="1" i="0" u="none" strike="noStrike" kern="1200" cap="none" spc="0" normalizeH="0" baseline="0" noProof="0" dirty="0">
                  <a:ln>
                    <a:noFill/>
                  </a:ln>
                  <a:solidFill>
                    <a:prstClr val="black"/>
                  </a:solidFill>
                  <a:effectLst/>
                  <a:uLnTx/>
                  <a:uFillTx/>
                  <a:latin typeface="Arial"/>
                  <a:ea typeface="+mn-ea"/>
                  <a:cs typeface="Arial" pitchFamily="34" charset="0"/>
                </a:rPr>
                <a:t>isk</a:t>
              </a:r>
              <a:endParaRPr kumimoji="0" lang="fr-FR" sz="1200" b="1"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48" name="ZoneTexte 20"/>
            <p:cNvSpPr txBox="1"/>
            <p:nvPr/>
          </p:nvSpPr>
          <p:spPr>
            <a:xfrm>
              <a:off x="7295449" y="5746615"/>
              <a:ext cx="169918" cy="369332"/>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28</a:t>
              </a:r>
            </a:p>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14</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49" name="ZoneTexte 21"/>
            <p:cNvSpPr txBox="1"/>
            <p:nvPr/>
          </p:nvSpPr>
          <p:spPr>
            <a:xfrm>
              <a:off x="7924029" y="5746611"/>
              <a:ext cx="169918" cy="369332"/>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16</a:t>
              </a:r>
            </a:p>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3</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50" name="ZoneTexte 22"/>
            <p:cNvSpPr txBox="1"/>
            <p:nvPr/>
          </p:nvSpPr>
          <p:spPr>
            <a:xfrm>
              <a:off x="8595088" y="5746611"/>
              <a:ext cx="84959" cy="369332"/>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4</a:t>
              </a:r>
            </a:p>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3</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51" name="ZoneTexte 23"/>
            <p:cNvSpPr txBox="1"/>
            <p:nvPr/>
          </p:nvSpPr>
          <p:spPr>
            <a:xfrm>
              <a:off x="9226275" y="5746611"/>
              <a:ext cx="84959" cy="369332"/>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4</a:t>
              </a:r>
            </a:p>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1</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52" name="ZoneTexte 24"/>
            <p:cNvSpPr txBox="1"/>
            <p:nvPr/>
          </p:nvSpPr>
          <p:spPr>
            <a:xfrm>
              <a:off x="9856240" y="5746611"/>
              <a:ext cx="84959" cy="369332"/>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2</a:t>
              </a:r>
              <a:b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b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0</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53" name="ZoneTexte 25"/>
            <p:cNvSpPr txBox="1"/>
            <p:nvPr/>
          </p:nvSpPr>
          <p:spPr>
            <a:xfrm>
              <a:off x="10484820" y="5746611"/>
              <a:ext cx="84959" cy="184666"/>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1</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54" name="ZoneTexte 26"/>
            <p:cNvSpPr txBox="1"/>
            <p:nvPr/>
          </p:nvSpPr>
          <p:spPr>
            <a:xfrm>
              <a:off x="11114057" y="5746611"/>
              <a:ext cx="84959" cy="184666"/>
            </a:xfrm>
            <a:prstGeom prst="rect">
              <a:avLst/>
            </a:prstGeom>
            <a:noFill/>
          </p:spPr>
          <p:txBody>
            <a:bodyPr wrap="none" lIns="0" tIns="0" rIns="0" bIns="0" rtlCol="0">
              <a:spAutoFit/>
            </a:bodyP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0</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55" name="ZoneTexte 20"/>
            <p:cNvSpPr txBox="1"/>
            <p:nvPr/>
          </p:nvSpPr>
          <p:spPr>
            <a:xfrm>
              <a:off x="5841225" y="5746619"/>
              <a:ext cx="1293623" cy="369332"/>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rPr>
                <a:t>No </a:t>
              </a:r>
              <a:r>
                <a:rPr kumimoji="0" lang="en-US" sz="1200" b="0" i="0" u="none" strike="noStrike" kern="1200" cap="none" spc="0" normalizeH="0" baseline="0" noProof="0" dirty="0">
                  <a:ln>
                    <a:noFill/>
                  </a:ln>
                  <a:solidFill>
                    <a:prstClr val="black"/>
                  </a:solidFill>
                  <a:effectLst/>
                  <a:uLnTx/>
                  <a:uFillTx/>
                  <a:latin typeface="Arial"/>
                  <a:ea typeface="+mn-ea"/>
                  <a:cs typeface="Arial" pitchFamily="34" charset="0"/>
                </a:rPr>
                <a:t>clonal evolution</a:t>
              </a:r>
              <a:endParaRPr kumimoji="0" lang="ro-RO" sz="1200" b="0" i="0" u="none" strike="noStrike" kern="1200" cap="none" spc="0" normalizeH="0" baseline="0" noProof="0" dirty="0">
                <a:ln>
                  <a:noFill/>
                </a:ln>
                <a:solidFill>
                  <a:prstClr val="black"/>
                </a:solidFill>
                <a:effectLst/>
                <a:uLnTx/>
                <a:uFillTx/>
                <a:latin typeface="Arial"/>
                <a:ea typeface="+mn-ea"/>
                <a:cs typeface="Arial" pitchFamily="34" charset="0"/>
              </a:endParaRPr>
            </a:p>
            <a:p>
              <a:pPr marL="0" marR="0" lvl="0" indent="0" algn="r" defTabSz="121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pitchFamily="34" charset="0"/>
                </a:rPr>
                <a:t>Clonal evolution</a:t>
              </a:r>
              <a:endParaRPr kumimoji="0" lang="fr-FR" sz="12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56" name="ZoneTexte 20"/>
            <p:cNvSpPr txBox="1"/>
            <p:nvPr/>
          </p:nvSpPr>
          <p:spPr>
            <a:xfrm>
              <a:off x="6339759" y="5546399"/>
              <a:ext cx="795089" cy="184666"/>
            </a:xfrm>
            <a:prstGeom prst="rect">
              <a:avLst/>
            </a:prstGeom>
            <a:noFill/>
          </p:spPr>
          <p:txBody>
            <a:bodyPr wrap="none" lIns="0" tIns="0" rIns="0" bIns="0" rtlCol="0">
              <a:spAutoFit/>
            </a:bodyPr>
            <a:lstStyle/>
            <a:p>
              <a:pPr marL="0" marR="0" lvl="0" indent="0" algn="r" defTabSz="12186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black"/>
                  </a:solidFill>
                  <a:effectLst/>
                  <a:uLnTx/>
                  <a:uFillTx/>
                  <a:latin typeface="Arial"/>
                  <a:ea typeface="+mn-ea"/>
                  <a:cs typeface="Arial" pitchFamily="34" charset="0"/>
                </a:rPr>
                <a:t>No. at </a:t>
              </a:r>
              <a:r>
                <a:rPr kumimoji="0" lang="en-US" sz="1200" b="1" i="0" u="none" strike="noStrike" kern="1200" cap="none" spc="0" normalizeH="0" baseline="0" noProof="0" dirty="0">
                  <a:ln>
                    <a:noFill/>
                  </a:ln>
                  <a:solidFill>
                    <a:prstClr val="black"/>
                  </a:solidFill>
                  <a:effectLst/>
                  <a:uLnTx/>
                  <a:uFillTx/>
                  <a:latin typeface="Arial"/>
                  <a:ea typeface="+mn-ea"/>
                  <a:cs typeface="Arial" pitchFamily="34" charset="0"/>
                </a:rPr>
                <a:t>R</a:t>
              </a:r>
              <a:r>
                <a:rPr kumimoji="0" lang="ro-RO" sz="1200" b="1" i="0" u="none" strike="noStrike" kern="1200" cap="none" spc="0" normalizeH="0" baseline="0" noProof="0" dirty="0">
                  <a:ln>
                    <a:noFill/>
                  </a:ln>
                  <a:solidFill>
                    <a:prstClr val="black"/>
                  </a:solidFill>
                  <a:effectLst/>
                  <a:uLnTx/>
                  <a:uFillTx/>
                  <a:latin typeface="Arial"/>
                  <a:ea typeface="+mn-ea"/>
                  <a:cs typeface="Arial" pitchFamily="34" charset="0"/>
                </a:rPr>
                <a:t>isk</a:t>
              </a:r>
              <a:endParaRPr kumimoji="0" lang="fr-FR" sz="1200" b="1" i="0" u="none" strike="noStrike" kern="1200" cap="none" spc="0" normalizeH="0" baseline="0" noProof="0" dirty="0">
                <a:ln>
                  <a:noFill/>
                </a:ln>
                <a:solidFill>
                  <a:prstClr val="black"/>
                </a:solidFill>
                <a:effectLst/>
                <a:uLnTx/>
                <a:uFillTx/>
                <a:latin typeface="Arial"/>
                <a:ea typeface="+mn-ea"/>
                <a:cs typeface="Arial" pitchFamily="34" charset="0"/>
              </a:endParaRPr>
            </a:p>
          </p:txBody>
        </p:sp>
      </p:grpSp>
      <p:sp>
        <p:nvSpPr>
          <p:cNvPr id="157" name="ZoneTexte 23"/>
          <p:cNvSpPr txBox="1"/>
          <p:nvPr/>
        </p:nvSpPr>
        <p:spPr>
          <a:xfrm>
            <a:off x="9051293" y="1992029"/>
            <a:ext cx="2835713" cy="246221"/>
          </a:xfrm>
          <a:prstGeom prst="rect">
            <a:avLst/>
          </a:prstGeom>
          <a:noFill/>
        </p:spPr>
        <p:txBody>
          <a:bodyPr wrap="none" lIns="0" tIns="0" rIns="0" bIns="0" rtlCol="0">
            <a:spAutoFit/>
          </a:bodyPr>
          <a:lstStyle/>
          <a:p>
            <a:pPr marL="0" marR="0" lvl="0" indent="0" algn="l"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No clonal evolution at </a:t>
            </a: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follow-up</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58" name="ZoneTexte 23"/>
          <p:cNvSpPr txBox="1"/>
          <p:nvPr/>
        </p:nvSpPr>
        <p:spPr>
          <a:xfrm>
            <a:off x="9051293" y="2187233"/>
            <a:ext cx="2561599" cy="246221"/>
          </a:xfrm>
          <a:prstGeom prst="rect">
            <a:avLst/>
          </a:prstGeom>
          <a:noFill/>
        </p:spPr>
        <p:txBody>
          <a:bodyPr wrap="none" lIns="0" tIns="0" rIns="0" bIns="0" rtlCol="0">
            <a:spAutoFit/>
          </a:bodyPr>
          <a:lstStyle/>
          <a:p>
            <a:pPr marL="0" marR="0" lvl="0" indent="0" algn="l"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Clonal evolution at </a:t>
            </a: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follow-up</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59" name="ZoneTexte 23"/>
          <p:cNvSpPr txBox="1"/>
          <p:nvPr/>
        </p:nvSpPr>
        <p:spPr>
          <a:xfrm>
            <a:off x="9051304" y="2382437"/>
            <a:ext cx="888064" cy="246221"/>
          </a:xfrm>
          <a:prstGeom prst="rect">
            <a:avLst/>
          </a:prstGeom>
          <a:noFill/>
        </p:spPr>
        <p:txBody>
          <a:bodyPr wrap="none" lIns="0" tIns="0" rIns="0" bIns="0" rtlCol="0">
            <a:spAutoFit/>
          </a:bodyPr>
          <a:lstStyle/>
          <a:p>
            <a:pPr marL="0" marR="0" lvl="0" indent="0" algn="l" defTabSz="12186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a:ea typeface="+mn-ea"/>
                <a:cs typeface="Arial" pitchFamily="34" charset="0"/>
              </a:rPr>
              <a:t>Censored</a:t>
            </a:r>
            <a:endParaRPr kumimoji="0" lang="fr-FR"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60" name="ZoneTexte 23"/>
          <p:cNvSpPr txBox="1"/>
          <p:nvPr/>
        </p:nvSpPr>
        <p:spPr>
          <a:xfrm>
            <a:off x="8320189" y="1583092"/>
            <a:ext cx="3231347" cy="225767"/>
          </a:xfrm>
          <a:prstGeom prst="rect">
            <a:avLst/>
          </a:prstGeom>
          <a:noFill/>
        </p:spPr>
        <p:txBody>
          <a:bodyPr wrap="square" lIns="0" tIns="0" rIns="0" bIns="0" rtlCol="0">
            <a:spAutoFit/>
          </a:bodyPr>
          <a:lstStyle/>
          <a:p>
            <a:pPr marL="0" marR="0" lvl="0" indent="0" algn="l" defTabSz="1218600" rtl="0" eaLnBrk="1" fontAlgn="auto" latinLnBrk="0" hangingPunct="1">
              <a:lnSpc>
                <a:spcPct val="100000"/>
              </a:lnSpc>
              <a:spcBef>
                <a:spcPts val="0"/>
              </a:spcBef>
              <a:spcAft>
                <a:spcPts val="0"/>
              </a:spcAft>
              <a:buClrTx/>
              <a:buSzTx/>
              <a:buFontTx/>
              <a:buNone/>
              <a:tabLst/>
              <a:defRPr/>
            </a:pP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HR</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2.7 (95% CI, 1.3</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5.8)</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a:t>
            </a:r>
            <a:r>
              <a:rPr kumimoji="0" lang="en-GB" sz="1467"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1" u="none" strike="noStrike" kern="1200" cap="none" spc="0" normalizeH="0" baseline="0" noProof="0" dirty="0">
                <a:ln>
                  <a:noFill/>
                </a:ln>
                <a:solidFill>
                  <a:prstClr val="black"/>
                </a:solidFill>
                <a:effectLst/>
                <a:uLnTx/>
                <a:uFillTx/>
                <a:latin typeface="Arial"/>
                <a:ea typeface="+mn-ea"/>
                <a:cs typeface="Arial" pitchFamily="34" charset="0"/>
              </a:rPr>
              <a:t>P</a:t>
            </a:r>
            <a:r>
              <a:rPr kumimoji="0" lang="en-US" sz="1467" b="0" i="1"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a:t>
            </a:r>
            <a:r>
              <a:rPr kumimoji="0" lang="en-US" sz="1467" b="0" i="0" u="none" strike="noStrike" kern="1200" cap="none" spc="0" normalizeH="0" baseline="0" noProof="0" dirty="0">
                <a:ln>
                  <a:noFill/>
                </a:ln>
                <a:solidFill>
                  <a:prstClr val="black"/>
                </a:solidFill>
                <a:effectLst/>
                <a:uLnTx/>
                <a:uFillTx/>
                <a:latin typeface="Arial"/>
                <a:ea typeface="+mn-ea"/>
                <a:cs typeface="Arial" pitchFamily="34" charset="0"/>
              </a:rPr>
              <a:t> </a:t>
            </a:r>
            <a:r>
              <a:rPr kumimoji="0" lang="ro-RO" sz="1467" b="0" i="0" u="none" strike="noStrike" kern="1200" cap="none" spc="0" normalizeH="0" baseline="0" noProof="0" dirty="0">
                <a:ln>
                  <a:noFill/>
                </a:ln>
                <a:solidFill>
                  <a:prstClr val="black"/>
                </a:solidFill>
                <a:effectLst/>
                <a:uLnTx/>
                <a:uFillTx/>
                <a:latin typeface="Arial"/>
                <a:ea typeface="+mn-ea"/>
                <a:cs typeface="Arial" pitchFamily="34" charset="0"/>
              </a:rPr>
              <a:t>.006</a:t>
            </a:r>
            <a:endParaRPr kumimoji="0" lang="fr-FR" sz="1467"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19" name="Line 6"/>
          <p:cNvSpPr>
            <a:spLocks noChangeShapeType="1"/>
          </p:cNvSpPr>
          <p:nvPr/>
        </p:nvSpPr>
        <p:spPr bwMode="auto">
          <a:xfrm>
            <a:off x="7308948" y="1615232"/>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0" name="Line 7"/>
          <p:cNvSpPr>
            <a:spLocks noChangeShapeType="1"/>
          </p:cNvSpPr>
          <p:nvPr/>
        </p:nvSpPr>
        <p:spPr bwMode="auto">
          <a:xfrm>
            <a:off x="7308948" y="2013661"/>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1" name="Line 8"/>
          <p:cNvSpPr>
            <a:spLocks noChangeShapeType="1"/>
          </p:cNvSpPr>
          <p:nvPr/>
        </p:nvSpPr>
        <p:spPr bwMode="auto">
          <a:xfrm>
            <a:off x="7308948" y="2412088"/>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2" name="Line 9"/>
          <p:cNvSpPr>
            <a:spLocks noChangeShapeType="1"/>
          </p:cNvSpPr>
          <p:nvPr/>
        </p:nvSpPr>
        <p:spPr bwMode="auto">
          <a:xfrm>
            <a:off x="7308948" y="2811955"/>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3" name="Line 10"/>
          <p:cNvSpPr>
            <a:spLocks noChangeShapeType="1"/>
          </p:cNvSpPr>
          <p:nvPr/>
        </p:nvSpPr>
        <p:spPr bwMode="auto">
          <a:xfrm>
            <a:off x="7308948" y="3210383"/>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4" name="Line 11"/>
          <p:cNvSpPr>
            <a:spLocks noChangeShapeType="1"/>
          </p:cNvSpPr>
          <p:nvPr/>
        </p:nvSpPr>
        <p:spPr bwMode="auto">
          <a:xfrm>
            <a:off x="7308948" y="3602844"/>
            <a:ext cx="5786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5" name="Line 12"/>
          <p:cNvSpPr>
            <a:spLocks noChangeShapeType="1"/>
          </p:cNvSpPr>
          <p:nvPr/>
        </p:nvSpPr>
        <p:spPr bwMode="auto">
          <a:xfrm flipV="1">
            <a:off x="7366817" y="3598972"/>
            <a:ext cx="0" cy="6096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6" name="Line 13"/>
          <p:cNvSpPr>
            <a:spLocks noChangeShapeType="1"/>
          </p:cNvSpPr>
          <p:nvPr/>
        </p:nvSpPr>
        <p:spPr bwMode="auto">
          <a:xfrm flipV="1">
            <a:off x="8019149" y="3605803"/>
            <a:ext cx="0" cy="6096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7" name="Line 14"/>
          <p:cNvSpPr>
            <a:spLocks noChangeShapeType="1"/>
          </p:cNvSpPr>
          <p:nvPr/>
        </p:nvSpPr>
        <p:spPr bwMode="auto">
          <a:xfrm flipV="1">
            <a:off x="8649725" y="3605803"/>
            <a:ext cx="0" cy="6096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8" name="Line 15"/>
          <p:cNvSpPr>
            <a:spLocks noChangeShapeType="1"/>
          </p:cNvSpPr>
          <p:nvPr/>
        </p:nvSpPr>
        <p:spPr bwMode="auto">
          <a:xfrm flipV="1">
            <a:off x="9280301" y="3605803"/>
            <a:ext cx="0" cy="6096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29" name="Line 16"/>
          <p:cNvSpPr>
            <a:spLocks noChangeShapeType="1"/>
          </p:cNvSpPr>
          <p:nvPr/>
        </p:nvSpPr>
        <p:spPr bwMode="auto">
          <a:xfrm flipV="1">
            <a:off x="9908883" y="3605803"/>
            <a:ext cx="0" cy="6096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30" name="Line 17"/>
          <p:cNvSpPr>
            <a:spLocks noChangeShapeType="1"/>
          </p:cNvSpPr>
          <p:nvPr/>
        </p:nvSpPr>
        <p:spPr bwMode="auto">
          <a:xfrm flipV="1">
            <a:off x="10537463" y="3605803"/>
            <a:ext cx="0" cy="6096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131" name="Line 18"/>
          <p:cNvSpPr>
            <a:spLocks noChangeShapeType="1"/>
          </p:cNvSpPr>
          <p:nvPr/>
        </p:nvSpPr>
        <p:spPr bwMode="auto">
          <a:xfrm flipV="1">
            <a:off x="11168039" y="3605803"/>
            <a:ext cx="0" cy="6096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872" tIns="60936" rIns="121872" bIns="60936" numCol="1" anchor="t" anchorCtr="0" compatLnSpc="1">
            <a:prstTxWarp prst="textNoShape">
              <a:avLst/>
            </a:prstTxWarp>
          </a:bodyPr>
          <a:lstStyle/>
          <a:p>
            <a:pPr marL="0" marR="0" lvl="0" indent="0" algn="l" defTabSz="12186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a:ea typeface="+mn-ea"/>
              <a:cs typeface="Arial" pitchFamily="34" charset="0"/>
            </a:endParaRPr>
          </a:p>
        </p:txBody>
      </p:sp>
      <p:cxnSp>
        <p:nvCxnSpPr>
          <p:cNvPr id="4" name="Straight Connector 3"/>
          <p:cNvCxnSpPr/>
          <p:nvPr/>
        </p:nvCxnSpPr>
        <p:spPr>
          <a:xfrm flipH="1" flipV="1">
            <a:off x="4359643" y="2130523"/>
            <a:ext cx="22382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4359643" y="2307796"/>
            <a:ext cx="22382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8787199" y="2110623"/>
            <a:ext cx="22382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8787199" y="2320172"/>
            <a:ext cx="22382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4422101" y="2451359"/>
            <a:ext cx="113280" cy="120000"/>
            <a:chOff x="3140502" y="2832585"/>
            <a:chExt cx="84960" cy="90000"/>
          </a:xfrm>
        </p:grpSpPr>
        <p:cxnSp>
          <p:nvCxnSpPr>
            <p:cNvPr id="166" name="Straight Connector 165"/>
            <p:cNvCxnSpPr/>
            <p:nvPr/>
          </p:nvCxnSpPr>
          <p:spPr>
            <a:xfrm flipH="1">
              <a:off x="3140502" y="2876111"/>
              <a:ext cx="84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3182982" y="2832585"/>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8851911" y="2463735"/>
            <a:ext cx="113280" cy="120000"/>
            <a:chOff x="3140502" y="2832585"/>
            <a:chExt cx="84960" cy="90000"/>
          </a:xfrm>
        </p:grpSpPr>
        <p:cxnSp>
          <p:nvCxnSpPr>
            <p:cNvPr id="169" name="Straight Connector 168"/>
            <p:cNvCxnSpPr/>
            <p:nvPr/>
          </p:nvCxnSpPr>
          <p:spPr>
            <a:xfrm flipH="1">
              <a:off x="3140502" y="2876111"/>
              <a:ext cx="84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3182982" y="2832585"/>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2" name="Rounded Rectangle 171"/>
          <p:cNvSpPr/>
          <p:nvPr/>
        </p:nvSpPr>
        <p:spPr>
          <a:xfrm>
            <a:off x="7259680" y="4229985"/>
            <a:ext cx="4198515" cy="302361"/>
          </a:xfrm>
          <a:prstGeom prst="roundRect">
            <a:avLst/>
          </a:prstGeom>
          <a:solidFill>
            <a:schemeClr val="accent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Arial" pitchFamily="34" charset="0"/>
              </a:rPr>
              <a:t>Clonal evolution median survival: 6/12</a:t>
            </a:r>
          </a:p>
        </p:txBody>
      </p:sp>
      <p:sp>
        <p:nvSpPr>
          <p:cNvPr id="5" name="Footer Placeholder 5">
            <a:extLst>
              <a:ext uri="{FF2B5EF4-FFF2-40B4-BE49-F238E27FC236}">
                <a16:creationId xmlns:a16="http://schemas.microsoft.com/office/drawing/2014/main" id="{E9B60DCC-7F6C-EEC6-FB53-4E9BCF26C5C3}"/>
              </a:ext>
            </a:extLst>
          </p:cNvPr>
          <p:cNvSpPr txBox="1">
            <a:spLocks/>
          </p:cNvSpPr>
          <p:nvPr/>
        </p:nvSpPr>
        <p:spPr>
          <a:xfrm>
            <a:off x="94926" y="6436878"/>
            <a:ext cx="7699248"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Newberry KJ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Blood.</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2017;130:1125-1131. 2. Kuykendall AT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Ann </a:t>
            </a:r>
            <a:r>
              <a:rPr kumimoji="0" lang="en-US" sz="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Hematol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2018;97:435-441. 3.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Palandri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Cancer</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2020;126:1243-1252. </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Gerds A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Clin Lymphoma Myeloma Leuk</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2018;18:e463-e468.</a:t>
            </a:r>
          </a:p>
        </p:txBody>
      </p:sp>
    </p:spTree>
    <p:extLst>
      <p:ext uri="{BB962C8B-B14F-4D97-AF65-F5344CB8AC3E}">
        <p14:creationId xmlns:p14="http://schemas.microsoft.com/office/powerpoint/2010/main" val="453952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056" y="1443462"/>
            <a:ext cx="8117168" cy="3928353"/>
          </a:xfrm>
        </p:spPr>
        <p:txBody>
          <a:bodyPr/>
          <a:lstStyle/>
          <a:p>
            <a:pPr marL="228594" indent="-228594"/>
            <a:r>
              <a:rPr lang="en-US" sz="1867" dirty="0"/>
              <a:t>In original JAKARTA-2 analysis, fedratinib demonstrated a 55% rate </a:t>
            </a:r>
            <a:br>
              <a:rPr lang="en-US" sz="1867" dirty="0"/>
            </a:br>
            <a:r>
              <a:rPr lang="en-US" sz="1867" dirty="0"/>
              <a:t>of SVR</a:t>
            </a:r>
            <a:r>
              <a:rPr lang="en-US" sz="1867" baseline="-25000" dirty="0"/>
              <a:t>35</a:t>
            </a:r>
            <a:r>
              <a:rPr lang="en-US" sz="1867" dirty="0"/>
              <a:t> in patients resistant/intolerant to RUX on per protocol analysis</a:t>
            </a:r>
          </a:p>
          <a:p>
            <a:pPr marL="685783" lvl="1" indent="-241294"/>
            <a:r>
              <a:rPr lang="en-US" sz="1867" dirty="0"/>
              <a:t>Reanalysis employed a more stringent definition of RUX failure</a:t>
            </a:r>
            <a:br>
              <a:rPr lang="en-US" sz="1867" dirty="0"/>
            </a:br>
            <a:endParaRPr lang="en-US" sz="933" dirty="0"/>
          </a:p>
          <a:p>
            <a:pPr marL="311143" indent="-311143"/>
            <a:endParaRPr lang="en-US" sz="1867" b="1" dirty="0"/>
          </a:p>
        </p:txBody>
      </p:sp>
      <p:sp>
        <p:nvSpPr>
          <p:cNvPr id="2" name="Title 1"/>
          <p:cNvSpPr>
            <a:spLocks noGrp="1"/>
          </p:cNvSpPr>
          <p:nvPr>
            <p:ph type="title"/>
          </p:nvPr>
        </p:nvSpPr>
        <p:spPr>
          <a:noFill/>
        </p:spPr>
        <p:txBody>
          <a:bodyPr/>
          <a:lstStyle/>
          <a:p>
            <a:r>
              <a:rPr lang="en-US" dirty="0"/>
              <a:t>JAKARTA-2 Reanalysis Confirmed the Benefit</a:t>
            </a:r>
            <a:br>
              <a:rPr lang="en-US" dirty="0"/>
            </a:br>
            <a:r>
              <a:rPr lang="en-US" dirty="0"/>
              <a:t>of Post-Ruxolitinib Therapy with Fedratinib</a:t>
            </a:r>
            <a:r>
              <a:rPr lang="en-US" baseline="30000" dirty="0"/>
              <a:t>1</a:t>
            </a:r>
            <a:endParaRPr lang="en-US" dirty="0"/>
          </a:p>
        </p:txBody>
      </p:sp>
      <p:sp>
        <p:nvSpPr>
          <p:cNvPr id="5" name="Rounded Rectangle 4"/>
          <p:cNvSpPr/>
          <p:nvPr/>
        </p:nvSpPr>
        <p:spPr>
          <a:xfrm>
            <a:off x="7950201" y="1358900"/>
            <a:ext cx="4023360" cy="4876800"/>
          </a:xfrm>
          <a:prstGeom prst="roundRect">
            <a:avLst/>
          </a:prstGeom>
          <a:solidFill>
            <a:schemeClr val="accent1">
              <a:lumMod val="75000"/>
              <a:lumOff val="25000"/>
            </a:schemeClr>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0712" marR="0" lvl="0" indent="-230712"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733" b="1" i="0" u="none" strike="noStrike" kern="1200" cap="none" spc="0" normalizeH="0" baseline="0" noProof="0" dirty="0">
                <a:ln>
                  <a:noFill/>
                </a:ln>
                <a:solidFill>
                  <a:srgbClr val="000000"/>
                </a:solidFill>
                <a:effectLst/>
                <a:uLnTx/>
                <a:uFillTx/>
                <a:latin typeface="Arial"/>
                <a:ea typeface="+mn-ea"/>
                <a:cs typeface="+mn-cs"/>
              </a:rPr>
              <a:t>Main findings</a:t>
            </a:r>
          </a:p>
          <a:p>
            <a:pPr marL="611702" marR="0" lvl="1" indent="-38099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srgbClr val="000000"/>
                </a:solidFill>
                <a:effectLst/>
                <a:uLnTx/>
                <a:uFillTx/>
                <a:latin typeface="Arial"/>
                <a:ea typeface="+mn-ea"/>
                <a:cs typeface="+mn-cs"/>
              </a:rPr>
              <a:t>79/97 enrolled patients (81%) met the more stringent criteria for RUX R/R (n = 65, 82%) or intolerance (n = 14, 18%)</a:t>
            </a:r>
          </a:p>
          <a:p>
            <a:pPr marL="378875" marR="0" lvl="0" indent="-37887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733" b="1" i="0" u="none" strike="noStrike" kern="1200" cap="none" spc="0" normalizeH="0" baseline="0" noProof="0" dirty="0">
                <a:ln>
                  <a:noFill/>
                </a:ln>
                <a:solidFill>
                  <a:srgbClr val="000000"/>
                </a:solidFill>
                <a:effectLst/>
                <a:uLnTx/>
                <a:uFillTx/>
                <a:latin typeface="Arial"/>
                <a:ea typeface="+mn-ea"/>
                <a:cs typeface="+mn-cs"/>
              </a:rPr>
              <a:t>Clinically meaningful reductions in splenomegaly and symptom burden in patients with MF who met more stringent criteria</a:t>
            </a:r>
          </a:p>
          <a:p>
            <a:pPr marL="611701" marR="0" lvl="1" indent="-38099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srgbClr val="000000"/>
                </a:solidFill>
                <a:effectLst/>
                <a:uLnTx/>
                <a:uFillTx/>
                <a:latin typeface="Arial"/>
                <a:ea typeface="+mn-ea"/>
                <a:cs typeface="+mn-cs"/>
              </a:rPr>
              <a:t>SVRR: 30%</a:t>
            </a:r>
          </a:p>
          <a:p>
            <a:pPr marL="611701" marR="0" lvl="1" indent="-38099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srgbClr val="000000"/>
                </a:solidFill>
                <a:effectLst/>
                <a:uLnTx/>
                <a:uFillTx/>
                <a:latin typeface="Arial"/>
                <a:ea typeface="+mn-ea"/>
                <a:cs typeface="+mn-cs"/>
              </a:rPr>
              <a:t>Symptom RR: 27%</a:t>
            </a:r>
          </a:p>
          <a:p>
            <a:pPr marL="611701" marR="0" lvl="1" indent="-38099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srgbClr val="000000"/>
                </a:solidFill>
                <a:effectLst/>
                <a:uLnTx/>
                <a:uFillTx/>
                <a:latin typeface="Arial"/>
                <a:ea typeface="+mn-ea"/>
                <a:cs typeface="+mn-cs"/>
              </a:rPr>
              <a:t>Safety consistent with </a:t>
            </a:r>
            <a:br>
              <a:rPr kumimoji="0" lang="en-US" sz="1733" b="0" i="0" u="none" strike="noStrike" kern="1200" cap="none" spc="0" normalizeH="0" baseline="0" noProof="0" dirty="0">
                <a:ln>
                  <a:noFill/>
                </a:ln>
                <a:solidFill>
                  <a:srgbClr val="000000"/>
                </a:solidFill>
                <a:effectLst/>
                <a:uLnTx/>
                <a:uFillTx/>
                <a:latin typeface="Arial"/>
                <a:ea typeface="+mn-ea"/>
                <a:cs typeface="+mn-cs"/>
              </a:rPr>
            </a:br>
            <a:r>
              <a:rPr kumimoji="0" lang="en-US" sz="1733" b="0" i="0" u="none" strike="noStrike" kern="1200" cap="none" spc="0" normalizeH="0" baseline="0" noProof="0" dirty="0">
                <a:ln>
                  <a:noFill/>
                </a:ln>
                <a:solidFill>
                  <a:srgbClr val="000000"/>
                </a:solidFill>
                <a:effectLst/>
                <a:uLnTx/>
                <a:uFillTx/>
                <a:latin typeface="Arial"/>
                <a:ea typeface="+mn-ea"/>
                <a:cs typeface="+mn-cs"/>
              </a:rPr>
              <a:t>prior reports</a:t>
            </a:r>
          </a:p>
        </p:txBody>
      </p:sp>
      <p:graphicFrame>
        <p:nvGraphicFramePr>
          <p:cNvPr id="7" name="Table 6"/>
          <p:cNvGraphicFramePr>
            <a:graphicFrameLocks noGrp="1"/>
          </p:cNvGraphicFramePr>
          <p:nvPr/>
        </p:nvGraphicFramePr>
        <p:xfrm>
          <a:off x="253999" y="3009903"/>
          <a:ext cx="7429501" cy="2438400"/>
        </p:xfrm>
        <a:graphic>
          <a:graphicData uri="http://schemas.openxmlformats.org/drawingml/2006/table">
            <a:tbl>
              <a:tblPr firstRow="1" bandRow="1">
                <a:tableStyleId>{6E25E649-3F16-4E02-A733-19D2CDBF48F0}</a:tableStyleId>
              </a:tblPr>
              <a:tblGrid>
                <a:gridCol w="1244601">
                  <a:extLst>
                    <a:ext uri="{9D8B030D-6E8A-4147-A177-3AD203B41FA5}">
                      <a16:colId xmlns:a16="http://schemas.microsoft.com/office/drawing/2014/main" val="20000"/>
                    </a:ext>
                  </a:extLst>
                </a:gridCol>
                <a:gridCol w="580641">
                  <a:extLst>
                    <a:ext uri="{9D8B030D-6E8A-4147-A177-3AD203B41FA5}">
                      <a16:colId xmlns:a16="http://schemas.microsoft.com/office/drawing/2014/main" val="20001"/>
                    </a:ext>
                  </a:extLst>
                </a:gridCol>
                <a:gridCol w="1375159">
                  <a:extLst>
                    <a:ext uri="{9D8B030D-6E8A-4147-A177-3AD203B41FA5}">
                      <a16:colId xmlns:a16="http://schemas.microsoft.com/office/drawing/2014/main" val="20002"/>
                    </a:ext>
                  </a:extLst>
                </a:gridCol>
                <a:gridCol w="771427">
                  <a:extLst>
                    <a:ext uri="{9D8B030D-6E8A-4147-A177-3AD203B41FA5}">
                      <a16:colId xmlns:a16="http://schemas.microsoft.com/office/drawing/2014/main" val="20003"/>
                    </a:ext>
                  </a:extLst>
                </a:gridCol>
                <a:gridCol w="1349473">
                  <a:extLst>
                    <a:ext uri="{9D8B030D-6E8A-4147-A177-3AD203B41FA5}">
                      <a16:colId xmlns:a16="http://schemas.microsoft.com/office/drawing/2014/main" val="20004"/>
                    </a:ext>
                  </a:extLst>
                </a:gridCol>
                <a:gridCol w="758551">
                  <a:extLst>
                    <a:ext uri="{9D8B030D-6E8A-4147-A177-3AD203B41FA5}">
                      <a16:colId xmlns:a16="http://schemas.microsoft.com/office/drawing/2014/main" val="20005"/>
                    </a:ext>
                  </a:extLst>
                </a:gridCol>
                <a:gridCol w="1349649">
                  <a:extLst>
                    <a:ext uri="{9D8B030D-6E8A-4147-A177-3AD203B41FA5}">
                      <a16:colId xmlns:a16="http://schemas.microsoft.com/office/drawing/2014/main" val="20006"/>
                    </a:ext>
                  </a:extLst>
                </a:gridCol>
              </a:tblGrid>
              <a:tr h="609600">
                <a:tc rowSpan="2">
                  <a:txBody>
                    <a:bodyPr/>
                    <a:lstStyle/>
                    <a:p>
                      <a:endParaRPr lang="en-US" sz="1600" b="1" dirty="0">
                        <a:solidFill>
                          <a:schemeClr val="bg1"/>
                        </a:solidFill>
                      </a:endParaRPr>
                    </a:p>
                  </a:txBody>
                  <a:tcPr marL="121920" marR="121920" marT="60960" marB="60960" anchor="ctr">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gridSpan="2">
                  <a:txBody>
                    <a:bodyPr/>
                    <a:lstStyle/>
                    <a:p>
                      <a:pPr algn="ctr"/>
                      <a:r>
                        <a:rPr lang="en-US" sz="1600" b="1" dirty="0">
                          <a:solidFill>
                            <a:schemeClr val="tx1"/>
                          </a:solidFill>
                        </a:rPr>
                        <a:t>ITT Population</a:t>
                      </a:r>
                    </a:p>
                    <a:p>
                      <a:pPr algn="ctr"/>
                      <a:r>
                        <a:rPr lang="en-US" sz="1600" b="1" dirty="0">
                          <a:solidFill>
                            <a:schemeClr val="tx1"/>
                          </a:solidFill>
                        </a:rPr>
                        <a:t>(N = 97)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gridSpan="2">
                  <a:txBody>
                    <a:bodyPr/>
                    <a:lstStyle/>
                    <a:p>
                      <a:pPr algn="ctr"/>
                      <a:r>
                        <a:rPr lang="en-US" sz="1600" b="1" dirty="0">
                          <a:solidFill>
                            <a:schemeClr val="tx1"/>
                          </a:solidFill>
                        </a:rPr>
                        <a:t>RUX</a:t>
                      </a:r>
                      <a:r>
                        <a:rPr lang="en-US" sz="1600" b="1" baseline="0" dirty="0">
                          <a:solidFill>
                            <a:schemeClr val="tx1"/>
                          </a:solidFill>
                        </a:rPr>
                        <a:t> </a:t>
                      </a:r>
                      <a:r>
                        <a:rPr lang="en-US" sz="1600" b="1" dirty="0">
                          <a:solidFill>
                            <a:schemeClr val="tx1"/>
                          </a:solidFill>
                        </a:rPr>
                        <a:t>Failure Cohort (n = 79)</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gridSpan="2">
                  <a:txBody>
                    <a:bodyPr/>
                    <a:lstStyle/>
                    <a:p>
                      <a:pPr algn="ctr"/>
                      <a:r>
                        <a:rPr lang="en-US" sz="1600" b="1" dirty="0">
                          <a:solidFill>
                            <a:schemeClr val="tx1"/>
                          </a:solidFill>
                        </a:rPr>
                        <a:t>Sensitivity Cohort (n = 66)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extLst>
                  <a:ext uri="{0D108BD9-81ED-4DB2-BD59-A6C34878D82A}">
                    <a16:rowId xmlns:a16="http://schemas.microsoft.com/office/drawing/2014/main" val="10001"/>
                  </a:ext>
                </a:extLst>
              </a:tr>
              <a:tr h="609600">
                <a:tc vMerge="1">
                  <a:txBody>
                    <a:bodyPr/>
                    <a:lstStyle/>
                    <a:p>
                      <a:endParaRPr lang="en-US"/>
                    </a:p>
                  </a:txBody>
                  <a:tcPr/>
                </a:tc>
                <a:tc>
                  <a:txBody>
                    <a:bodyPr/>
                    <a:lstStyle/>
                    <a:p>
                      <a:pPr algn="ctr"/>
                      <a:r>
                        <a:rPr lang="en-US" sz="1600" b="1" dirty="0">
                          <a:solidFill>
                            <a:schemeClr val="tx1"/>
                          </a:solidFill>
                        </a:rPr>
                        <a:t>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b="1" dirty="0">
                          <a:solidFill>
                            <a:schemeClr val="tx1"/>
                          </a:solidFill>
                        </a:rPr>
                        <a:t>Patients,</a:t>
                      </a:r>
                      <a:r>
                        <a:rPr lang="en-US" sz="1600" b="1" baseline="0" dirty="0">
                          <a:solidFill>
                            <a:schemeClr val="tx1"/>
                          </a:solidFill>
                        </a:rPr>
                        <a:t> % </a:t>
                      </a:r>
                      <a:r>
                        <a:rPr lang="en-US" sz="1600" b="1" dirty="0">
                          <a:solidFill>
                            <a:schemeClr val="tx1"/>
                          </a:solidFill>
                        </a:rPr>
                        <a:t>(95%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b="1" dirty="0">
                          <a:solidFill>
                            <a:schemeClr val="tx1"/>
                          </a:solidFill>
                        </a:rPr>
                        <a:t>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Patients,</a:t>
                      </a:r>
                      <a:r>
                        <a:rPr lang="en-US" sz="1600" b="1" baseline="0" dirty="0">
                          <a:solidFill>
                            <a:schemeClr val="tx1"/>
                          </a:solidFill>
                        </a:rPr>
                        <a:t> % </a:t>
                      </a:r>
                      <a:r>
                        <a:rPr lang="en-US" sz="1600" b="1" dirty="0">
                          <a:solidFill>
                            <a:schemeClr val="tx1"/>
                          </a:solidFill>
                        </a:rPr>
                        <a:t>(95%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b="1" dirty="0">
                          <a:solidFill>
                            <a:schemeClr val="tx1"/>
                          </a:solidFill>
                        </a:rPr>
                        <a:t>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Patients,</a:t>
                      </a:r>
                      <a:r>
                        <a:rPr lang="en-US" sz="1600" b="1" baseline="0" dirty="0">
                          <a:solidFill>
                            <a:schemeClr val="tx1"/>
                          </a:solidFill>
                        </a:rPr>
                        <a:t> % </a:t>
                      </a:r>
                      <a:r>
                        <a:rPr lang="en-US" sz="1600" b="1" dirty="0">
                          <a:solidFill>
                            <a:schemeClr val="tx1"/>
                          </a:solidFill>
                        </a:rPr>
                        <a:t>(95%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609600">
                <a:tc>
                  <a:txBody>
                    <a:bodyPr/>
                    <a:lstStyle/>
                    <a:p>
                      <a:r>
                        <a:rPr lang="en-US" sz="1600" b="1" dirty="0"/>
                        <a:t>SVRR</a:t>
                      </a:r>
                    </a:p>
                  </a:txBody>
                  <a:tcPr marL="121920" marR="121920" marT="60960" marB="60960" anchor="ctr">
                    <a:lnT w="38100" cap="flat" cmpd="sng" algn="ctr">
                      <a:solidFill>
                        <a:schemeClr val="tx1"/>
                      </a:solidFill>
                      <a:prstDash val="solid"/>
                      <a:round/>
                      <a:headEnd type="none" w="med" len="med"/>
                      <a:tailEnd type="none" w="med" len="med"/>
                    </a:lnT>
                  </a:tcPr>
                </a:tc>
                <a:tc>
                  <a:txBody>
                    <a:bodyPr/>
                    <a:lstStyle/>
                    <a:p>
                      <a:pPr algn="ctr"/>
                      <a:r>
                        <a:rPr lang="en-US" sz="1600" dirty="0"/>
                        <a:t>97</a:t>
                      </a:r>
                    </a:p>
                  </a:txBody>
                  <a:tcPr marL="121920" marR="121920" marT="60960" marB="60960" anchor="ctr">
                    <a:lnT w="38100" cap="flat" cmpd="sng" algn="ctr">
                      <a:solidFill>
                        <a:schemeClr val="tx1"/>
                      </a:solidFill>
                      <a:prstDash val="solid"/>
                      <a:round/>
                      <a:headEnd type="none" w="med" len="med"/>
                      <a:tailEnd type="none" w="med" len="med"/>
                    </a:lnT>
                  </a:tcPr>
                </a:tc>
                <a:tc>
                  <a:txBody>
                    <a:bodyPr/>
                    <a:lstStyle/>
                    <a:p>
                      <a:pPr algn="ctr"/>
                      <a:r>
                        <a:rPr lang="en-US" sz="1600" dirty="0"/>
                        <a:t>31 </a:t>
                      </a:r>
                      <a:br>
                        <a:rPr lang="en-US" sz="1600" dirty="0"/>
                      </a:br>
                      <a:r>
                        <a:rPr lang="en-US" sz="1600" dirty="0"/>
                        <a:t>(22%-41%)</a:t>
                      </a:r>
                    </a:p>
                  </a:txBody>
                  <a:tcPr marL="121920" marR="121920" marT="60960" marB="60960" anchor="ctr">
                    <a:lnT w="38100" cap="flat" cmpd="sng" algn="ctr">
                      <a:solidFill>
                        <a:schemeClr val="tx1"/>
                      </a:solidFill>
                      <a:prstDash val="solid"/>
                      <a:round/>
                      <a:headEnd type="none" w="med" len="med"/>
                      <a:tailEnd type="none" w="med" len="med"/>
                    </a:lnT>
                  </a:tcPr>
                </a:tc>
                <a:tc>
                  <a:txBody>
                    <a:bodyPr/>
                    <a:lstStyle/>
                    <a:p>
                      <a:pPr algn="ctr"/>
                      <a:r>
                        <a:rPr lang="en-US" sz="1600" dirty="0"/>
                        <a:t>79</a:t>
                      </a:r>
                    </a:p>
                  </a:txBody>
                  <a:tcPr marL="121920" marR="121920" marT="60960" marB="60960" anchor="ctr">
                    <a:lnT w="38100" cap="flat" cmpd="sng" algn="ctr">
                      <a:solidFill>
                        <a:schemeClr val="tx1"/>
                      </a:solidFill>
                      <a:prstDash val="solid"/>
                      <a:round/>
                      <a:headEnd type="none" w="med" len="med"/>
                      <a:tailEnd type="none" w="med" len="med"/>
                    </a:lnT>
                  </a:tcPr>
                </a:tc>
                <a:tc>
                  <a:txBody>
                    <a:bodyPr/>
                    <a:lstStyle/>
                    <a:p>
                      <a:pPr algn="ctr"/>
                      <a:r>
                        <a:rPr lang="en-US" sz="1600" dirty="0"/>
                        <a:t>30</a:t>
                      </a:r>
                    </a:p>
                    <a:p>
                      <a:pPr algn="ctr"/>
                      <a:r>
                        <a:rPr lang="en-US" sz="1600" dirty="0"/>
                        <a:t>(21%-42%)</a:t>
                      </a:r>
                    </a:p>
                  </a:txBody>
                  <a:tcPr marL="121920" marR="121920" marT="60960" marB="60960" anchor="ctr">
                    <a:lnT w="38100" cap="flat" cmpd="sng" algn="ctr">
                      <a:solidFill>
                        <a:schemeClr val="tx1"/>
                      </a:solidFill>
                      <a:prstDash val="solid"/>
                      <a:round/>
                      <a:headEnd type="none" w="med" len="med"/>
                      <a:tailEnd type="none" w="med" len="med"/>
                    </a:lnT>
                  </a:tcPr>
                </a:tc>
                <a:tc>
                  <a:txBody>
                    <a:bodyPr/>
                    <a:lstStyle/>
                    <a:p>
                      <a:pPr algn="ctr"/>
                      <a:r>
                        <a:rPr lang="en-US" sz="1600" dirty="0"/>
                        <a:t>66</a:t>
                      </a:r>
                    </a:p>
                  </a:txBody>
                  <a:tcPr marL="121920" marR="121920" marT="60960" marB="60960" anchor="ctr">
                    <a:lnT w="38100" cap="flat" cmpd="sng" algn="ctr">
                      <a:solidFill>
                        <a:schemeClr val="tx1"/>
                      </a:solidFill>
                      <a:prstDash val="solid"/>
                      <a:round/>
                      <a:headEnd type="none" w="med" len="med"/>
                      <a:tailEnd type="none" w="med" len="med"/>
                    </a:lnT>
                  </a:tcPr>
                </a:tc>
                <a:tc>
                  <a:txBody>
                    <a:bodyPr/>
                    <a:lstStyle/>
                    <a:p>
                      <a:pPr algn="ctr"/>
                      <a:r>
                        <a:rPr lang="en-US" sz="1600" dirty="0"/>
                        <a:t>36</a:t>
                      </a:r>
                    </a:p>
                    <a:p>
                      <a:pPr algn="ctr"/>
                      <a:r>
                        <a:rPr lang="en-US" sz="1600" dirty="0"/>
                        <a:t>(25%-49%)</a:t>
                      </a:r>
                    </a:p>
                  </a:txBody>
                  <a:tcPr marL="121920" marR="121920" marT="60960" marB="60960"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609600">
                <a:tc>
                  <a:txBody>
                    <a:bodyPr/>
                    <a:lstStyle/>
                    <a:p>
                      <a:r>
                        <a:rPr lang="en-US" sz="1600" b="1" dirty="0"/>
                        <a:t>Symptom RR</a:t>
                      </a:r>
                    </a:p>
                  </a:txBody>
                  <a:tcPr marL="121920" marR="121920" marT="60960" marB="60960" anchor="ctr"/>
                </a:tc>
                <a:tc>
                  <a:txBody>
                    <a:bodyPr/>
                    <a:lstStyle/>
                    <a:p>
                      <a:pPr algn="ctr"/>
                      <a:r>
                        <a:rPr lang="en-US" sz="1600" dirty="0"/>
                        <a:t>90</a:t>
                      </a:r>
                    </a:p>
                  </a:txBody>
                  <a:tcPr marL="121920" marR="121920" marT="60960" marB="60960" anchor="ctr"/>
                </a:tc>
                <a:tc>
                  <a:txBody>
                    <a:bodyPr/>
                    <a:lstStyle/>
                    <a:p>
                      <a:pPr algn="ctr"/>
                      <a:r>
                        <a:rPr lang="en-US" sz="1600" dirty="0"/>
                        <a:t>27 </a:t>
                      </a:r>
                      <a:br>
                        <a:rPr lang="en-US" sz="1600" dirty="0"/>
                      </a:br>
                      <a:r>
                        <a:rPr lang="en-US" sz="1600" dirty="0"/>
                        <a:t>(18%-37%)</a:t>
                      </a:r>
                    </a:p>
                  </a:txBody>
                  <a:tcPr marL="121920" marR="121920" marT="60960" marB="60960" anchor="ctr"/>
                </a:tc>
                <a:tc>
                  <a:txBody>
                    <a:bodyPr/>
                    <a:lstStyle/>
                    <a:p>
                      <a:pPr algn="ctr"/>
                      <a:r>
                        <a:rPr lang="en-US" sz="1600" dirty="0"/>
                        <a:t>74</a:t>
                      </a:r>
                    </a:p>
                  </a:txBody>
                  <a:tcPr marL="121920" marR="121920" marT="60960" marB="60960" anchor="ctr"/>
                </a:tc>
                <a:tc>
                  <a:txBody>
                    <a:bodyPr/>
                    <a:lstStyle/>
                    <a:p>
                      <a:pPr algn="ctr"/>
                      <a:r>
                        <a:rPr lang="en-US" sz="1600" dirty="0"/>
                        <a:t>27</a:t>
                      </a:r>
                    </a:p>
                    <a:p>
                      <a:pPr algn="ctr"/>
                      <a:r>
                        <a:rPr lang="en-US" sz="1600" dirty="0"/>
                        <a:t>(17%-39%)</a:t>
                      </a:r>
                    </a:p>
                  </a:txBody>
                  <a:tcPr marL="121920" marR="121920" marT="60960" marB="60960" anchor="ctr"/>
                </a:tc>
                <a:tc>
                  <a:txBody>
                    <a:bodyPr/>
                    <a:lstStyle/>
                    <a:p>
                      <a:pPr algn="ctr"/>
                      <a:r>
                        <a:rPr lang="en-US" sz="1600" dirty="0"/>
                        <a:t>62</a:t>
                      </a:r>
                    </a:p>
                  </a:txBody>
                  <a:tcPr marL="121920" marR="121920" marT="60960" marB="60960" anchor="ctr"/>
                </a:tc>
                <a:tc>
                  <a:txBody>
                    <a:bodyPr/>
                    <a:lstStyle/>
                    <a:p>
                      <a:pPr algn="ctr"/>
                      <a:r>
                        <a:rPr lang="en-US" sz="1600" dirty="0"/>
                        <a:t>32</a:t>
                      </a:r>
                    </a:p>
                    <a:p>
                      <a:pPr algn="ctr"/>
                      <a:r>
                        <a:rPr lang="en-US" sz="1600" dirty="0"/>
                        <a:t>(21%-45%)</a:t>
                      </a:r>
                    </a:p>
                  </a:txBody>
                  <a:tcPr marL="121920" marR="121920" marT="60960" marB="60960" anchor="ctr"/>
                </a:tc>
                <a:extLst>
                  <a:ext uri="{0D108BD9-81ED-4DB2-BD59-A6C34878D82A}">
                    <a16:rowId xmlns:a16="http://schemas.microsoft.com/office/drawing/2014/main" val="10004"/>
                  </a:ext>
                </a:extLst>
              </a:tr>
            </a:tbl>
          </a:graphicData>
        </a:graphic>
      </p:graphicFrame>
      <p:sp>
        <p:nvSpPr>
          <p:cNvPr id="8" name="Rectangle 7"/>
          <p:cNvSpPr/>
          <p:nvPr/>
        </p:nvSpPr>
        <p:spPr>
          <a:xfrm>
            <a:off x="269174" y="2525461"/>
            <a:ext cx="7414327" cy="379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a:ea typeface="+mn-ea"/>
                <a:cs typeface="+mn-cs"/>
              </a:rPr>
              <a:t>Spleen Volume and Symptom Response Rates</a:t>
            </a:r>
          </a:p>
        </p:txBody>
      </p:sp>
      <p:sp>
        <p:nvSpPr>
          <p:cNvPr id="6" name="TextBox 5">
            <a:extLst>
              <a:ext uri="{FF2B5EF4-FFF2-40B4-BE49-F238E27FC236}">
                <a16:creationId xmlns:a16="http://schemas.microsoft.com/office/drawing/2014/main" id="{DD9AEE7C-9700-F3BF-CE3C-A980C800919D}"/>
              </a:ext>
            </a:extLst>
          </p:cNvPr>
          <p:cNvSpPr txBox="1"/>
          <p:nvPr/>
        </p:nvSpPr>
        <p:spPr>
          <a:xfrm>
            <a:off x="53056" y="6596390"/>
            <a:ext cx="614887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 Harrison CN et al. </a:t>
            </a:r>
            <a:r>
              <a:rPr kumimoji="0" lang="en-US" sz="1100" b="0" i="1" u="none" strike="noStrike" kern="1200" cap="none" spc="0" normalizeH="0" baseline="0" noProof="0" dirty="0">
                <a:ln>
                  <a:noFill/>
                </a:ln>
                <a:solidFill>
                  <a:srgbClr val="000000"/>
                </a:solidFill>
                <a:effectLst/>
                <a:uLnTx/>
                <a:uFillTx/>
                <a:latin typeface="Arial"/>
                <a:ea typeface="+mn-ea"/>
                <a:cs typeface="+mn-cs"/>
              </a:rPr>
              <a:t>Am J </a:t>
            </a:r>
            <a:r>
              <a:rPr kumimoji="0" lang="en-US" sz="1100" b="0" i="1" u="none" strike="noStrike" kern="1200" cap="none" spc="0" normalizeH="0" baseline="0" noProof="0" dirty="0" err="1">
                <a:ln>
                  <a:noFill/>
                </a:ln>
                <a:solidFill>
                  <a:srgbClr val="000000"/>
                </a:solidFill>
                <a:effectLst/>
                <a:uLnTx/>
                <a:uFillTx/>
                <a:latin typeface="Arial"/>
                <a:ea typeface="+mn-ea"/>
                <a:cs typeface="+mn-cs"/>
              </a:rPr>
              <a:t>Hematol</a:t>
            </a:r>
            <a:r>
              <a:rPr kumimoji="0" lang="en-US" sz="1100" b="0" i="0" u="none" strike="noStrike" kern="1200" cap="none" spc="0" normalizeH="0" baseline="0" noProof="0" dirty="0">
                <a:ln>
                  <a:noFill/>
                </a:ln>
                <a:solidFill>
                  <a:srgbClr val="000000"/>
                </a:solidFill>
                <a:effectLst/>
                <a:uLnTx/>
                <a:uFillTx/>
                <a:latin typeface="Arial"/>
                <a:ea typeface="+mn-ea"/>
                <a:cs typeface="+mn-cs"/>
              </a:rPr>
              <a:t> 2020;95(6):594-603.</a:t>
            </a:r>
          </a:p>
        </p:txBody>
      </p:sp>
    </p:spTree>
    <p:extLst>
      <p:ext uri="{BB962C8B-B14F-4D97-AF65-F5344CB8AC3E}">
        <p14:creationId xmlns:p14="http://schemas.microsoft.com/office/powerpoint/2010/main" val="3235325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80990-E857-564B-8EE0-207B784C0880}"/>
              </a:ext>
            </a:extLst>
          </p:cNvPr>
          <p:cNvSpPr>
            <a:spLocks noGrp="1"/>
          </p:cNvSpPr>
          <p:nvPr>
            <p:ph idx="1"/>
          </p:nvPr>
        </p:nvSpPr>
        <p:spPr>
          <a:xfrm>
            <a:off x="701407" y="1652188"/>
            <a:ext cx="4992443" cy="4830763"/>
          </a:xfrm>
        </p:spPr>
        <p:txBody>
          <a:bodyPr/>
          <a:lstStyle/>
          <a:p>
            <a:pPr marL="0" indent="0">
              <a:buNone/>
            </a:pPr>
            <a:r>
              <a:rPr lang="en-US" sz="2133" b="1" dirty="0"/>
              <a:t>97 patients with int-1 with symptoms, int-2 or high-risk PMF, pos-PV MF, or post-ET MF </a:t>
            </a:r>
            <a:endParaRPr lang="en-US" sz="2133" dirty="0"/>
          </a:p>
          <a:p>
            <a:r>
              <a:rPr lang="en-US" sz="2133" dirty="0"/>
              <a:t>Median OS was NR </a:t>
            </a:r>
            <a:br>
              <a:rPr lang="en-US" sz="2133" dirty="0"/>
            </a:br>
            <a:r>
              <a:rPr lang="en-US" sz="2133" dirty="0"/>
              <a:t>(95% CI, 17.1-NR)</a:t>
            </a:r>
          </a:p>
          <a:p>
            <a:pPr lvl="1"/>
            <a:r>
              <a:rPr lang="en-US" sz="2133" dirty="0"/>
              <a:t>1-year and 18-mo OS rates were 84% and 67%, respectively</a:t>
            </a:r>
          </a:p>
          <a:p>
            <a:r>
              <a:rPr lang="en-US" sz="2133" dirty="0"/>
              <a:t>79 patients (81%) were censored for OS at the time of clinical hold</a:t>
            </a:r>
          </a:p>
          <a:p>
            <a:pPr lvl="1"/>
            <a:r>
              <a:rPr lang="en-US" sz="2133" dirty="0"/>
              <a:t>Median follow-up: 10.8 </a:t>
            </a:r>
            <a:r>
              <a:rPr lang="en-US" sz="2133" dirty="0" err="1"/>
              <a:t>mo</a:t>
            </a:r>
            <a:endParaRPr lang="en-US" sz="2133" dirty="0"/>
          </a:p>
          <a:p>
            <a:endParaRPr lang="en-US" sz="2133" dirty="0"/>
          </a:p>
        </p:txBody>
      </p:sp>
      <p:sp>
        <p:nvSpPr>
          <p:cNvPr id="9" name="Title 1"/>
          <p:cNvSpPr>
            <a:spLocks noGrp="1"/>
          </p:cNvSpPr>
          <p:nvPr>
            <p:ph type="title"/>
          </p:nvPr>
        </p:nvSpPr>
        <p:spPr/>
        <p:txBody>
          <a:bodyPr/>
          <a:lstStyle/>
          <a:p>
            <a:r>
              <a:rPr lang="en-US" dirty="0"/>
              <a:t>JAKARTA-2: Fedratinib Is an Effective Option</a:t>
            </a:r>
            <a:br>
              <a:rPr lang="en-US" dirty="0"/>
            </a:br>
            <a:r>
              <a:rPr lang="en-US" dirty="0"/>
              <a:t>in Patients With MF Progressing on Ruxolitinib</a:t>
            </a:r>
            <a:r>
              <a:rPr lang="en-US" baseline="30000" dirty="0"/>
              <a:t>1</a:t>
            </a:r>
          </a:p>
        </p:txBody>
      </p:sp>
      <p:pic>
        <p:nvPicPr>
          <p:cNvPr id="7" name="Picture 6">
            <a:extLst>
              <a:ext uri="{FF2B5EF4-FFF2-40B4-BE49-F238E27FC236}">
                <a16:creationId xmlns:a16="http://schemas.microsoft.com/office/drawing/2014/main" id="{F1A75E66-084F-195C-A56A-791DFCBBFB7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r="4695"/>
          <a:stretch>
            <a:fillRect/>
          </a:stretch>
        </p:blipFill>
        <p:spPr>
          <a:xfrm>
            <a:off x="5951207" y="1729648"/>
            <a:ext cx="6011121" cy="4261951"/>
          </a:xfrm>
          <a:prstGeom prst="rect">
            <a:avLst/>
          </a:prstGeom>
        </p:spPr>
      </p:pic>
      <p:sp>
        <p:nvSpPr>
          <p:cNvPr id="8" name="Footer Placeholder 1">
            <a:extLst>
              <a:ext uri="{FF2B5EF4-FFF2-40B4-BE49-F238E27FC236}">
                <a16:creationId xmlns:a16="http://schemas.microsoft.com/office/drawing/2014/main" id="{5099D646-4DF7-0EBF-F291-F0AF9CBB8152}"/>
              </a:ext>
            </a:extLst>
          </p:cNvPr>
          <p:cNvSpPr txBox="1">
            <a:spLocks/>
          </p:cNvSpPr>
          <p:nvPr/>
        </p:nvSpPr>
        <p:spPr>
          <a:xfrm>
            <a:off x="289814" y="6482951"/>
            <a:ext cx="7699248"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2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Harrison C et al. EHA 2021. Abstract S203.</a:t>
            </a:r>
          </a:p>
        </p:txBody>
      </p:sp>
      <p:sp>
        <p:nvSpPr>
          <p:cNvPr id="6" name="Rectangle 5">
            <a:extLst>
              <a:ext uri="{FF2B5EF4-FFF2-40B4-BE49-F238E27FC236}">
                <a16:creationId xmlns:a16="http://schemas.microsoft.com/office/drawing/2014/main" id="{79D176A0-C32D-9DAE-324D-15745B22EE84}"/>
              </a:ext>
            </a:extLst>
          </p:cNvPr>
          <p:cNvSpPr/>
          <p:nvPr/>
        </p:nvSpPr>
        <p:spPr bwMode="auto">
          <a:xfrm>
            <a:off x="6203092" y="2113005"/>
            <a:ext cx="518984" cy="691979"/>
          </a:xfrm>
          <a:prstGeom prst="rect">
            <a:avLst/>
          </a:prstGeom>
          <a:solidFill>
            <a:schemeClr val="tx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0" name="Rectangle 9">
            <a:extLst>
              <a:ext uri="{FF2B5EF4-FFF2-40B4-BE49-F238E27FC236}">
                <a16:creationId xmlns:a16="http://schemas.microsoft.com/office/drawing/2014/main" id="{4642715E-39AF-3927-829D-F97592644CA7}"/>
              </a:ext>
            </a:extLst>
          </p:cNvPr>
          <p:cNvSpPr/>
          <p:nvPr/>
        </p:nvSpPr>
        <p:spPr bwMode="auto">
          <a:xfrm>
            <a:off x="6491384" y="2113005"/>
            <a:ext cx="284206" cy="840260"/>
          </a:xfrm>
          <a:prstGeom prst="rect">
            <a:avLst/>
          </a:prstGeom>
          <a:solidFill>
            <a:schemeClr val="tx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 name="Footer Placeholder 1">
            <a:extLst>
              <a:ext uri="{FF2B5EF4-FFF2-40B4-BE49-F238E27FC236}">
                <a16:creationId xmlns:a16="http://schemas.microsoft.com/office/drawing/2014/main" id="{5907E085-4659-4AE2-C462-05B5F7634219}"/>
              </a:ext>
            </a:extLst>
          </p:cNvPr>
          <p:cNvSpPr txBox="1">
            <a:spLocks/>
          </p:cNvSpPr>
          <p:nvPr/>
        </p:nvSpPr>
        <p:spPr>
          <a:xfrm>
            <a:off x="6339019" y="2318723"/>
            <a:ext cx="588936" cy="239125"/>
          </a:xfrm>
          <a:prstGeom prst="rect">
            <a:avLst/>
          </a:prstGeom>
          <a:solidFill>
            <a:schemeClr val="tx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spTree>
    <p:custDataLst>
      <p:tags r:id="rId1"/>
    </p:custDataLst>
    <p:extLst>
      <p:ext uri="{BB962C8B-B14F-4D97-AF65-F5344CB8AC3E}">
        <p14:creationId xmlns:p14="http://schemas.microsoft.com/office/powerpoint/2010/main" val="417728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5542-DEB7-BF1B-E747-C857EC35E224}"/>
              </a:ext>
            </a:extLst>
          </p:cNvPr>
          <p:cNvSpPr>
            <a:spLocks noGrp="1"/>
          </p:cNvSpPr>
          <p:nvPr>
            <p:ph type="title"/>
          </p:nvPr>
        </p:nvSpPr>
        <p:spPr/>
        <p:txBody>
          <a:bodyPr/>
          <a:lstStyle/>
          <a:p>
            <a:r>
              <a:rPr lang="en-US" dirty="0"/>
              <a:t>Conclusions and future directions </a:t>
            </a:r>
          </a:p>
        </p:txBody>
      </p:sp>
      <p:sp>
        <p:nvSpPr>
          <p:cNvPr id="3" name="Content Placeholder 2">
            <a:extLst>
              <a:ext uri="{FF2B5EF4-FFF2-40B4-BE49-F238E27FC236}">
                <a16:creationId xmlns:a16="http://schemas.microsoft.com/office/drawing/2014/main" id="{AC3BFC1A-E0B8-2A0F-F1E4-3BF5C5B12999}"/>
              </a:ext>
            </a:extLst>
          </p:cNvPr>
          <p:cNvSpPr>
            <a:spLocks noGrp="1"/>
          </p:cNvSpPr>
          <p:nvPr>
            <p:ph idx="1"/>
          </p:nvPr>
        </p:nvSpPr>
        <p:spPr/>
        <p:txBody>
          <a:bodyPr/>
          <a:lstStyle/>
          <a:p>
            <a:r>
              <a:rPr lang="en-US" dirty="0"/>
              <a:t>Ruxolitinib remains the frontline agent for treatment of myelofibrosis </a:t>
            </a:r>
          </a:p>
          <a:p>
            <a:pPr lvl="1"/>
            <a:r>
              <a:rPr lang="en-US" dirty="0"/>
              <a:t>Progression on ruxolitinib is associated with a poor prognosis</a:t>
            </a:r>
          </a:p>
          <a:p>
            <a:r>
              <a:rPr lang="en-US" dirty="0"/>
              <a:t>Fedratinib is a good second line choice for those with adequate blood counts and has shown efficacy in ruxolitinib failures</a:t>
            </a:r>
          </a:p>
          <a:p>
            <a:r>
              <a:rPr lang="en-US" dirty="0"/>
              <a:t>Future therapies that focus on improving duration of response disease modification </a:t>
            </a:r>
            <a:r>
              <a:rPr lang="en-US"/>
              <a:t>are needed </a:t>
            </a:r>
            <a:endParaRPr lang="en-US" dirty="0"/>
          </a:p>
          <a:p>
            <a:endParaRPr lang="en-US" dirty="0"/>
          </a:p>
        </p:txBody>
      </p:sp>
    </p:spTree>
    <p:extLst>
      <p:ext uri="{BB962C8B-B14F-4D97-AF65-F5344CB8AC3E}">
        <p14:creationId xmlns:p14="http://schemas.microsoft.com/office/powerpoint/2010/main" val="1949601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596B9-A50F-99D9-A71D-98CC08830C6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72F1582-6B96-5EFD-7F0B-0219E80AD815}"/>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0335FAA-E345-032F-D093-05A34F6BF25D}"/>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75-year-old woman presents with symptomatic JAK2 V617F-mutant primary MF with mild anemia (Hgb 9.9) and normal platelet count</a:t>
            </a:r>
          </a:p>
        </p:txBody>
      </p:sp>
      <p:sp>
        <p:nvSpPr>
          <p:cNvPr id="8" name="Title 1">
            <a:extLst>
              <a:ext uri="{FF2B5EF4-FFF2-40B4-BE49-F238E27FC236}">
                <a16:creationId xmlns:a16="http://schemas.microsoft.com/office/drawing/2014/main" id="{F88CD78C-F98E-739C-2DF5-EAFF0FD88617}"/>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John Mascarenhas (New York, New York)</a:t>
            </a:r>
          </a:p>
        </p:txBody>
      </p:sp>
      <p:pic>
        <p:nvPicPr>
          <p:cNvPr id="2" name="Picture 1" descr="A person wearing headphones&#10;&#10;AI-generated content may be incorrect.">
            <a:extLst>
              <a:ext uri="{FF2B5EF4-FFF2-40B4-BE49-F238E27FC236}">
                <a16:creationId xmlns:a16="http://schemas.microsoft.com/office/drawing/2014/main" id="{7E62B9DE-281D-4795-099B-70C3960DF98F}"/>
              </a:ext>
            </a:extLst>
          </p:cNvPr>
          <p:cNvPicPr>
            <a:picLocks noChangeAspect="1"/>
          </p:cNvPicPr>
          <p:nvPr/>
        </p:nvPicPr>
        <p:blipFill>
          <a:blip r:embed="rId2"/>
          <a:stretch>
            <a:fillRect/>
          </a:stretch>
        </p:blipFill>
        <p:spPr>
          <a:xfrm>
            <a:off x="3115594" y="2297384"/>
            <a:ext cx="6317974"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510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2FDB1-A202-0991-58FF-7762E38ED8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C4868EE-1688-4EC4-9DF1-EBE759F1D498}"/>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048118C6-0AC4-7B15-7760-BDC1822694C7}"/>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the optimal initial JAK inhibitor for this symptomatic patient with DIPPS high-risk, JAK2-mutated primary MF?</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In your experience, how likely are patients with treatment-naïve MF to respond to ruxolitinib and/or achieve meaningful clinical benefit? Do you still consider ruxolitinib to be the “best-in-class” JAK inhibitor?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have you observed in terms of quality-of-life side effects with ruxolitinib, such as bruising, dizziness and headaches?</a:t>
            </a:r>
          </a:p>
        </p:txBody>
      </p:sp>
    </p:spTree>
    <p:extLst>
      <p:ext uri="{BB962C8B-B14F-4D97-AF65-F5344CB8AC3E}">
        <p14:creationId xmlns:p14="http://schemas.microsoft.com/office/powerpoint/2010/main" val="1084386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AF66B-E638-2D4C-3DE9-7A4D862691B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5D0384C-5053-A879-A955-26022EC9283D}"/>
              </a:ext>
            </a:extLst>
          </p:cNvPr>
          <p:cNvSpPr/>
          <p:nvPr/>
        </p:nvSpPr>
        <p:spPr bwMode="auto">
          <a:xfrm>
            <a:off x="1007221" y="352539"/>
            <a:ext cx="10177558" cy="151944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A5BED5D0-1891-935A-1085-391D0B26E1C0}"/>
              </a:ext>
            </a:extLst>
          </p:cNvPr>
          <p:cNvSpPr>
            <a:spLocks noGrp="1"/>
          </p:cNvSpPr>
          <p:nvPr>
            <p:ph type="title"/>
          </p:nvPr>
        </p:nvSpPr>
        <p:spPr>
          <a:xfrm>
            <a:off x="1370745" y="602564"/>
            <a:ext cx="9807671" cy="1085498"/>
          </a:xfrm>
        </p:spPr>
        <p:txBody>
          <a:bodyPr lIns="91440" tIns="91440" rIns="91440" bIns="182880"/>
          <a:lstStyle/>
          <a:p>
            <a:pPr algn="l"/>
            <a:r>
              <a:rPr lang="en-US" dirty="0">
                <a:solidFill>
                  <a:schemeClr val="bg1"/>
                </a:solidFill>
              </a:rPr>
              <a:t>Asymptomatic patients with MF; re-reads of pathology reports; “triple-negative” MF, secondary causes </a:t>
            </a:r>
          </a:p>
        </p:txBody>
      </p:sp>
      <p:sp>
        <p:nvSpPr>
          <p:cNvPr id="8" name="Title 1">
            <a:extLst>
              <a:ext uri="{FF2B5EF4-FFF2-40B4-BE49-F238E27FC236}">
                <a16:creationId xmlns:a16="http://schemas.microsoft.com/office/drawing/2014/main" id="{5A45224A-FD28-B42E-5F2B-9FC0CED03B51}"/>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Laura Michaelis (Milwaukee, Wisconsin)</a:t>
            </a:r>
          </a:p>
        </p:txBody>
      </p:sp>
      <p:pic>
        <p:nvPicPr>
          <p:cNvPr id="2" name="Picture 1" descr="A person wearing a headset&#10;&#10;AI-generated content may be incorrect.">
            <a:extLst>
              <a:ext uri="{FF2B5EF4-FFF2-40B4-BE49-F238E27FC236}">
                <a16:creationId xmlns:a16="http://schemas.microsoft.com/office/drawing/2014/main" id="{BFA77ABF-E2AC-254C-6A6F-3FF1220CFC61}"/>
              </a:ext>
            </a:extLst>
          </p:cNvPr>
          <p:cNvPicPr>
            <a:picLocks noChangeAspect="1"/>
          </p:cNvPicPr>
          <p:nvPr/>
        </p:nvPicPr>
        <p:blipFill>
          <a:blip r:embed="rId2"/>
          <a:stretch>
            <a:fillRect/>
          </a:stretch>
        </p:blipFill>
        <p:spPr>
          <a:xfrm>
            <a:off x="3115594" y="2311155"/>
            <a:ext cx="6317974" cy="3553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177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Palmer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033619478"/>
              </p:ext>
            </p:extLst>
          </p:nvPr>
        </p:nvGraphicFramePr>
        <p:xfrm>
          <a:off x="1703512" y="2263215"/>
          <a:ext cx="9067916" cy="1196752"/>
        </p:xfrm>
        <a:graphic>
          <a:graphicData uri="http://schemas.openxmlformats.org/drawingml/2006/table">
            <a:tbl>
              <a:tblPr firstRow="1" bandRow="1">
                <a:tableStyleId>{F2DE63D5-997A-4646-A377-4702673A728D}</a:tableStyleId>
              </a:tblPr>
              <a:tblGrid>
                <a:gridCol w="4104456">
                  <a:extLst>
                    <a:ext uri="{9D8B030D-6E8A-4147-A177-3AD203B41FA5}">
                      <a16:colId xmlns:a16="http://schemas.microsoft.com/office/drawing/2014/main" val="20000"/>
                    </a:ext>
                  </a:extLst>
                </a:gridCol>
                <a:gridCol w="4963460">
                  <a:extLst>
                    <a:ext uri="{9D8B030D-6E8A-4147-A177-3AD203B41FA5}">
                      <a16:colId xmlns:a16="http://schemas.microsoft.com/office/drawing/2014/main" val="20001"/>
                    </a:ext>
                  </a:extLst>
                </a:gridCol>
              </a:tblGrid>
              <a:tr h="1196752">
                <a:tc>
                  <a:txBody>
                    <a:bodyPr/>
                    <a:lstStyle/>
                    <a:p>
                      <a:r>
                        <a:rPr lang="en-US" sz="1800" b="1" kern="1200" dirty="0">
                          <a:solidFill>
                            <a:schemeClr val="tx1"/>
                          </a:solidFill>
                          <a:effectLst/>
                          <a:latin typeface="+mn-lt"/>
                          <a:ea typeface="+mn-ea"/>
                          <a:cs typeface="+mn-cs"/>
                        </a:rPr>
                        <a:t>Presentation (Money to Institution — Not Speakers Bureau)</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CTI BioPharma, a Sobi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64215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1991C-8AD9-FAE3-25C4-7D8B74011C1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79DFD9-1FB5-2E6E-1C02-479D3593E52B}"/>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33B069CD-6700-2141-E9BB-38314A3C15B8}"/>
              </a:ext>
            </a:extLst>
          </p:cNvPr>
          <p:cNvSpPr>
            <a:spLocks noGrp="1"/>
          </p:cNvSpPr>
          <p:nvPr>
            <p:ph idx="1"/>
          </p:nvPr>
        </p:nvSpPr>
        <p:spPr/>
        <p:txBody>
          <a:bodyPr/>
          <a:lstStyle/>
          <a:p>
            <a:pPr marL="0" marR="0" lvl="0" indent="0" algn="l" defTabSz="455613" rtl="0" eaLnBrk="1" fontAlgn="base" latinLnBrk="0" hangingPunct="1">
              <a:lnSpc>
                <a:spcPts val="32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your threshold for initiating active treatment for patients with intermediate-1-, intermediate-2- and high-risk MF, respectively? In what situations, if any, will you recommend a </a:t>
            </a:r>
            <a:br>
              <a:rPr kumimoji="0" lang="en-US" b="1" i="0" u="none" strike="noStrike" kern="1200" cap="none" spc="0" normalizeH="0" baseline="0" noProof="0" dirty="0">
                <a:ln>
                  <a:noFill/>
                </a:ln>
                <a:solidFill>
                  <a:schemeClr val="tx1"/>
                </a:solidFill>
                <a:effectLst/>
                <a:uLnTx/>
                <a:uFillTx/>
                <a:latin typeface="Calibri"/>
                <a:ea typeface="MS PGothic" charset="0"/>
              </a:rPr>
            </a:br>
            <a:r>
              <a:rPr kumimoji="0" lang="en-US" b="1" i="0" u="none" strike="noStrike" kern="1200" cap="none" spc="0" normalizeH="0" baseline="0" noProof="0" dirty="0">
                <a:ln>
                  <a:noFill/>
                </a:ln>
                <a:solidFill>
                  <a:schemeClr val="tx1"/>
                </a:solidFill>
                <a:effectLst/>
                <a:uLnTx/>
                <a:uFillTx/>
                <a:latin typeface="Calibri"/>
                <a:ea typeface="MS PGothic" charset="0"/>
              </a:rPr>
              <a:t>JAK inhibitor to an asymptomatic patient with MF? What about for a patient with low-risk disease? </a:t>
            </a:r>
            <a:r>
              <a:rPr lang="en-US" kern="1200" dirty="0">
                <a:solidFill>
                  <a:schemeClr val="tx1"/>
                </a:solidFill>
                <a:latin typeface="Calibri"/>
                <a:ea typeface="MS PGothic" charset="0"/>
              </a:rPr>
              <a:t>Is there an advantage to early intervention versus observation for certain patients? </a:t>
            </a: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ts val="32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ts val="32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When do you obtain re-reads of pathology reports for your patients with MF, and how often does this result in a change in treatment recommendations? </a:t>
            </a:r>
          </a:p>
          <a:p>
            <a:pPr marL="0" marR="0" lvl="0" indent="0" algn="l" defTabSz="455613" rtl="0" eaLnBrk="1" fontAlgn="base" latinLnBrk="0" hangingPunct="1">
              <a:lnSpc>
                <a:spcPts val="32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ts val="32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secondary causes of MF should be looked for in </a:t>
            </a:r>
            <a:br>
              <a:rPr kumimoji="0" lang="en-US" b="1" i="0" u="none" strike="noStrike" kern="1200" cap="none" spc="0" normalizeH="0" baseline="0" noProof="0" dirty="0">
                <a:ln>
                  <a:noFill/>
                </a:ln>
                <a:solidFill>
                  <a:schemeClr val="tx1"/>
                </a:solidFill>
                <a:effectLst/>
                <a:uLnTx/>
                <a:uFillTx/>
                <a:latin typeface="Calibri"/>
                <a:ea typeface="MS PGothic" charset="0"/>
              </a:rPr>
            </a:br>
            <a:r>
              <a:rPr kumimoji="0" lang="en-US" b="1" i="0" u="none" strike="noStrike" kern="1200" cap="none" spc="0" normalizeH="0" baseline="0" noProof="0" dirty="0">
                <a:ln>
                  <a:noFill/>
                </a:ln>
                <a:solidFill>
                  <a:schemeClr val="tx1"/>
                </a:solidFill>
                <a:effectLst/>
                <a:uLnTx/>
                <a:uFillTx/>
                <a:latin typeface="Calibri"/>
                <a:ea typeface="MS PGothic" charset="0"/>
              </a:rPr>
              <a:t>“triple-negative” disease?</a:t>
            </a:r>
          </a:p>
        </p:txBody>
      </p:sp>
    </p:spTree>
    <p:extLst>
      <p:ext uri="{BB962C8B-B14F-4D97-AF65-F5344CB8AC3E}">
        <p14:creationId xmlns:p14="http://schemas.microsoft.com/office/powerpoint/2010/main" val="3326953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CBEB-71DF-7620-DA87-6C5E98868AE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0C18055-F70C-B4C6-6141-9304B28164C3}"/>
              </a:ext>
            </a:extLst>
          </p:cNvPr>
          <p:cNvSpPr/>
          <p:nvPr/>
        </p:nvSpPr>
        <p:spPr bwMode="auto">
          <a:xfrm>
            <a:off x="1007221" y="363557"/>
            <a:ext cx="10177558" cy="150843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43AB327D-DF5C-6968-8307-D6BB80748AED}"/>
              </a:ext>
            </a:extLst>
          </p:cNvPr>
          <p:cNvSpPr>
            <a:spLocks noGrp="1"/>
          </p:cNvSpPr>
          <p:nvPr>
            <p:ph type="title"/>
          </p:nvPr>
        </p:nvSpPr>
        <p:spPr>
          <a:xfrm>
            <a:off x="1007221" y="592748"/>
            <a:ext cx="10177558" cy="1085498"/>
          </a:xfrm>
        </p:spPr>
        <p:txBody>
          <a:bodyPr lIns="91440" tIns="91440" rIns="91440" bIns="182880"/>
          <a:lstStyle/>
          <a:p>
            <a:r>
              <a:rPr lang="en-US" dirty="0" err="1">
                <a:solidFill>
                  <a:schemeClr val="bg1"/>
                </a:solidFill>
              </a:rPr>
              <a:t>Ruxolitinib</a:t>
            </a:r>
            <a:r>
              <a:rPr lang="en-US" dirty="0">
                <a:solidFill>
                  <a:schemeClr val="bg1"/>
                </a:solidFill>
              </a:rPr>
              <a:t>-associated dermatologic cancers, weight gain</a:t>
            </a:r>
          </a:p>
        </p:txBody>
      </p:sp>
      <p:sp>
        <p:nvSpPr>
          <p:cNvPr id="8" name="Title 1">
            <a:extLst>
              <a:ext uri="{FF2B5EF4-FFF2-40B4-BE49-F238E27FC236}">
                <a16:creationId xmlns:a16="http://schemas.microsoft.com/office/drawing/2014/main" id="{F4F32EF6-6180-F253-2062-5C4B520171E2}"/>
              </a:ext>
            </a:extLst>
          </p:cNvPr>
          <p:cNvSpPr txBox="1">
            <a:spLocks/>
          </p:cNvSpPr>
          <p:nvPr/>
        </p:nvSpPr>
        <p:spPr bwMode="auto">
          <a:xfrm>
            <a:off x="0" y="601781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Prithviraj Bose (Houston, Texas)</a:t>
            </a:r>
          </a:p>
        </p:txBody>
      </p:sp>
      <p:pic>
        <p:nvPicPr>
          <p:cNvPr id="4" name="Picture 3" descr="A person in a suit sitting in a chair&#10;&#10;AI-generated content may be incorrect.">
            <a:extLst>
              <a:ext uri="{FF2B5EF4-FFF2-40B4-BE49-F238E27FC236}">
                <a16:creationId xmlns:a16="http://schemas.microsoft.com/office/drawing/2014/main" id="{F3C8DC26-4A16-0AA7-FBD8-A6E37BA7932F}"/>
              </a:ext>
            </a:extLst>
          </p:cNvPr>
          <p:cNvPicPr>
            <a:picLocks noChangeAspect="1"/>
          </p:cNvPicPr>
          <p:nvPr/>
        </p:nvPicPr>
        <p:blipFill>
          <a:blip r:embed="rId2"/>
          <a:stretch>
            <a:fillRect/>
          </a:stretch>
        </p:blipFill>
        <p:spPr>
          <a:xfrm>
            <a:off x="3115593" y="2450447"/>
            <a:ext cx="6317973" cy="3553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35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5E0D2-04D0-2840-7FAC-1E9B0D74C20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7D333D5-BF25-C6BC-C859-4F8B915A4CE5}"/>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604208CD-8FC0-08E9-A3E9-E4987A2E2C3F}"/>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known about MF-associated second cancers, including pathogenesis?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your experience with ruxolitinib-associated dermatologic cancers? What would you recommend for patients whose disease is well controlled with ruxolitinib but who are frequently developing nonmelanoma skin cancers?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your experience with ruxolitinib-associated weight gain?</a:t>
            </a:r>
          </a:p>
        </p:txBody>
      </p:sp>
    </p:spTree>
    <p:extLst>
      <p:ext uri="{BB962C8B-B14F-4D97-AF65-F5344CB8AC3E}">
        <p14:creationId xmlns:p14="http://schemas.microsoft.com/office/powerpoint/2010/main" val="33903488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DCCC1-8F3C-5C85-1C53-B7BED1C534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4A919DF-D453-EC2E-C61A-1135D9303319}"/>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BCF047FF-5574-EAC8-1107-2514462DE3AE}"/>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your threshold for recommending a change in treatment for patients receiving fedratinib? In which situations are you prioritizing the use of fedratinib for patients with newly diagnosed MF and for those with ruxolitinib-resistant or intolerant disease?</a:t>
            </a:r>
          </a:p>
        </p:txBody>
      </p:sp>
    </p:spTree>
    <p:extLst>
      <p:ext uri="{BB962C8B-B14F-4D97-AF65-F5344CB8AC3E}">
        <p14:creationId xmlns:p14="http://schemas.microsoft.com/office/powerpoint/2010/main" val="2429414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8C51C-E4CC-DF69-AA17-BECA099D3B3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A43E0DD-B86D-D643-8636-2250066774BB}"/>
              </a:ext>
            </a:extLst>
          </p:cNvPr>
          <p:cNvSpPr/>
          <p:nvPr/>
        </p:nvSpPr>
        <p:spPr bwMode="auto">
          <a:xfrm>
            <a:off x="740128" y="2348880"/>
            <a:ext cx="1082848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C167F26-24E3-78E3-83F6-BB8F94BBE36B}"/>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5956AA3-4217-3C9E-54F2-DBAFD9043BFC}"/>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Clinical Decision-Making for Myelofibrosis (MF) in the Absence of Severe Cytopenias — Dr Palmer</a:t>
            </a:r>
          </a:p>
          <a:p>
            <a:pPr marL="98425" indent="0">
              <a:lnSpc>
                <a:spcPct val="100000"/>
              </a:lnSpc>
              <a:spcBef>
                <a:spcPts val="1600"/>
              </a:spcBef>
              <a:spcAft>
                <a:spcPts val="0"/>
              </a:spcAft>
              <a:buNone/>
            </a:pPr>
            <a:r>
              <a:rPr lang="en-US" sz="2500" dirty="0">
                <a:solidFill>
                  <a:schemeClr val="bg1"/>
                </a:solidFill>
              </a:rPr>
              <a:t>Module 2: Managing MF in Patients with Anemia — Dr Oh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Managing MF in Patients with Thrombocytopenia — Dr Rampal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Promising Novel Agents Under Investigation for MF — Prof Harrison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Management of Systemic Mastocytosis — </a:t>
            </a:r>
            <a:br>
              <a:rPr lang="en-US" sz="2500" dirty="0">
                <a:solidFill>
                  <a:schemeClr val="tx1"/>
                </a:solidFill>
              </a:rPr>
            </a:br>
            <a:r>
              <a:rPr lang="en-US" sz="2500" dirty="0">
                <a:solidFill>
                  <a:schemeClr val="tx1"/>
                </a:solidFill>
              </a:rPr>
              <a:t>Dr Kuykendall  </a:t>
            </a:r>
          </a:p>
        </p:txBody>
      </p:sp>
    </p:spTree>
    <p:extLst>
      <p:ext uri="{BB962C8B-B14F-4D97-AF65-F5344CB8AC3E}">
        <p14:creationId xmlns:p14="http://schemas.microsoft.com/office/powerpoint/2010/main" val="1524238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F29D-9451-554C-9C47-A6D37EDF1548}"/>
              </a:ext>
            </a:extLst>
          </p:cNvPr>
          <p:cNvSpPr>
            <a:spLocks noGrp="1"/>
          </p:cNvSpPr>
          <p:nvPr>
            <p:ph type="ctrTitle"/>
          </p:nvPr>
        </p:nvSpPr>
        <p:spPr>
          <a:xfrm>
            <a:off x="1479395" y="870812"/>
            <a:ext cx="9233210" cy="1954163"/>
          </a:xfrm>
        </p:spPr>
        <p:txBody>
          <a:bodyPr>
            <a:noAutofit/>
          </a:bodyPr>
          <a:lstStyle/>
          <a:p>
            <a:r>
              <a:rPr lang="en-US" sz="4800" dirty="0"/>
              <a:t>Managing Myelofibrosis </a:t>
            </a:r>
            <a:r>
              <a:rPr lang="en-US" sz="4800"/>
              <a:t>in </a:t>
            </a:r>
            <a:br>
              <a:rPr lang="en-US" sz="4800"/>
            </a:br>
            <a:r>
              <a:rPr lang="en-US" sz="4800"/>
              <a:t>Patients </a:t>
            </a:r>
            <a:r>
              <a:rPr lang="en-US" sz="4800" dirty="0"/>
              <a:t>with Anemia</a:t>
            </a:r>
            <a:endParaRPr lang="en-US" sz="4800" i="1" dirty="0"/>
          </a:p>
        </p:txBody>
      </p:sp>
      <p:sp>
        <p:nvSpPr>
          <p:cNvPr id="6" name="Subtitle 2">
            <a:extLst>
              <a:ext uri="{FF2B5EF4-FFF2-40B4-BE49-F238E27FC236}">
                <a16:creationId xmlns:a16="http://schemas.microsoft.com/office/drawing/2014/main" id="{69A95E15-4901-264B-A676-B86345ACC90C}"/>
              </a:ext>
            </a:extLst>
          </p:cNvPr>
          <p:cNvSpPr txBox="1">
            <a:spLocks/>
          </p:cNvSpPr>
          <p:nvPr/>
        </p:nvSpPr>
        <p:spPr>
          <a:xfrm>
            <a:off x="1524000" y="3685591"/>
            <a:ext cx="9144000" cy="18105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Stephen Oh, M.D., Ph.D.</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Professor of Medicine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Co-Chief, Division of Hematology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Washington University School of Medicine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8" descr="https://www.logosvgpng.com/wp-content/uploads/2018/10/siteman-cancer-center-logo-vector.png">
            <a:extLst>
              <a:ext uri="{FF2B5EF4-FFF2-40B4-BE49-F238E27FC236}">
                <a16:creationId xmlns:a16="http://schemas.microsoft.com/office/drawing/2014/main" id="{1F7B0609-E678-884E-AB30-A6803E0B3D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58" b="21355"/>
          <a:stretch/>
        </p:blipFill>
        <p:spPr bwMode="auto">
          <a:xfrm>
            <a:off x="10044869" y="6123571"/>
            <a:ext cx="2076543" cy="7376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F7503B-EE6F-158C-3A18-54BDB0EDA8B1}"/>
              </a:ext>
            </a:extLst>
          </p:cNvPr>
          <p:cNvPicPr>
            <a:picLocks noChangeAspect="1"/>
          </p:cNvPicPr>
          <p:nvPr/>
        </p:nvPicPr>
        <p:blipFill>
          <a:blip r:embed="rId4"/>
          <a:stretch>
            <a:fillRect/>
          </a:stretch>
        </p:blipFill>
        <p:spPr>
          <a:xfrm>
            <a:off x="70588" y="6123571"/>
            <a:ext cx="3795608" cy="717217"/>
          </a:xfrm>
          <a:prstGeom prst="rect">
            <a:avLst/>
          </a:prstGeom>
        </p:spPr>
      </p:pic>
    </p:spTree>
    <p:extLst>
      <p:ext uri="{BB962C8B-B14F-4D97-AF65-F5344CB8AC3E}">
        <p14:creationId xmlns:p14="http://schemas.microsoft.com/office/powerpoint/2010/main" val="3774172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Defining the Scope of the Problem</a:t>
            </a:r>
          </a:p>
        </p:txBody>
      </p:sp>
      <p:sp>
        <p:nvSpPr>
          <p:cNvPr id="18" name="Content Placeholder 2"/>
          <p:cNvSpPr>
            <a:spLocks noGrp="1"/>
          </p:cNvSpPr>
          <p:nvPr>
            <p:ph idx="1"/>
          </p:nvPr>
        </p:nvSpPr>
        <p:spPr>
          <a:xfrm>
            <a:off x="128081" y="678224"/>
            <a:ext cx="10527324" cy="4769684"/>
          </a:xfrm>
        </p:spPr>
        <p:txBody>
          <a:bodyPr>
            <a:noAutofit/>
          </a:bodyPr>
          <a:lstStyle/>
          <a:p>
            <a:pPr>
              <a:spcBef>
                <a:spcPts val="0"/>
              </a:spcBef>
              <a:spcAft>
                <a:spcPts val="600"/>
              </a:spcAft>
            </a:pPr>
            <a:r>
              <a:rPr lang="en-US" sz="2000" dirty="0">
                <a:solidFill>
                  <a:srgbClr val="000000"/>
                </a:solidFill>
              </a:rPr>
              <a:t>Anemia is a defining feature of MF</a:t>
            </a:r>
          </a:p>
          <a:p>
            <a:pPr lvl="1">
              <a:spcBef>
                <a:spcPts val="0"/>
              </a:spcBef>
              <a:spcAft>
                <a:spcPts val="600"/>
              </a:spcAft>
            </a:pPr>
            <a:r>
              <a:rPr lang="en-US" sz="2000" dirty="0">
                <a:solidFill>
                  <a:srgbClr val="000000"/>
                </a:solidFill>
              </a:rPr>
              <a:t>Virtually all MF patients develop anemia at some point in their disease course</a:t>
            </a:r>
          </a:p>
          <a:p>
            <a:pPr lvl="1">
              <a:spcBef>
                <a:spcPts val="0"/>
              </a:spcBef>
              <a:spcAft>
                <a:spcPts val="600"/>
              </a:spcAft>
            </a:pPr>
            <a:r>
              <a:rPr lang="en-US" sz="2000" dirty="0">
                <a:solidFill>
                  <a:srgbClr val="000000"/>
                </a:solidFill>
              </a:rPr>
              <a:t>Nearly 40% of MF patients have Hgb &lt; 10g/dL at diagnosis</a:t>
            </a:r>
          </a:p>
          <a:p>
            <a:pPr lvl="1">
              <a:spcBef>
                <a:spcPts val="0"/>
              </a:spcBef>
              <a:spcAft>
                <a:spcPts val="600"/>
              </a:spcAft>
            </a:pPr>
            <a:r>
              <a:rPr lang="en-US" sz="2000" dirty="0">
                <a:solidFill>
                  <a:srgbClr val="000000"/>
                </a:solidFill>
              </a:rPr>
              <a:t>Nearly 25% already transfusion-dependent at diagnosis</a:t>
            </a:r>
          </a:p>
          <a:p>
            <a:pPr>
              <a:spcBef>
                <a:spcPts val="0"/>
              </a:spcBef>
              <a:spcAft>
                <a:spcPts val="600"/>
              </a:spcAft>
            </a:pPr>
            <a:r>
              <a:rPr lang="en-US" sz="2000" dirty="0">
                <a:solidFill>
                  <a:srgbClr val="000000"/>
                </a:solidFill>
              </a:rPr>
              <a:t>Anemia has a detrimental impact on quality of life for MF patients</a:t>
            </a:r>
          </a:p>
          <a:p>
            <a:pPr lvl="1">
              <a:spcBef>
                <a:spcPts val="0"/>
              </a:spcBef>
              <a:spcAft>
                <a:spcPts val="600"/>
              </a:spcAft>
            </a:pPr>
            <a:r>
              <a:rPr lang="en-US" sz="2000" dirty="0">
                <a:solidFill>
                  <a:srgbClr val="000000"/>
                </a:solidFill>
              </a:rPr>
              <a:t>Amelioration of anemia has been associated with improved QOL</a:t>
            </a:r>
          </a:p>
          <a:p>
            <a:pPr>
              <a:spcBef>
                <a:spcPts val="0"/>
              </a:spcBef>
              <a:spcAft>
                <a:spcPts val="600"/>
              </a:spcAft>
            </a:pPr>
            <a:r>
              <a:rPr lang="en-US" sz="2000" dirty="0">
                <a:solidFill>
                  <a:srgbClr val="000000"/>
                </a:solidFill>
              </a:rPr>
              <a:t>Anemia has been consistently associated with poor prognosis in MF</a:t>
            </a:r>
          </a:p>
          <a:p>
            <a:pPr>
              <a:spcBef>
                <a:spcPts val="0"/>
              </a:spcBef>
              <a:spcAft>
                <a:spcPts val="600"/>
              </a:spcAft>
            </a:pPr>
            <a:r>
              <a:rPr lang="en-US" sz="2000" dirty="0">
                <a:solidFill>
                  <a:srgbClr val="000000"/>
                </a:solidFill>
              </a:rPr>
              <a:t>Anemia remains an important unmet need for MF patients</a:t>
            </a:r>
          </a:p>
          <a:p>
            <a:pPr marL="0" indent="0">
              <a:spcBef>
                <a:spcPts val="0"/>
              </a:spcBef>
              <a:spcAft>
                <a:spcPts val="600"/>
              </a:spcAft>
              <a:buNone/>
            </a:pPr>
            <a:endParaRPr lang="en-US" sz="2000" dirty="0">
              <a:solidFill>
                <a:srgbClr val="000000"/>
              </a:solidFill>
            </a:endParaRPr>
          </a:p>
          <a:p>
            <a:pPr>
              <a:spcBef>
                <a:spcPts val="0"/>
              </a:spcBef>
              <a:spcAft>
                <a:spcPts val="600"/>
              </a:spcAft>
            </a:pPr>
            <a:endParaRPr lang="en-US" sz="2000" dirty="0">
              <a:solidFill>
                <a:srgbClr val="000000"/>
              </a:solidFill>
            </a:endParaRPr>
          </a:p>
          <a:p>
            <a:pPr>
              <a:spcBef>
                <a:spcPts val="0"/>
              </a:spcBef>
              <a:spcAft>
                <a:spcPts val="600"/>
              </a:spcAft>
            </a:pPr>
            <a:endParaRPr lang="en-US" sz="2000" dirty="0">
              <a:solidFill>
                <a:srgbClr val="000000"/>
              </a:solidFill>
            </a:endParaRPr>
          </a:p>
        </p:txBody>
      </p:sp>
      <p:grpSp>
        <p:nvGrpSpPr>
          <p:cNvPr id="3" name="Group 2">
            <a:extLst>
              <a:ext uri="{FF2B5EF4-FFF2-40B4-BE49-F238E27FC236}">
                <a16:creationId xmlns:a16="http://schemas.microsoft.com/office/drawing/2014/main" id="{8BF1EF5E-7D03-E749-9BE6-0832C03BABB6}"/>
              </a:ext>
            </a:extLst>
          </p:cNvPr>
          <p:cNvGrpSpPr>
            <a:grpSpLocks noChangeAspect="1"/>
          </p:cNvGrpSpPr>
          <p:nvPr/>
        </p:nvGrpSpPr>
        <p:grpSpPr>
          <a:xfrm>
            <a:off x="2053786" y="4015453"/>
            <a:ext cx="10138214" cy="2501222"/>
            <a:chOff x="5940086" y="2229476"/>
            <a:chExt cx="6251914" cy="1542424"/>
          </a:xfrm>
        </p:grpSpPr>
        <p:pic>
          <p:nvPicPr>
            <p:cNvPr id="2" name="Picture 1">
              <a:extLst>
                <a:ext uri="{FF2B5EF4-FFF2-40B4-BE49-F238E27FC236}">
                  <a16:creationId xmlns:a16="http://schemas.microsoft.com/office/drawing/2014/main" id="{C7348723-EC87-4A4D-9AD0-6D72BFAB1BC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50000" b="45000"/>
            <a:stretch/>
          </p:blipFill>
          <p:spPr>
            <a:xfrm>
              <a:off x="5940086" y="3429000"/>
              <a:ext cx="6251914" cy="342900"/>
            </a:xfrm>
            <a:prstGeom prst="rect">
              <a:avLst/>
            </a:prstGeom>
          </p:spPr>
        </p:pic>
        <p:pic>
          <p:nvPicPr>
            <p:cNvPr id="5" name="Picture 4">
              <a:extLst>
                <a:ext uri="{FF2B5EF4-FFF2-40B4-BE49-F238E27FC236}">
                  <a16:creationId xmlns:a16="http://schemas.microsoft.com/office/drawing/2014/main" id="{197F9AC5-2885-6948-841F-D1692D1FBC5A}"/>
                </a:ext>
              </a:extLst>
            </p:cNvPr>
            <p:cNvPicPr>
              <a:picLocks noChangeAspect="1"/>
            </p:cNvPicPr>
            <p:nvPr/>
          </p:nvPicPr>
          <p:blipFill rotWithShape="1">
            <a:blip r:embed="rId3">
              <a:extLst>
                <a:ext uri="{BEBA8EAE-BF5A-486C-A8C5-ECC9F3942E4B}">
                  <a14:imgProps xmlns:a14="http://schemas.microsoft.com/office/drawing/2010/main">
                    <a14:imgLayer r:embed="rId5">
                      <a14:imgEffect>
                        <a14:sharpenSoften amount="25000"/>
                      </a14:imgEffect>
                    </a14:imgLayer>
                  </a14:imgProps>
                </a:ext>
              </a:extLst>
            </a:blip>
            <a:srcRect b="82509"/>
            <a:stretch/>
          </p:blipFill>
          <p:spPr>
            <a:xfrm>
              <a:off x="5940086" y="2229476"/>
              <a:ext cx="6251914" cy="1199524"/>
            </a:xfrm>
            <a:prstGeom prst="rect">
              <a:avLst/>
            </a:prstGeom>
          </p:spPr>
        </p:pic>
      </p:grpSp>
      <p:sp>
        <p:nvSpPr>
          <p:cNvPr id="7" name="TextBox 6">
            <a:extLst>
              <a:ext uri="{FF2B5EF4-FFF2-40B4-BE49-F238E27FC236}">
                <a16:creationId xmlns:a16="http://schemas.microsoft.com/office/drawing/2014/main" id="{0E4C63A0-D98C-294D-8749-57E3103F6119}"/>
              </a:ext>
            </a:extLst>
          </p:cNvPr>
          <p:cNvSpPr txBox="1"/>
          <p:nvPr/>
        </p:nvSpPr>
        <p:spPr>
          <a:xfrm>
            <a:off x="8795117" y="6519446"/>
            <a:ext cx="339688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Tefferi</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Mayo Clinic Proc 2012</a:t>
            </a:r>
          </a:p>
        </p:txBody>
      </p:sp>
    </p:spTree>
    <p:extLst>
      <p:ext uri="{BB962C8B-B14F-4D97-AF65-F5344CB8AC3E}">
        <p14:creationId xmlns:p14="http://schemas.microsoft.com/office/powerpoint/2010/main" val="28792445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CDE402-FF07-0F4E-A554-7B6E201726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92250" y="581218"/>
            <a:ext cx="10036267" cy="6012581"/>
          </a:xfrm>
          <a:prstGeom prst="rect">
            <a:avLst/>
          </a:prstGeom>
        </p:spPr>
      </p:pic>
      <p:sp>
        <p:nvSpPr>
          <p:cNvPr id="10" name="Title 2"/>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Defining the Scope of the Problem</a:t>
            </a:r>
          </a:p>
        </p:txBody>
      </p:sp>
      <p:sp>
        <p:nvSpPr>
          <p:cNvPr id="7" name="TextBox 6">
            <a:extLst>
              <a:ext uri="{FF2B5EF4-FFF2-40B4-BE49-F238E27FC236}">
                <a16:creationId xmlns:a16="http://schemas.microsoft.com/office/drawing/2014/main" id="{0E4C63A0-D98C-294D-8749-57E3103F6119}"/>
              </a:ext>
            </a:extLst>
          </p:cNvPr>
          <p:cNvSpPr txBox="1"/>
          <p:nvPr/>
        </p:nvSpPr>
        <p:spPr>
          <a:xfrm>
            <a:off x="8795117" y="6519446"/>
            <a:ext cx="3396883" cy="338554"/>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NCCN guidelines for MPNs v2.2025</a:t>
            </a:r>
          </a:p>
        </p:txBody>
      </p:sp>
      <p:sp>
        <p:nvSpPr>
          <p:cNvPr id="15" name="Rectangle 14">
            <a:extLst>
              <a:ext uri="{FF2B5EF4-FFF2-40B4-BE49-F238E27FC236}">
                <a16:creationId xmlns:a16="http://schemas.microsoft.com/office/drawing/2014/main" id="{815E7BB9-F1EF-0043-B4AA-340683F3BDF7}"/>
              </a:ext>
            </a:extLst>
          </p:cNvPr>
          <p:cNvSpPr/>
          <p:nvPr/>
        </p:nvSpPr>
        <p:spPr bwMode="auto">
          <a:xfrm>
            <a:off x="2011307" y="2272629"/>
            <a:ext cx="3701804" cy="225104"/>
          </a:xfrm>
          <a:prstGeom prst="rect">
            <a:avLst/>
          </a:prstGeom>
          <a:solidFill>
            <a:srgbClr val="FF00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6" name="Rectangle 15">
            <a:extLst>
              <a:ext uri="{FF2B5EF4-FFF2-40B4-BE49-F238E27FC236}">
                <a16:creationId xmlns:a16="http://schemas.microsoft.com/office/drawing/2014/main" id="{C53AD3DD-D611-EB47-A113-1099185C9755}"/>
              </a:ext>
            </a:extLst>
          </p:cNvPr>
          <p:cNvSpPr/>
          <p:nvPr/>
        </p:nvSpPr>
        <p:spPr bwMode="auto">
          <a:xfrm>
            <a:off x="6936658" y="2870893"/>
            <a:ext cx="3212426" cy="225104"/>
          </a:xfrm>
          <a:prstGeom prst="rect">
            <a:avLst/>
          </a:prstGeom>
          <a:solidFill>
            <a:srgbClr val="FF00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930173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Defining the Scope of the Problem</a:t>
            </a:r>
          </a:p>
        </p:txBody>
      </p:sp>
      <p:pic>
        <p:nvPicPr>
          <p:cNvPr id="3" name="Picture 2">
            <a:extLst>
              <a:ext uri="{FF2B5EF4-FFF2-40B4-BE49-F238E27FC236}">
                <a16:creationId xmlns:a16="http://schemas.microsoft.com/office/drawing/2014/main" id="{02B40963-47E1-A04A-B618-070543DF30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42409" y="658043"/>
            <a:ext cx="9675733" cy="5861403"/>
          </a:xfrm>
          <a:prstGeom prst="rect">
            <a:avLst/>
          </a:prstGeom>
        </p:spPr>
      </p:pic>
      <p:sp>
        <p:nvSpPr>
          <p:cNvPr id="9" name="Rectangle 8">
            <a:extLst>
              <a:ext uri="{FF2B5EF4-FFF2-40B4-BE49-F238E27FC236}">
                <a16:creationId xmlns:a16="http://schemas.microsoft.com/office/drawing/2014/main" id="{2999DFDA-3871-7246-BFB8-505042E20595}"/>
              </a:ext>
            </a:extLst>
          </p:cNvPr>
          <p:cNvSpPr/>
          <p:nvPr/>
        </p:nvSpPr>
        <p:spPr bwMode="auto">
          <a:xfrm>
            <a:off x="3248830" y="1586197"/>
            <a:ext cx="6325920" cy="454199"/>
          </a:xfrm>
          <a:prstGeom prst="rect">
            <a:avLst/>
          </a:prstGeom>
          <a:solidFill>
            <a:srgbClr val="FF00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 name="TextBox 1">
            <a:extLst>
              <a:ext uri="{FF2B5EF4-FFF2-40B4-BE49-F238E27FC236}">
                <a16:creationId xmlns:a16="http://schemas.microsoft.com/office/drawing/2014/main" id="{C7AC62BB-FA32-14E0-1225-57085C4C9761}"/>
              </a:ext>
            </a:extLst>
          </p:cNvPr>
          <p:cNvSpPr txBox="1"/>
          <p:nvPr/>
        </p:nvSpPr>
        <p:spPr>
          <a:xfrm>
            <a:off x="8795117" y="6519446"/>
            <a:ext cx="3396883" cy="338554"/>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NCCN guidelines for MPNs v2.2025</a:t>
            </a:r>
          </a:p>
        </p:txBody>
      </p:sp>
      <p:sp>
        <p:nvSpPr>
          <p:cNvPr id="5" name="TextBox 4">
            <a:extLst>
              <a:ext uri="{FF2B5EF4-FFF2-40B4-BE49-F238E27FC236}">
                <a16:creationId xmlns:a16="http://schemas.microsoft.com/office/drawing/2014/main" id="{C64D4635-FBC0-A1A5-0F0A-BFB77A3E41FF}"/>
              </a:ext>
            </a:extLst>
          </p:cNvPr>
          <p:cNvSpPr txBox="1"/>
          <p:nvPr/>
        </p:nvSpPr>
        <p:spPr>
          <a:xfrm>
            <a:off x="4318524" y="934483"/>
            <a:ext cx="3492605" cy="152801"/>
          </a:xfrm>
          <a:prstGeom prst="rect">
            <a:avLst/>
          </a:prstGeom>
          <a:solidFill>
            <a:schemeClr val="bg1"/>
          </a:solid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MUTATION AND KARYOTYPE-ENHANCED IPSS</a:t>
            </a:r>
          </a:p>
        </p:txBody>
      </p:sp>
    </p:spTree>
    <p:extLst>
      <p:ext uri="{BB962C8B-B14F-4D97-AF65-F5344CB8AC3E}">
        <p14:creationId xmlns:p14="http://schemas.microsoft.com/office/powerpoint/2010/main" val="1377387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Defining the Scope of the Problem</a:t>
            </a:r>
          </a:p>
        </p:txBody>
      </p:sp>
      <p:sp>
        <p:nvSpPr>
          <p:cNvPr id="6" name="TextBox 5">
            <a:extLst>
              <a:ext uri="{FF2B5EF4-FFF2-40B4-BE49-F238E27FC236}">
                <a16:creationId xmlns:a16="http://schemas.microsoft.com/office/drawing/2014/main" id="{8A1FD28C-E28C-2D46-85B1-89E60DEC1B95}"/>
              </a:ext>
            </a:extLst>
          </p:cNvPr>
          <p:cNvSpPr txBox="1"/>
          <p:nvPr/>
        </p:nvSpPr>
        <p:spPr>
          <a:xfrm>
            <a:off x="8795117" y="6519446"/>
            <a:ext cx="339688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Nicolosi et al, Leukemia 2018</a:t>
            </a:r>
          </a:p>
        </p:txBody>
      </p:sp>
      <p:pic>
        <p:nvPicPr>
          <p:cNvPr id="2" name="Picture 1">
            <a:extLst>
              <a:ext uri="{FF2B5EF4-FFF2-40B4-BE49-F238E27FC236}">
                <a16:creationId xmlns:a16="http://schemas.microsoft.com/office/drawing/2014/main" id="{6B36D37F-4F29-A444-ABED-CA5C9212BF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73788" y="629475"/>
            <a:ext cx="7933471" cy="5916067"/>
          </a:xfrm>
          <a:prstGeom prst="rect">
            <a:avLst/>
          </a:prstGeom>
        </p:spPr>
      </p:pic>
      <p:sp>
        <p:nvSpPr>
          <p:cNvPr id="9" name="Rectangle 8">
            <a:extLst>
              <a:ext uri="{FF2B5EF4-FFF2-40B4-BE49-F238E27FC236}">
                <a16:creationId xmlns:a16="http://schemas.microsoft.com/office/drawing/2014/main" id="{7BB1EC26-ADE7-5A5F-CA9D-F3190E43BE01}"/>
              </a:ext>
            </a:extLst>
          </p:cNvPr>
          <p:cNvSpPr/>
          <p:nvPr/>
        </p:nvSpPr>
        <p:spPr>
          <a:xfrm>
            <a:off x="8052955" y="852055"/>
            <a:ext cx="1597681" cy="16521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list of anemia&#10;&#10;AI-generated content may be incorrect.">
            <a:extLst>
              <a:ext uri="{FF2B5EF4-FFF2-40B4-BE49-F238E27FC236}">
                <a16:creationId xmlns:a16="http://schemas.microsoft.com/office/drawing/2014/main" id="{00BF4A23-C377-6472-93F5-37EF7F3334F3}"/>
              </a:ext>
            </a:extLst>
          </p:cNvPr>
          <p:cNvPicPr>
            <a:picLocks noChangeAspect="1"/>
          </p:cNvPicPr>
          <p:nvPr/>
        </p:nvPicPr>
        <p:blipFill>
          <a:blip r:embed="rId5"/>
          <a:stretch>
            <a:fillRect/>
          </a:stretch>
        </p:blipFill>
        <p:spPr>
          <a:xfrm>
            <a:off x="7486329" y="1165481"/>
            <a:ext cx="1907684" cy="1999148"/>
          </a:xfrm>
          <a:prstGeom prst="rect">
            <a:avLst/>
          </a:prstGeom>
        </p:spPr>
      </p:pic>
      <p:sp>
        <p:nvSpPr>
          <p:cNvPr id="5" name="Rectangle 4">
            <a:extLst>
              <a:ext uri="{FF2B5EF4-FFF2-40B4-BE49-F238E27FC236}">
                <a16:creationId xmlns:a16="http://schemas.microsoft.com/office/drawing/2014/main" id="{E58A7B74-3841-CA34-2AB1-B6982578DE22}"/>
              </a:ext>
            </a:extLst>
          </p:cNvPr>
          <p:cNvSpPr/>
          <p:nvPr/>
        </p:nvSpPr>
        <p:spPr bwMode="auto">
          <a:xfrm>
            <a:off x="7486329" y="2639560"/>
            <a:ext cx="1558217" cy="454199"/>
          </a:xfrm>
          <a:prstGeom prst="rect">
            <a:avLst/>
          </a:prstGeom>
          <a:solidFill>
            <a:srgbClr val="FF00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 name="Title 2">
            <a:extLst>
              <a:ext uri="{FF2B5EF4-FFF2-40B4-BE49-F238E27FC236}">
                <a16:creationId xmlns:a16="http://schemas.microsoft.com/office/drawing/2014/main" id="{7767B584-3ABA-F149-965F-BF85556398E3}"/>
              </a:ext>
            </a:extLst>
          </p:cNvPr>
          <p:cNvSpPr txBox="1">
            <a:spLocks/>
          </p:cNvSpPr>
          <p:nvPr/>
        </p:nvSpPr>
        <p:spPr bwMode="auto">
          <a:xfrm>
            <a:off x="9044546" y="2588634"/>
            <a:ext cx="2797987" cy="8457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350" marR="0" lvl="0" indent="-635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0000"/>
                </a:solidFill>
                <a:effectLst/>
                <a:uLnTx/>
                <a:uFillTx/>
                <a:latin typeface="Calibri"/>
                <a:ea typeface="ＭＳ Ｐゴシック" pitchFamily="1" charset="-128"/>
                <a:cs typeface="+mn-cs"/>
              </a:rPr>
              <a:t>Hgb &gt; 10 g/dL but below sex-adjusted lower limit of normal</a:t>
            </a:r>
          </a:p>
        </p:txBody>
      </p:sp>
    </p:spTree>
    <p:extLst>
      <p:ext uri="{BB962C8B-B14F-4D97-AF65-F5344CB8AC3E}">
        <p14:creationId xmlns:p14="http://schemas.microsoft.com/office/powerpoint/2010/main" val="1511131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Rampal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017832924"/>
              </p:ext>
            </p:extLst>
          </p:nvPr>
        </p:nvGraphicFramePr>
        <p:xfrm>
          <a:off x="916516" y="1905000"/>
          <a:ext cx="10430953" cy="3398128"/>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019944">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Blueprint Medicines, Bristol Myers Squibb, Cogent Biosciences, CTI BioPharma, a Sobi Company, Disc Medicine, </a:t>
                      </a:r>
                      <a:r>
                        <a:rPr lang="en-US" sz="1800" b="0" kern="1200" dirty="0" err="1">
                          <a:solidFill>
                            <a:schemeClr val="tx1"/>
                          </a:solidFill>
                          <a:effectLst/>
                          <a:latin typeface="+mn-lt"/>
                          <a:ea typeface="+mn-ea"/>
                          <a:cs typeface="+mn-cs"/>
                        </a:rPr>
                        <a:t>Galecto</a:t>
                      </a:r>
                      <a:r>
                        <a:rPr lang="en-US" sz="1800" b="0" kern="1200" dirty="0">
                          <a:solidFill>
                            <a:schemeClr val="tx1"/>
                          </a:solidFill>
                          <a:effectLst/>
                          <a:latin typeface="+mn-lt"/>
                          <a:ea typeface="+mn-ea"/>
                          <a:cs typeface="+mn-cs"/>
                        </a:rPr>
                        <a:t> Inc, GSK, Incyte Corporation, Jazz Pharmaceuticals Inc, </a:t>
                      </a:r>
                      <a:r>
                        <a:rPr lang="en-US" sz="1800" b="0" kern="1200" dirty="0" err="1">
                          <a:solidFill>
                            <a:schemeClr val="tx1"/>
                          </a:solidFill>
                          <a:effectLst/>
                          <a:latin typeface="+mn-lt"/>
                          <a:ea typeface="+mn-ea"/>
                          <a:cs typeface="+mn-cs"/>
                        </a:rPr>
                        <a:t>Kartos</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Novartis, </a:t>
                      </a:r>
                      <a:r>
                        <a:rPr lang="en-US" sz="1800" b="0" kern="1200" dirty="0" err="1">
                          <a:solidFill>
                            <a:schemeClr val="tx1"/>
                          </a:solidFill>
                          <a:effectLst/>
                          <a:latin typeface="+mn-lt"/>
                          <a:ea typeface="+mn-ea"/>
                          <a:cs typeface="+mn-cs"/>
                        </a:rPr>
                        <a:t>Opna</a:t>
                      </a:r>
                      <a:r>
                        <a:rPr lang="en-US" sz="1800" b="0" kern="1200" dirty="0">
                          <a:solidFill>
                            <a:schemeClr val="tx1"/>
                          </a:solidFill>
                          <a:effectLst/>
                          <a:latin typeface="+mn-lt"/>
                          <a:ea typeface="+mn-ea"/>
                          <a:cs typeface="+mn-cs"/>
                        </a:rPr>
                        <a:t> Bio, </a:t>
                      </a:r>
                      <a:r>
                        <a:rPr lang="en-US" sz="1800" b="0" kern="1200" dirty="0" err="1">
                          <a:solidFill>
                            <a:schemeClr val="tx1"/>
                          </a:solidFill>
                          <a:effectLst/>
                          <a:latin typeface="+mn-lt"/>
                          <a:ea typeface="+mn-ea"/>
                          <a:cs typeface="+mn-cs"/>
                        </a:rPr>
                        <a:t>PharmaEssentia</a:t>
                      </a:r>
                      <a:r>
                        <a:rPr lang="en-US" sz="1800" b="0" kern="1200" dirty="0">
                          <a:solidFill>
                            <a:schemeClr val="tx1"/>
                          </a:solidFill>
                          <a:effectLst/>
                          <a:latin typeface="+mn-lt"/>
                          <a:ea typeface="+mn-ea"/>
                          <a:cs typeface="+mn-cs"/>
                        </a:rPr>
                        <a:t>, Roche Laboratories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 Sumitomo Dainippon Pharma Oncology Inc,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BioMed Valley Discoveries, Incyte Corporation,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Ryvu</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792088">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7092303"/>
                  </a:ext>
                </a:extLst>
              </a:tr>
            </a:tbl>
          </a:graphicData>
        </a:graphic>
      </p:graphicFrame>
    </p:spTree>
    <p:custDataLst>
      <p:tags r:id="rId1"/>
    </p:custDataLst>
    <p:extLst>
      <p:ext uri="{BB962C8B-B14F-4D97-AF65-F5344CB8AC3E}">
        <p14:creationId xmlns:p14="http://schemas.microsoft.com/office/powerpoint/2010/main" val="508354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Pathogenesis</a:t>
            </a:r>
          </a:p>
        </p:txBody>
      </p:sp>
      <p:pic>
        <p:nvPicPr>
          <p:cNvPr id="4" name="Picture 3">
            <a:extLst>
              <a:ext uri="{FF2B5EF4-FFF2-40B4-BE49-F238E27FC236}">
                <a16:creationId xmlns:a16="http://schemas.microsoft.com/office/drawing/2014/main" id="{960F4251-EE56-3049-9C23-CDE9A1C11E4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55404" y="655571"/>
            <a:ext cx="6945535" cy="5953316"/>
          </a:xfrm>
          <a:prstGeom prst="rect">
            <a:avLst/>
          </a:prstGeom>
        </p:spPr>
      </p:pic>
      <p:sp>
        <p:nvSpPr>
          <p:cNvPr id="7" name="TextBox 6">
            <a:extLst>
              <a:ext uri="{FF2B5EF4-FFF2-40B4-BE49-F238E27FC236}">
                <a16:creationId xmlns:a16="http://schemas.microsoft.com/office/drawing/2014/main" id="{E4E2F2AD-08F8-544D-9721-B91084A3D321}"/>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Naymagon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&amp;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Mascarenhas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HemaSphere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2017</a:t>
            </a:r>
          </a:p>
        </p:txBody>
      </p:sp>
      <p:sp>
        <p:nvSpPr>
          <p:cNvPr id="2" name="TextBox 1">
            <a:extLst>
              <a:ext uri="{FF2B5EF4-FFF2-40B4-BE49-F238E27FC236}">
                <a16:creationId xmlns:a16="http://schemas.microsoft.com/office/drawing/2014/main" id="{0CCD9504-2CDC-5017-8333-A0EA7456F2EC}"/>
              </a:ext>
            </a:extLst>
          </p:cNvPr>
          <p:cNvSpPr txBox="1"/>
          <p:nvPr/>
        </p:nvSpPr>
        <p:spPr>
          <a:xfrm>
            <a:off x="4478483" y="6127996"/>
            <a:ext cx="745648" cy="138125"/>
          </a:xfrm>
          <a:prstGeom prst="rect">
            <a:avLst/>
          </a:prstGeom>
          <a:solidFill>
            <a:schemeClr val="bg1"/>
          </a:solid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myelofibrosis</a:t>
            </a:r>
          </a:p>
        </p:txBody>
      </p:sp>
    </p:spTree>
    <p:extLst>
      <p:ext uri="{BB962C8B-B14F-4D97-AF65-F5344CB8AC3E}">
        <p14:creationId xmlns:p14="http://schemas.microsoft.com/office/powerpoint/2010/main" val="1347709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E25DD9-0B39-B1E6-B34F-F1AD106C9664}"/>
              </a:ext>
            </a:extLst>
          </p:cNvPr>
          <p:cNvPicPr>
            <a:picLocks noChangeAspect="1"/>
          </p:cNvPicPr>
          <p:nvPr/>
        </p:nvPicPr>
        <p:blipFill>
          <a:blip r:embed="rId3"/>
          <a:stretch>
            <a:fillRect/>
          </a:stretch>
        </p:blipFill>
        <p:spPr>
          <a:xfrm>
            <a:off x="776689" y="655571"/>
            <a:ext cx="10274770" cy="6115414"/>
          </a:xfrm>
          <a:prstGeom prst="rect">
            <a:avLst/>
          </a:prstGeom>
        </p:spPr>
      </p:pic>
      <p:sp>
        <p:nvSpPr>
          <p:cNvPr id="10" name="Title 2"/>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NCCN Guidelines</a:t>
            </a:r>
          </a:p>
        </p:txBody>
      </p:sp>
      <p:sp>
        <p:nvSpPr>
          <p:cNvPr id="4" name="TextBox 3">
            <a:extLst>
              <a:ext uri="{FF2B5EF4-FFF2-40B4-BE49-F238E27FC236}">
                <a16:creationId xmlns:a16="http://schemas.microsoft.com/office/drawing/2014/main" id="{06DFA84E-E650-EE6A-5FAE-264C1006AEF7}"/>
              </a:ext>
            </a:extLst>
          </p:cNvPr>
          <p:cNvSpPr txBox="1"/>
          <p:nvPr/>
        </p:nvSpPr>
        <p:spPr>
          <a:xfrm>
            <a:off x="8728092" y="6497829"/>
            <a:ext cx="339688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NCCN guidelines for MPNs v2.2023</a:t>
            </a:r>
          </a:p>
        </p:txBody>
      </p:sp>
    </p:spTree>
    <p:extLst>
      <p:ext uri="{BB962C8B-B14F-4D97-AF65-F5344CB8AC3E}">
        <p14:creationId xmlns:p14="http://schemas.microsoft.com/office/powerpoint/2010/main" val="40136189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3D110-3F9F-BF5C-F68A-D1B5F9CB20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0282D5-5AAE-653D-BEF5-D3707E67F08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4033" y="564183"/>
            <a:ext cx="9453419" cy="6235094"/>
          </a:xfrm>
          <a:prstGeom prst="rect">
            <a:avLst/>
          </a:prstGeom>
        </p:spPr>
      </p:pic>
      <p:sp>
        <p:nvSpPr>
          <p:cNvPr id="10" name="Title 2">
            <a:extLst>
              <a:ext uri="{FF2B5EF4-FFF2-40B4-BE49-F238E27FC236}">
                <a16:creationId xmlns:a16="http://schemas.microsoft.com/office/drawing/2014/main" id="{1279329A-AAED-4515-AC46-574188D770AB}"/>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NCCN Guidelines</a:t>
            </a:r>
          </a:p>
        </p:txBody>
      </p:sp>
      <p:sp>
        <p:nvSpPr>
          <p:cNvPr id="5" name="TextBox 4">
            <a:extLst>
              <a:ext uri="{FF2B5EF4-FFF2-40B4-BE49-F238E27FC236}">
                <a16:creationId xmlns:a16="http://schemas.microsoft.com/office/drawing/2014/main" id="{8F91F971-C737-7A1D-EE57-9D3BBD56A468}"/>
              </a:ext>
            </a:extLst>
          </p:cNvPr>
          <p:cNvSpPr txBox="1"/>
          <p:nvPr/>
        </p:nvSpPr>
        <p:spPr>
          <a:xfrm>
            <a:off x="8795117" y="6519446"/>
            <a:ext cx="3396883" cy="338554"/>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mn-ea"/>
                <a:cs typeface="Calibri" panose="020F0502020204030204" pitchFamily="34" charset="0"/>
              </a:rPr>
              <a:t>NCCN guidelines for MPNs v2.2025</a:t>
            </a:r>
          </a:p>
        </p:txBody>
      </p:sp>
    </p:spTree>
    <p:extLst>
      <p:ext uri="{BB962C8B-B14F-4D97-AF65-F5344CB8AC3E}">
        <p14:creationId xmlns:p14="http://schemas.microsoft.com/office/powerpoint/2010/main" val="3514182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Momelotinib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pic>
        <p:nvPicPr>
          <p:cNvPr id="2" name="Picture 1">
            <a:extLst>
              <a:ext uri="{FF2B5EF4-FFF2-40B4-BE49-F238E27FC236}">
                <a16:creationId xmlns:a16="http://schemas.microsoft.com/office/drawing/2014/main" id="{200779C1-409C-BE40-87F6-3C1A744BA9C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818881"/>
            <a:ext cx="12192000" cy="5220237"/>
          </a:xfrm>
          <a:prstGeom prst="rect">
            <a:avLst/>
          </a:prstGeom>
        </p:spPr>
      </p:pic>
      <p:sp>
        <p:nvSpPr>
          <p:cNvPr id="6" name="TextBox 5">
            <a:extLst>
              <a:ext uri="{FF2B5EF4-FFF2-40B4-BE49-F238E27FC236}">
                <a16:creationId xmlns:a16="http://schemas.microsoft.com/office/drawing/2014/main" id="{60B8F900-C353-8148-A4E9-436480972A1C}"/>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Verstovsek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Future Oncol 2021</a:t>
            </a:r>
          </a:p>
        </p:txBody>
      </p:sp>
    </p:spTree>
    <p:extLst>
      <p:ext uri="{BB962C8B-B14F-4D97-AF65-F5344CB8AC3E}">
        <p14:creationId xmlns:p14="http://schemas.microsoft.com/office/powerpoint/2010/main" val="1885878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0C5E6C-31F3-E34B-9EBE-3DEECD6B9E5F}"/>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Verstovsek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ASH 2020</a:t>
            </a:r>
          </a:p>
        </p:txBody>
      </p:sp>
      <p:sp>
        <p:nvSpPr>
          <p:cNvPr id="7" name="Title 2">
            <a:extLst>
              <a:ext uri="{FF2B5EF4-FFF2-40B4-BE49-F238E27FC236}">
                <a16:creationId xmlns:a16="http://schemas.microsoft.com/office/drawing/2014/main" id="{1407B679-5BE3-524F-B793-7F9A5BB01370}"/>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Momelotinib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pic>
        <p:nvPicPr>
          <p:cNvPr id="2" name="Picture 1">
            <a:extLst>
              <a:ext uri="{FF2B5EF4-FFF2-40B4-BE49-F238E27FC236}">
                <a16:creationId xmlns:a16="http://schemas.microsoft.com/office/drawing/2014/main" id="{F1C058C6-C40A-9B6F-1BEA-64B20C448B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91138" y="616133"/>
            <a:ext cx="10023910" cy="5977649"/>
          </a:xfrm>
          <a:prstGeom prst="rect">
            <a:avLst/>
          </a:prstGeom>
        </p:spPr>
      </p:pic>
      <p:sp>
        <p:nvSpPr>
          <p:cNvPr id="3" name="TextBox 2">
            <a:extLst>
              <a:ext uri="{FF2B5EF4-FFF2-40B4-BE49-F238E27FC236}">
                <a16:creationId xmlns:a16="http://schemas.microsoft.com/office/drawing/2014/main" id="{C54D7700-631D-735C-76E9-42DE7CBF1883}"/>
              </a:ext>
            </a:extLst>
          </p:cNvPr>
          <p:cNvSpPr txBox="1"/>
          <p:nvPr/>
        </p:nvSpPr>
        <p:spPr>
          <a:xfrm>
            <a:off x="2514602" y="3789614"/>
            <a:ext cx="446807" cy="106978"/>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Ruxolitinib</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A10DA36-55AA-98F3-811C-387FD6A10A60}"/>
              </a:ext>
            </a:extLst>
          </p:cNvPr>
          <p:cNvSpPr txBox="1"/>
          <p:nvPr/>
        </p:nvSpPr>
        <p:spPr>
          <a:xfrm>
            <a:off x="2628902" y="6324996"/>
            <a:ext cx="446807" cy="106978"/>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Ruxolitinib</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C6EE371-87C3-D094-8A85-2C2B3CB4E0DB}"/>
              </a:ext>
            </a:extLst>
          </p:cNvPr>
          <p:cNvSpPr txBox="1"/>
          <p:nvPr/>
        </p:nvSpPr>
        <p:spPr>
          <a:xfrm>
            <a:off x="3533488" y="3799139"/>
            <a:ext cx="1102012" cy="106978"/>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Ruxolitinib</a:t>
            </a: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kumimoji="0" lang="en-US" sz="5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Momelotinib</a:t>
            </a:r>
            <a:endPar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086F66D-BC33-5662-892C-B8D77270CB63}"/>
              </a:ext>
            </a:extLst>
          </p:cNvPr>
          <p:cNvSpPr txBox="1"/>
          <p:nvPr/>
        </p:nvSpPr>
        <p:spPr>
          <a:xfrm>
            <a:off x="3676363" y="6331727"/>
            <a:ext cx="1102012" cy="106978"/>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Ruxolitinib</a:t>
            </a: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kumimoji="0" lang="en-US" sz="5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Momelotinib</a:t>
            </a:r>
            <a:endPar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9061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910DAB-170C-724D-A9CE-C9258AD46488}"/>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Oh et al, Blood Advances 2020</a:t>
            </a:r>
          </a:p>
        </p:txBody>
      </p:sp>
      <p:sp>
        <p:nvSpPr>
          <p:cNvPr id="6" name="Title 2">
            <a:extLst>
              <a:ext uri="{FF2B5EF4-FFF2-40B4-BE49-F238E27FC236}">
                <a16:creationId xmlns:a16="http://schemas.microsoft.com/office/drawing/2014/main" id="{11598DA6-69BA-9744-8636-09213BFCC463}"/>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Momelotinib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pic>
        <p:nvPicPr>
          <p:cNvPr id="2" name="Picture 1">
            <a:extLst>
              <a:ext uri="{FF2B5EF4-FFF2-40B4-BE49-F238E27FC236}">
                <a16:creationId xmlns:a16="http://schemas.microsoft.com/office/drawing/2014/main" id="{F8145784-2AB5-4844-83D1-ABCE606141DB}"/>
              </a:ext>
            </a:extLst>
          </p:cNvPr>
          <p:cNvPicPr>
            <a:picLocks noChangeAspect="1"/>
          </p:cNvPicPr>
          <p:nvPr/>
        </p:nvPicPr>
        <p:blipFill>
          <a:blip r:embed="rId3"/>
          <a:stretch>
            <a:fillRect/>
          </a:stretch>
        </p:blipFill>
        <p:spPr>
          <a:xfrm>
            <a:off x="2286000" y="858048"/>
            <a:ext cx="6912243" cy="3150372"/>
          </a:xfrm>
          <a:prstGeom prst="rect">
            <a:avLst/>
          </a:prstGeom>
        </p:spPr>
      </p:pic>
      <p:pic>
        <p:nvPicPr>
          <p:cNvPr id="3" name="Picture 2">
            <a:extLst>
              <a:ext uri="{FF2B5EF4-FFF2-40B4-BE49-F238E27FC236}">
                <a16:creationId xmlns:a16="http://schemas.microsoft.com/office/drawing/2014/main" id="{868AB0C0-7AC6-BE4E-8E53-837D9604B45C}"/>
              </a:ext>
            </a:extLst>
          </p:cNvPr>
          <p:cNvPicPr>
            <a:picLocks noChangeAspect="1"/>
          </p:cNvPicPr>
          <p:nvPr/>
        </p:nvPicPr>
        <p:blipFill>
          <a:blip r:embed="rId4"/>
          <a:stretch>
            <a:fillRect/>
          </a:stretch>
        </p:blipFill>
        <p:spPr>
          <a:xfrm>
            <a:off x="0" y="3661215"/>
            <a:ext cx="12192000" cy="2893129"/>
          </a:xfrm>
          <a:prstGeom prst="rect">
            <a:avLst/>
          </a:prstGeom>
        </p:spPr>
      </p:pic>
    </p:spTree>
    <p:extLst>
      <p:ext uri="{BB962C8B-B14F-4D97-AF65-F5344CB8AC3E}">
        <p14:creationId xmlns:p14="http://schemas.microsoft.com/office/powerpoint/2010/main" val="3595709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0C5E6C-31F3-E34B-9EBE-3DEECD6B9E5F}"/>
              </a:ext>
            </a:extLst>
          </p:cNvPr>
          <p:cNvSpPr txBox="1"/>
          <p:nvPr/>
        </p:nvSpPr>
        <p:spPr>
          <a:xfrm>
            <a:off x="9367399" y="6519446"/>
            <a:ext cx="282460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Verstovsek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Lancet 2023</a:t>
            </a:r>
          </a:p>
        </p:txBody>
      </p:sp>
      <p:pic>
        <p:nvPicPr>
          <p:cNvPr id="8" name="Picture 7">
            <a:extLst>
              <a:ext uri="{FF2B5EF4-FFF2-40B4-BE49-F238E27FC236}">
                <a16:creationId xmlns:a16="http://schemas.microsoft.com/office/drawing/2014/main" id="{32568942-EFCC-9203-6789-13AF1ECF21EF}"/>
              </a:ext>
            </a:extLst>
          </p:cNvPr>
          <p:cNvPicPr>
            <a:picLocks noChangeAspect="1"/>
          </p:cNvPicPr>
          <p:nvPr/>
        </p:nvPicPr>
        <p:blipFill>
          <a:blip r:embed="rId3"/>
          <a:stretch>
            <a:fillRect/>
          </a:stretch>
        </p:blipFill>
        <p:spPr>
          <a:xfrm>
            <a:off x="8517911" y="1601248"/>
            <a:ext cx="2662707" cy="4859636"/>
          </a:xfrm>
          <a:prstGeom prst="rect">
            <a:avLst/>
          </a:prstGeom>
        </p:spPr>
      </p:pic>
      <p:sp>
        <p:nvSpPr>
          <p:cNvPr id="9" name="Title 1">
            <a:extLst>
              <a:ext uri="{FF2B5EF4-FFF2-40B4-BE49-F238E27FC236}">
                <a16:creationId xmlns:a16="http://schemas.microsoft.com/office/drawing/2014/main" id="{CE1FDAF7-222B-8158-A209-E3931FCE794C}"/>
              </a:ext>
            </a:extLst>
          </p:cNvPr>
          <p:cNvSpPr txBox="1">
            <a:spLocks/>
          </p:cNvSpPr>
          <p:nvPr/>
        </p:nvSpPr>
        <p:spPr>
          <a:xfrm>
            <a:off x="163261" y="125286"/>
            <a:ext cx="12028739" cy="902581"/>
          </a:xfrm>
          <a:prstGeom prst="rect">
            <a:avLst/>
          </a:prstGeom>
        </p:spPr>
        <p:txBody>
          <a:bodyPr/>
          <a:lst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a:lstStyle>
          <a:p>
            <a:pPr marL="0" marR="0" lvl="0" indent="0" algn="l" defTabSz="60957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Geneva" pitchFamily="37" charset="-128"/>
                <a:cs typeface="Arial" panose="020B0604020202020204" pitchFamily="34" charset="0"/>
              </a:rPr>
              <a:t>MOMENTUM Phase III Study of Momelotinib vs Danazol in Symptomatic Patients with Myelofibrosis and Anemia</a:t>
            </a:r>
            <a:endParaRPr kumimoji="0" lang="en-US" sz="2800" b="1" i="0" u="none" strike="noStrike" kern="1200" cap="none" spc="0" normalizeH="0" baseline="30000" noProof="0" dirty="0">
              <a:ln>
                <a:noFill/>
              </a:ln>
              <a:solidFill>
                <a:prstClr val="black"/>
              </a:solidFill>
              <a:effectLst/>
              <a:uLnTx/>
              <a:uFillTx/>
              <a:latin typeface="Calibri"/>
              <a:ea typeface="Geneva" pitchFamily="37" charset="-128"/>
              <a:cs typeface="Arial" panose="020B0604020202020204" pitchFamily="34" charset="0"/>
            </a:endParaRPr>
          </a:p>
        </p:txBody>
      </p:sp>
      <p:graphicFrame>
        <p:nvGraphicFramePr>
          <p:cNvPr id="51" name="Table 50">
            <a:extLst>
              <a:ext uri="{FF2B5EF4-FFF2-40B4-BE49-F238E27FC236}">
                <a16:creationId xmlns:a16="http://schemas.microsoft.com/office/drawing/2014/main" id="{1B461689-3C8D-3A46-8CD5-8F22230C87C8}"/>
              </a:ext>
            </a:extLst>
          </p:cNvPr>
          <p:cNvGraphicFramePr>
            <a:graphicFrameLocks noGrp="1"/>
          </p:cNvGraphicFramePr>
          <p:nvPr/>
        </p:nvGraphicFramePr>
        <p:xfrm>
          <a:off x="1194550" y="1862104"/>
          <a:ext cx="5723124" cy="1435810"/>
        </p:xfrm>
        <a:graphic>
          <a:graphicData uri="http://schemas.openxmlformats.org/drawingml/2006/table">
            <a:tbl>
              <a:tblPr/>
              <a:tblGrid>
                <a:gridCol w="2160642">
                  <a:extLst>
                    <a:ext uri="{9D8B030D-6E8A-4147-A177-3AD203B41FA5}">
                      <a16:colId xmlns:a16="http://schemas.microsoft.com/office/drawing/2014/main" val="989395188"/>
                    </a:ext>
                  </a:extLst>
                </a:gridCol>
                <a:gridCol w="2367554">
                  <a:extLst>
                    <a:ext uri="{9D8B030D-6E8A-4147-A177-3AD203B41FA5}">
                      <a16:colId xmlns:a16="http://schemas.microsoft.com/office/drawing/2014/main" val="3867713379"/>
                    </a:ext>
                  </a:extLst>
                </a:gridCol>
                <a:gridCol w="1194928">
                  <a:extLst>
                    <a:ext uri="{9D8B030D-6E8A-4147-A177-3AD203B41FA5}">
                      <a16:colId xmlns:a16="http://schemas.microsoft.com/office/drawing/2014/main" val="1475685842"/>
                    </a:ext>
                  </a:extLst>
                </a:gridCol>
              </a:tblGrid>
              <a:tr h="710926">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rtl="0" fontAlgn="base"/>
                      <a:r>
                        <a:rPr lang="en-US" sz="1200" b="0" i="0" dirty="0">
                          <a:solidFill>
                            <a:schemeClr val="bg1"/>
                          </a:solidFill>
                          <a:effectLst/>
                          <a:latin typeface="Arial" panose="020B0604020202020204" pitchFamily="34" charset="0"/>
                          <a:cs typeface="Arial" panose="020B0604020202020204" pitchFamily="34" charset="0"/>
                        </a:rPr>
                        <a:t> </a:t>
                      </a:r>
                    </a:p>
                  </a:txBody>
                  <a:tcPr marT="0" marB="36000"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F3853"/>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rtl="0" fontAlgn="base"/>
                      <a:r>
                        <a:rPr lang="en-US" sz="1200" b="1" i="0">
                          <a:solidFill>
                            <a:schemeClr val="bg1"/>
                          </a:solidFill>
                          <a:effectLst/>
                          <a:latin typeface="Arial" panose="020B0604020202020204" pitchFamily="34" charset="0"/>
                          <a:cs typeface="Arial" panose="020B0604020202020204" pitchFamily="34" charset="0"/>
                        </a:rPr>
                        <a:t>MFSAF TSS Response </a:t>
                      </a:r>
                      <a:br>
                        <a:rPr lang="en-US" sz="1200" b="1" i="0">
                          <a:solidFill>
                            <a:schemeClr val="bg1"/>
                          </a:solidFill>
                          <a:effectLst/>
                          <a:latin typeface="Arial" panose="020B0604020202020204" pitchFamily="34" charset="0"/>
                          <a:cs typeface="Arial" panose="020B0604020202020204" pitchFamily="34" charset="0"/>
                        </a:rPr>
                      </a:br>
                      <a:r>
                        <a:rPr lang="en-US" sz="1200" b="1" i="0">
                          <a:solidFill>
                            <a:schemeClr val="bg1"/>
                          </a:solidFill>
                          <a:effectLst/>
                          <a:latin typeface="Arial" panose="020B0604020202020204" pitchFamily="34" charset="0"/>
                          <a:cs typeface="Arial" panose="020B0604020202020204" pitchFamily="34" charset="0"/>
                        </a:rPr>
                        <a:t>Rate at Week 24</a:t>
                      </a:r>
                      <a:r>
                        <a:rPr lang="en-US" sz="1200" b="0" i="0">
                          <a:solidFill>
                            <a:schemeClr val="bg1"/>
                          </a:solidFill>
                          <a:effectLst/>
                          <a:latin typeface="Arial" panose="020B0604020202020204" pitchFamily="34" charset="0"/>
                          <a:cs typeface="Arial" panose="020B0604020202020204" pitchFamily="34" charset="0"/>
                        </a:rPr>
                        <a:t> </a:t>
                      </a:r>
                    </a:p>
                    <a:p>
                      <a:pPr algn="ctr" rtl="0" fontAlgn="base"/>
                      <a:r>
                        <a:rPr lang="en-US" sz="1200" b="0" i="0">
                          <a:solidFill>
                            <a:schemeClr val="bg1"/>
                          </a:solidFill>
                          <a:effectLst/>
                          <a:latin typeface="Arial" panose="020B0604020202020204" pitchFamily="34" charset="0"/>
                          <a:cs typeface="Arial" panose="020B0604020202020204" pitchFamily="34" charset="0"/>
                        </a:rPr>
                        <a:t>no. (%) [95% CI]</a:t>
                      </a:r>
                    </a:p>
                  </a:txBody>
                  <a:tcPr marT="0" marB="3600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F3853"/>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rtl="0" fontAlgn="base"/>
                      <a:r>
                        <a:rPr lang="en-US" sz="1200" b="1" i="1">
                          <a:solidFill>
                            <a:schemeClr val="bg1"/>
                          </a:solidFill>
                          <a:effectLst/>
                          <a:latin typeface="Arial" panose="020B0604020202020204" pitchFamily="34" charset="0"/>
                          <a:cs typeface="Arial" panose="020B0604020202020204" pitchFamily="34" charset="0"/>
                        </a:rPr>
                        <a:t>P</a:t>
                      </a:r>
                      <a:r>
                        <a:rPr lang="en-US" sz="1200" b="1" i="0">
                          <a:solidFill>
                            <a:schemeClr val="bg1"/>
                          </a:solidFill>
                          <a:effectLst/>
                          <a:latin typeface="Arial" panose="020B0604020202020204" pitchFamily="34" charset="0"/>
                          <a:cs typeface="Arial" panose="020B0604020202020204" pitchFamily="34" charset="0"/>
                        </a:rPr>
                        <a:t> Value</a:t>
                      </a:r>
                    </a:p>
                  </a:txBody>
                  <a:tcPr marT="0" marB="36000" anchor="b">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F3853"/>
                    </a:solidFill>
                  </a:tcPr>
                </a:tc>
                <a:extLst>
                  <a:ext uri="{0D108BD9-81ED-4DB2-BD59-A6C34878D82A}">
                    <a16:rowId xmlns:a16="http://schemas.microsoft.com/office/drawing/2014/main" val="2293617892"/>
                  </a:ext>
                </a:extLst>
              </a:tr>
              <a:tr h="361820">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rtl="0" fontAlgn="base"/>
                      <a:r>
                        <a:rPr lang="en-US" sz="1200" b="1" i="0">
                          <a:solidFill>
                            <a:schemeClr val="tx1"/>
                          </a:solidFill>
                          <a:effectLst/>
                          <a:latin typeface="Arial" panose="020B0604020202020204" pitchFamily="34" charset="0"/>
                          <a:cs typeface="Arial" panose="020B0604020202020204" pitchFamily="34" charset="0"/>
                        </a:rPr>
                        <a:t>Momelotinib (n = 130)</a:t>
                      </a:r>
                      <a:endParaRPr lang="en-US" sz="1200" b="0" i="0">
                        <a:solidFill>
                          <a:schemeClr val="tx1"/>
                        </a:solidFill>
                        <a:effectLst/>
                        <a:latin typeface="Arial" panose="020B0604020202020204" pitchFamily="34" charset="0"/>
                        <a:cs typeface="Arial" panose="020B0604020202020204" pitchFamily="34" charset="0"/>
                      </a:endParaRPr>
                    </a:p>
                  </a:txBody>
                  <a:tcPr marL="360000" marT="0" marB="0"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rtl="0" fontAlgn="base"/>
                      <a:r>
                        <a:rPr lang="en-US" sz="1200" b="0" i="0">
                          <a:solidFill>
                            <a:schemeClr val="tx1"/>
                          </a:solidFill>
                          <a:effectLst/>
                          <a:latin typeface="Arial" panose="020B0604020202020204" pitchFamily="34" charset="0"/>
                          <a:cs typeface="Arial" panose="020B0604020202020204" pitchFamily="34" charset="0"/>
                        </a:rPr>
                        <a:t>32 (25) [17, 33]</a:t>
                      </a:r>
                    </a:p>
                  </a:txBody>
                  <a:tcPr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rowSpan="2">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rtl="0" fontAlgn="base"/>
                      <a:r>
                        <a:rPr lang="en-US" sz="1200" b="0" i="0">
                          <a:solidFill>
                            <a:schemeClr val="tx1"/>
                          </a:solidFill>
                          <a:effectLst/>
                          <a:latin typeface="Arial" panose="020B0604020202020204" pitchFamily="34" charset="0"/>
                          <a:cs typeface="Arial" panose="020B0604020202020204" pitchFamily="34" charset="0"/>
                        </a:rPr>
                        <a:t>.0095</a:t>
                      </a:r>
                    </a:p>
                  </a:txBody>
                  <a:tcPr marT="0" marB="0"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666842701"/>
                  </a:ext>
                </a:extLst>
              </a:tr>
              <a:tr h="363064">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rtl="0" fontAlgn="base"/>
                      <a:r>
                        <a:rPr lang="en-US" sz="1200" b="1" i="0">
                          <a:solidFill>
                            <a:schemeClr val="tx1"/>
                          </a:solidFill>
                          <a:effectLst/>
                          <a:latin typeface="Arial" panose="020B0604020202020204" pitchFamily="34" charset="0"/>
                          <a:cs typeface="Arial" panose="020B0604020202020204" pitchFamily="34" charset="0"/>
                        </a:rPr>
                        <a:t>Danazol (n = 65)</a:t>
                      </a:r>
                      <a:endParaRPr lang="en-US" sz="1200" b="0" i="0">
                        <a:solidFill>
                          <a:schemeClr val="tx1"/>
                        </a:solidFill>
                        <a:effectLst/>
                        <a:latin typeface="Arial" panose="020B0604020202020204" pitchFamily="34" charset="0"/>
                        <a:cs typeface="Arial" panose="020B0604020202020204" pitchFamily="34" charset="0"/>
                      </a:endParaRPr>
                    </a:p>
                  </a:txBody>
                  <a:tcPr marL="360000" marT="0" marB="0"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dirty="0">
                          <a:solidFill>
                            <a:schemeClr val="tx1"/>
                          </a:solidFill>
                          <a:effectLst/>
                          <a:latin typeface="Arial" panose="020B0604020202020204" pitchFamily="34" charset="0"/>
                          <a:cs typeface="Arial" panose="020B0604020202020204" pitchFamily="34" charset="0"/>
                        </a:rPr>
                        <a:t>6 (9) [4, 19] </a:t>
                      </a:r>
                    </a:p>
                  </a:txBody>
                  <a:tcPr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rtl="0" fontAlgn="base"/>
                      <a:r>
                        <a:rPr lang="en-US" sz="1200" b="0" i="0">
                          <a:solidFill>
                            <a:schemeClr val="tx1"/>
                          </a:solidFill>
                          <a:effectLst/>
                          <a:latin typeface="Arial" panose="020B0604020202020204" pitchFamily="34" charset="0"/>
                        </a:rPr>
                        <a:t>67.7 </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AEC"/>
                    </a:solidFill>
                  </a:tcPr>
                </a:tc>
                <a:extLst>
                  <a:ext uri="{0D108BD9-81ED-4DB2-BD59-A6C34878D82A}">
                    <a16:rowId xmlns:a16="http://schemas.microsoft.com/office/drawing/2014/main" val="2751262720"/>
                  </a:ext>
                </a:extLst>
              </a:tr>
            </a:tbl>
          </a:graphicData>
        </a:graphic>
      </p:graphicFrame>
      <p:sp>
        <p:nvSpPr>
          <p:cNvPr id="52" name="TextBox 51">
            <a:extLst>
              <a:ext uri="{FF2B5EF4-FFF2-40B4-BE49-F238E27FC236}">
                <a16:creationId xmlns:a16="http://schemas.microsoft.com/office/drawing/2014/main" id="{CB9E585C-DE22-9C6F-5E97-545FE1C974D4}"/>
              </a:ext>
            </a:extLst>
          </p:cNvPr>
          <p:cNvSpPr txBox="1"/>
          <p:nvPr/>
        </p:nvSpPr>
        <p:spPr>
          <a:xfrm>
            <a:off x="719668" y="1358020"/>
            <a:ext cx="60448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Calibri"/>
                <a:ea typeface="+mn-ea"/>
                <a:cs typeface="+mn-cs"/>
              </a:rPr>
              <a:t>Total Symptom Score Response Rate at Week 24</a:t>
            </a:r>
          </a:p>
        </p:txBody>
      </p:sp>
      <p:sp>
        <p:nvSpPr>
          <p:cNvPr id="53" name="TextBox 52">
            <a:extLst>
              <a:ext uri="{FF2B5EF4-FFF2-40B4-BE49-F238E27FC236}">
                <a16:creationId xmlns:a16="http://schemas.microsoft.com/office/drawing/2014/main" id="{C3CF3635-978C-32B3-AD8E-EFF9C1CBC65C}"/>
              </a:ext>
            </a:extLst>
          </p:cNvPr>
          <p:cNvSpPr txBox="1"/>
          <p:nvPr/>
        </p:nvSpPr>
        <p:spPr>
          <a:xfrm>
            <a:off x="719668" y="3965237"/>
            <a:ext cx="60448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F"/>
                </a:solidFill>
                <a:effectLst/>
                <a:uLnTx/>
                <a:uFillTx/>
                <a:latin typeface="Calibri"/>
                <a:ea typeface="+mn-ea"/>
                <a:cs typeface="+mn-cs"/>
              </a:rPr>
              <a:t>Spleen Response Rate at Week 24</a:t>
            </a:r>
          </a:p>
        </p:txBody>
      </p:sp>
      <p:graphicFrame>
        <p:nvGraphicFramePr>
          <p:cNvPr id="54" name="Table 53">
            <a:extLst>
              <a:ext uri="{FF2B5EF4-FFF2-40B4-BE49-F238E27FC236}">
                <a16:creationId xmlns:a16="http://schemas.microsoft.com/office/drawing/2014/main" id="{61838600-C42A-22ED-ECAE-F1A5CEC33FB5}"/>
              </a:ext>
            </a:extLst>
          </p:cNvPr>
          <p:cNvGraphicFramePr>
            <a:graphicFrameLocks noGrp="1"/>
          </p:cNvGraphicFramePr>
          <p:nvPr/>
        </p:nvGraphicFramePr>
        <p:xfrm>
          <a:off x="1194550" y="4500190"/>
          <a:ext cx="5620604" cy="1534614"/>
        </p:xfrm>
        <a:graphic>
          <a:graphicData uri="http://schemas.openxmlformats.org/drawingml/2006/table">
            <a:tbl>
              <a:tblPr/>
              <a:tblGrid>
                <a:gridCol w="2042790">
                  <a:extLst>
                    <a:ext uri="{9D8B030D-6E8A-4147-A177-3AD203B41FA5}">
                      <a16:colId xmlns:a16="http://schemas.microsoft.com/office/drawing/2014/main" val="989395188"/>
                    </a:ext>
                  </a:extLst>
                </a:gridCol>
                <a:gridCol w="1769107">
                  <a:extLst>
                    <a:ext uri="{9D8B030D-6E8A-4147-A177-3AD203B41FA5}">
                      <a16:colId xmlns:a16="http://schemas.microsoft.com/office/drawing/2014/main" val="3867713379"/>
                    </a:ext>
                  </a:extLst>
                </a:gridCol>
                <a:gridCol w="1808707">
                  <a:extLst>
                    <a:ext uri="{9D8B030D-6E8A-4147-A177-3AD203B41FA5}">
                      <a16:colId xmlns:a16="http://schemas.microsoft.com/office/drawing/2014/main" val="4208142180"/>
                    </a:ext>
                  </a:extLst>
                </a:gridCol>
              </a:tblGrid>
              <a:tr h="442400">
                <a:tc rowSpan="2">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rtl="0" fontAlgn="base"/>
                      <a:r>
                        <a:rPr lang="en-US" sz="1200" b="0" i="0">
                          <a:solidFill>
                            <a:schemeClr val="bg1"/>
                          </a:solidFill>
                          <a:effectLst/>
                          <a:latin typeface="Arial" panose="020B0604020202020204" pitchFamily="34" charset="0"/>
                          <a:cs typeface="Arial" panose="020B0604020202020204" pitchFamily="34" charset="0"/>
                        </a:rPr>
                        <a:t> </a:t>
                      </a:r>
                    </a:p>
                  </a:txBody>
                  <a:tcPr marT="0" marB="36000"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E3853"/>
                    </a:solidFill>
                  </a:tcPr>
                </a:tc>
                <a:tc gridSpan="2">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rtl="0" fontAlgn="base"/>
                      <a:r>
                        <a:rPr lang="en-US" sz="1200" b="1" i="0">
                          <a:solidFill>
                            <a:schemeClr val="bg1"/>
                          </a:solidFill>
                          <a:effectLst/>
                          <a:latin typeface="Arial" panose="020B0604020202020204" pitchFamily="34" charset="0"/>
                          <a:cs typeface="Arial" panose="020B0604020202020204" pitchFamily="34" charset="0"/>
                        </a:rPr>
                        <a:t>SRR at Week 24,</a:t>
                      </a:r>
                    </a:p>
                    <a:p>
                      <a:pPr algn="ctr" rtl="0" fontAlgn="base"/>
                      <a:r>
                        <a:rPr lang="en-US" sz="1200" b="0" i="0">
                          <a:solidFill>
                            <a:schemeClr val="bg1"/>
                          </a:solidFill>
                          <a:effectLst/>
                          <a:latin typeface="Arial" panose="020B0604020202020204" pitchFamily="34" charset="0"/>
                          <a:cs typeface="Arial" panose="020B0604020202020204" pitchFamily="34" charset="0"/>
                        </a:rPr>
                        <a:t>n (%) [95% CI]</a:t>
                      </a:r>
                    </a:p>
                  </a:txBody>
                  <a:tcPr marT="0" marB="36000"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E3853"/>
                    </a:solidFill>
                  </a:tcPr>
                </a:tc>
                <a:tc hMerge="1">
                  <a:txBody>
                    <a:bodyPr/>
                    <a:lstStyle/>
                    <a:p>
                      <a:pPr algn="ctr" rtl="0" fontAlgn="base"/>
                      <a:endParaRPr lang="en-US" sz="1200" b="0" i="0">
                        <a:solidFill>
                          <a:schemeClr val="bg1"/>
                        </a:solidFill>
                        <a:effectLst/>
                        <a:latin typeface="Arial" panose="020B0604020202020204" pitchFamily="34" charset="0"/>
                      </a:endParaRPr>
                    </a:p>
                  </a:txBody>
                  <a:tcPr marT="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6A9"/>
                    </a:solidFill>
                  </a:tcPr>
                </a:tc>
                <a:extLst>
                  <a:ext uri="{0D108BD9-81ED-4DB2-BD59-A6C34878D82A}">
                    <a16:rowId xmlns:a16="http://schemas.microsoft.com/office/drawing/2014/main" val="3954373850"/>
                  </a:ext>
                </a:extLst>
              </a:tr>
              <a:tr h="303017">
                <a:tc vMerge="1">
                  <a:txBody>
                    <a:bodyPr/>
                    <a:lstStyle/>
                    <a:p>
                      <a:pPr algn="l" rtl="0" fontAlgn="base"/>
                      <a:r>
                        <a:rPr lang="en-US" sz="1200" b="0" i="0">
                          <a:solidFill>
                            <a:schemeClr val="bg1"/>
                          </a:solidFill>
                          <a:effectLst/>
                          <a:latin typeface="Calibri" panose="020F0502020204030204" pitchFamily="34" charset="0"/>
                          <a:cs typeface="Calibri" panose="020F0502020204030204" pitchFamily="34" charset="0"/>
                        </a:rPr>
                        <a:t> </a:t>
                      </a:r>
                    </a:p>
                  </a:txBody>
                  <a:tcPr marT="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853"/>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rtl="0" fontAlgn="base"/>
                      <a:r>
                        <a:rPr lang="en-US" sz="1200" b="1" i="0">
                          <a:solidFill>
                            <a:schemeClr val="bg1"/>
                          </a:solidFill>
                          <a:effectLst/>
                          <a:latin typeface="Arial" panose="020B0604020202020204" pitchFamily="34" charset="0"/>
                          <a:cs typeface="Arial" panose="020B0604020202020204" pitchFamily="34" charset="0"/>
                        </a:rPr>
                        <a:t>25% reduction</a:t>
                      </a:r>
                      <a:endParaRPr lang="en-US" sz="1200" b="0" i="0">
                        <a:solidFill>
                          <a:schemeClr val="bg1"/>
                        </a:solidFill>
                        <a:effectLst/>
                        <a:latin typeface="Arial" panose="020B0604020202020204" pitchFamily="34" charset="0"/>
                        <a:cs typeface="Arial" panose="020B0604020202020204" pitchFamily="34" charset="0"/>
                      </a:endParaRPr>
                    </a:p>
                  </a:txBody>
                  <a:tcPr marT="0" marB="36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E3853"/>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a:solidFill>
                            <a:schemeClr val="bg1"/>
                          </a:solidFill>
                          <a:effectLst/>
                          <a:latin typeface="Arial" panose="020B0604020202020204" pitchFamily="34" charset="0"/>
                          <a:cs typeface="Arial" panose="020B0604020202020204" pitchFamily="34" charset="0"/>
                        </a:rPr>
                        <a:t>35% reduction</a:t>
                      </a:r>
                      <a:endParaRPr lang="en-US" sz="1200" b="0" i="0">
                        <a:solidFill>
                          <a:schemeClr val="bg1"/>
                        </a:solidFill>
                        <a:effectLst/>
                        <a:latin typeface="Arial" panose="020B0604020202020204" pitchFamily="34" charset="0"/>
                        <a:cs typeface="Arial" panose="020B0604020202020204" pitchFamily="34" charset="0"/>
                      </a:endParaRPr>
                    </a:p>
                  </a:txBody>
                  <a:tcPr marT="0" marB="36000"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E3853"/>
                    </a:solidFill>
                  </a:tcPr>
                </a:tc>
                <a:extLst>
                  <a:ext uri="{0D108BD9-81ED-4DB2-BD59-A6C34878D82A}">
                    <a16:rowId xmlns:a16="http://schemas.microsoft.com/office/drawing/2014/main" val="2293617892"/>
                  </a:ext>
                </a:extLst>
              </a:tr>
              <a:tr h="278843">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rtl="0" fontAlgn="base"/>
                      <a:r>
                        <a:rPr lang="en-US" sz="1200" b="1" i="0">
                          <a:solidFill>
                            <a:schemeClr val="tx1"/>
                          </a:solidFill>
                          <a:effectLst/>
                          <a:latin typeface="Arial" panose="020B0604020202020204" pitchFamily="34" charset="0"/>
                          <a:cs typeface="Arial" panose="020B0604020202020204" pitchFamily="34" charset="0"/>
                        </a:rPr>
                        <a:t>Momelotinib (n = 130)</a:t>
                      </a:r>
                      <a:endParaRPr lang="en-US" sz="1200" b="0" i="0">
                        <a:solidFill>
                          <a:schemeClr val="tx1"/>
                        </a:solidFill>
                        <a:effectLst/>
                        <a:latin typeface="Arial" panose="020B0604020202020204" pitchFamily="34" charset="0"/>
                        <a:cs typeface="Arial" panose="020B0604020202020204" pitchFamily="34" charset="0"/>
                      </a:endParaRPr>
                    </a:p>
                  </a:txBody>
                  <a:tcPr marL="360000" marT="0" marB="0"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rtl="0" fontAlgn="base"/>
                      <a:r>
                        <a:rPr lang="en-US" sz="1200" b="0" i="0">
                          <a:solidFill>
                            <a:schemeClr val="tx1"/>
                          </a:solidFill>
                          <a:effectLst/>
                          <a:latin typeface="Arial" panose="020B0604020202020204" pitchFamily="34" charset="0"/>
                          <a:cs typeface="Arial" panose="020B0604020202020204" pitchFamily="34" charset="0"/>
                        </a:rPr>
                        <a:t>52 (40) [32, 49]</a:t>
                      </a:r>
                    </a:p>
                  </a:txBody>
                  <a:tcPr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Arial" panose="020B0604020202020204" pitchFamily="34" charset="0"/>
                          <a:cs typeface="Arial" panose="020B0604020202020204" pitchFamily="34" charset="0"/>
                        </a:rPr>
                        <a:t>30 (23) [16, 31]</a:t>
                      </a:r>
                    </a:p>
                  </a:txBody>
                  <a:tcPr marT="0" marB="0"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66842701"/>
                  </a:ext>
                </a:extLst>
              </a:tr>
              <a:tr h="25717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rtl="0" fontAlgn="base"/>
                      <a:r>
                        <a:rPr lang="en-US" sz="1200" b="1" i="0">
                          <a:solidFill>
                            <a:schemeClr val="tx1"/>
                          </a:solidFill>
                          <a:effectLst/>
                          <a:latin typeface="Arial" panose="020B0604020202020204" pitchFamily="34" charset="0"/>
                          <a:cs typeface="Arial" panose="020B0604020202020204" pitchFamily="34" charset="0"/>
                        </a:rPr>
                        <a:t>Danazol (n = 65)</a:t>
                      </a:r>
                      <a:endParaRPr lang="en-US" sz="1200" b="0" i="0">
                        <a:solidFill>
                          <a:schemeClr val="tx1"/>
                        </a:solidFill>
                        <a:effectLst/>
                        <a:latin typeface="Arial" panose="020B0604020202020204" pitchFamily="34" charset="0"/>
                        <a:cs typeface="Arial" panose="020B0604020202020204" pitchFamily="34" charset="0"/>
                      </a:endParaRPr>
                    </a:p>
                  </a:txBody>
                  <a:tcPr marL="360000" marT="0" marB="0"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Arial" panose="020B0604020202020204" pitchFamily="34" charset="0"/>
                          <a:cs typeface="Arial" panose="020B0604020202020204" pitchFamily="34" charset="0"/>
                        </a:rPr>
                        <a:t>4 (6) [2, 15] </a:t>
                      </a:r>
                    </a:p>
                  </a:txBody>
                  <a:tcPr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Arial" panose="020B0604020202020204" pitchFamily="34" charset="0"/>
                          <a:cs typeface="Arial" panose="020B0604020202020204" pitchFamily="34" charset="0"/>
                        </a:rPr>
                        <a:t>2 (3) [1, 11]</a:t>
                      </a:r>
                    </a:p>
                  </a:txBody>
                  <a:tcPr marT="0" marB="0"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51262720"/>
                  </a:ext>
                </a:extLst>
              </a:tr>
              <a:tr h="253179">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rtl="0" fontAlgn="base"/>
                      <a:endParaRPr lang="en-US" sz="1200" b="0" i="0">
                        <a:solidFill>
                          <a:schemeClr val="tx1"/>
                        </a:solidFill>
                        <a:effectLst/>
                        <a:latin typeface="Arial" panose="020B0604020202020204" pitchFamily="34" charset="0"/>
                        <a:cs typeface="Arial" panose="020B0604020202020204" pitchFamily="34" charset="0"/>
                      </a:endParaRPr>
                    </a:p>
                  </a:txBody>
                  <a:tcPr marL="360000" marT="0" marB="0"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1">
                          <a:solidFill>
                            <a:schemeClr val="tx1"/>
                          </a:solidFill>
                          <a:effectLst/>
                          <a:latin typeface="Arial" panose="020B0604020202020204" pitchFamily="34" charset="0"/>
                          <a:cs typeface="Arial" panose="020B0604020202020204" pitchFamily="34" charset="0"/>
                        </a:rPr>
                        <a:t>P </a:t>
                      </a:r>
                      <a:r>
                        <a:rPr lang="en-US" sz="1200" b="0" i="0">
                          <a:solidFill>
                            <a:schemeClr val="tx1"/>
                          </a:solidFill>
                          <a:effectLst/>
                          <a:latin typeface="Arial" panose="020B0604020202020204" pitchFamily="34" charset="0"/>
                          <a:cs typeface="Arial" panose="020B0604020202020204" pitchFamily="34" charset="0"/>
                        </a:rPr>
                        <a:t>&lt; .0001</a:t>
                      </a:r>
                    </a:p>
                  </a:txBody>
                  <a:tcPr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1">
                          <a:solidFill>
                            <a:schemeClr val="tx1"/>
                          </a:solidFill>
                          <a:effectLst/>
                          <a:latin typeface="Arial" panose="020B0604020202020204" pitchFamily="34" charset="0"/>
                          <a:cs typeface="Arial" panose="020B0604020202020204" pitchFamily="34" charset="0"/>
                        </a:rPr>
                        <a:t>P </a:t>
                      </a:r>
                      <a:r>
                        <a:rPr lang="en-US" sz="1200" b="0" i="0">
                          <a:solidFill>
                            <a:schemeClr val="tx1"/>
                          </a:solidFill>
                          <a:effectLst/>
                          <a:latin typeface="Arial" panose="020B0604020202020204" pitchFamily="34" charset="0"/>
                          <a:cs typeface="Arial" panose="020B0604020202020204" pitchFamily="34" charset="0"/>
                        </a:rPr>
                        <a:t>= .0006</a:t>
                      </a:r>
                    </a:p>
                  </a:txBody>
                  <a:tcPr marT="0" marB="0"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74614652"/>
                  </a:ext>
                </a:extLst>
              </a:tr>
            </a:tbl>
          </a:graphicData>
        </a:graphic>
      </p:graphicFrame>
      <p:sp>
        <p:nvSpPr>
          <p:cNvPr id="55" name="TextBox 54">
            <a:extLst>
              <a:ext uri="{FF2B5EF4-FFF2-40B4-BE49-F238E27FC236}">
                <a16:creationId xmlns:a16="http://schemas.microsoft.com/office/drawing/2014/main" id="{2A379787-63B5-77BB-6467-A2A6CD6FBEED}"/>
              </a:ext>
            </a:extLst>
          </p:cNvPr>
          <p:cNvSpPr txBox="1"/>
          <p:nvPr/>
        </p:nvSpPr>
        <p:spPr>
          <a:xfrm>
            <a:off x="7979449" y="896355"/>
            <a:ext cx="320116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Calibri"/>
                <a:ea typeface="+mn-ea"/>
                <a:cs typeface="+mn-cs"/>
              </a:rPr>
              <a:t>Transfusion Independence</a:t>
            </a:r>
            <a:br>
              <a:rPr kumimoji="0" lang="en-US" sz="1800" b="1" i="0" u="none" strike="noStrike" kern="1200" cap="none" spc="0" normalizeH="0" baseline="0" noProof="0" dirty="0">
                <a:ln>
                  <a:noFill/>
                </a:ln>
                <a:solidFill>
                  <a:srgbClr val="47484F"/>
                </a:solidFill>
                <a:effectLst/>
                <a:uLnTx/>
                <a:uFillTx/>
                <a:latin typeface="Calibri"/>
                <a:ea typeface="+mn-ea"/>
                <a:cs typeface="+mn-cs"/>
              </a:rPr>
            </a:br>
            <a:r>
              <a:rPr kumimoji="0" lang="en-US" sz="1800" b="1" i="0" u="none" strike="noStrike" kern="1200" cap="none" spc="0" normalizeH="0" baseline="0" noProof="0" dirty="0">
                <a:ln>
                  <a:noFill/>
                </a:ln>
                <a:solidFill>
                  <a:srgbClr val="47484F"/>
                </a:solidFill>
                <a:effectLst/>
                <a:uLnTx/>
                <a:uFillTx/>
                <a:latin typeface="Calibri"/>
                <a:ea typeface="+mn-ea"/>
                <a:cs typeface="+mn-cs"/>
              </a:rPr>
              <a:t>at Week 24</a:t>
            </a:r>
          </a:p>
        </p:txBody>
      </p:sp>
    </p:spTree>
    <p:extLst>
      <p:ext uri="{BB962C8B-B14F-4D97-AF65-F5344CB8AC3E}">
        <p14:creationId xmlns:p14="http://schemas.microsoft.com/office/powerpoint/2010/main" val="2296432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CACD4-45C5-BA8D-435F-3F6316480B8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239F8DF-48AE-8FEE-9EB1-6F8E892A0D72}"/>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Gerds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Lancet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Haematology</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2023</a:t>
            </a:r>
          </a:p>
        </p:txBody>
      </p:sp>
      <p:sp>
        <p:nvSpPr>
          <p:cNvPr id="7" name="Title 2">
            <a:extLst>
              <a:ext uri="{FF2B5EF4-FFF2-40B4-BE49-F238E27FC236}">
                <a16:creationId xmlns:a16="http://schemas.microsoft.com/office/drawing/2014/main" id="{8BA76247-B5B7-0C8E-3B81-340D6B35A785}"/>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MOMENTUM: Week 24 TI Responses Sustained Through Week 48 </a:t>
            </a:r>
          </a:p>
        </p:txBody>
      </p:sp>
      <p:pic>
        <p:nvPicPr>
          <p:cNvPr id="5" name="Picture 4">
            <a:extLst>
              <a:ext uri="{FF2B5EF4-FFF2-40B4-BE49-F238E27FC236}">
                <a16:creationId xmlns:a16="http://schemas.microsoft.com/office/drawing/2014/main" id="{FE868AC0-991B-AA58-DD43-42667410C17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96000" y="1491873"/>
            <a:ext cx="6059609" cy="3907858"/>
          </a:xfrm>
          <a:prstGeom prst="rect">
            <a:avLst/>
          </a:prstGeom>
        </p:spPr>
      </p:pic>
      <p:pic>
        <p:nvPicPr>
          <p:cNvPr id="2" name="Picture 1">
            <a:extLst>
              <a:ext uri="{FF2B5EF4-FFF2-40B4-BE49-F238E27FC236}">
                <a16:creationId xmlns:a16="http://schemas.microsoft.com/office/drawing/2014/main" id="{60E248CB-7F69-C5D7-D433-D7D50A45C56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0" y="1421087"/>
            <a:ext cx="6047851" cy="4049430"/>
          </a:xfrm>
          <a:prstGeom prst="rect">
            <a:avLst/>
          </a:prstGeom>
        </p:spPr>
      </p:pic>
      <p:sp>
        <p:nvSpPr>
          <p:cNvPr id="11" name="TextBox 10">
            <a:extLst>
              <a:ext uri="{FF2B5EF4-FFF2-40B4-BE49-F238E27FC236}">
                <a16:creationId xmlns:a16="http://schemas.microsoft.com/office/drawing/2014/main" id="{307A8B5E-F95D-88EB-9DEB-61D6871EEC08}"/>
              </a:ext>
            </a:extLst>
          </p:cNvPr>
          <p:cNvSpPr txBox="1"/>
          <p:nvPr/>
        </p:nvSpPr>
        <p:spPr>
          <a:xfrm>
            <a:off x="593313" y="5871795"/>
            <a:ext cx="113916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Week 24 TI response was maintained in 35 of 39 (90%) MMB-&gt;MMB and 10 of 13 (77%) DAN-&gt;MMB patients</a:t>
            </a:r>
          </a:p>
        </p:txBody>
      </p:sp>
    </p:spTree>
    <p:extLst>
      <p:ext uri="{BB962C8B-B14F-4D97-AF65-F5344CB8AC3E}">
        <p14:creationId xmlns:p14="http://schemas.microsoft.com/office/powerpoint/2010/main" val="3892464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705E-7F58-6BEC-57E1-40B35B0EEDB9}"/>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E6139EE4-4194-A48D-44EB-4E4A95671D9C}"/>
              </a:ext>
            </a:extLst>
          </p:cNvPr>
          <p:cNvSpPr txBox="1">
            <a:spLocks/>
          </p:cNvSpPr>
          <p:nvPr/>
        </p:nvSpPr>
        <p:spPr bwMode="auto">
          <a:xfrm>
            <a:off x="592754" y="194907"/>
            <a:ext cx="11006491"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9525" marR="0" lvl="0" indent="-952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MOMENTUM: Treatment-Emergent Adverse Events (TEAEs, ≥10% of Patients) </a:t>
            </a:r>
          </a:p>
        </p:txBody>
      </p:sp>
      <p:sp>
        <p:nvSpPr>
          <p:cNvPr id="3" name="TextBox 2">
            <a:extLst>
              <a:ext uri="{FF2B5EF4-FFF2-40B4-BE49-F238E27FC236}">
                <a16:creationId xmlns:a16="http://schemas.microsoft.com/office/drawing/2014/main" id="{7BE8FD1A-8267-D045-236D-8C14D2A54ADB}"/>
              </a:ext>
            </a:extLst>
          </p:cNvPr>
          <p:cNvSpPr txBox="1"/>
          <p:nvPr/>
        </p:nvSpPr>
        <p:spPr>
          <a:xfrm>
            <a:off x="9367399" y="6519446"/>
            <a:ext cx="282460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Verstovsek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Lancet 2023</a:t>
            </a:r>
          </a:p>
        </p:txBody>
      </p:sp>
      <p:pic>
        <p:nvPicPr>
          <p:cNvPr id="8" name="Picture 7" descr="A table of information with numbers and text&#10;&#10;AI-generated content may be incorrect.">
            <a:extLst>
              <a:ext uri="{FF2B5EF4-FFF2-40B4-BE49-F238E27FC236}">
                <a16:creationId xmlns:a16="http://schemas.microsoft.com/office/drawing/2014/main" id="{0CB1AB1C-0395-EE93-1F4E-8422A3A5E3B3}"/>
              </a:ext>
            </a:extLst>
          </p:cNvPr>
          <p:cNvPicPr>
            <a:picLocks noChangeAspect="1"/>
          </p:cNvPicPr>
          <p:nvPr/>
        </p:nvPicPr>
        <p:blipFill>
          <a:blip r:embed="rId3"/>
          <a:stretch>
            <a:fillRect/>
          </a:stretch>
        </p:blipFill>
        <p:spPr>
          <a:xfrm>
            <a:off x="2587913" y="899389"/>
            <a:ext cx="6867814" cy="5439853"/>
          </a:xfrm>
          <a:prstGeom prst="rect">
            <a:avLst/>
          </a:prstGeom>
        </p:spPr>
      </p:pic>
    </p:spTree>
    <p:extLst>
      <p:ext uri="{BB962C8B-B14F-4D97-AF65-F5344CB8AC3E}">
        <p14:creationId xmlns:p14="http://schemas.microsoft.com/office/powerpoint/2010/main" val="2628127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2DA1D-6481-E8E6-84AD-46D2D06D88E5}"/>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B9397062-EF69-CE1C-ED22-2FB53D24BA23}"/>
              </a:ext>
            </a:extLst>
          </p:cNvPr>
          <p:cNvSpPr txBox="1">
            <a:spLocks/>
          </p:cNvSpPr>
          <p:nvPr/>
        </p:nvSpPr>
        <p:spPr bwMode="auto">
          <a:xfrm>
            <a:off x="592754" y="194907"/>
            <a:ext cx="11006491"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9525" marR="0" lvl="0" indent="-952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SIMPLIFY-1: Week 24 Efficacy Endpoints With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Momelotinib</a:t>
            </a: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 in Subgroup of Patients with MF and Moderate/Severe Baseline Anemia</a:t>
            </a:r>
          </a:p>
        </p:txBody>
      </p:sp>
      <p:sp>
        <p:nvSpPr>
          <p:cNvPr id="3" name="TextBox 2">
            <a:extLst>
              <a:ext uri="{FF2B5EF4-FFF2-40B4-BE49-F238E27FC236}">
                <a16:creationId xmlns:a16="http://schemas.microsoft.com/office/drawing/2014/main" id="{63A0A894-DE5F-67F0-341B-F7182C6F56B8}"/>
              </a:ext>
            </a:extLst>
          </p:cNvPr>
          <p:cNvSpPr txBox="1"/>
          <p:nvPr/>
        </p:nvSpPr>
        <p:spPr>
          <a:xfrm>
            <a:off x="8819673" y="6446921"/>
            <a:ext cx="32753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Gupta et al. Leuk Lymphoma 2024.</a:t>
            </a:r>
          </a:p>
        </p:txBody>
      </p:sp>
      <p:pic>
        <p:nvPicPr>
          <p:cNvPr id="9" name="Picture 8" descr="A graph of a number of individuals&#10;&#10;AI-generated content may be incorrect.">
            <a:extLst>
              <a:ext uri="{FF2B5EF4-FFF2-40B4-BE49-F238E27FC236}">
                <a16:creationId xmlns:a16="http://schemas.microsoft.com/office/drawing/2014/main" id="{5C1839B2-0EC8-E57C-8381-9D2FCF9BFD3C}"/>
              </a:ext>
            </a:extLst>
          </p:cNvPr>
          <p:cNvPicPr>
            <a:picLocks noChangeAspect="1"/>
          </p:cNvPicPr>
          <p:nvPr/>
        </p:nvPicPr>
        <p:blipFill>
          <a:blip r:embed="rId3"/>
          <a:stretch>
            <a:fillRect/>
          </a:stretch>
        </p:blipFill>
        <p:spPr>
          <a:xfrm>
            <a:off x="1462231" y="1559791"/>
            <a:ext cx="8986935" cy="4394200"/>
          </a:xfrm>
          <a:prstGeom prst="rect">
            <a:avLst/>
          </a:prstGeom>
        </p:spPr>
      </p:pic>
      <p:sp>
        <p:nvSpPr>
          <p:cNvPr id="10" name="Rectangle 9">
            <a:extLst>
              <a:ext uri="{FF2B5EF4-FFF2-40B4-BE49-F238E27FC236}">
                <a16:creationId xmlns:a16="http://schemas.microsoft.com/office/drawing/2014/main" id="{4D52367A-46B0-3A3E-CC52-C21607C8C654}"/>
              </a:ext>
            </a:extLst>
          </p:cNvPr>
          <p:cNvSpPr/>
          <p:nvPr/>
        </p:nvSpPr>
        <p:spPr>
          <a:xfrm>
            <a:off x="1569027" y="1559791"/>
            <a:ext cx="509155"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785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a:solidFill>
                  <a:schemeClr val="tx1"/>
                </a:solidFill>
                <a:latin typeface="Calibri" panose="020F0502020204030204" pitchFamily="34" charset="0"/>
              </a:rPr>
              <a:t>, Clovis </a:t>
            </a:r>
            <a:r>
              <a:rPr lang="en-US" sz="1850" b="0" dirty="0">
                <a:solidFill>
                  <a:schemeClr val="tx1"/>
                </a:solidFill>
                <a:latin typeface="Calibri" panose="020F0502020204030204" pitchFamily="34" charset="0"/>
              </a:rPr>
              <a:t>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C8225-3BAE-F5AF-30D0-DDCA95E2A0BA}"/>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8251F8DB-AC37-476D-54CC-05D92AE9F267}"/>
              </a:ext>
            </a:extLst>
          </p:cNvPr>
          <p:cNvSpPr txBox="1">
            <a:spLocks/>
          </p:cNvSpPr>
          <p:nvPr/>
        </p:nvSpPr>
        <p:spPr bwMode="auto">
          <a:xfrm>
            <a:off x="592754" y="194907"/>
            <a:ext cx="11006491"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9525" marR="0" lvl="0" indent="-9525"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SIMPLIFY-1: Most Common TEAEs in Overall Safety Population and Moderate/Severe Baseline Anemia Subgroup</a:t>
            </a:r>
          </a:p>
        </p:txBody>
      </p:sp>
      <p:sp>
        <p:nvSpPr>
          <p:cNvPr id="3" name="TextBox 2">
            <a:extLst>
              <a:ext uri="{FF2B5EF4-FFF2-40B4-BE49-F238E27FC236}">
                <a16:creationId xmlns:a16="http://schemas.microsoft.com/office/drawing/2014/main" id="{020238CC-3410-7145-1CDB-4943242BC641}"/>
              </a:ext>
            </a:extLst>
          </p:cNvPr>
          <p:cNvSpPr txBox="1"/>
          <p:nvPr/>
        </p:nvSpPr>
        <p:spPr>
          <a:xfrm>
            <a:off x="8819673" y="6446921"/>
            <a:ext cx="32753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Gupta et al. Leuk Lymphoma 2024.</a:t>
            </a:r>
          </a:p>
        </p:txBody>
      </p:sp>
      <p:pic>
        <p:nvPicPr>
          <p:cNvPr id="4" name="Picture 3" descr="A screenshot of a table&#10;&#10;AI-generated content may be incorrect.">
            <a:extLst>
              <a:ext uri="{FF2B5EF4-FFF2-40B4-BE49-F238E27FC236}">
                <a16:creationId xmlns:a16="http://schemas.microsoft.com/office/drawing/2014/main" id="{FFCFE8D8-52EE-8537-D959-A63E30EE3ACA}"/>
              </a:ext>
            </a:extLst>
          </p:cNvPr>
          <p:cNvPicPr>
            <a:picLocks noChangeAspect="1"/>
          </p:cNvPicPr>
          <p:nvPr/>
        </p:nvPicPr>
        <p:blipFill>
          <a:blip r:embed="rId3"/>
          <a:stretch>
            <a:fillRect/>
          </a:stretch>
        </p:blipFill>
        <p:spPr>
          <a:xfrm>
            <a:off x="2609436" y="1236518"/>
            <a:ext cx="7616952" cy="5091546"/>
          </a:xfrm>
          <a:prstGeom prst="rect">
            <a:avLst/>
          </a:prstGeom>
        </p:spPr>
      </p:pic>
    </p:spTree>
    <p:extLst>
      <p:ext uri="{BB962C8B-B14F-4D97-AF65-F5344CB8AC3E}">
        <p14:creationId xmlns:p14="http://schemas.microsoft.com/office/powerpoint/2010/main" val="34521448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DC643-286C-59EC-7713-759636B4ED3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1196FE5-0E9C-8B0A-0641-EAAC24593FA9}"/>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ASH 2025</a:t>
            </a:r>
          </a:p>
        </p:txBody>
      </p:sp>
      <p:pic>
        <p:nvPicPr>
          <p:cNvPr id="3" name="Picture 2">
            <a:extLst>
              <a:ext uri="{FF2B5EF4-FFF2-40B4-BE49-F238E27FC236}">
                <a16:creationId xmlns:a16="http://schemas.microsoft.com/office/drawing/2014/main" id="{600D939A-6C20-CC0A-B1CB-323C34CADDC5}"/>
              </a:ext>
            </a:extLst>
          </p:cNvPr>
          <p:cNvPicPr>
            <a:picLocks noChangeAspect="1"/>
          </p:cNvPicPr>
          <p:nvPr/>
        </p:nvPicPr>
        <p:blipFill>
          <a:blip r:embed="rId3"/>
          <a:stretch>
            <a:fillRect/>
          </a:stretch>
        </p:blipFill>
        <p:spPr>
          <a:xfrm>
            <a:off x="1980875" y="734788"/>
            <a:ext cx="8674530" cy="3824728"/>
          </a:xfrm>
          <a:prstGeom prst="rect">
            <a:avLst/>
          </a:prstGeom>
        </p:spPr>
      </p:pic>
      <p:sp>
        <p:nvSpPr>
          <p:cNvPr id="4" name="Title 2">
            <a:extLst>
              <a:ext uri="{FF2B5EF4-FFF2-40B4-BE49-F238E27FC236}">
                <a16:creationId xmlns:a16="http://schemas.microsoft.com/office/drawing/2014/main" id="{89BE9784-E41F-D3EA-C4CA-97B7CA0C8B40}"/>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Momelotinib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pic>
        <p:nvPicPr>
          <p:cNvPr id="2" name="Picture 1">
            <a:extLst>
              <a:ext uri="{FF2B5EF4-FFF2-40B4-BE49-F238E27FC236}">
                <a16:creationId xmlns:a16="http://schemas.microsoft.com/office/drawing/2014/main" id="{B10C43FF-2FBE-7A26-73F0-5518E5953C77}"/>
              </a:ext>
            </a:extLst>
          </p:cNvPr>
          <p:cNvPicPr>
            <a:picLocks noChangeAspect="1"/>
          </p:cNvPicPr>
          <p:nvPr/>
        </p:nvPicPr>
        <p:blipFill>
          <a:blip r:embed="rId4"/>
          <a:stretch>
            <a:fillRect/>
          </a:stretch>
        </p:blipFill>
        <p:spPr>
          <a:xfrm>
            <a:off x="2029661" y="4531596"/>
            <a:ext cx="8625744" cy="2022748"/>
          </a:xfrm>
          <a:prstGeom prst="rect">
            <a:avLst/>
          </a:prstGeom>
        </p:spPr>
      </p:pic>
    </p:spTree>
    <p:extLst>
      <p:ext uri="{BB962C8B-B14F-4D97-AF65-F5344CB8AC3E}">
        <p14:creationId xmlns:p14="http://schemas.microsoft.com/office/powerpoint/2010/main" val="100009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0C5E6C-31F3-E34B-9EBE-3DEECD6B9E5F}"/>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Oh et al,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eJHaem</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2024</a:t>
            </a:r>
          </a:p>
        </p:txBody>
      </p:sp>
      <p:sp>
        <p:nvSpPr>
          <p:cNvPr id="7" name="Title 2">
            <a:extLst>
              <a:ext uri="{FF2B5EF4-FFF2-40B4-BE49-F238E27FC236}">
                <a16:creationId xmlns:a16="http://schemas.microsoft.com/office/drawing/2014/main" id="{1407B679-5BE3-524F-B793-7F9A5BB01370}"/>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Momelotinib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pic>
        <p:nvPicPr>
          <p:cNvPr id="2" name="Picture 1">
            <a:extLst>
              <a:ext uri="{FF2B5EF4-FFF2-40B4-BE49-F238E27FC236}">
                <a16:creationId xmlns:a16="http://schemas.microsoft.com/office/drawing/2014/main" id="{1F90E5F0-F4C1-4EBC-F008-B1265B2C9D61}"/>
              </a:ext>
            </a:extLst>
          </p:cNvPr>
          <p:cNvPicPr>
            <a:picLocks noChangeAspect="1"/>
          </p:cNvPicPr>
          <p:nvPr/>
        </p:nvPicPr>
        <p:blipFill>
          <a:blip r:embed="rId3"/>
          <a:stretch>
            <a:fillRect/>
          </a:stretch>
        </p:blipFill>
        <p:spPr>
          <a:xfrm>
            <a:off x="888261" y="972381"/>
            <a:ext cx="4838421" cy="1703201"/>
          </a:xfrm>
          <a:prstGeom prst="rect">
            <a:avLst/>
          </a:prstGeom>
        </p:spPr>
      </p:pic>
      <p:pic>
        <p:nvPicPr>
          <p:cNvPr id="8" name="Picture 7">
            <a:extLst>
              <a:ext uri="{FF2B5EF4-FFF2-40B4-BE49-F238E27FC236}">
                <a16:creationId xmlns:a16="http://schemas.microsoft.com/office/drawing/2014/main" id="{5CAD5B4B-5BC0-4E51-7F87-04B88718F27E}"/>
              </a:ext>
            </a:extLst>
          </p:cNvPr>
          <p:cNvPicPr>
            <a:picLocks noChangeAspect="1"/>
          </p:cNvPicPr>
          <p:nvPr/>
        </p:nvPicPr>
        <p:blipFill>
          <a:blip r:embed="rId4"/>
          <a:stretch>
            <a:fillRect/>
          </a:stretch>
        </p:blipFill>
        <p:spPr>
          <a:xfrm>
            <a:off x="33070" y="2961060"/>
            <a:ext cx="5833774" cy="3025293"/>
          </a:xfrm>
          <a:prstGeom prst="rect">
            <a:avLst/>
          </a:prstGeom>
        </p:spPr>
      </p:pic>
      <p:pic>
        <p:nvPicPr>
          <p:cNvPr id="9" name="Picture 8">
            <a:extLst>
              <a:ext uri="{FF2B5EF4-FFF2-40B4-BE49-F238E27FC236}">
                <a16:creationId xmlns:a16="http://schemas.microsoft.com/office/drawing/2014/main" id="{D4482379-BFB2-86D5-E16E-692F3087EE8A}"/>
              </a:ext>
            </a:extLst>
          </p:cNvPr>
          <p:cNvPicPr>
            <a:picLocks noChangeAspect="1"/>
          </p:cNvPicPr>
          <p:nvPr/>
        </p:nvPicPr>
        <p:blipFill>
          <a:blip r:embed="rId5"/>
          <a:stretch>
            <a:fillRect/>
          </a:stretch>
        </p:blipFill>
        <p:spPr>
          <a:xfrm>
            <a:off x="5939659" y="2992393"/>
            <a:ext cx="6252341" cy="2979088"/>
          </a:xfrm>
          <a:prstGeom prst="rect">
            <a:avLst/>
          </a:prstGeom>
        </p:spPr>
      </p:pic>
      <p:sp>
        <p:nvSpPr>
          <p:cNvPr id="10" name="Content Placeholder 2">
            <a:extLst>
              <a:ext uri="{FF2B5EF4-FFF2-40B4-BE49-F238E27FC236}">
                <a16:creationId xmlns:a16="http://schemas.microsoft.com/office/drawing/2014/main" id="{4B8933CC-28BD-6213-F7D2-9C91D9C299E7}"/>
              </a:ext>
            </a:extLst>
          </p:cNvPr>
          <p:cNvSpPr>
            <a:spLocks noGrp="1"/>
          </p:cNvSpPr>
          <p:nvPr>
            <p:ph idx="1"/>
          </p:nvPr>
        </p:nvSpPr>
        <p:spPr>
          <a:xfrm>
            <a:off x="6616208" y="1298504"/>
            <a:ext cx="4992686" cy="1257811"/>
          </a:xfrm>
        </p:spPr>
        <p:txBody>
          <a:bodyPr>
            <a:noAutofit/>
          </a:bodyPr>
          <a:lstStyle/>
          <a:p>
            <a:pPr>
              <a:spcBef>
                <a:spcPts val="0"/>
              </a:spcBef>
              <a:spcAft>
                <a:spcPts val="1600"/>
              </a:spcAft>
            </a:pPr>
            <a:r>
              <a:rPr lang="en-US" sz="2000" dirty="0">
                <a:solidFill>
                  <a:srgbClr val="000000"/>
                </a:solidFill>
              </a:rPr>
              <a:t>Anemia response with </a:t>
            </a:r>
            <a:r>
              <a:rPr lang="en-US" sz="2000" dirty="0" err="1">
                <a:solidFill>
                  <a:srgbClr val="000000"/>
                </a:solidFill>
              </a:rPr>
              <a:t>momelotinib</a:t>
            </a:r>
            <a:r>
              <a:rPr lang="en-US" sz="2000" dirty="0">
                <a:solidFill>
                  <a:srgbClr val="000000"/>
                </a:solidFill>
              </a:rPr>
              <a:t> in SIMPLIFY-1 study occurred regardless of improvement or worsening in BM fibrosis</a:t>
            </a:r>
          </a:p>
        </p:txBody>
      </p:sp>
    </p:spTree>
    <p:extLst>
      <p:ext uri="{BB962C8B-B14F-4D97-AF65-F5344CB8AC3E}">
        <p14:creationId xmlns:p14="http://schemas.microsoft.com/office/powerpoint/2010/main" val="26568470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C8A5-7E3B-85C0-A4ED-8EF72DEF7D25}"/>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Pacritinib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pic>
        <p:nvPicPr>
          <p:cNvPr id="6" name="Picture 5">
            <a:extLst>
              <a:ext uri="{FF2B5EF4-FFF2-40B4-BE49-F238E27FC236}">
                <a16:creationId xmlns:a16="http://schemas.microsoft.com/office/drawing/2014/main" id="{AB8F4A4A-84DB-BF0F-7729-D11CBC993159}"/>
              </a:ext>
            </a:extLst>
          </p:cNvPr>
          <p:cNvPicPr>
            <a:picLocks noChangeAspect="1"/>
          </p:cNvPicPr>
          <p:nvPr/>
        </p:nvPicPr>
        <p:blipFill>
          <a:blip r:embed="rId3"/>
          <a:stretch>
            <a:fillRect/>
          </a:stretch>
        </p:blipFill>
        <p:spPr>
          <a:xfrm>
            <a:off x="776356" y="1496291"/>
            <a:ext cx="10801797" cy="3583239"/>
          </a:xfrm>
          <a:prstGeom prst="rect">
            <a:avLst/>
          </a:prstGeom>
        </p:spPr>
      </p:pic>
      <p:sp>
        <p:nvSpPr>
          <p:cNvPr id="8" name="TextBox 7">
            <a:extLst>
              <a:ext uri="{FF2B5EF4-FFF2-40B4-BE49-F238E27FC236}">
                <a16:creationId xmlns:a16="http://schemas.microsoft.com/office/drawing/2014/main" id="{D80C1A2A-BC06-E892-2A38-8F360A915325}"/>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Oh et al, Blood Advances 2024</a:t>
            </a:r>
          </a:p>
        </p:txBody>
      </p:sp>
      <p:sp>
        <p:nvSpPr>
          <p:cNvPr id="2" name="TextBox 4">
            <a:extLst>
              <a:ext uri="{FF2B5EF4-FFF2-40B4-BE49-F238E27FC236}">
                <a16:creationId xmlns:a16="http://schemas.microsoft.com/office/drawing/2014/main" id="{0731B048-F36A-EBA9-907E-0037D4889E17}"/>
              </a:ext>
            </a:extLst>
          </p:cNvPr>
          <p:cNvSpPr txBox="1"/>
          <p:nvPr/>
        </p:nvSpPr>
        <p:spPr>
          <a:xfrm>
            <a:off x="1818756" y="5653250"/>
            <a:ext cx="8120982"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891" marR="0" lvl="0" indent="-342891" algn="l" defTabSz="914400" rtl="0" eaLnBrk="1" fontAlgn="auto"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0060B1"/>
                </a:solidFill>
                <a:effectLst/>
                <a:uLnTx/>
                <a:uFillTx/>
                <a:latin typeface="Arial" panose="020B0604020202020204" pitchFamily="34" charset="0"/>
                <a:ea typeface="+mn-ea"/>
                <a:cs typeface="Arial" panose="020B0604020202020204" pitchFamily="34" charset="0"/>
              </a:rPr>
              <a:t>Pacritinib</a:t>
            </a:r>
            <a:r>
              <a:rPr kumimoji="0" lang="en-US" sz="2000" b="1" i="0" u="none" strike="noStrike" kern="1200" cap="none" spc="0" normalizeH="0" baseline="0" noProof="0" dirty="0">
                <a:ln>
                  <a:noFill/>
                </a:ln>
                <a:solidFill>
                  <a:srgbClr val="0060B1"/>
                </a:solidFill>
                <a:effectLst/>
                <a:uLnTx/>
                <a:uFillTx/>
                <a:latin typeface="Arial" panose="020B0604020202020204" pitchFamily="34" charset="0"/>
                <a:ea typeface="+mn-ea"/>
                <a:cs typeface="Arial" panose="020B0604020202020204" pitchFamily="34" charset="0"/>
              </a:rPr>
              <a:t> inhibits ACVR1 activity</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40853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97337-7C52-6C60-D578-BE4DF00B9C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8796CC-FAFA-3D0C-A795-78C956EEE240}"/>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Pacritinib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sp>
        <p:nvSpPr>
          <p:cNvPr id="8" name="TextBox 7">
            <a:extLst>
              <a:ext uri="{FF2B5EF4-FFF2-40B4-BE49-F238E27FC236}">
                <a16:creationId xmlns:a16="http://schemas.microsoft.com/office/drawing/2014/main" id="{905360C1-03A2-674D-E046-FBA8CD196352}"/>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Oh et al, Blood Advances 2023</a:t>
            </a:r>
          </a:p>
        </p:txBody>
      </p:sp>
      <p:pic>
        <p:nvPicPr>
          <p:cNvPr id="10" name="Picture 9">
            <a:extLst>
              <a:ext uri="{FF2B5EF4-FFF2-40B4-BE49-F238E27FC236}">
                <a16:creationId xmlns:a16="http://schemas.microsoft.com/office/drawing/2014/main" id="{228B3467-3251-2707-5F7F-0A342D6E73AC}"/>
              </a:ext>
            </a:extLst>
          </p:cNvPr>
          <p:cNvPicPr>
            <a:picLocks noChangeAspect="1"/>
          </p:cNvPicPr>
          <p:nvPr/>
        </p:nvPicPr>
        <p:blipFill>
          <a:blip r:embed="rId3"/>
          <a:srcRect l="-2091" t="-4067" r="-8767" b="1784"/>
          <a:stretch/>
        </p:blipFill>
        <p:spPr>
          <a:xfrm>
            <a:off x="1243575" y="874415"/>
            <a:ext cx="10158081" cy="4822087"/>
          </a:xfrm>
          <a:prstGeom prst="rect">
            <a:avLst/>
          </a:prstGeom>
        </p:spPr>
      </p:pic>
      <p:sp>
        <p:nvSpPr>
          <p:cNvPr id="2" name="TextBox 4">
            <a:extLst>
              <a:ext uri="{FF2B5EF4-FFF2-40B4-BE49-F238E27FC236}">
                <a16:creationId xmlns:a16="http://schemas.microsoft.com/office/drawing/2014/main" id="{FAE3098B-0F3C-6D1E-CE87-06629884F341}"/>
              </a:ext>
            </a:extLst>
          </p:cNvPr>
          <p:cNvSpPr txBox="1"/>
          <p:nvPr/>
        </p:nvSpPr>
        <p:spPr>
          <a:xfrm>
            <a:off x="1642694" y="5915346"/>
            <a:ext cx="8120982"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891" marR="0" lvl="0" indent="-342891" algn="l" defTabSz="914400" rtl="0" eaLnBrk="1" fontAlgn="auto"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60B1"/>
                </a:solidFill>
                <a:effectLst/>
                <a:uLnTx/>
                <a:uFillTx/>
                <a:latin typeface="Arial" panose="020B0604020202020204" pitchFamily="34" charset="0"/>
                <a:ea typeface="+mn-ea"/>
                <a:cs typeface="Arial" panose="020B0604020202020204" pitchFamily="34" charset="0"/>
              </a:rPr>
              <a:t>P</a:t>
            </a:r>
            <a:r>
              <a:rPr kumimoji="0" lang="en-US" sz="2000" b="1" i="0" u="none" strike="noStrike" kern="1200" cap="none" spc="0" normalizeH="0" baseline="0" noProof="0" dirty="0" err="1">
                <a:ln>
                  <a:noFill/>
                </a:ln>
                <a:solidFill>
                  <a:srgbClr val="0060B1"/>
                </a:solidFill>
                <a:effectLst/>
                <a:uLnTx/>
                <a:uFillTx/>
                <a:latin typeface="Arial" panose="020B0604020202020204" pitchFamily="34" charset="0"/>
                <a:ea typeface="+mn-ea"/>
                <a:cs typeface="Arial" panose="020B0604020202020204" pitchFamily="34" charset="0"/>
              </a:rPr>
              <a:t>acritinib</a:t>
            </a:r>
            <a:r>
              <a:rPr kumimoji="0" lang="en-US" sz="2000" b="1" i="0" u="none" strike="noStrike" kern="1200" cap="none" spc="0" normalizeH="0" baseline="0" noProof="0" dirty="0">
                <a:ln>
                  <a:noFill/>
                </a:ln>
                <a:solidFill>
                  <a:srgbClr val="0060B1"/>
                </a:solidFill>
                <a:effectLst/>
                <a:uLnTx/>
                <a:uFillTx/>
                <a:latin typeface="Arial" panose="020B0604020202020204" pitchFamily="34" charset="0"/>
                <a:ea typeface="+mn-ea"/>
                <a:cs typeface="Arial" panose="020B0604020202020204" pitchFamily="34" charset="0"/>
              </a:rPr>
              <a:t> decreases hepcidin expression </a:t>
            </a:r>
            <a:r>
              <a:rPr kumimoji="0" lang="en-US" sz="2000" b="1" i="1" u="none" strike="noStrike" kern="1200" cap="none" spc="0" normalizeH="0" baseline="0" noProof="0" dirty="0">
                <a:ln>
                  <a:noFill/>
                </a:ln>
                <a:solidFill>
                  <a:srgbClr val="0060B1"/>
                </a:solidFill>
                <a:effectLst/>
                <a:uLnTx/>
                <a:uFillTx/>
                <a:latin typeface="Arial" panose="020B0604020202020204" pitchFamily="34" charset="0"/>
                <a:ea typeface="+mn-ea"/>
                <a:cs typeface="Arial" panose="020B0604020202020204" pitchFamily="34" charset="0"/>
              </a:rPr>
              <a:t>in vitro</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9211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C8A5-7E3B-85C0-A4ED-8EF72DEF7D25}"/>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Pacritinib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sp>
        <p:nvSpPr>
          <p:cNvPr id="7" name="TextBox 4">
            <a:extLst>
              <a:ext uri="{FF2B5EF4-FFF2-40B4-BE49-F238E27FC236}">
                <a16:creationId xmlns:a16="http://schemas.microsoft.com/office/drawing/2014/main" id="{DFC2C842-A152-2A02-C8C7-B4D23651E581}"/>
              </a:ext>
            </a:extLst>
          </p:cNvPr>
          <p:cNvSpPr txBox="1"/>
          <p:nvPr/>
        </p:nvSpPr>
        <p:spPr>
          <a:xfrm>
            <a:off x="1227425" y="6154234"/>
            <a:ext cx="950386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891" marR="0" lvl="0" indent="-342891" algn="l" defTabSz="914400" rtl="0" eaLnBrk="1" fontAlgn="auto"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60B1"/>
                </a:solidFill>
                <a:effectLst/>
                <a:uLnTx/>
                <a:uFillTx/>
                <a:latin typeface="Arial" panose="020B0604020202020204" pitchFamily="34" charset="0"/>
                <a:ea typeface="+mn-ea"/>
                <a:cs typeface="Arial" panose="020B0604020202020204" pitchFamily="34" charset="0"/>
              </a:rPr>
              <a:t>In PERSIST-2 more </a:t>
            </a:r>
            <a:r>
              <a:rPr kumimoji="0" lang="en-US" sz="2000" b="1" i="0" u="none" strike="noStrike" kern="1200" cap="none" spc="0" normalizeH="0" baseline="0" noProof="0" dirty="0" err="1">
                <a:ln>
                  <a:noFill/>
                </a:ln>
                <a:solidFill>
                  <a:srgbClr val="0060B1"/>
                </a:solidFill>
                <a:effectLst/>
                <a:uLnTx/>
                <a:uFillTx/>
                <a:latin typeface="Arial" panose="020B0604020202020204" pitchFamily="34" charset="0"/>
                <a:ea typeface="+mn-ea"/>
                <a:cs typeface="Arial" panose="020B0604020202020204" pitchFamily="34" charset="0"/>
              </a:rPr>
              <a:t>pacritinib</a:t>
            </a:r>
            <a:r>
              <a:rPr kumimoji="0" lang="en-US" sz="2000" b="1" i="0" u="none" strike="noStrike" kern="1200" cap="none" spc="0" normalizeH="0" baseline="0" noProof="0" dirty="0">
                <a:ln>
                  <a:noFill/>
                </a:ln>
                <a:solidFill>
                  <a:srgbClr val="0060B1"/>
                </a:solidFill>
                <a:effectLst/>
                <a:uLnTx/>
                <a:uFillTx/>
                <a:latin typeface="Arial" panose="020B0604020202020204" pitchFamily="34" charset="0"/>
                <a:ea typeface="+mn-ea"/>
                <a:cs typeface="Arial" panose="020B0604020202020204" pitchFamily="34" charset="0"/>
              </a:rPr>
              <a:t> patients achieved transfusion independence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80C1A2A-BC06-E892-2A38-8F360A915325}"/>
              </a:ext>
            </a:extLst>
          </p:cNvPr>
          <p:cNvSpPr txBox="1"/>
          <p:nvPr/>
        </p:nvSpPr>
        <p:spPr>
          <a:xfrm>
            <a:off x="7234592" y="6502389"/>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Oh et al, Blood Advances 2023</a:t>
            </a:r>
          </a:p>
        </p:txBody>
      </p:sp>
      <p:pic>
        <p:nvPicPr>
          <p:cNvPr id="4" name="Picture 3">
            <a:extLst>
              <a:ext uri="{FF2B5EF4-FFF2-40B4-BE49-F238E27FC236}">
                <a16:creationId xmlns:a16="http://schemas.microsoft.com/office/drawing/2014/main" id="{0A893B72-31C9-DD2C-D417-775F017FF0B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14744" y="569549"/>
            <a:ext cx="9962512" cy="5584685"/>
          </a:xfrm>
          <a:prstGeom prst="rect">
            <a:avLst/>
          </a:prstGeom>
        </p:spPr>
      </p:pic>
    </p:spTree>
    <p:extLst>
      <p:ext uri="{BB962C8B-B14F-4D97-AF65-F5344CB8AC3E}">
        <p14:creationId xmlns:p14="http://schemas.microsoft.com/office/powerpoint/2010/main" val="25083922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D33D-E0B6-4B4E-21C7-F17F550370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0C4ACC-B4B8-562D-43C3-CAEB5A36A2B4}"/>
              </a:ext>
            </a:extLst>
          </p:cNvPr>
          <p:cNvSpPr txBox="1">
            <a:spLocks/>
          </p:cNvSpPr>
          <p:nvPr/>
        </p:nvSpPr>
        <p:spPr bwMode="auto">
          <a:xfrm>
            <a:off x="226082" y="122171"/>
            <a:ext cx="10429323"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Pacritinib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sp>
        <p:nvSpPr>
          <p:cNvPr id="8" name="TextBox 7">
            <a:extLst>
              <a:ext uri="{FF2B5EF4-FFF2-40B4-BE49-F238E27FC236}">
                <a16:creationId xmlns:a16="http://schemas.microsoft.com/office/drawing/2014/main" id="{DEC36681-1B01-045A-E758-88F915A17334}"/>
              </a:ext>
            </a:extLst>
          </p:cNvPr>
          <p:cNvSpPr txBox="1"/>
          <p:nvPr/>
        </p:nvSpPr>
        <p:spPr>
          <a:xfrm>
            <a:off x="7234592" y="6502389"/>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Oh et al, Blood Advances 2023</a:t>
            </a:r>
          </a:p>
        </p:txBody>
      </p:sp>
      <p:pic>
        <p:nvPicPr>
          <p:cNvPr id="2" name="Picture 1">
            <a:extLst>
              <a:ext uri="{FF2B5EF4-FFF2-40B4-BE49-F238E27FC236}">
                <a16:creationId xmlns:a16="http://schemas.microsoft.com/office/drawing/2014/main" id="{27CBDF4E-68DC-CB66-06F2-F019BA520FE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82543" y="778759"/>
            <a:ext cx="10626914" cy="5300482"/>
          </a:xfrm>
          <a:prstGeom prst="rect">
            <a:avLst/>
          </a:prstGeom>
        </p:spPr>
      </p:pic>
      <p:sp>
        <p:nvSpPr>
          <p:cNvPr id="5" name="TextBox 4">
            <a:extLst>
              <a:ext uri="{FF2B5EF4-FFF2-40B4-BE49-F238E27FC236}">
                <a16:creationId xmlns:a16="http://schemas.microsoft.com/office/drawing/2014/main" id="{7D482AF7-8D4A-0372-5558-629EC51197B3}"/>
              </a:ext>
            </a:extLst>
          </p:cNvPr>
          <p:cNvSpPr txBox="1"/>
          <p:nvPr/>
        </p:nvSpPr>
        <p:spPr>
          <a:xfrm>
            <a:off x="894916" y="6066530"/>
            <a:ext cx="950386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891" marR="0" lvl="0" indent="-342891" algn="l" defTabSz="914400" rtl="0" eaLnBrk="1" fontAlgn="auto"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60B1"/>
                </a:solidFill>
                <a:effectLst/>
                <a:uLnTx/>
                <a:uFillTx/>
                <a:latin typeface="Arial" panose="020B0604020202020204" pitchFamily="34" charset="0"/>
                <a:ea typeface="+mn-ea"/>
                <a:cs typeface="Arial" panose="020B0604020202020204" pitchFamily="34" charset="0"/>
              </a:rPr>
              <a:t>More </a:t>
            </a:r>
            <a:r>
              <a:rPr kumimoji="0" lang="en-US" sz="2000" b="1" i="0" u="none" strike="noStrike" kern="1200" cap="none" spc="0" normalizeH="0" baseline="0" noProof="0" dirty="0" err="1">
                <a:ln>
                  <a:noFill/>
                </a:ln>
                <a:solidFill>
                  <a:srgbClr val="0060B1"/>
                </a:solidFill>
                <a:effectLst/>
                <a:uLnTx/>
                <a:uFillTx/>
                <a:latin typeface="Arial" panose="020B0604020202020204" pitchFamily="34" charset="0"/>
                <a:ea typeface="+mn-ea"/>
                <a:cs typeface="Arial" panose="020B0604020202020204" pitchFamily="34" charset="0"/>
              </a:rPr>
              <a:t>pacritinib</a:t>
            </a:r>
            <a:r>
              <a:rPr kumimoji="0" lang="en-US" sz="2000" b="1" i="0" u="none" strike="noStrike" kern="1200" cap="none" spc="0" normalizeH="0" baseline="0" noProof="0" dirty="0">
                <a:ln>
                  <a:noFill/>
                </a:ln>
                <a:solidFill>
                  <a:srgbClr val="0060B1"/>
                </a:solidFill>
                <a:effectLst/>
                <a:uLnTx/>
                <a:uFillTx/>
                <a:latin typeface="Arial" panose="020B0604020202020204" pitchFamily="34" charset="0"/>
                <a:ea typeface="+mn-ea"/>
                <a:cs typeface="Arial" panose="020B0604020202020204" pitchFamily="34" charset="0"/>
              </a:rPr>
              <a:t> patients had ≥ 50% reduction in transfusion burden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62546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93A4F-15C7-7841-1D52-E6980638F8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F27EF1-3A90-A078-016F-DDFD70808DEF}"/>
              </a:ext>
            </a:extLst>
          </p:cNvPr>
          <p:cNvSpPr txBox="1">
            <a:spLocks/>
          </p:cNvSpPr>
          <p:nvPr/>
        </p:nvSpPr>
        <p:spPr bwMode="auto">
          <a:xfrm>
            <a:off x="226083" y="122171"/>
            <a:ext cx="705889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5938" marR="0" lvl="0" indent="-5159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rPr>
              <a:t>Anemia in Myelofibrosis –</a:t>
            </a:r>
            <a:r>
              <a:rPr kumimoji="0" lang="en-US" sz="2800" b="1" i="0" u="none" strike="noStrike" kern="0" cap="none" spc="0" normalizeH="0" baseline="0" noProof="0" dirty="0" err="1">
                <a:ln>
                  <a:noFill/>
                </a:ln>
                <a:solidFill>
                  <a:srgbClr val="000000"/>
                </a:solidFill>
                <a:effectLst/>
                <a:uLnTx/>
                <a:uFillTx/>
                <a:latin typeface="Calibri"/>
                <a:ea typeface="ＭＳ Ｐゴシック" pitchFamily="1" charset="-128"/>
                <a:cs typeface="+mn-cs"/>
              </a:rPr>
              <a:t>Pacritinib</a:t>
            </a:r>
            <a:endParaRPr kumimoji="0" lang="en-US" sz="2800" b="1" i="0" u="none" strike="noStrike" kern="0" cap="none" spc="0" normalizeH="0" baseline="0" noProof="0" dirty="0">
              <a:ln>
                <a:noFill/>
              </a:ln>
              <a:solidFill>
                <a:srgbClr val="000000"/>
              </a:solidFill>
              <a:effectLst/>
              <a:uLnTx/>
              <a:uFillTx/>
              <a:latin typeface="Calibri"/>
              <a:ea typeface="ＭＳ Ｐゴシック" pitchFamily="1" charset="-128"/>
              <a:cs typeface="+mn-cs"/>
            </a:endParaRPr>
          </a:p>
        </p:txBody>
      </p:sp>
      <p:sp>
        <p:nvSpPr>
          <p:cNvPr id="4" name="TextBox 3">
            <a:extLst>
              <a:ext uri="{FF2B5EF4-FFF2-40B4-BE49-F238E27FC236}">
                <a16:creationId xmlns:a16="http://schemas.microsoft.com/office/drawing/2014/main" id="{1857A327-CA0C-3358-A1F6-086BF02D1E1F}"/>
              </a:ext>
            </a:extLst>
          </p:cNvPr>
          <p:cNvSpPr txBox="1"/>
          <p:nvPr/>
        </p:nvSpPr>
        <p:spPr>
          <a:xfrm>
            <a:off x="7284972" y="6554344"/>
            <a:ext cx="49574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ASH 2025</a:t>
            </a:r>
          </a:p>
        </p:txBody>
      </p:sp>
      <p:pic>
        <p:nvPicPr>
          <p:cNvPr id="6" name="Picture 5">
            <a:extLst>
              <a:ext uri="{FF2B5EF4-FFF2-40B4-BE49-F238E27FC236}">
                <a16:creationId xmlns:a16="http://schemas.microsoft.com/office/drawing/2014/main" id="{84AB4A20-F830-6B05-114C-E7E38F0FF05D}"/>
              </a:ext>
            </a:extLst>
          </p:cNvPr>
          <p:cNvPicPr>
            <a:picLocks noChangeAspect="1"/>
          </p:cNvPicPr>
          <p:nvPr/>
        </p:nvPicPr>
        <p:blipFill>
          <a:blip r:embed="rId3"/>
          <a:stretch>
            <a:fillRect/>
          </a:stretch>
        </p:blipFill>
        <p:spPr>
          <a:xfrm>
            <a:off x="85788" y="655571"/>
            <a:ext cx="12020423" cy="5898773"/>
          </a:xfrm>
          <a:prstGeom prst="rect">
            <a:avLst/>
          </a:prstGeom>
        </p:spPr>
      </p:pic>
    </p:spTree>
    <p:extLst>
      <p:ext uri="{BB962C8B-B14F-4D97-AF65-F5344CB8AC3E}">
        <p14:creationId xmlns:p14="http://schemas.microsoft.com/office/powerpoint/2010/main" val="5199207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12454-C951-438F-F788-D8117FB887F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29604BC-2C5D-B236-9090-3F8632DA0286}"/>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3D84624C-E04A-42DC-8C27-835A6D6A8C9C}"/>
              </a:ext>
            </a:extLst>
          </p:cNvPr>
          <p:cNvSpPr>
            <a:spLocks noGrp="1"/>
          </p:cNvSpPr>
          <p:nvPr>
            <p:ph type="title"/>
          </p:nvPr>
        </p:nvSpPr>
        <p:spPr>
          <a:xfrm>
            <a:off x="1331346" y="548680"/>
            <a:ext cx="9564338" cy="1085498"/>
          </a:xfrm>
        </p:spPr>
        <p:txBody>
          <a:bodyPr lIns="91440" tIns="91440" rIns="91440" bIns="182880"/>
          <a:lstStyle/>
          <a:p>
            <a:pPr algn="l"/>
            <a:r>
              <a:rPr lang="en-US" dirty="0">
                <a:solidFill>
                  <a:schemeClr val="bg1"/>
                </a:solidFill>
              </a:rPr>
              <a:t>Case Presentation: 72-year-old man with splenomegaly and mild fatigue is diagnosed with JAK2 V617F-mutant primary MF and receives </a:t>
            </a:r>
            <a:r>
              <a:rPr lang="en-US" dirty="0" err="1">
                <a:solidFill>
                  <a:schemeClr val="bg1"/>
                </a:solidFill>
              </a:rPr>
              <a:t>momelotinib</a:t>
            </a:r>
            <a:endParaRPr lang="en-US" dirty="0">
              <a:solidFill>
                <a:schemeClr val="bg1"/>
              </a:solidFill>
            </a:endParaRPr>
          </a:p>
        </p:txBody>
      </p:sp>
      <p:sp>
        <p:nvSpPr>
          <p:cNvPr id="8" name="Title 1">
            <a:extLst>
              <a:ext uri="{FF2B5EF4-FFF2-40B4-BE49-F238E27FC236}">
                <a16:creationId xmlns:a16="http://schemas.microsoft.com/office/drawing/2014/main" id="{D9B7C6C1-2FE3-0CFC-C023-A574A7A01E4E}"/>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Laura Michaelis (Milwaukee, Wisconsin)</a:t>
            </a:r>
          </a:p>
        </p:txBody>
      </p:sp>
      <p:pic>
        <p:nvPicPr>
          <p:cNvPr id="2" name="Picture 1" descr="A person wearing a headset&#10;&#10;AI-generated content may be incorrect.">
            <a:extLst>
              <a:ext uri="{FF2B5EF4-FFF2-40B4-BE49-F238E27FC236}">
                <a16:creationId xmlns:a16="http://schemas.microsoft.com/office/drawing/2014/main" id="{9F52F056-EC39-8451-EB0F-7624787CC264}"/>
              </a:ext>
            </a:extLst>
          </p:cNvPr>
          <p:cNvPicPr>
            <a:picLocks noChangeAspect="1"/>
          </p:cNvPicPr>
          <p:nvPr/>
        </p:nvPicPr>
        <p:blipFill>
          <a:blip r:embed="rId2"/>
          <a:stretch>
            <a:fillRect/>
          </a:stretch>
        </p:blipFill>
        <p:spPr>
          <a:xfrm>
            <a:off x="3115594" y="2311155"/>
            <a:ext cx="6317974" cy="3553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5600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AAA20-AD10-1CB2-D0FD-29D465A8C1A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AB10905-A641-A1D5-94C8-2AEA5BFD5D51}"/>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4D89B14D-96DA-7A65-A188-1E0B6858E07B}"/>
              </a:ext>
            </a:extLst>
          </p:cNvPr>
          <p:cNvSpPr>
            <a:spLocks noGrp="1"/>
          </p:cNvSpPr>
          <p:nvPr>
            <p:ph idx="1"/>
          </p:nvPr>
        </p:nvSpPr>
        <p:spPr>
          <a:xfrm>
            <a:off x="912286" y="1268760"/>
            <a:ext cx="10358967" cy="4799013"/>
          </a:xfrm>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How do you select a JAK inhibitor for patients with primary MF and anemia? Are you now preferentially employing momelotinib for all patients with higher-risk MF who present with anemia?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Are there any circumstances in which you would consider momelotinib over other JAK inhibitors for a broader population, such as for patients who do not have clinically significant anemia but are refractory to initial JAK inhibitor therapy?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leads you to include luspatercept for your patients with </a:t>
            </a:r>
            <a:br>
              <a:rPr kumimoji="0" lang="en-US" b="1" i="0" u="none" strike="noStrike" kern="1200" cap="none" spc="0" normalizeH="0" baseline="0" noProof="0" dirty="0">
                <a:ln>
                  <a:noFill/>
                </a:ln>
                <a:solidFill>
                  <a:schemeClr val="tx1"/>
                </a:solidFill>
                <a:effectLst/>
                <a:uLnTx/>
                <a:uFillTx/>
                <a:latin typeface="Calibri"/>
                <a:ea typeface="MS PGothic" charset="0"/>
              </a:rPr>
            </a:br>
            <a:r>
              <a:rPr kumimoji="0" lang="en-US" b="1" i="0" u="none" strike="noStrike" kern="1200" cap="none" spc="0" normalizeH="0" baseline="0" noProof="0" dirty="0">
                <a:ln>
                  <a:noFill/>
                </a:ln>
                <a:solidFill>
                  <a:schemeClr val="tx1"/>
                </a:solidFill>
                <a:effectLst/>
                <a:uLnTx/>
                <a:uFillTx/>
                <a:latin typeface="Calibri"/>
                <a:ea typeface="MS PGothic" charset="0"/>
              </a:rPr>
              <a:t>MF-associated anemia?</a:t>
            </a:r>
          </a:p>
        </p:txBody>
      </p:sp>
    </p:spTree>
    <p:extLst>
      <p:ext uri="{BB962C8B-B14F-4D97-AF65-F5344CB8AC3E}">
        <p14:creationId xmlns:p14="http://schemas.microsoft.com/office/powerpoint/2010/main" val="3099319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724881" cy="1501346"/>
          </a:xfrm>
        </p:spPr>
        <p:txBody>
          <a:bodyPr/>
          <a:lstStyle/>
          <a:p>
            <a:pPr marL="98425" indent="0">
              <a:buNone/>
            </a:pPr>
            <a:r>
              <a:rPr lang="en-US" sz="2500" b="0" dirty="0"/>
              <a:t>This activity is supported by educational grants from Blueprint Medicines, Bristol Myers Squibb, GSK, and Incyte Corporation.</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6B6ED-17D2-5BFA-E70D-BCE33AA8DE7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5ACC5B8-2308-54EA-D763-64C96FB1EFCC}"/>
              </a:ext>
            </a:extLst>
          </p:cNvPr>
          <p:cNvSpPr/>
          <p:nvPr/>
        </p:nvSpPr>
        <p:spPr bwMode="auto">
          <a:xfrm>
            <a:off x="1007221" y="385589"/>
            <a:ext cx="10177558" cy="148639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6B6D1F3-8F61-7485-1280-0B07B68DA15F}"/>
              </a:ext>
            </a:extLst>
          </p:cNvPr>
          <p:cNvSpPr>
            <a:spLocks noGrp="1"/>
          </p:cNvSpPr>
          <p:nvPr>
            <p:ph type="title"/>
          </p:nvPr>
        </p:nvSpPr>
        <p:spPr>
          <a:xfrm>
            <a:off x="1007221" y="614781"/>
            <a:ext cx="10177558" cy="1085498"/>
          </a:xfrm>
        </p:spPr>
        <p:txBody>
          <a:bodyPr lIns="91440" tIns="91440" rIns="91440" bIns="182880"/>
          <a:lstStyle/>
          <a:p>
            <a:r>
              <a:rPr lang="en-US" dirty="0">
                <a:solidFill>
                  <a:schemeClr val="bg1"/>
                </a:solidFill>
              </a:rPr>
              <a:t>Post-hoc analysis from SIMPLIFY-1 (EHA)</a:t>
            </a:r>
          </a:p>
        </p:txBody>
      </p:sp>
      <p:sp>
        <p:nvSpPr>
          <p:cNvPr id="8" name="Title 1">
            <a:extLst>
              <a:ext uri="{FF2B5EF4-FFF2-40B4-BE49-F238E27FC236}">
                <a16:creationId xmlns:a16="http://schemas.microsoft.com/office/drawing/2014/main" id="{2380D8B7-E531-BF64-F664-9665C664CFD3}"/>
              </a:ext>
            </a:extLst>
          </p:cNvPr>
          <p:cNvSpPr txBox="1">
            <a:spLocks/>
          </p:cNvSpPr>
          <p:nvPr/>
        </p:nvSpPr>
        <p:spPr bwMode="auto">
          <a:xfrm>
            <a:off x="0" y="601781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Prithviraj Bose (Houston, Texas)</a:t>
            </a:r>
          </a:p>
        </p:txBody>
      </p:sp>
      <p:pic>
        <p:nvPicPr>
          <p:cNvPr id="4" name="Picture 3" descr="A person in a suit sitting in a chair&#10;&#10;AI-generated content may be incorrect.">
            <a:extLst>
              <a:ext uri="{FF2B5EF4-FFF2-40B4-BE49-F238E27FC236}">
                <a16:creationId xmlns:a16="http://schemas.microsoft.com/office/drawing/2014/main" id="{94A7600A-FF8C-6526-5671-5CC61A330641}"/>
              </a:ext>
            </a:extLst>
          </p:cNvPr>
          <p:cNvPicPr>
            <a:picLocks noChangeAspect="1"/>
          </p:cNvPicPr>
          <p:nvPr/>
        </p:nvPicPr>
        <p:blipFill>
          <a:blip r:embed="rId2"/>
          <a:stretch>
            <a:fillRect/>
          </a:stretch>
        </p:blipFill>
        <p:spPr>
          <a:xfrm>
            <a:off x="3115593" y="2450447"/>
            <a:ext cx="6317973" cy="3553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5946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368A6-A3A9-E204-110D-C974122B982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19133" y="176566"/>
            <a:ext cx="11953732" cy="879064"/>
          </a:xfrm>
          <a:prstGeom prst="rect">
            <a:avLst/>
          </a:prstGeom>
        </p:spPr>
      </p:pic>
      <p:sp>
        <p:nvSpPr>
          <p:cNvPr id="11" name="TextBox 10">
            <a:extLst>
              <a:ext uri="{FF2B5EF4-FFF2-40B4-BE49-F238E27FC236}">
                <a16:creationId xmlns:a16="http://schemas.microsoft.com/office/drawing/2014/main" id="{A9CA286A-F9F9-E9CC-5ECA-DF0EE7D2AAFC}"/>
              </a:ext>
            </a:extLst>
          </p:cNvPr>
          <p:cNvSpPr txBox="1"/>
          <p:nvPr/>
        </p:nvSpPr>
        <p:spPr>
          <a:xfrm>
            <a:off x="0" y="6427113"/>
            <a:ext cx="16466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Calibri"/>
                <a:ea typeface="+mn-ea"/>
                <a:cs typeface="+mn-cs"/>
              </a:rPr>
              <a:t>Palandri</a:t>
            </a:r>
            <a:r>
              <a:rPr kumimoji="0" lang="en-US" sz="1100" b="0" i="0" u="none" strike="noStrike" kern="1200" cap="none" spc="0" normalizeH="0" baseline="0" noProof="0" dirty="0">
                <a:ln>
                  <a:noFill/>
                </a:ln>
                <a:solidFill>
                  <a:srgbClr val="000000"/>
                </a:solidFill>
                <a:effectLst/>
                <a:uLnTx/>
                <a:uFillTx/>
                <a:latin typeface="Calibri"/>
                <a:ea typeface="+mn-ea"/>
                <a:cs typeface="+mn-cs"/>
              </a:rPr>
              <a:t> F et 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EHA 2025;Abstract S1829</a:t>
            </a:r>
          </a:p>
        </p:txBody>
      </p:sp>
      <p:pic>
        <p:nvPicPr>
          <p:cNvPr id="4" name="Picture 3">
            <a:extLst>
              <a:ext uri="{FF2B5EF4-FFF2-40B4-BE49-F238E27FC236}">
                <a16:creationId xmlns:a16="http://schemas.microsoft.com/office/drawing/2014/main" id="{CE80C0B1-B9A0-1FFD-FF90-BFF4A56520A8}"/>
              </a:ext>
            </a:extLst>
          </p:cNvPr>
          <p:cNvPicPr>
            <a:picLocks noChangeAspect="1"/>
          </p:cNvPicPr>
          <p:nvPr/>
        </p:nvPicPr>
        <p:blipFill>
          <a:blip r:embed="rId3"/>
          <a:stretch>
            <a:fillRect/>
          </a:stretch>
        </p:blipFill>
        <p:spPr>
          <a:xfrm>
            <a:off x="1298683" y="1210751"/>
            <a:ext cx="9594633" cy="5313949"/>
          </a:xfrm>
          <a:prstGeom prst="rect">
            <a:avLst/>
          </a:prstGeom>
        </p:spPr>
      </p:pic>
    </p:spTree>
    <p:extLst>
      <p:ext uri="{BB962C8B-B14F-4D97-AF65-F5344CB8AC3E}">
        <p14:creationId xmlns:p14="http://schemas.microsoft.com/office/powerpoint/2010/main" val="3857570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D8868-CCC7-94A8-3784-736BE305E57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B25356-4F22-7C5F-F4CC-2309CBD37B9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93DE811F-DF40-9C19-9626-46FEEFBEA784}"/>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were your thoughts about the post-hoc analysis from SIMPLIFY-1 presented at EHA?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What is your experience with nonhematologic toxicities of momelotinib, including hypotension and neuropathy?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S PGothic" charset="0"/>
              </a:rPr>
              <a:t>In what situations will you recommend momelotinib to a patient with preexisting peripheral neuropathy?</a:t>
            </a:r>
          </a:p>
        </p:txBody>
      </p:sp>
    </p:spTree>
    <p:extLst>
      <p:ext uri="{BB962C8B-B14F-4D97-AF65-F5344CB8AC3E}">
        <p14:creationId xmlns:p14="http://schemas.microsoft.com/office/powerpoint/2010/main" val="3324463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EA850-7B77-D231-BD0E-3FB68FFB6E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2406D7-AA06-1F56-1BB8-84463D649EA7}"/>
              </a:ext>
            </a:extLst>
          </p:cNvPr>
          <p:cNvSpPr/>
          <p:nvPr/>
        </p:nvSpPr>
        <p:spPr bwMode="auto">
          <a:xfrm>
            <a:off x="740128" y="2915264"/>
            <a:ext cx="1082848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542760F-7AB4-5F5A-178F-43CA034974BC}"/>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992243A-7A5D-4060-7FA3-CF6CEFA0EEE8}"/>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Clinical Decision-Making for Myelofibrosis (MF) in the Absence of Severe Cytopenias — Dr Palmer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Managing MF in Patients with Anemia — Dr Oh </a:t>
            </a:r>
          </a:p>
          <a:p>
            <a:pPr marL="98425" indent="0">
              <a:lnSpc>
                <a:spcPct val="100000"/>
              </a:lnSpc>
              <a:spcBef>
                <a:spcPts val="1600"/>
              </a:spcBef>
              <a:spcAft>
                <a:spcPts val="0"/>
              </a:spcAft>
              <a:buNone/>
            </a:pPr>
            <a:r>
              <a:rPr lang="en-US" sz="2500" dirty="0">
                <a:solidFill>
                  <a:schemeClr val="bg1"/>
                </a:solidFill>
              </a:rPr>
              <a:t>Module 3: Managing MF in Patients with Thrombocytopenia — Dr Rampal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Promising Novel Agents Under Investigation for MF — Prof Harrison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Management of Systemic Mastocytosis — </a:t>
            </a:r>
            <a:br>
              <a:rPr lang="en-US" sz="2500" dirty="0">
                <a:solidFill>
                  <a:schemeClr val="tx1"/>
                </a:solidFill>
              </a:rPr>
            </a:br>
            <a:r>
              <a:rPr lang="en-US" sz="2500" dirty="0">
                <a:solidFill>
                  <a:schemeClr val="tx1"/>
                </a:solidFill>
              </a:rPr>
              <a:t>Dr Kuykendall  </a:t>
            </a:r>
          </a:p>
        </p:txBody>
      </p:sp>
    </p:spTree>
    <p:extLst>
      <p:ext uri="{BB962C8B-B14F-4D97-AF65-F5344CB8AC3E}">
        <p14:creationId xmlns:p14="http://schemas.microsoft.com/office/powerpoint/2010/main" val="35759810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60000"/>
            <a:lumOff val="40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2207273-C8EA-7035-22DD-D747578D329E}"/>
              </a:ext>
            </a:extLst>
          </p:cNvPr>
          <p:cNvSpPr>
            <a:spLocks noGrp="1"/>
          </p:cNvSpPr>
          <p:nvPr>
            <p:ph type="ctrTitle"/>
          </p:nvPr>
        </p:nvSpPr>
        <p:spPr>
          <a:xfrm>
            <a:off x="504823" y="783419"/>
            <a:ext cx="10764537" cy="1508760"/>
          </a:xfrm>
        </p:spPr>
        <p:txBody>
          <a:bodyPr/>
          <a:lstStyle/>
          <a:p>
            <a:pPr algn="ctr"/>
            <a:r>
              <a:rPr lang="en-US" dirty="0">
                <a:latin typeface="Arial"/>
                <a:cs typeface="Arial"/>
              </a:rPr>
              <a:t>Management of Patients with Myelofibrosis and Thrombocytopenia</a:t>
            </a:r>
            <a:endParaRPr lang="en-US" dirty="0"/>
          </a:p>
        </p:txBody>
      </p:sp>
      <p:sp>
        <p:nvSpPr>
          <p:cNvPr id="13" name="Text Placeholder 12">
            <a:extLst>
              <a:ext uri="{FF2B5EF4-FFF2-40B4-BE49-F238E27FC236}">
                <a16:creationId xmlns:a16="http://schemas.microsoft.com/office/drawing/2014/main" id="{C426928C-D221-11AA-6325-0B5564EC65F1}"/>
              </a:ext>
            </a:extLst>
          </p:cNvPr>
          <p:cNvSpPr>
            <a:spLocks noGrp="1"/>
          </p:cNvSpPr>
          <p:nvPr>
            <p:ph type="body" sz="quarter" idx="13"/>
          </p:nvPr>
        </p:nvSpPr>
        <p:spPr>
          <a:xfrm>
            <a:off x="504823" y="3661713"/>
            <a:ext cx="9107526" cy="549249"/>
          </a:xfrm>
        </p:spPr>
        <p:txBody>
          <a:bodyPr/>
          <a:lstStyle/>
          <a:p>
            <a:pPr marL="0" indent="0">
              <a:buNone/>
            </a:pPr>
            <a:r>
              <a:rPr lang="en-US" sz="3200" dirty="0"/>
              <a:t>Raajit Rampal M.D. Ph.D.</a:t>
            </a:r>
          </a:p>
          <a:p>
            <a:r>
              <a:rPr lang="en-US" dirty="0"/>
              <a:t>Director, Center for Hematologic Malignancies</a:t>
            </a:r>
          </a:p>
          <a:p>
            <a:pPr marL="0" indent="0">
              <a:buNone/>
            </a:pPr>
            <a:r>
              <a:rPr lang="en-US" dirty="0"/>
              <a:t>Director, Myeloproliferative Neoplasm Program</a:t>
            </a:r>
            <a:endParaRPr lang="en-US" sz="3200" dirty="0"/>
          </a:p>
          <a:p>
            <a:endParaRPr lang="en-US" dirty="0"/>
          </a:p>
        </p:txBody>
      </p:sp>
      <p:pic>
        <p:nvPicPr>
          <p:cNvPr id="14" name="Graphic 13">
            <a:extLst>
              <a:ext uri="{FF2B5EF4-FFF2-40B4-BE49-F238E27FC236}">
                <a16:creationId xmlns:a16="http://schemas.microsoft.com/office/drawing/2014/main" id="{F759E883-02C2-785D-D41B-44B2D1368EA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4825" y="5580496"/>
            <a:ext cx="3514129" cy="740664"/>
          </a:xfrm>
          <a:prstGeom prst="rect">
            <a:avLst/>
          </a:prstGeom>
        </p:spPr>
      </p:pic>
    </p:spTree>
    <p:extLst>
      <p:ext uri="{BB962C8B-B14F-4D97-AF65-F5344CB8AC3E}">
        <p14:creationId xmlns:p14="http://schemas.microsoft.com/office/powerpoint/2010/main" val="31273301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6922CC-F6B2-22B9-8B1C-5E072BE3A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59DBD-D212-3D02-125A-799B93B3429C}"/>
              </a:ext>
            </a:extLst>
          </p:cNvPr>
          <p:cNvSpPr>
            <a:spLocks noGrp="1"/>
          </p:cNvSpPr>
          <p:nvPr>
            <p:ph type="title"/>
          </p:nvPr>
        </p:nvSpPr>
        <p:spPr>
          <a:xfrm>
            <a:off x="298939" y="166254"/>
            <a:ext cx="10343923" cy="480131"/>
          </a:xfrm>
        </p:spPr>
        <p:txBody>
          <a:bodyPr/>
          <a:lstStyle/>
          <a:p>
            <a:pPr algn="ctr"/>
            <a:r>
              <a:rPr lang="en-US" dirty="0">
                <a:solidFill>
                  <a:srgbClr val="C00000"/>
                </a:solidFill>
                <a:latin typeface="Arial" panose="020B0604020202020204" pitchFamily="34" charset="0"/>
                <a:cs typeface="Arial" panose="020B0604020202020204" pitchFamily="34" charset="0"/>
              </a:rPr>
              <a:t>Case Presentation</a:t>
            </a:r>
          </a:p>
        </p:txBody>
      </p:sp>
      <p:sp>
        <p:nvSpPr>
          <p:cNvPr id="7" name="Rectangle: Rounded Corners 6">
            <a:extLst>
              <a:ext uri="{FF2B5EF4-FFF2-40B4-BE49-F238E27FC236}">
                <a16:creationId xmlns:a16="http://schemas.microsoft.com/office/drawing/2014/main" id="{097D25AE-E6D6-3723-6996-32635129A5F8}"/>
              </a:ext>
            </a:extLst>
          </p:cNvPr>
          <p:cNvSpPr/>
          <p:nvPr/>
        </p:nvSpPr>
        <p:spPr>
          <a:xfrm>
            <a:off x="574766" y="760721"/>
            <a:ext cx="10343922" cy="800006"/>
          </a:xfrm>
          <a:prstGeom prst="roundRect">
            <a:avLst>
              <a:gd name="adj" fmla="val 19433"/>
            </a:avLst>
          </a:prstGeom>
          <a:solidFill>
            <a:schemeClr val="accent1"/>
          </a:solidFill>
          <a:ln w="12700">
            <a:gradFill flip="none" rotWithShape="1">
              <a:gsLst>
                <a:gs pos="0">
                  <a:schemeClr val="accent2"/>
                </a:gs>
                <a:gs pos="100000">
                  <a:schemeClr val="accent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67-year-old male presents with fatigue and abdominal fullness</a:t>
            </a: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useBgFill="1">
        <p:nvSpPr>
          <p:cNvPr id="8" name="Rectangle: Rounded Corners 7">
            <a:extLst>
              <a:ext uri="{FF2B5EF4-FFF2-40B4-BE49-F238E27FC236}">
                <a16:creationId xmlns:a16="http://schemas.microsoft.com/office/drawing/2014/main" id="{E476F91B-5B14-3152-85CD-90ADEDB8F930}"/>
              </a:ext>
            </a:extLst>
          </p:cNvPr>
          <p:cNvSpPr/>
          <p:nvPr/>
        </p:nvSpPr>
        <p:spPr>
          <a:xfrm>
            <a:off x="574766" y="1560728"/>
            <a:ext cx="10343922" cy="5131018"/>
          </a:xfrm>
          <a:prstGeom prst="roundRect">
            <a:avLst>
              <a:gd name="adj" fmla="val 4426"/>
            </a:avLst>
          </a:prstGeom>
          <a:ln w="12700">
            <a:gradFill flip="none" rotWithShape="1">
              <a:gsLst>
                <a:gs pos="0">
                  <a:schemeClr val="accent2"/>
                </a:gs>
                <a:gs pos="100000">
                  <a:schemeClr val="accent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3525" marR="0" lvl="0" indent="-263525" algn="l" defTabSz="914400" rtl="0" eaLnBrk="1" fontAlgn="auto" latinLnBrk="0" hangingPunct="1">
              <a:lnSpc>
                <a:spcPct val="90000"/>
              </a:lnSpc>
              <a:spcBef>
                <a:spcPts val="1000"/>
              </a:spcBef>
              <a:spcAft>
                <a:spcPts val="0"/>
              </a:spcAft>
              <a:buClr>
                <a:srgbClr val="70BCFF"/>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Endorses early satiety </a:t>
            </a:r>
          </a:p>
          <a:p>
            <a:pPr marL="263525" marR="0" lvl="0" indent="-263525" algn="l" defTabSz="914400" rtl="0" eaLnBrk="1" fontAlgn="auto" latinLnBrk="0" hangingPunct="1">
              <a:lnSpc>
                <a:spcPct val="90000"/>
              </a:lnSpc>
              <a:spcBef>
                <a:spcPts val="1000"/>
              </a:spcBef>
              <a:spcAft>
                <a:spcPts val="0"/>
              </a:spcAft>
              <a:buClr>
                <a:srgbClr val="70BCFF"/>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Exam: Splenomegaly (14 cm below costal margin); volume 3500cm</a:t>
            </a:r>
            <a:r>
              <a:rPr kumimoji="0" lang="en-US" sz="2400" b="0" i="0" u="none" strike="noStrike" kern="1200" cap="none" spc="0" normalizeH="0" baseline="30000" noProof="0" dirty="0">
                <a:ln>
                  <a:noFill/>
                </a:ln>
                <a:pattFill prst="pct5">
                  <a:fgClr>
                    <a:prstClr val="black"/>
                  </a:fgClr>
                  <a:bgClr>
                    <a:srgbClr val="FFFFFF"/>
                  </a:bgClr>
                </a:pattFill>
                <a:effectLst/>
                <a:uLnTx/>
                <a:uFillTx/>
                <a:latin typeface="Arial" panose="020B0604020202020204"/>
                <a:ea typeface="+mn-ea"/>
                <a:cs typeface="+mn-cs"/>
              </a:rPr>
              <a:t>3</a:t>
            </a:r>
          </a:p>
          <a:p>
            <a:pPr marL="263525" marR="0" lvl="0" indent="-263525" algn="l" defTabSz="914400" rtl="0" eaLnBrk="1" fontAlgn="auto" latinLnBrk="0" hangingPunct="1">
              <a:lnSpc>
                <a:spcPct val="90000"/>
              </a:lnSpc>
              <a:spcBef>
                <a:spcPts val="1000"/>
              </a:spcBef>
              <a:spcAft>
                <a:spcPts val="0"/>
              </a:spcAft>
              <a:buClr>
                <a:srgbClr val="70BCFF"/>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272524"/>
                </a:solidFill>
                <a:effectLst/>
                <a:uLnTx/>
                <a:uFillTx/>
                <a:latin typeface="Arial" panose="020B0604020202020204"/>
                <a:ea typeface="+mn-ea"/>
                <a:cs typeface="+mn-cs"/>
              </a:rPr>
              <a:t>CBC:  WBC 8.3 </a:t>
            </a:r>
            <a:r>
              <a:rPr kumimoji="0" lang="en-US" sz="2400" b="0" i="0" u="none" strike="noStrike" kern="1200" cap="none" spc="0" normalizeH="0" baseline="0" noProof="0" dirty="0">
                <a:ln>
                  <a:noFill/>
                </a:ln>
                <a:solidFill>
                  <a:srgbClr val="272524"/>
                </a:solidFill>
                <a:effectLst/>
                <a:uLnTx/>
                <a:uFillTx/>
                <a:latin typeface="Arial" panose="020B0604020202020204"/>
                <a:ea typeface="+mn-ea"/>
                <a:cs typeface="+mn-cs"/>
              </a:rPr>
              <a:t>x 10⁹/L </a:t>
            </a:r>
            <a:r>
              <a:rPr kumimoji="0" lang="en-US" sz="2400" b="1" i="0" u="none" strike="noStrike" kern="1200" cap="none" spc="0" normalizeH="0" baseline="0" noProof="0" dirty="0">
                <a:ln>
                  <a:noFill/>
                </a:ln>
                <a:solidFill>
                  <a:srgbClr val="272524"/>
                </a:solidFill>
                <a:effectLst/>
                <a:uLnTx/>
                <a:uFillTx/>
                <a:latin typeface="Arial" panose="020B0604020202020204"/>
                <a:ea typeface="+mn-ea"/>
                <a:cs typeface="+mn-cs"/>
              </a:rPr>
              <a:t>(1% blasts), Hb 8.0 g/dL, platelets 41 </a:t>
            </a:r>
            <a:r>
              <a:rPr kumimoji="0" lang="en-US" sz="2400" b="0" i="0" u="none" strike="noStrike" kern="1200" cap="none" spc="0" normalizeH="0" baseline="0" noProof="0" dirty="0">
                <a:ln>
                  <a:noFill/>
                </a:ln>
                <a:solidFill>
                  <a:srgbClr val="272524"/>
                </a:solidFill>
                <a:effectLst/>
                <a:uLnTx/>
                <a:uFillTx/>
                <a:latin typeface="Arial" panose="020B0604020202020204"/>
                <a:ea typeface="+mn-ea"/>
                <a:cs typeface="+mn-cs"/>
              </a:rPr>
              <a:t>x</a:t>
            </a:r>
            <a:r>
              <a:rPr kumimoji="0" lang="en-US" sz="2400" b="1" i="0" u="none" strike="noStrike" kern="1200" cap="none" spc="0" normalizeH="0" baseline="0" noProof="0" dirty="0">
                <a:ln>
                  <a:noFill/>
                </a:ln>
                <a:solidFill>
                  <a:srgbClr val="272524"/>
                </a:solidFill>
                <a:effectLst/>
                <a:uLnTx/>
                <a:uFillTx/>
                <a:latin typeface="Arial" panose="020B0604020202020204"/>
                <a:ea typeface="+mn-ea"/>
                <a:cs typeface="+mn-cs"/>
              </a:rPr>
              <a:t> </a:t>
            </a:r>
            <a:r>
              <a:rPr kumimoji="0" lang="en-US" sz="2400" b="0" i="0" u="none" strike="noStrike" kern="1200" cap="none" spc="0" normalizeH="0" baseline="0" noProof="0" dirty="0">
                <a:ln>
                  <a:noFill/>
                </a:ln>
                <a:solidFill>
                  <a:srgbClr val="272524"/>
                </a:solidFill>
                <a:effectLst/>
                <a:uLnTx/>
                <a:uFillTx/>
                <a:latin typeface="Arial" panose="020B0604020202020204"/>
                <a:ea typeface="+mn-ea"/>
                <a:cs typeface="+mn-cs"/>
              </a:rPr>
              <a:t>10⁹/L</a:t>
            </a:r>
          </a:p>
          <a:p>
            <a:pPr marL="263525" marR="0" lvl="0" indent="-263525" algn="l" defTabSz="914400" rtl="0" eaLnBrk="1" fontAlgn="auto" latinLnBrk="0" hangingPunct="1">
              <a:lnSpc>
                <a:spcPct val="90000"/>
              </a:lnSpc>
              <a:spcBef>
                <a:spcPts val="1000"/>
              </a:spcBef>
              <a:spcAft>
                <a:spcPts val="0"/>
              </a:spcAft>
              <a:buClr>
                <a:srgbClr val="70BCFF"/>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Bone marrow biopsy: 90% cellular marrow with myeloid expansion, dysplastic megakaryocytes in clusters, and MF-3 fibrosis with 2% myeloid blasts</a:t>
            </a:r>
          </a:p>
          <a:p>
            <a:pPr marL="263525" marR="0" lvl="0" indent="-263525" algn="l" defTabSz="914400" rtl="0" eaLnBrk="1" fontAlgn="auto" latinLnBrk="0" hangingPunct="1">
              <a:lnSpc>
                <a:spcPct val="90000"/>
              </a:lnSpc>
              <a:spcBef>
                <a:spcPts val="1000"/>
              </a:spcBef>
              <a:spcAft>
                <a:spcPts val="0"/>
              </a:spcAft>
              <a:buClr>
                <a:srgbClr val="70BCFF"/>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Cytogenetics:  Del 7q</a:t>
            </a:r>
          </a:p>
          <a:p>
            <a:pPr marL="263525" marR="0" lvl="0" indent="-263525" algn="l" defTabSz="914400" rtl="0" eaLnBrk="1" fontAlgn="auto" latinLnBrk="0" hangingPunct="1">
              <a:lnSpc>
                <a:spcPct val="90000"/>
              </a:lnSpc>
              <a:spcBef>
                <a:spcPts val="1000"/>
              </a:spcBef>
              <a:spcAft>
                <a:spcPts val="0"/>
              </a:spcAft>
              <a:buClr>
                <a:srgbClr val="70BCFF"/>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Myeloid NGS panel:  </a:t>
            </a:r>
            <a:r>
              <a:rPr kumimoji="0" lang="en-US" sz="2400" b="0" i="1" u="none" strike="noStrike" kern="1200" cap="none" spc="0" normalizeH="0" baseline="0" noProof="0" dirty="0">
                <a:ln>
                  <a:noFill/>
                </a:ln>
                <a:solidFill>
                  <a:prstClr val="black"/>
                </a:solidFill>
                <a:effectLst/>
                <a:uLnTx/>
                <a:uFillTx/>
                <a:latin typeface="Arial" panose="020B0604020202020204"/>
                <a:ea typeface="+mn-ea"/>
                <a:cs typeface="+mn-cs"/>
              </a:rPr>
              <a:t>JAK2</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V617F+, </a:t>
            </a:r>
            <a:r>
              <a:rPr kumimoji="0" lang="en-US" sz="2400" b="0" i="1" u="none" strike="noStrike" kern="1200" cap="none" spc="0" normalizeH="0" baseline="0" noProof="0" dirty="0">
                <a:ln>
                  <a:noFill/>
                </a:ln>
                <a:solidFill>
                  <a:prstClr val="black"/>
                </a:solidFill>
                <a:effectLst/>
                <a:uLnTx/>
                <a:uFillTx/>
                <a:latin typeface="Arial" panose="020B0604020202020204"/>
                <a:ea typeface="+mn-ea"/>
                <a:cs typeface="+mn-cs"/>
              </a:rPr>
              <a:t>U2AF1</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63525" marR="0" lvl="0" indent="-263525" algn="l" defTabSz="914400" rtl="0" eaLnBrk="1" fontAlgn="auto" latinLnBrk="0" hangingPunct="1">
              <a:lnSpc>
                <a:spcPct val="90000"/>
              </a:lnSpc>
              <a:spcBef>
                <a:spcPts val="1000"/>
              </a:spcBef>
              <a:spcAft>
                <a:spcPts val="0"/>
              </a:spcAft>
              <a:buClr>
                <a:srgbClr val="70BCFF"/>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 MUD has been identified, however transplant is felt to be too high risk due to massive splenomegaly </a:t>
            </a:r>
          </a:p>
          <a:p>
            <a:pPr marL="0" marR="0" lvl="0" indent="0" algn="l" defTabSz="914400" rtl="0" eaLnBrk="1" fontAlgn="auto" latinLnBrk="0" hangingPunct="1">
              <a:lnSpc>
                <a:spcPct val="90000"/>
              </a:lnSpc>
              <a:spcBef>
                <a:spcPts val="1000"/>
              </a:spcBef>
              <a:spcAft>
                <a:spcPts val="0"/>
              </a:spcAft>
              <a:buClr>
                <a:srgbClr val="70BCFF"/>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63525" marR="0" lvl="0" indent="-263525" algn="l" defTabSz="914400" rtl="0" eaLnBrk="1" fontAlgn="auto" latinLnBrk="0" hangingPunct="1">
              <a:lnSpc>
                <a:spcPct val="90000"/>
              </a:lnSpc>
              <a:spcBef>
                <a:spcPts val="1000"/>
              </a:spcBef>
              <a:spcAft>
                <a:spcPts val="0"/>
              </a:spcAft>
              <a:buClr>
                <a:srgbClr val="70BCFF"/>
              </a:buClr>
              <a:buSzTx/>
              <a:buFont typeface="Arial" panose="020B0604020202020204" pitchFamily="34" charset="0"/>
              <a:buChar char="•"/>
              <a:tabLst/>
              <a:defRPr/>
            </a:pPr>
            <a:endParaRPr kumimoji="0" lang="en-US" sz="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23648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8F2E562-79BA-4A55-9ABC-86821D79E8F2}"/>
              </a:ext>
            </a:extLst>
          </p:cNvPr>
          <p:cNvSpPr>
            <a:spLocks noGrp="1"/>
          </p:cNvSpPr>
          <p:nvPr>
            <p:ph type="body" sz="quarter" idx="11"/>
          </p:nvPr>
        </p:nvSpPr>
        <p:spPr>
          <a:xfrm>
            <a:off x="0" y="6374762"/>
            <a:ext cx="12191999" cy="488201"/>
          </a:xfrm>
        </p:spPr>
        <p:txBody>
          <a:bodyPr lIns="91440" bIns="45720" anchor="b"/>
          <a:lstStyle/>
          <a:p>
            <a:pPr marL="0" indent="0" algn="l">
              <a:spcBef>
                <a:spcPts val="0"/>
              </a:spcBef>
              <a:buNone/>
            </a:pPr>
            <a:r>
              <a:rPr lang="en-US" sz="1200" b="0" noProof="0" dirty="0">
                <a:solidFill>
                  <a:srgbClr val="515259"/>
                </a:solidFill>
                <a:latin typeface="Proxima Nova Rg" panose="02000506030000020004"/>
              </a:rPr>
              <a:t>AML, acute myeloid leukemia.</a:t>
            </a:r>
          </a:p>
          <a:p>
            <a:pPr marL="0" indent="0" algn="l">
              <a:spcBef>
                <a:spcPts val="0"/>
              </a:spcBef>
              <a:buNone/>
            </a:pPr>
            <a:r>
              <a:rPr lang="en-US" sz="1200" b="0" noProof="0" dirty="0">
                <a:solidFill>
                  <a:srgbClr val="515259"/>
                </a:solidFill>
                <a:latin typeface="Proxima Nova Rg" panose="02000506030000020004"/>
              </a:rPr>
              <a:t>Marcellino BK, et al. </a:t>
            </a:r>
            <a:r>
              <a:rPr lang="en-US" sz="1200" b="0" i="1" noProof="0" dirty="0">
                <a:solidFill>
                  <a:srgbClr val="515259"/>
                </a:solidFill>
                <a:latin typeface="Proxima Nova Rg" panose="02000506030000020004"/>
              </a:rPr>
              <a:t>Clin Lymphoma Myeloma Leuk</a:t>
            </a:r>
            <a:r>
              <a:rPr lang="en-US" sz="1200" b="0" noProof="0" dirty="0">
                <a:solidFill>
                  <a:srgbClr val="515259"/>
                </a:solidFill>
                <a:latin typeface="Proxima Nova Rg" panose="02000506030000020004"/>
              </a:rPr>
              <a:t>. 2020;20:415-421. </a:t>
            </a:r>
          </a:p>
        </p:txBody>
      </p:sp>
      <p:sp>
        <p:nvSpPr>
          <p:cNvPr id="2" name="Title 1"/>
          <p:cNvSpPr>
            <a:spLocks noGrp="1"/>
          </p:cNvSpPr>
          <p:nvPr>
            <p:ph type="title"/>
          </p:nvPr>
        </p:nvSpPr>
        <p:spPr>
          <a:xfrm>
            <a:off x="365760" y="228600"/>
            <a:ext cx="10752667" cy="828675"/>
          </a:xfrm>
        </p:spPr>
        <p:txBody>
          <a:bodyPr anchor="t">
            <a:noAutofit/>
          </a:bodyPr>
          <a:lstStyle/>
          <a:p>
            <a:pPr algn="ctr"/>
            <a:r>
              <a:rPr lang="en-US" noProof="0" dirty="0">
                <a:solidFill>
                  <a:srgbClr val="C00000"/>
                </a:solidFill>
              </a:rPr>
              <a:t>The Spectrum of Myelofibrosis Phenotypes</a:t>
            </a:r>
          </a:p>
        </p:txBody>
      </p:sp>
      <p:sp>
        <p:nvSpPr>
          <p:cNvPr id="5" name="Content Placeholder 20">
            <a:extLst>
              <a:ext uri="{FF2B5EF4-FFF2-40B4-BE49-F238E27FC236}">
                <a16:creationId xmlns:a16="http://schemas.microsoft.com/office/drawing/2014/main" id="{81973558-CD65-4AF9-B286-97A704472AAF}"/>
              </a:ext>
            </a:extLst>
          </p:cNvPr>
          <p:cNvSpPr txBox="1">
            <a:spLocks/>
          </p:cNvSpPr>
          <p:nvPr/>
        </p:nvSpPr>
        <p:spPr>
          <a:xfrm>
            <a:off x="8139748" y="1686096"/>
            <a:ext cx="3313112" cy="69215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Wingdings" pitchFamily="2" charset="2"/>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E1F23"/>
              </a:buClr>
              <a:buSzTx/>
              <a:buFont typeface="Wingdings" pitchFamily="2" charset="2"/>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Lower blood cell counts, increased circulating blasts</a:t>
            </a:r>
            <a:endParaRPr kumimoji="0" lang="en-US" sz="1600" b="0" i="0" u="none" strike="sng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6" name="Content Placeholder 8">
            <a:extLst>
              <a:ext uri="{FF2B5EF4-FFF2-40B4-BE49-F238E27FC236}">
                <a16:creationId xmlns:a16="http://schemas.microsoft.com/office/drawing/2014/main" id="{CD3043FF-7677-448E-A7C5-D4D9751B7462}"/>
              </a:ext>
            </a:extLst>
          </p:cNvPr>
          <p:cNvSpPr txBox="1">
            <a:spLocks/>
          </p:cNvSpPr>
          <p:nvPr/>
        </p:nvSpPr>
        <p:spPr>
          <a:xfrm>
            <a:off x="365760" y="1686096"/>
            <a:ext cx="3322638" cy="69215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Wingdings" pitchFamily="2" charset="2"/>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6E1F23"/>
              </a:buClr>
              <a:buSzTx/>
              <a:buFont typeface="Wingdings" pitchFamily="2" charset="2"/>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Normal or elevated blood cell counts </a:t>
            </a:r>
            <a:endParaRPr kumimoji="0" lang="en-US" sz="1600" b="0" i="0" u="none" strike="sng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7" name="Rounded Rectangle 27">
            <a:extLst>
              <a:ext uri="{FF2B5EF4-FFF2-40B4-BE49-F238E27FC236}">
                <a16:creationId xmlns:a16="http://schemas.microsoft.com/office/drawing/2014/main" id="{C1147A9F-CB6C-4D45-9A71-BDB92EF480FA}"/>
              </a:ext>
            </a:extLst>
          </p:cNvPr>
          <p:cNvSpPr/>
          <p:nvPr/>
        </p:nvSpPr>
        <p:spPr>
          <a:xfrm>
            <a:off x="4121722" y="1357163"/>
            <a:ext cx="3586772" cy="952143"/>
          </a:xfrm>
          <a:prstGeom prst="roundRect">
            <a:avLst>
              <a:gd name="adj" fmla="val 50000"/>
            </a:avLst>
          </a:prstGeom>
          <a:noFill/>
          <a:ln w="3810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6EA7"/>
                </a:solidFill>
                <a:effectLst/>
                <a:uLnTx/>
                <a:uFillTx/>
                <a:latin typeface="Arial" panose="020B0604020202020204"/>
                <a:ea typeface="+mn-ea"/>
                <a:cs typeface="+mn-cs"/>
              </a:rPr>
              <a:t>Laboratory values (clinical presentation)</a:t>
            </a:r>
          </a:p>
        </p:txBody>
      </p:sp>
      <p:sp>
        <p:nvSpPr>
          <p:cNvPr id="8" name="Content Placeholder 8">
            <a:extLst>
              <a:ext uri="{FF2B5EF4-FFF2-40B4-BE49-F238E27FC236}">
                <a16:creationId xmlns:a16="http://schemas.microsoft.com/office/drawing/2014/main" id="{A3759C18-30ED-445C-9DAD-477AFA15264A}"/>
              </a:ext>
            </a:extLst>
          </p:cNvPr>
          <p:cNvSpPr txBox="1">
            <a:spLocks/>
          </p:cNvSpPr>
          <p:nvPr/>
        </p:nvSpPr>
        <p:spPr>
          <a:xfrm>
            <a:off x="365760" y="1284312"/>
            <a:ext cx="3322211" cy="38100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2400" b="1" i="0" u="none" strike="noStrike" kern="1200" cap="none" spc="0" normalizeH="0" baseline="0" noProof="0" dirty="0">
                <a:ln>
                  <a:noFill/>
                </a:ln>
                <a:solidFill>
                  <a:srgbClr val="002569"/>
                </a:solidFill>
                <a:effectLst/>
                <a:uLnTx/>
                <a:uFillTx/>
                <a:latin typeface="Arial" panose="020B0604020202020204"/>
                <a:ea typeface="+mn-ea"/>
                <a:cs typeface="+mn-cs"/>
              </a:rPr>
              <a:t>Proliferative MF</a:t>
            </a:r>
          </a:p>
        </p:txBody>
      </p:sp>
      <p:sp>
        <p:nvSpPr>
          <p:cNvPr id="9" name="Content Placeholder 20">
            <a:extLst>
              <a:ext uri="{FF2B5EF4-FFF2-40B4-BE49-F238E27FC236}">
                <a16:creationId xmlns:a16="http://schemas.microsoft.com/office/drawing/2014/main" id="{A42F7FA3-8187-4523-9AC4-439DD735B46F}"/>
              </a:ext>
            </a:extLst>
          </p:cNvPr>
          <p:cNvSpPr txBox="1">
            <a:spLocks/>
          </p:cNvSpPr>
          <p:nvPr/>
        </p:nvSpPr>
        <p:spPr>
          <a:xfrm>
            <a:off x="8139441" y="1284312"/>
            <a:ext cx="3313420" cy="38100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a:ea typeface="+mn-ea"/>
                <a:cs typeface="+mn-cs"/>
              </a:rPr>
              <a:t>Cytopenic MF</a:t>
            </a:r>
          </a:p>
        </p:txBody>
      </p:sp>
      <p:sp>
        <p:nvSpPr>
          <p:cNvPr id="10" name="Content Placeholder 8">
            <a:extLst>
              <a:ext uri="{FF2B5EF4-FFF2-40B4-BE49-F238E27FC236}">
                <a16:creationId xmlns:a16="http://schemas.microsoft.com/office/drawing/2014/main" id="{0BA106AE-F8AA-40D4-9A72-1DE019CA22E3}"/>
              </a:ext>
            </a:extLst>
          </p:cNvPr>
          <p:cNvSpPr txBox="1">
            <a:spLocks/>
          </p:cNvSpPr>
          <p:nvPr/>
        </p:nvSpPr>
        <p:spPr>
          <a:xfrm>
            <a:off x="365760" y="2461633"/>
            <a:ext cx="3322211" cy="69176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More often </a:t>
            </a:r>
            <a:r>
              <a:rPr kumimoji="0" lang="en-US" sz="1600" b="1" i="0" u="none" strike="noStrike" kern="1200" cap="none" spc="0" normalizeH="0" baseline="0" noProof="0" dirty="0">
                <a:ln>
                  <a:noFill/>
                </a:ln>
                <a:solidFill>
                  <a:srgbClr val="47484F"/>
                </a:solidFill>
                <a:effectLst/>
                <a:uLnTx/>
                <a:uFillTx/>
                <a:latin typeface="Arial" panose="020B0604020202020204"/>
                <a:ea typeface="+mn-ea"/>
                <a:cs typeface="+mn-cs"/>
              </a:rPr>
              <a:t>secondary, </a:t>
            </a: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but can progress to cytopenic</a:t>
            </a:r>
          </a:p>
        </p:txBody>
      </p:sp>
      <p:sp>
        <p:nvSpPr>
          <p:cNvPr id="11" name="Content Placeholder 20">
            <a:extLst>
              <a:ext uri="{FF2B5EF4-FFF2-40B4-BE49-F238E27FC236}">
                <a16:creationId xmlns:a16="http://schemas.microsoft.com/office/drawing/2014/main" id="{6124F1E0-D43A-4FFC-A371-0EB9FBD8EA68}"/>
              </a:ext>
            </a:extLst>
          </p:cNvPr>
          <p:cNvSpPr txBox="1">
            <a:spLocks/>
          </p:cNvSpPr>
          <p:nvPr/>
        </p:nvSpPr>
        <p:spPr>
          <a:xfrm>
            <a:off x="8139441" y="2461633"/>
            <a:ext cx="3313420" cy="69176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More often </a:t>
            </a:r>
            <a:r>
              <a:rPr kumimoji="0" lang="en-US" sz="1600" b="1" i="0" u="none" strike="noStrike" kern="1200" cap="none" spc="0" normalizeH="0" baseline="0" noProof="0" dirty="0">
                <a:ln>
                  <a:noFill/>
                </a:ln>
                <a:solidFill>
                  <a:srgbClr val="47484F"/>
                </a:solidFill>
                <a:effectLst/>
                <a:uLnTx/>
                <a:uFillTx/>
                <a:latin typeface="Arial" panose="020B0604020202020204"/>
                <a:ea typeface="+mn-ea"/>
                <a:cs typeface="+mn-cs"/>
              </a:rPr>
              <a:t>primary</a:t>
            </a:r>
          </a:p>
        </p:txBody>
      </p:sp>
      <p:sp>
        <p:nvSpPr>
          <p:cNvPr id="12" name="Rounded Rectangle 45">
            <a:extLst>
              <a:ext uri="{FF2B5EF4-FFF2-40B4-BE49-F238E27FC236}">
                <a16:creationId xmlns:a16="http://schemas.microsoft.com/office/drawing/2014/main" id="{83F6E848-5961-4690-8866-7BD4145AE227}"/>
              </a:ext>
            </a:extLst>
          </p:cNvPr>
          <p:cNvSpPr/>
          <p:nvPr/>
        </p:nvSpPr>
        <p:spPr>
          <a:xfrm>
            <a:off x="4121722" y="2508535"/>
            <a:ext cx="3586772" cy="605909"/>
          </a:xfrm>
          <a:prstGeom prst="roundRect">
            <a:avLst>
              <a:gd name="adj" fmla="val 50000"/>
            </a:avLst>
          </a:pr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Etiology of MF</a:t>
            </a:r>
          </a:p>
        </p:txBody>
      </p:sp>
      <p:sp>
        <p:nvSpPr>
          <p:cNvPr id="13" name="Content Placeholder 8">
            <a:extLst>
              <a:ext uri="{FF2B5EF4-FFF2-40B4-BE49-F238E27FC236}">
                <a16:creationId xmlns:a16="http://schemas.microsoft.com/office/drawing/2014/main" id="{058D319C-368C-4476-9240-E3D41930CDF0}"/>
              </a:ext>
            </a:extLst>
          </p:cNvPr>
          <p:cNvSpPr txBox="1">
            <a:spLocks/>
          </p:cNvSpPr>
          <p:nvPr/>
        </p:nvSpPr>
        <p:spPr>
          <a:xfrm>
            <a:off x="365760" y="3237354"/>
            <a:ext cx="3322211" cy="69176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Often present/</a:t>
            </a:r>
            <a:b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higher frequency</a:t>
            </a:r>
          </a:p>
        </p:txBody>
      </p:sp>
      <p:sp>
        <p:nvSpPr>
          <p:cNvPr id="14" name="Content Placeholder 20">
            <a:extLst>
              <a:ext uri="{FF2B5EF4-FFF2-40B4-BE49-F238E27FC236}">
                <a16:creationId xmlns:a16="http://schemas.microsoft.com/office/drawing/2014/main" id="{197CC118-E8E5-428C-9A42-CFE54AB1D263}"/>
              </a:ext>
            </a:extLst>
          </p:cNvPr>
          <p:cNvSpPr txBox="1">
            <a:spLocks/>
          </p:cNvSpPr>
          <p:nvPr/>
        </p:nvSpPr>
        <p:spPr>
          <a:xfrm>
            <a:off x="8139441" y="3237354"/>
            <a:ext cx="3462132" cy="69176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Less often present/</a:t>
            </a:r>
            <a:b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lower frequency; some triple negative</a:t>
            </a:r>
          </a:p>
        </p:txBody>
      </p:sp>
      <p:sp>
        <p:nvSpPr>
          <p:cNvPr id="15" name="Rounded Rectangle 48">
            <a:extLst>
              <a:ext uri="{FF2B5EF4-FFF2-40B4-BE49-F238E27FC236}">
                <a16:creationId xmlns:a16="http://schemas.microsoft.com/office/drawing/2014/main" id="{631F87D9-7BC0-40A8-9545-38D631377F44}"/>
              </a:ext>
            </a:extLst>
          </p:cNvPr>
          <p:cNvSpPr/>
          <p:nvPr/>
        </p:nvSpPr>
        <p:spPr>
          <a:xfrm>
            <a:off x="4121722" y="3284256"/>
            <a:ext cx="3586772" cy="605909"/>
          </a:xfrm>
          <a:prstGeom prst="roundRect">
            <a:avLst>
              <a:gd name="adj" fmla="val 50000"/>
            </a:avLst>
          </a:prstGeom>
          <a:noFill/>
          <a:ln w="3810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16EA7"/>
                </a:solidFill>
                <a:effectLst/>
                <a:uLnTx/>
                <a:uFillTx/>
                <a:latin typeface="Arial" panose="020B0604020202020204"/>
                <a:ea typeface="+mn-ea"/>
                <a:cs typeface="+mn-cs"/>
              </a:rPr>
              <a:t>JAK2</a:t>
            </a:r>
            <a:r>
              <a:rPr kumimoji="0" lang="en-US" sz="1600" b="0" i="0" u="none" strike="noStrike" kern="1200" cap="none" spc="0" normalizeH="0" baseline="0" noProof="0" dirty="0">
                <a:ln>
                  <a:noFill/>
                </a:ln>
                <a:solidFill>
                  <a:srgbClr val="116EA7"/>
                </a:solidFill>
                <a:effectLst/>
                <a:uLnTx/>
                <a:uFillTx/>
                <a:latin typeface="Arial" panose="020B0604020202020204"/>
                <a:ea typeface="+mn-ea"/>
                <a:cs typeface="+mn-cs"/>
              </a:rPr>
              <a:t> mutation burden</a:t>
            </a:r>
          </a:p>
        </p:txBody>
      </p:sp>
      <p:sp>
        <p:nvSpPr>
          <p:cNvPr id="16" name="Content Placeholder 8">
            <a:extLst>
              <a:ext uri="{FF2B5EF4-FFF2-40B4-BE49-F238E27FC236}">
                <a16:creationId xmlns:a16="http://schemas.microsoft.com/office/drawing/2014/main" id="{568CFE3D-8463-47EA-B0CD-D94895C2100A}"/>
              </a:ext>
            </a:extLst>
          </p:cNvPr>
          <p:cNvSpPr txBox="1">
            <a:spLocks/>
          </p:cNvSpPr>
          <p:nvPr/>
        </p:nvSpPr>
        <p:spPr>
          <a:xfrm>
            <a:off x="365760" y="4013075"/>
            <a:ext cx="3322211" cy="69176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Less commonly present</a:t>
            </a:r>
          </a:p>
        </p:txBody>
      </p:sp>
      <p:sp>
        <p:nvSpPr>
          <p:cNvPr id="17" name="Content Placeholder 20">
            <a:extLst>
              <a:ext uri="{FF2B5EF4-FFF2-40B4-BE49-F238E27FC236}">
                <a16:creationId xmlns:a16="http://schemas.microsoft.com/office/drawing/2014/main" id="{26835A17-D59C-4F15-9F4B-E8CB2279F8BC}"/>
              </a:ext>
            </a:extLst>
          </p:cNvPr>
          <p:cNvSpPr txBox="1">
            <a:spLocks/>
          </p:cNvSpPr>
          <p:nvPr/>
        </p:nvSpPr>
        <p:spPr>
          <a:xfrm>
            <a:off x="8139441" y="4013075"/>
            <a:ext cx="3313420" cy="69176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Often present and may precede </a:t>
            </a:r>
            <a:r>
              <a:rPr kumimoji="0" lang="en-US" sz="1600" b="0" i="1" u="none" strike="noStrike" kern="1200" cap="none" spc="0" normalizeH="0" baseline="0" noProof="0" dirty="0">
                <a:ln>
                  <a:noFill/>
                </a:ln>
                <a:solidFill>
                  <a:srgbClr val="47484F"/>
                </a:solidFill>
                <a:effectLst/>
                <a:uLnTx/>
                <a:uFillTx/>
                <a:latin typeface="Arial" panose="020B0604020202020204"/>
                <a:ea typeface="+mn-ea"/>
                <a:cs typeface="+mn-cs"/>
              </a:rPr>
              <a:t>JAK2 </a:t>
            </a: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mutation</a:t>
            </a:r>
          </a:p>
        </p:txBody>
      </p:sp>
      <p:sp>
        <p:nvSpPr>
          <p:cNvPr id="18" name="Rounded Rectangle 51">
            <a:extLst>
              <a:ext uri="{FF2B5EF4-FFF2-40B4-BE49-F238E27FC236}">
                <a16:creationId xmlns:a16="http://schemas.microsoft.com/office/drawing/2014/main" id="{4962F4A1-311B-4CEC-ABD3-B49CB31E9BB1}"/>
              </a:ext>
            </a:extLst>
          </p:cNvPr>
          <p:cNvSpPr/>
          <p:nvPr/>
        </p:nvSpPr>
        <p:spPr>
          <a:xfrm>
            <a:off x="4121722" y="4059977"/>
            <a:ext cx="3586772" cy="605909"/>
          </a:xfrm>
          <a:prstGeom prst="roundRect">
            <a:avLst>
              <a:gd name="adj" fmla="val 50000"/>
            </a:avLst>
          </a:prstGeom>
          <a:solidFill>
            <a:schemeClr val="accent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Other myeloid mutations</a:t>
            </a:r>
          </a:p>
        </p:txBody>
      </p:sp>
      <p:sp>
        <p:nvSpPr>
          <p:cNvPr id="19" name="Content Placeholder 8">
            <a:extLst>
              <a:ext uri="{FF2B5EF4-FFF2-40B4-BE49-F238E27FC236}">
                <a16:creationId xmlns:a16="http://schemas.microsoft.com/office/drawing/2014/main" id="{4EAC75F1-EE1B-45EC-AB58-DB70BA42CF07}"/>
              </a:ext>
            </a:extLst>
          </p:cNvPr>
          <p:cNvSpPr txBox="1">
            <a:spLocks/>
          </p:cNvSpPr>
          <p:nvPr/>
        </p:nvSpPr>
        <p:spPr>
          <a:xfrm>
            <a:off x="365760" y="4788794"/>
            <a:ext cx="3322211" cy="69176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Better/lower AML risk</a:t>
            </a:r>
          </a:p>
        </p:txBody>
      </p:sp>
      <p:sp>
        <p:nvSpPr>
          <p:cNvPr id="20" name="Content Placeholder 20">
            <a:extLst>
              <a:ext uri="{FF2B5EF4-FFF2-40B4-BE49-F238E27FC236}">
                <a16:creationId xmlns:a16="http://schemas.microsoft.com/office/drawing/2014/main" id="{7CC28B12-B887-4035-9367-C438AF401959}"/>
              </a:ext>
            </a:extLst>
          </p:cNvPr>
          <p:cNvSpPr txBox="1">
            <a:spLocks/>
          </p:cNvSpPr>
          <p:nvPr/>
        </p:nvSpPr>
        <p:spPr>
          <a:xfrm>
            <a:off x="8139441" y="4788794"/>
            <a:ext cx="3313420" cy="69176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Courier New" panose="02070309020205020404" pitchFamily="49" charset="0"/>
              <a:buChar char="o"/>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E1F23"/>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Poor/higher AML risk</a:t>
            </a:r>
          </a:p>
        </p:txBody>
      </p:sp>
      <p:sp>
        <p:nvSpPr>
          <p:cNvPr id="21" name="Rounded Rectangle 54">
            <a:extLst>
              <a:ext uri="{FF2B5EF4-FFF2-40B4-BE49-F238E27FC236}">
                <a16:creationId xmlns:a16="http://schemas.microsoft.com/office/drawing/2014/main" id="{CEEE0DCA-56B6-458A-AF85-3C8E724AA4E2}"/>
              </a:ext>
            </a:extLst>
          </p:cNvPr>
          <p:cNvSpPr/>
          <p:nvPr/>
        </p:nvSpPr>
        <p:spPr>
          <a:xfrm>
            <a:off x="4121722" y="4835696"/>
            <a:ext cx="3586772" cy="605909"/>
          </a:xfrm>
          <a:prstGeom prst="roundRect">
            <a:avLst>
              <a:gd name="adj" fmla="val 50000"/>
            </a:avLst>
          </a:prstGeom>
          <a:noFill/>
          <a:ln w="3810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6EA7"/>
                </a:solidFill>
                <a:effectLst/>
                <a:uLnTx/>
                <a:uFillTx/>
                <a:latin typeface="Arial" panose="020B0604020202020204"/>
                <a:ea typeface="+mn-ea"/>
                <a:cs typeface="+mn-cs"/>
              </a:rPr>
              <a:t>Prognosis</a:t>
            </a:r>
          </a:p>
        </p:txBody>
      </p:sp>
    </p:spTree>
    <p:extLst>
      <p:ext uri="{BB962C8B-B14F-4D97-AF65-F5344CB8AC3E}">
        <p14:creationId xmlns:p14="http://schemas.microsoft.com/office/powerpoint/2010/main" val="2338010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9668" y="132515"/>
            <a:ext cx="10752667" cy="828675"/>
          </a:xfrm>
        </p:spPr>
        <p:txBody>
          <a:bodyPr>
            <a:normAutofit/>
          </a:bodyPr>
          <a:lstStyle/>
          <a:p>
            <a:pPr algn="ctr"/>
            <a:r>
              <a:rPr lang="en-US" sz="2800" b="1" dirty="0">
                <a:solidFill>
                  <a:srgbClr val="C00000"/>
                </a:solidFill>
                <a:latin typeface="+mj-lt"/>
              </a:rPr>
              <a:t>Thrombocytopenia: Incidence and Prevalence</a:t>
            </a:r>
          </a:p>
        </p:txBody>
      </p:sp>
      <p:sp>
        <p:nvSpPr>
          <p:cNvPr id="3" name="Text Placeholder 2"/>
          <p:cNvSpPr>
            <a:spLocks noGrp="1"/>
          </p:cNvSpPr>
          <p:nvPr>
            <p:ph type="body" sz="quarter" idx="14"/>
          </p:nvPr>
        </p:nvSpPr>
        <p:spPr>
          <a:xfrm>
            <a:off x="0" y="5892969"/>
            <a:ext cx="12191999" cy="786163"/>
          </a:xfrm>
        </p:spPr>
        <p:txBody>
          <a:bodyPr/>
          <a:lstStyle/>
          <a:p>
            <a:endParaRPr lang="en-US" dirty="0"/>
          </a:p>
          <a:p>
            <a:endParaRPr lang="en-US" dirty="0"/>
          </a:p>
          <a:p>
            <a:endParaRPr lang="en-US" dirty="0"/>
          </a:p>
          <a:p>
            <a:r>
              <a:rPr lang="en-US" dirty="0"/>
              <a:t>1. Masarova L, et al. Eur J Haematol. 2018;100:257-263; 2. Masarova L, et al. Leuk Res. 2020;91:106338.</a:t>
            </a:r>
          </a:p>
        </p:txBody>
      </p:sp>
      <p:sp>
        <p:nvSpPr>
          <p:cNvPr id="5" name="Content Placeholder 18">
            <a:extLst>
              <a:ext uri="{FF2B5EF4-FFF2-40B4-BE49-F238E27FC236}">
                <a16:creationId xmlns:a16="http://schemas.microsoft.com/office/drawing/2014/main" id="{3BE3F88F-E9B6-4C36-A984-65077B90C331}"/>
              </a:ext>
            </a:extLst>
          </p:cNvPr>
          <p:cNvSpPr txBox="1">
            <a:spLocks/>
          </p:cNvSpPr>
          <p:nvPr/>
        </p:nvSpPr>
        <p:spPr>
          <a:xfrm>
            <a:off x="265027" y="1342771"/>
            <a:ext cx="5742073" cy="4930763"/>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Wingdings" pitchFamily="2" charset="2"/>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E5340"/>
              </a:buClr>
              <a:buSzTx/>
              <a:buFont typeface="Wingdings" pitchFamily="2" charset="2"/>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2000" b="0"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incidence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thrombocytopenia </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(PLT &lt; 100 × 10</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 is approximately </a:t>
            </a:r>
            <a:r>
              <a:rPr kumimoji="0" lang="en-US" sz="2000" b="0"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25%</a:t>
            </a:r>
            <a:r>
              <a:rPr kumimoji="0" lang="en-US" sz="2000" b="1"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patients newly diagnosed with MF</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6" name="Content Placeholder 19">
            <a:extLst>
              <a:ext uri="{FF2B5EF4-FFF2-40B4-BE49-F238E27FC236}">
                <a16:creationId xmlns:a16="http://schemas.microsoft.com/office/drawing/2014/main" id="{4E24F9D5-3CAF-49D0-A114-CC29196C95B2}"/>
              </a:ext>
            </a:extLst>
          </p:cNvPr>
          <p:cNvSpPr txBox="1">
            <a:spLocks/>
          </p:cNvSpPr>
          <p:nvPr/>
        </p:nvSpPr>
        <p:spPr>
          <a:xfrm>
            <a:off x="6184902" y="1323735"/>
            <a:ext cx="5826081" cy="4930762"/>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Wingdings" pitchFamily="2" charset="2"/>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System Font Regular"/>
              <a:buChar char="-"/>
              <a:defRPr sz="12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E5340"/>
              </a:buClr>
              <a:buSzTx/>
              <a:buFont typeface="Wingdings" pitchFamily="2" charset="2"/>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2000" b="0"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prevalence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thrombocytopenia </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(PLT &lt; 100 × 10</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 is approximately </a:t>
            </a:r>
            <a:r>
              <a:rPr kumimoji="0" lang="en-US" sz="2000" b="0"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68%</a:t>
            </a:r>
            <a:r>
              <a:rPr kumimoji="0" lang="en-US" sz="2000" b="1" i="0" u="none" strike="noStrike" kern="1200" cap="none" spc="0" normalizeH="0" baseline="0" noProof="0" dirty="0">
                <a:ln>
                  <a:noFill/>
                </a:ln>
                <a:solidFill>
                  <a:srgbClr val="EE534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all patients diagnosed with MF</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aphicFrame>
        <p:nvGraphicFramePr>
          <p:cNvPr id="7" name="Content Placeholder 11">
            <a:extLst>
              <a:ext uri="{FF2B5EF4-FFF2-40B4-BE49-F238E27FC236}">
                <a16:creationId xmlns:a16="http://schemas.microsoft.com/office/drawing/2014/main" id="{F19D0E69-819F-43E7-B71E-484FE5D4F10E}"/>
              </a:ext>
            </a:extLst>
          </p:cNvPr>
          <p:cNvGraphicFramePr>
            <a:graphicFrameLocks/>
          </p:cNvGraphicFramePr>
          <p:nvPr/>
        </p:nvGraphicFramePr>
        <p:xfrm>
          <a:off x="265027" y="2051637"/>
          <a:ext cx="5821978" cy="41300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11">
            <a:extLst>
              <a:ext uri="{FF2B5EF4-FFF2-40B4-BE49-F238E27FC236}">
                <a16:creationId xmlns:a16="http://schemas.microsoft.com/office/drawing/2014/main" id="{1B3567DC-112E-4DAB-BAA7-4E034BDC2E89}"/>
              </a:ext>
            </a:extLst>
          </p:cNvPr>
          <p:cNvGraphicFramePr>
            <a:graphicFrameLocks/>
          </p:cNvGraphicFramePr>
          <p:nvPr/>
        </p:nvGraphicFramePr>
        <p:xfrm>
          <a:off x="6634650" y="2032968"/>
          <a:ext cx="5367338" cy="41300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741059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F3661F0-A39F-8532-AAA8-5BA35C3CA24E}"/>
              </a:ext>
            </a:extLst>
          </p:cNvPr>
          <p:cNvSpPr>
            <a:spLocks noGrp="1"/>
          </p:cNvSpPr>
          <p:nvPr>
            <p:ph type="title"/>
          </p:nvPr>
        </p:nvSpPr>
        <p:spPr>
          <a:xfrm>
            <a:off x="719668" y="132515"/>
            <a:ext cx="10752667" cy="828675"/>
          </a:xfrm>
        </p:spPr>
        <p:txBody>
          <a:bodyPr>
            <a:normAutofit/>
          </a:bodyPr>
          <a:lstStyle/>
          <a:p>
            <a:pPr algn="ctr"/>
            <a:r>
              <a:rPr lang="en-US" sz="2800" b="1" noProof="0" dirty="0">
                <a:solidFill>
                  <a:srgbClr val="C00000"/>
                </a:solidFill>
                <a:latin typeface="+mj-lt"/>
              </a:rPr>
              <a:t>Thrombocytopenia is</a:t>
            </a:r>
            <a:r>
              <a:rPr lang="en-US" sz="2800" b="1" dirty="0">
                <a:solidFill>
                  <a:srgbClr val="C00000"/>
                </a:solidFill>
                <a:latin typeface="+mj-lt"/>
              </a:rPr>
              <a:t> Prognostic</a:t>
            </a:r>
            <a:r>
              <a:rPr lang="en-US" sz="2800" b="1" noProof="0" dirty="0">
                <a:solidFill>
                  <a:srgbClr val="C00000"/>
                </a:solidFill>
                <a:latin typeface="+mj-lt"/>
              </a:rPr>
              <a:t> of Inferior Outcomes </a:t>
            </a:r>
            <a:endParaRPr lang="en-US" sz="2800" b="1" dirty="0">
              <a:solidFill>
                <a:srgbClr val="C00000"/>
              </a:solidFill>
              <a:latin typeface="+mj-lt"/>
            </a:endParaRPr>
          </a:p>
        </p:txBody>
      </p:sp>
      <p:sp>
        <p:nvSpPr>
          <p:cNvPr id="12" name="Text Placeholder 11">
            <a:extLst>
              <a:ext uri="{FF2B5EF4-FFF2-40B4-BE49-F238E27FC236}">
                <a16:creationId xmlns:a16="http://schemas.microsoft.com/office/drawing/2014/main" id="{E7928C7F-3123-4C5D-B3B7-AABE2ACAEEA4}"/>
              </a:ext>
            </a:extLst>
          </p:cNvPr>
          <p:cNvSpPr>
            <a:spLocks noGrp="1"/>
          </p:cNvSpPr>
          <p:nvPr>
            <p:ph type="body" sz="quarter" idx="14"/>
          </p:nvPr>
        </p:nvSpPr>
        <p:spPr>
          <a:xfrm>
            <a:off x="0" y="6231523"/>
            <a:ext cx="12191999" cy="447609"/>
          </a:xfrm>
        </p:spPr>
        <p:txBody>
          <a:bodyPr/>
          <a:lstStyle/>
          <a:p>
            <a:r>
              <a:rPr lang="en-US" dirty="0"/>
              <a:t>BMF, bone marrow fibrosis; PB, peripheral blood.</a:t>
            </a:r>
          </a:p>
          <a:p>
            <a:r>
              <a:rPr lang="en-US" dirty="0"/>
              <a:t>1. Masarova L, et al. Eur J Haematol. 2018;100:257-263; 2. Masarova L, et al. Leuk Res. 2020;91:106338; 3. </a:t>
            </a:r>
            <a:r>
              <a:rPr lang="en-US" dirty="0" err="1"/>
              <a:t>Alhuraiji</a:t>
            </a:r>
            <a:r>
              <a:rPr lang="en-US" dirty="0"/>
              <a:t> A, et al. J Clin Oncol. 2016;34(suppl 15):7068. </a:t>
            </a:r>
          </a:p>
        </p:txBody>
      </p:sp>
      <p:sp>
        <p:nvSpPr>
          <p:cNvPr id="5" name="Content Placeholder 4"/>
          <p:cNvSpPr>
            <a:spLocks noGrp="1"/>
          </p:cNvSpPr>
          <p:nvPr>
            <p:ph sz="quarter" idx="11"/>
          </p:nvPr>
        </p:nvSpPr>
        <p:spPr>
          <a:xfrm>
            <a:off x="396250" y="1291593"/>
            <a:ext cx="11636423" cy="5065222"/>
          </a:xfrm>
        </p:spPr>
        <p:txBody>
          <a:bodyPr>
            <a:normAutofit/>
          </a:bodyPr>
          <a:lstStyle/>
          <a:p>
            <a:pPr lvl="1"/>
            <a:r>
              <a:rPr lang="en-US" b="1" dirty="0"/>
              <a:t>OS of patients with PLT &lt; 100 × 10</a:t>
            </a:r>
            <a:r>
              <a:rPr lang="en-US" b="1" baseline="30000" dirty="0"/>
              <a:t>9</a:t>
            </a:r>
            <a:r>
              <a:rPr lang="en-US" b="1" dirty="0"/>
              <a:t>/L is worse than those with PLT &gt; 100 × 10</a:t>
            </a:r>
            <a:r>
              <a:rPr lang="en-US" b="1" baseline="30000" dirty="0"/>
              <a:t>9</a:t>
            </a:r>
            <a:r>
              <a:rPr lang="en-US" b="1" dirty="0"/>
              <a:t>/L</a:t>
            </a:r>
            <a:r>
              <a:rPr lang="en-US" b="1" baseline="30000" dirty="0"/>
              <a:t>[1]</a:t>
            </a:r>
          </a:p>
          <a:p>
            <a:pPr lvl="1"/>
            <a:endParaRPr lang="en-US" dirty="0"/>
          </a:p>
          <a:p>
            <a:pPr lvl="1"/>
            <a:endParaRPr lang="en-US" dirty="0"/>
          </a:p>
          <a:p>
            <a:pPr lvl="1"/>
            <a:endParaRPr lang="en-US" b="1" dirty="0"/>
          </a:p>
          <a:p>
            <a:pPr lvl="1"/>
            <a:r>
              <a:rPr lang="en-US" b="1" dirty="0"/>
              <a:t>In patients with PLT &lt; 50 × 10</a:t>
            </a:r>
            <a:r>
              <a:rPr lang="en-US" b="1" baseline="30000" dirty="0"/>
              <a:t>9</a:t>
            </a:r>
            <a:r>
              <a:rPr lang="en-US" b="1" dirty="0"/>
              <a:t>/L </a:t>
            </a:r>
          </a:p>
          <a:p>
            <a:pPr lvl="2"/>
            <a:r>
              <a:rPr lang="en-US" dirty="0"/>
              <a:t>2× higher risk of leukemia</a:t>
            </a:r>
            <a:r>
              <a:rPr lang="en-US" baseline="30000" dirty="0"/>
              <a:t>[1]</a:t>
            </a:r>
          </a:p>
          <a:p>
            <a:pPr lvl="2"/>
            <a:r>
              <a:rPr lang="en-US" dirty="0"/>
              <a:t>High-grade marrow fibrosis</a:t>
            </a:r>
            <a:r>
              <a:rPr lang="en-US" baseline="30000" dirty="0"/>
              <a:t>[2]</a:t>
            </a:r>
          </a:p>
          <a:p>
            <a:pPr lvl="2"/>
            <a:r>
              <a:rPr lang="en-US" dirty="0"/>
              <a:t>More anemia and leukopenia</a:t>
            </a:r>
            <a:r>
              <a:rPr lang="en-US" baseline="30000" dirty="0"/>
              <a:t>[2]</a:t>
            </a:r>
          </a:p>
          <a:p>
            <a:endParaRPr lang="en-US" dirty="0"/>
          </a:p>
        </p:txBody>
      </p:sp>
      <p:graphicFrame>
        <p:nvGraphicFramePr>
          <p:cNvPr id="6" name="Table 4">
            <a:extLst>
              <a:ext uri="{FF2B5EF4-FFF2-40B4-BE49-F238E27FC236}">
                <a16:creationId xmlns:a16="http://schemas.microsoft.com/office/drawing/2014/main" id="{DE67E9DE-3621-4EED-9626-9D466FED6BF7}"/>
              </a:ext>
            </a:extLst>
          </p:cNvPr>
          <p:cNvGraphicFramePr>
            <a:graphicFrameLocks/>
          </p:cNvGraphicFramePr>
          <p:nvPr/>
        </p:nvGraphicFramePr>
        <p:xfrm>
          <a:off x="1043083" y="1662445"/>
          <a:ext cx="5408921" cy="880280"/>
        </p:xfrm>
        <a:graphic>
          <a:graphicData uri="http://schemas.openxmlformats.org/drawingml/2006/table">
            <a:tbl>
              <a:tblPr firstRow="1" bandRow="1"/>
              <a:tblGrid>
                <a:gridCol w="2018021">
                  <a:extLst>
                    <a:ext uri="{9D8B030D-6E8A-4147-A177-3AD203B41FA5}">
                      <a16:colId xmlns:a16="http://schemas.microsoft.com/office/drawing/2014/main" val="2910915228"/>
                    </a:ext>
                  </a:extLst>
                </a:gridCol>
                <a:gridCol w="1130300">
                  <a:extLst>
                    <a:ext uri="{9D8B030D-6E8A-4147-A177-3AD203B41FA5}">
                      <a16:colId xmlns:a16="http://schemas.microsoft.com/office/drawing/2014/main" val="887502282"/>
                    </a:ext>
                  </a:extLst>
                </a:gridCol>
                <a:gridCol w="1130300">
                  <a:extLst>
                    <a:ext uri="{9D8B030D-6E8A-4147-A177-3AD203B41FA5}">
                      <a16:colId xmlns:a16="http://schemas.microsoft.com/office/drawing/2014/main" val="1166286173"/>
                    </a:ext>
                  </a:extLst>
                </a:gridCol>
                <a:gridCol w="1130300">
                  <a:extLst>
                    <a:ext uri="{9D8B030D-6E8A-4147-A177-3AD203B41FA5}">
                      <a16:colId xmlns:a16="http://schemas.microsoft.com/office/drawing/2014/main" val="1011138259"/>
                    </a:ext>
                  </a:extLst>
                </a:gridCol>
              </a:tblGrid>
              <a:tr h="45356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600" b="1" dirty="0">
                          <a:solidFill>
                            <a:schemeClr val="bg1"/>
                          </a:solidFill>
                          <a:latin typeface="+mn-lt"/>
                          <a:cs typeface="Arial"/>
                        </a:rPr>
                        <a:t>PLT (</a:t>
                      </a:r>
                      <a:r>
                        <a:rPr lang="en-US" sz="1600" b="0" dirty="0">
                          <a:solidFill>
                            <a:schemeClr val="bg1"/>
                          </a:solidFill>
                          <a:latin typeface="+mn-lt"/>
                        </a:rPr>
                        <a:t>×</a:t>
                      </a:r>
                      <a:r>
                        <a:rPr lang="en-US" sz="1600" b="0" dirty="0">
                          <a:solidFill>
                            <a:schemeClr val="tx1"/>
                          </a:solidFill>
                          <a:latin typeface="+mn-lt"/>
                        </a:rPr>
                        <a:t> </a:t>
                      </a:r>
                      <a:r>
                        <a:rPr lang="en-US" sz="1600" b="1" dirty="0">
                          <a:solidFill>
                            <a:schemeClr val="bg1"/>
                          </a:solidFill>
                          <a:latin typeface="+mn-lt"/>
                          <a:cs typeface="Arial"/>
                        </a:rPr>
                        <a:t>10</a:t>
                      </a:r>
                      <a:r>
                        <a:rPr lang="en-US" sz="1600" b="1" baseline="30000" dirty="0">
                          <a:solidFill>
                            <a:schemeClr val="bg1"/>
                          </a:solidFill>
                          <a:latin typeface="+mn-lt"/>
                          <a:cs typeface="Arial"/>
                        </a:rPr>
                        <a:t>9</a:t>
                      </a:r>
                      <a:r>
                        <a:rPr lang="en-US" sz="1600" b="1" dirty="0">
                          <a:solidFill>
                            <a:schemeClr val="bg1"/>
                          </a:solidFill>
                          <a:latin typeface="+mn-lt"/>
                          <a:cs typeface="Arial"/>
                        </a:rPr>
                        <a:t>/L)</a:t>
                      </a:r>
                    </a:p>
                  </a:txBody>
                  <a:tcPr marR="182880" marT="91440" marB="9144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600" b="1" dirty="0">
                          <a:solidFill>
                            <a:schemeClr val="bg1"/>
                          </a:solidFill>
                          <a:latin typeface="+mn-lt"/>
                          <a:cs typeface="Arial" panose="020B0604020202020204" pitchFamily="34" charset="0"/>
                        </a:rPr>
                        <a:t>&lt; 100</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chemeClr val="bg1"/>
                          </a:solidFill>
                          <a:effectLst/>
                          <a:uLnTx/>
                          <a:uFillTx/>
                          <a:latin typeface="+mn-lt"/>
                          <a:cs typeface="Arial" panose="020B0604020202020204" pitchFamily="34" charset="0"/>
                        </a:rPr>
                        <a:t>&gt; 100</a:t>
                      </a:r>
                      <a:endParaRPr kumimoji="0" lang="en-US" sz="1600" b="1"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600" b="1" i="1" dirty="0">
                          <a:solidFill>
                            <a:schemeClr val="bg1"/>
                          </a:solidFill>
                          <a:latin typeface="+mn-lt"/>
                          <a:cs typeface="Arial" panose="020B0604020202020204" pitchFamily="34" charset="0"/>
                        </a:rPr>
                        <a:t>P</a:t>
                      </a:r>
                      <a:r>
                        <a:rPr lang="en-US" sz="1600" b="1" dirty="0">
                          <a:solidFill>
                            <a:schemeClr val="bg1"/>
                          </a:solidFill>
                          <a:latin typeface="+mn-lt"/>
                          <a:cs typeface="Arial" panose="020B0604020202020204" pitchFamily="34" charset="0"/>
                        </a:rPr>
                        <a:t> value</a:t>
                      </a:r>
                    </a:p>
                  </a:txBody>
                  <a:tcPr marT="91440" marB="9144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4903380"/>
                  </a:ext>
                </a:extLst>
              </a:tr>
              <a:tr h="40806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US" sz="1600" b="1" dirty="0">
                          <a:solidFill>
                            <a:schemeClr val="tx1"/>
                          </a:solidFill>
                          <a:latin typeface="+mn-lt"/>
                          <a:cs typeface="Arial"/>
                        </a:rPr>
                        <a:t>Median OS (mo</a:t>
                      </a:r>
                      <a:r>
                        <a:rPr lang="en-US" sz="1600" dirty="0">
                          <a:solidFill>
                            <a:schemeClr val="tx1"/>
                          </a:solidFill>
                          <a:latin typeface="+mn-lt"/>
                          <a:cs typeface="Arial"/>
                        </a:rPr>
                        <a:t>)</a:t>
                      </a:r>
                    </a:p>
                  </a:txBody>
                  <a:tcPr marR="182880" marT="91440" marB="9144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b="0" dirty="0">
                          <a:solidFill>
                            <a:schemeClr val="tx1"/>
                          </a:solidFill>
                          <a:latin typeface="+mn-lt"/>
                          <a:cs typeface="Arial" panose="020B0604020202020204" pitchFamily="34" charset="0"/>
                        </a:rPr>
                        <a:t>26</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b="0" dirty="0">
                          <a:solidFill>
                            <a:schemeClr val="tx1"/>
                          </a:solidFill>
                          <a:latin typeface="+mn-lt"/>
                          <a:cs typeface="Arial" panose="020B0604020202020204" pitchFamily="34" charset="0"/>
                        </a:rPr>
                        <a:t>57</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b="0" dirty="0">
                          <a:solidFill>
                            <a:schemeClr val="tx1"/>
                          </a:solidFill>
                          <a:latin typeface="+mn-lt"/>
                          <a:cs typeface="Arial"/>
                        </a:rPr>
                        <a:t>&lt; .001</a:t>
                      </a:r>
                      <a:endParaRPr lang="en-US" sz="1600" b="0" dirty="0">
                        <a:solidFill>
                          <a:schemeClr val="tx1"/>
                        </a:solidFill>
                        <a:latin typeface="+mn-lt"/>
                        <a:cs typeface="Arial" panose="020B0604020202020204" pitchFamily="34" charset="0"/>
                      </a:endParaRPr>
                    </a:p>
                  </a:txBody>
                  <a:tcPr marT="91440" marB="9144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12609034"/>
                  </a:ext>
                </a:extLst>
              </a:tr>
            </a:tbl>
          </a:graphicData>
        </a:graphic>
      </p:graphicFrame>
      <p:grpSp>
        <p:nvGrpSpPr>
          <p:cNvPr id="7" name="Group 6">
            <a:extLst>
              <a:ext uri="{FF2B5EF4-FFF2-40B4-BE49-F238E27FC236}">
                <a16:creationId xmlns:a16="http://schemas.microsoft.com/office/drawing/2014/main" id="{E770E07D-7F0E-49A7-88B3-D33C7F7F39A3}"/>
              </a:ext>
            </a:extLst>
          </p:cNvPr>
          <p:cNvGrpSpPr/>
          <p:nvPr/>
        </p:nvGrpSpPr>
        <p:grpSpPr>
          <a:xfrm>
            <a:off x="6951539" y="1890920"/>
            <a:ext cx="4496747" cy="4340603"/>
            <a:chOff x="6968145" y="1684937"/>
            <a:chExt cx="3671243" cy="4086825"/>
          </a:xfrm>
        </p:grpSpPr>
        <p:sp>
          <p:nvSpPr>
            <p:cNvPr id="8" name="object 9">
              <a:extLst>
                <a:ext uri="{FF2B5EF4-FFF2-40B4-BE49-F238E27FC236}">
                  <a16:creationId xmlns:a16="http://schemas.microsoft.com/office/drawing/2014/main" id="{5665D4B4-9870-4733-8782-5930DCD6190C}"/>
                </a:ext>
              </a:extLst>
            </p:cNvPr>
            <p:cNvSpPr/>
            <p:nvPr/>
          </p:nvSpPr>
          <p:spPr>
            <a:xfrm>
              <a:off x="6968145" y="1684937"/>
              <a:ext cx="3671243" cy="4086825"/>
            </a:xfrm>
            <a:prstGeom prst="rect">
              <a:avLst/>
            </a:prstGeom>
            <a: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cxnSp>
          <p:nvCxnSpPr>
            <p:cNvPr id="9" name="Straight Arrow Connector 8">
              <a:extLst>
                <a:ext uri="{FF2B5EF4-FFF2-40B4-BE49-F238E27FC236}">
                  <a16:creationId xmlns:a16="http://schemas.microsoft.com/office/drawing/2014/main" id="{063A5B95-6FBD-42F2-A410-FBC6BCDDBC84}"/>
                </a:ext>
              </a:extLst>
            </p:cNvPr>
            <p:cNvCxnSpPr>
              <a:cxnSpLocks/>
              <a:stCxn id="10" idx="2"/>
            </p:cNvCxnSpPr>
            <p:nvPr/>
          </p:nvCxnSpPr>
          <p:spPr>
            <a:xfrm flipH="1">
              <a:off x="8086322" y="3661603"/>
              <a:ext cx="1527422" cy="880580"/>
            </a:xfrm>
            <a:prstGeom prst="straightConnector1">
              <a:avLst/>
            </a:prstGeom>
            <a:noFill/>
            <a:ln w="15875" cap="flat" cmpd="sng" algn="ctr">
              <a:solidFill>
                <a:srgbClr val="000000"/>
              </a:solidFill>
              <a:prstDash val="solid"/>
              <a:miter lim="800000"/>
              <a:tailEnd type="triangle"/>
            </a:ln>
            <a:effectLst/>
          </p:spPr>
        </p:cxnSp>
        <p:sp>
          <p:nvSpPr>
            <p:cNvPr id="10" name="Text Placeholder 3">
              <a:extLst>
                <a:ext uri="{FF2B5EF4-FFF2-40B4-BE49-F238E27FC236}">
                  <a16:creationId xmlns:a16="http://schemas.microsoft.com/office/drawing/2014/main" id="{D3FC6547-08CC-45AF-9B3D-2EB2C1804F29}"/>
                </a:ext>
              </a:extLst>
            </p:cNvPr>
            <p:cNvSpPr txBox="1">
              <a:spLocks/>
            </p:cNvSpPr>
            <p:nvPr/>
          </p:nvSpPr>
          <p:spPr>
            <a:xfrm>
              <a:off x="8719931" y="3091492"/>
              <a:ext cx="1787625" cy="570111"/>
            </a:xfrm>
            <a:prstGeom prst="rect">
              <a:avLst/>
            </a:prstGeom>
            <a:solidFill>
              <a:srgbClr val="FFFFFF"/>
            </a:solidFill>
            <a:ln>
              <a:noFill/>
            </a:ln>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OS </a:t>
              </a:r>
              <a:br>
                <a:rPr kumimoji="0" lang="en-US" sz="14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15 mo</a:t>
              </a:r>
              <a:endParaRPr kumimoji="0" lang="en-US" sz="1400" b="1" i="0" u="none" strike="noStrike" kern="0" cap="none" spc="0" normalizeH="0" baseline="30000" noProof="0" dirty="0">
                <a:ln>
                  <a:noFill/>
                </a:ln>
                <a:solidFill>
                  <a:srgbClr val="000000"/>
                </a:solidFill>
                <a:effectLst/>
                <a:uLnTx/>
                <a:uFillTx/>
                <a:latin typeface="Arial" panose="020B0604020202020204"/>
                <a:ea typeface="+mn-ea"/>
                <a:cs typeface="Arial" panose="020B0604020202020204" pitchFamily="34" charset="0"/>
              </a:endParaRPr>
            </a:p>
          </p:txBody>
        </p:sp>
      </p:grpSp>
      <p:sp>
        <p:nvSpPr>
          <p:cNvPr id="3" name="TextBox 2">
            <a:extLst>
              <a:ext uri="{FF2B5EF4-FFF2-40B4-BE49-F238E27FC236}">
                <a16:creationId xmlns:a16="http://schemas.microsoft.com/office/drawing/2014/main" id="{C7074CEC-7A56-496F-ABF7-4270F846A851}"/>
              </a:ext>
            </a:extLst>
          </p:cNvPr>
          <p:cNvSpPr txBox="1"/>
          <p:nvPr/>
        </p:nvSpPr>
        <p:spPr>
          <a:xfrm>
            <a:off x="10410372" y="1994987"/>
            <a:ext cx="56242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[1]</a:t>
            </a:r>
            <a:endParaRPr kumimoji="0" lang="en-GB" sz="105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14" name="Title 1">
            <a:extLst>
              <a:ext uri="{FF2B5EF4-FFF2-40B4-BE49-F238E27FC236}">
                <a16:creationId xmlns:a16="http://schemas.microsoft.com/office/drawing/2014/main" id="{417AEF91-327D-5F4E-A7D0-564107A7A395}"/>
              </a:ext>
            </a:extLst>
          </p:cNvPr>
          <p:cNvSpPr txBox="1">
            <a:spLocks/>
          </p:cNvSpPr>
          <p:nvPr/>
        </p:nvSpPr>
        <p:spPr>
          <a:xfrm>
            <a:off x="3823580" y="211780"/>
            <a:ext cx="10752667" cy="828675"/>
          </a:xfrm>
          <a:prstGeom prst="rect">
            <a:avLst/>
          </a:prstGeom>
        </p:spPr>
        <p:txBody>
          <a:bodyPr lIns="0" tIns="0" rIns="0" bIns="0" anchor="ctr" anchorCtr="0">
            <a:normAutofit fontScale="97500"/>
          </a:bodyPr>
          <a:lstStyle>
            <a:lvl1pPr algn="l" defTabSz="914400" rtl="0" eaLnBrk="1" latinLnBrk="0" hangingPunct="1">
              <a:lnSpc>
                <a:spcPct val="90000"/>
              </a:lnSpc>
              <a:spcBef>
                <a:spcPct val="0"/>
              </a:spcBef>
              <a:buNone/>
              <a:defRPr sz="3600" kern="1200" cap="none"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900" b="0" i="1" u="none" strike="noStrike" kern="1200" cap="none" spc="0" normalizeH="0" baseline="0" noProof="0" dirty="0">
              <a:ln>
                <a:noFill/>
              </a:ln>
              <a:solidFill>
                <a:prstClr val="white"/>
              </a:solidFill>
              <a:effectLst/>
              <a:uLnTx/>
              <a:uFillTx/>
              <a:latin typeface="Roboto Cn"/>
              <a:ea typeface="+mj-ea"/>
              <a:cs typeface="+mj-cs"/>
            </a:endParaRPr>
          </a:p>
        </p:txBody>
      </p:sp>
      <p:grpSp>
        <p:nvGrpSpPr>
          <p:cNvPr id="13" name="Group 12">
            <a:extLst>
              <a:ext uri="{FF2B5EF4-FFF2-40B4-BE49-F238E27FC236}">
                <a16:creationId xmlns:a16="http://schemas.microsoft.com/office/drawing/2014/main" id="{4D2BCE40-19F9-94BC-68DC-9BFAA8FE76C7}"/>
              </a:ext>
            </a:extLst>
          </p:cNvPr>
          <p:cNvGrpSpPr/>
          <p:nvPr/>
        </p:nvGrpSpPr>
        <p:grpSpPr>
          <a:xfrm>
            <a:off x="685718" y="4410725"/>
            <a:ext cx="5938105" cy="1569660"/>
            <a:chOff x="685718" y="4410725"/>
            <a:chExt cx="5938105" cy="1569660"/>
          </a:xfrm>
        </p:grpSpPr>
        <p:sp>
          <p:nvSpPr>
            <p:cNvPr id="4" name="TextBox 3">
              <a:extLst>
                <a:ext uri="{FF2B5EF4-FFF2-40B4-BE49-F238E27FC236}">
                  <a16:creationId xmlns:a16="http://schemas.microsoft.com/office/drawing/2014/main" id="{CDC0386A-0099-DAE7-2E92-B16B9D0CA289}"/>
                </a:ext>
              </a:extLst>
            </p:cNvPr>
            <p:cNvSpPr txBox="1"/>
            <p:nvPr/>
          </p:nvSpPr>
          <p:spPr>
            <a:xfrm>
              <a:off x="685718" y="4410725"/>
              <a:ext cx="5938105" cy="1569660"/>
            </a:xfrm>
            <a:prstGeom prst="rect">
              <a:avLst/>
            </a:prstGeom>
            <a:solidFill>
              <a:schemeClr val="bg1">
                <a:lumMod val="9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Typical Characteristics of Patients with PLT &lt; 50 × 10</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Anemic</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Transfusion-</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dependent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Leukopenic</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9D11078-9E26-F79B-7FDE-997DAF50E64B}"/>
                </a:ext>
              </a:extLst>
            </p:cNvPr>
            <p:cNvSpPr txBox="1"/>
            <p:nvPr/>
          </p:nvSpPr>
          <p:spPr>
            <a:xfrm>
              <a:off x="2525878" y="4668520"/>
              <a:ext cx="3872891" cy="10772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PB blasts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Adverse karyotype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BMF score = 3</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Primarily PMF; less PET/PPV MF</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432365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719668" y="132515"/>
            <a:ext cx="10752667" cy="828675"/>
          </a:xfrm>
        </p:spPr>
        <p:txBody>
          <a:bodyPr>
            <a:normAutofit/>
          </a:bodyPr>
          <a:lstStyle/>
          <a:p>
            <a:pPr algn="ctr"/>
            <a:r>
              <a:rPr lang="en-US" sz="2800" b="1" dirty="0">
                <a:solidFill>
                  <a:srgbClr val="C00000"/>
                </a:solidFill>
                <a:latin typeface="+mj-lt"/>
              </a:rPr>
              <a:t>Thrombocytopenia is Associated with Worse Symptom Burden</a:t>
            </a:r>
          </a:p>
        </p:txBody>
      </p:sp>
      <p:sp>
        <p:nvSpPr>
          <p:cNvPr id="3" name="Text Placeholder 2"/>
          <p:cNvSpPr>
            <a:spLocks noGrp="1"/>
          </p:cNvSpPr>
          <p:nvPr>
            <p:ph type="body" sz="quarter" idx="14"/>
          </p:nvPr>
        </p:nvSpPr>
        <p:spPr>
          <a:xfrm>
            <a:off x="0" y="6490008"/>
            <a:ext cx="12191999" cy="278332"/>
          </a:xfrm>
        </p:spPr>
        <p:txBody>
          <a:bodyPr/>
          <a:lstStyle/>
          <a:p>
            <a:r>
              <a:rPr lang="nl-NL" dirty="0"/>
              <a:t>QoL, quality of life.</a:t>
            </a:r>
            <a:br>
              <a:rPr lang="nl-NL" dirty="0"/>
            </a:br>
            <a:r>
              <a:rPr lang="nl-NL" dirty="0"/>
              <a:t>Scotch AH, et al. Leuk Res. 2017;63:34-40.</a:t>
            </a:r>
            <a:endParaRPr lang="en-US" dirty="0"/>
          </a:p>
        </p:txBody>
      </p:sp>
      <p:sp>
        <p:nvSpPr>
          <p:cNvPr id="2" name="Content Placeholder 1"/>
          <p:cNvSpPr>
            <a:spLocks noGrp="1"/>
          </p:cNvSpPr>
          <p:nvPr>
            <p:ph sz="quarter" idx="11"/>
          </p:nvPr>
        </p:nvSpPr>
        <p:spPr>
          <a:xfrm>
            <a:off x="719139" y="1274763"/>
            <a:ext cx="1994748" cy="5065712"/>
          </a:xfrm>
        </p:spPr>
        <p:txBody>
          <a:bodyPr>
            <a:normAutofit/>
          </a:bodyPr>
          <a:lstStyle/>
          <a:p>
            <a:r>
              <a:rPr lang="en-US" dirty="0"/>
              <a:t>Significant:</a:t>
            </a:r>
          </a:p>
          <a:p>
            <a:pPr lvl="1"/>
            <a:r>
              <a:rPr lang="en-US" dirty="0"/>
              <a:t>Brief Fatigue Index</a:t>
            </a:r>
          </a:p>
          <a:p>
            <a:pPr lvl="1"/>
            <a:r>
              <a:rPr lang="en-US" dirty="0"/>
              <a:t>Worst fatigue</a:t>
            </a:r>
          </a:p>
          <a:p>
            <a:pPr lvl="1"/>
            <a:r>
              <a:rPr lang="en-US" dirty="0"/>
              <a:t>Early satiety </a:t>
            </a:r>
          </a:p>
          <a:p>
            <a:pPr lvl="1"/>
            <a:r>
              <a:rPr lang="en-US" dirty="0"/>
              <a:t>Inactivity</a:t>
            </a:r>
          </a:p>
          <a:p>
            <a:pPr lvl="1"/>
            <a:r>
              <a:rPr lang="en-US" dirty="0"/>
              <a:t>Dizziness</a:t>
            </a:r>
          </a:p>
          <a:p>
            <a:pPr lvl="1"/>
            <a:r>
              <a:rPr lang="en-US" dirty="0"/>
              <a:t>Sad mood</a:t>
            </a:r>
          </a:p>
          <a:p>
            <a:pPr lvl="1"/>
            <a:r>
              <a:rPr lang="en-US" dirty="0"/>
              <a:t>Cough</a:t>
            </a:r>
          </a:p>
          <a:p>
            <a:pPr lvl="1"/>
            <a:r>
              <a:rPr lang="en-US" dirty="0"/>
              <a:t>Night sweats</a:t>
            </a:r>
          </a:p>
          <a:p>
            <a:pPr lvl="1"/>
            <a:r>
              <a:rPr lang="en-US" dirty="0"/>
              <a:t>Itching</a:t>
            </a:r>
          </a:p>
          <a:p>
            <a:pPr lvl="1"/>
            <a:r>
              <a:rPr lang="en-US" dirty="0"/>
              <a:t>Fever</a:t>
            </a:r>
          </a:p>
          <a:p>
            <a:pPr lvl="1"/>
            <a:r>
              <a:rPr lang="en-US" dirty="0"/>
              <a:t>Weight loss</a:t>
            </a:r>
          </a:p>
          <a:p>
            <a:pPr lvl="1"/>
            <a:r>
              <a:rPr lang="en-US" dirty="0"/>
              <a:t>Overall QoL</a:t>
            </a:r>
          </a:p>
          <a:p>
            <a:endParaRPr lang="en-US" dirty="0"/>
          </a:p>
        </p:txBody>
      </p:sp>
      <p:grpSp>
        <p:nvGrpSpPr>
          <p:cNvPr id="6" name="Group 5"/>
          <p:cNvGrpSpPr/>
          <p:nvPr/>
        </p:nvGrpSpPr>
        <p:grpSpPr>
          <a:xfrm>
            <a:off x="2382118" y="1350084"/>
            <a:ext cx="9450049" cy="4848361"/>
            <a:chOff x="2485278" y="1198345"/>
            <a:chExt cx="9450049" cy="4848361"/>
          </a:xfrm>
        </p:grpSpPr>
        <p:pic>
          <p:nvPicPr>
            <p:cNvPr id="7" name="Picture 6" descr="Chart, bar chart&#10;&#10;Description automatically generated">
              <a:extLst>
                <a:ext uri="{FF2B5EF4-FFF2-40B4-BE49-F238E27FC236}">
                  <a16:creationId xmlns:a16="http://schemas.microsoft.com/office/drawing/2014/main" id="{7BB3A6C6-6FA9-7E48-98ED-790436E5B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0564" y="1311007"/>
              <a:ext cx="8312727" cy="4013200"/>
            </a:xfrm>
            <a:prstGeom prst="rect">
              <a:avLst/>
            </a:prstGeom>
          </p:spPr>
        </p:pic>
        <p:sp>
          <p:nvSpPr>
            <p:cNvPr id="8" name="TextBox 7">
              <a:extLst>
                <a:ext uri="{FF2B5EF4-FFF2-40B4-BE49-F238E27FC236}">
                  <a16:creationId xmlns:a16="http://schemas.microsoft.com/office/drawing/2014/main" id="{E5F5306C-6616-7143-9EFC-24CEF2F31E2C}"/>
                </a:ext>
              </a:extLst>
            </p:cNvPr>
            <p:cNvSpPr txBox="1"/>
            <p:nvPr/>
          </p:nvSpPr>
          <p:spPr>
            <a:xfrm>
              <a:off x="2898511" y="1198345"/>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10.0</a:t>
              </a:r>
            </a:p>
          </p:txBody>
        </p:sp>
        <p:sp>
          <p:nvSpPr>
            <p:cNvPr id="9" name="TextBox 8">
              <a:extLst>
                <a:ext uri="{FF2B5EF4-FFF2-40B4-BE49-F238E27FC236}">
                  <a16:creationId xmlns:a16="http://schemas.microsoft.com/office/drawing/2014/main" id="{5AA5BD18-EB8B-2740-ADF9-3596CAD5F56D}"/>
                </a:ext>
              </a:extLst>
            </p:cNvPr>
            <p:cNvSpPr txBox="1"/>
            <p:nvPr/>
          </p:nvSpPr>
          <p:spPr>
            <a:xfrm>
              <a:off x="2898511" y="1590574"/>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9.0</a:t>
              </a:r>
            </a:p>
          </p:txBody>
        </p:sp>
        <p:sp>
          <p:nvSpPr>
            <p:cNvPr id="10" name="TextBox 9">
              <a:extLst>
                <a:ext uri="{FF2B5EF4-FFF2-40B4-BE49-F238E27FC236}">
                  <a16:creationId xmlns:a16="http://schemas.microsoft.com/office/drawing/2014/main" id="{EF60CAC8-8601-634B-BBD6-0867B08A7701}"/>
                </a:ext>
              </a:extLst>
            </p:cNvPr>
            <p:cNvSpPr txBox="1"/>
            <p:nvPr/>
          </p:nvSpPr>
          <p:spPr>
            <a:xfrm>
              <a:off x="2898511" y="1986013"/>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8.0</a:t>
              </a:r>
            </a:p>
          </p:txBody>
        </p:sp>
        <p:sp>
          <p:nvSpPr>
            <p:cNvPr id="11" name="TextBox 10">
              <a:extLst>
                <a:ext uri="{FF2B5EF4-FFF2-40B4-BE49-F238E27FC236}">
                  <a16:creationId xmlns:a16="http://schemas.microsoft.com/office/drawing/2014/main" id="{61C871BC-F266-E741-A137-119CC3AA886F}"/>
                </a:ext>
              </a:extLst>
            </p:cNvPr>
            <p:cNvSpPr txBox="1"/>
            <p:nvPr/>
          </p:nvSpPr>
          <p:spPr>
            <a:xfrm>
              <a:off x="2898511" y="2378242"/>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7.0</a:t>
              </a:r>
            </a:p>
          </p:txBody>
        </p:sp>
        <p:sp>
          <p:nvSpPr>
            <p:cNvPr id="12" name="TextBox 11">
              <a:extLst>
                <a:ext uri="{FF2B5EF4-FFF2-40B4-BE49-F238E27FC236}">
                  <a16:creationId xmlns:a16="http://schemas.microsoft.com/office/drawing/2014/main" id="{544B9D8C-827E-B94B-9CDC-AB6D5A44DA8D}"/>
                </a:ext>
              </a:extLst>
            </p:cNvPr>
            <p:cNvSpPr txBox="1"/>
            <p:nvPr/>
          </p:nvSpPr>
          <p:spPr>
            <a:xfrm>
              <a:off x="2898511" y="2776890"/>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6.0</a:t>
              </a:r>
            </a:p>
          </p:txBody>
        </p:sp>
        <p:sp>
          <p:nvSpPr>
            <p:cNvPr id="13" name="TextBox 12">
              <a:extLst>
                <a:ext uri="{FF2B5EF4-FFF2-40B4-BE49-F238E27FC236}">
                  <a16:creationId xmlns:a16="http://schemas.microsoft.com/office/drawing/2014/main" id="{4C01769B-4D56-CB4D-A54A-B9B53BDF3262}"/>
                </a:ext>
              </a:extLst>
            </p:cNvPr>
            <p:cNvSpPr txBox="1"/>
            <p:nvPr/>
          </p:nvSpPr>
          <p:spPr>
            <a:xfrm>
              <a:off x="2898511" y="3169119"/>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5.0</a:t>
              </a:r>
            </a:p>
          </p:txBody>
        </p:sp>
        <p:sp>
          <p:nvSpPr>
            <p:cNvPr id="14" name="TextBox 13">
              <a:extLst>
                <a:ext uri="{FF2B5EF4-FFF2-40B4-BE49-F238E27FC236}">
                  <a16:creationId xmlns:a16="http://schemas.microsoft.com/office/drawing/2014/main" id="{BB1BFAAF-8850-654D-BEAA-8035905CA32A}"/>
                </a:ext>
              </a:extLst>
            </p:cNvPr>
            <p:cNvSpPr txBox="1"/>
            <p:nvPr/>
          </p:nvSpPr>
          <p:spPr>
            <a:xfrm>
              <a:off x="2898511" y="3564558"/>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4.0</a:t>
              </a:r>
            </a:p>
          </p:txBody>
        </p:sp>
        <p:sp>
          <p:nvSpPr>
            <p:cNvPr id="15" name="TextBox 14">
              <a:extLst>
                <a:ext uri="{FF2B5EF4-FFF2-40B4-BE49-F238E27FC236}">
                  <a16:creationId xmlns:a16="http://schemas.microsoft.com/office/drawing/2014/main" id="{102328DB-00B1-F74F-900A-7EA17A22F6B3}"/>
                </a:ext>
              </a:extLst>
            </p:cNvPr>
            <p:cNvSpPr txBox="1"/>
            <p:nvPr/>
          </p:nvSpPr>
          <p:spPr>
            <a:xfrm>
              <a:off x="2898511" y="3956787"/>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3.0</a:t>
              </a:r>
            </a:p>
          </p:txBody>
        </p:sp>
        <p:sp>
          <p:nvSpPr>
            <p:cNvPr id="16" name="TextBox 15">
              <a:extLst>
                <a:ext uri="{FF2B5EF4-FFF2-40B4-BE49-F238E27FC236}">
                  <a16:creationId xmlns:a16="http://schemas.microsoft.com/office/drawing/2014/main" id="{70310439-B99A-8D42-A0B8-C53C7844C716}"/>
                </a:ext>
              </a:extLst>
            </p:cNvPr>
            <p:cNvSpPr txBox="1"/>
            <p:nvPr/>
          </p:nvSpPr>
          <p:spPr>
            <a:xfrm>
              <a:off x="2898511" y="4348213"/>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2.0</a:t>
              </a:r>
            </a:p>
          </p:txBody>
        </p:sp>
        <p:sp>
          <p:nvSpPr>
            <p:cNvPr id="17" name="TextBox 16">
              <a:extLst>
                <a:ext uri="{FF2B5EF4-FFF2-40B4-BE49-F238E27FC236}">
                  <a16:creationId xmlns:a16="http://schemas.microsoft.com/office/drawing/2014/main" id="{434AC907-B3FD-1B48-B6F3-E92FFC466F74}"/>
                </a:ext>
              </a:extLst>
            </p:cNvPr>
            <p:cNvSpPr txBox="1"/>
            <p:nvPr/>
          </p:nvSpPr>
          <p:spPr>
            <a:xfrm>
              <a:off x="2898511" y="4743652"/>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1.0</a:t>
              </a:r>
            </a:p>
          </p:txBody>
        </p:sp>
        <p:sp>
          <p:nvSpPr>
            <p:cNvPr id="18" name="TextBox 17">
              <a:extLst>
                <a:ext uri="{FF2B5EF4-FFF2-40B4-BE49-F238E27FC236}">
                  <a16:creationId xmlns:a16="http://schemas.microsoft.com/office/drawing/2014/main" id="{8A65AFF3-43EE-A745-B217-6ADE98B4D653}"/>
                </a:ext>
              </a:extLst>
            </p:cNvPr>
            <p:cNvSpPr txBox="1"/>
            <p:nvPr/>
          </p:nvSpPr>
          <p:spPr>
            <a:xfrm>
              <a:off x="2898511" y="5135881"/>
              <a:ext cx="490588"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0.0</a:t>
              </a:r>
            </a:p>
          </p:txBody>
        </p:sp>
        <p:sp>
          <p:nvSpPr>
            <p:cNvPr id="19" name="TextBox 18">
              <a:extLst>
                <a:ext uri="{FF2B5EF4-FFF2-40B4-BE49-F238E27FC236}">
                  <a16:creationId xmlns:a16="http://schemas.microsoft.com/office/drawing/2014/main" id="{7B2CDBC4-53D0-BF4A-A5E5-6768933B7FC5}"/>
                </a:ext>
              </a:extLst>
            </p:cNvPr>
            <p:cNvSpPr txBox="1"/>
            <p:nvPr/>
          </p:nvSpPr>
          <p:spPr>
            <a:xfrm rot="16200000">
              <a:off x="1873213" y="3024128"/>
              <a:ext cx="2091088" cy="246221"/>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Symptom Severity</a:t>
              </a:r>
            </a:p>
          </p:txBody>
        </p:sp>
        <p:sp>
          <p:nvSpPr>
            <p:cNvPr id="20" name="TextBox 19">
              <a:extLst>
                <a:ext uri="{FF2B5EF4-FFF2-40B4-BE49-F238E27FC236}">
                  <a16:creationId xmlns:a16="http://schemas.microsoft.com/office/drawing/2014/main" id="{3DD58EC2-3086-4545-BE63-D2D1E42CF7E8}"/>
                </a:ext>
              </a:extLst>
            </p:cNvPr>
            <p:cNvSpPr txBox="1"/>
            <p:nvPr/>
          </p:nvSpPr>
          <p:spPr>
            <a:xfrm>
              <a:off x="3716238" y="3462690"/>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1" name="TextBox 20">
              <a:extLst>
                <a:ext uri="{FF2B5EF4-FFF2-40B4-BE49-F238E27FC236}">
                  <a16:creationId xmlns:a16="http://schemas.microsoft.com/office/drawing/2014/main" id="{75BF14DD-C56F-1141-B478-9F7F4D1836FE}"/>
                </a:ext>
              </a:extLst>
            </p:cNvPr>
            <p:cNvSpPr txBox="1"/>
            <p:nvPr/>
          </p:nvSpPr>
          <p:spPr>
            <a:xfrm>
              <a:off x="4107136" y="2929315"/>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2" name="TextBox 21">
              <a:extLst>
                <a:ext uri="{FF2B5EF4-FFF2-40B4-BE49-F238E27FC236}">
                  <a16:creationId xmlns:a16="http://schemas.microsoft.com/office/drawing/2014/main" id="{F3313378-D0AE-9346-BDCE-2CAA7475BB48}"/>
                </a:ext>
              </a:extLst>
            </p:cNvPr>
            <p:cNvSpPr txBox="1"/>
            <p:nvPr/>
          </p:nvSpPr>
          <p:spPr>
            <a:xfrm>
              <a:off x="4526699" y="3578592"/>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3" name="TextBox 22">
              <a:extLst>
                <a:ext uri="{FF2B5EF4-FFF2-40B4-BE49-F238E27FC236}">
                  <a16:creationId xmlns:a16="http://schemas.microsoft.com/office/drawing/2014/main" id="{2C9DA2E0-9E9E-EB4E-885B-93155A290D58}"/>
                </a:ext>
              </a:extLst>
            </p:cNvPr>
            <p:cNvSpPr txBox="1"/>
            <p:nvPr/>
          </p:nvSpPr>
          <p:spPr>
            <a:xfrm>
              <a:off x="5748871" y="3375053"/>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4" name="TextBox 23">
              <a:extLst>
                <a:ext uri="{FF2B5EF4-FFF2-40B4-BE49-F238E27FC236}">
                  <a16:creationId xmlns:a16="http://schemas.microsoft.com/office/drawing/2014/main" id="{9F70659D-3500-C640-8288-1F2CA422DBAA}"/>
                </a:ext>
              </a:extLst>
            </p:cNvPr>
            <p:cNvSpPr txBox="1"/>
            <p:nvPr/>
          </p:nvSpPr>
          <p:spPr>
            <a:xfrm>
              <a:off x="6986151" y="3919890"/>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5" name="TextBox 24">
              <a:extLst>
                <a:ext uri="{FF2B5EF4-FFF2-40B4-BE49-F238E27FC236}">
                  <a16:creationId xmlns:a16="http://schemas.microsoft.com/office/drawing/2014/main" id="{2FF9CCFC-9D7B-384F-A1BD-F43F81FA3B74}"/>
                </a:ext>
              </a:extLst>
            </p:cNvPr>
            <p:cNvSpPr txBox="1"/>
            <p:nvPr/>
          </p:nvSpPr>
          <p:spPr>
            <a:xfrm>
              <a:off x="8230768" y="3643161"/>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6" name="TextBox 25">
              <a:extLst>
                <a:ext uri="{FF2B5EF4-FFF2-40B4-BE49-F238E27FC236}">
                  <a16:creationId xmlns:a16="http://schemas.microsoft.com/office/drawing/2014/main" id="{9B7849BF-7E62-EF41-8ADA-3C8D31F8FA32}"/>
                </a:ext>
              </a:extLst>
            </p:cNvPr>
            <p:cNvSpPr txBox="1"/>
            <p:nvPr/>
          </p:nvSpPr>
          <p:spPr>
            <a:xfrm>
              <a:off x="9041844" y="4276826"/>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7" name="TextBox 26">
              <a:extLst>
                <a:ext uri="{FF2B5EF4-FFF2-40B4-BE49-F238E27FC236}">
                  <a16:creationId xmlns:a16="http://schemas.microsoft.com/office/drawing/2014/main" id="{7C945EAD-DF5B-654A-ABCE-B3CED07F82BF}"/>
                </a:ext>
              </a:extLst>
            </p:cNvPr>
            <p:cNvSpPr txBox="1"/>
            <p:nvPr/>
          </p:nvSpPr>
          <p:spPr>
            <a:xfrm>
              <a:off x="9443404" y="3810000"/>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8" name="TextBox 27">
              <a:extLst>
                <a:ext uri="{FF2B5EF4-FFF2-40B4-BE49-F238E27FC236}">
                  <a16:creationId xmlns:a16="http://schemas.microsoft.com/office/drawing/2014/main" id="{6D2C4750-D30B-EF44-9B9F-85F5A466D5F0}"/>
                </a:ext>
              </a:extLst>
            </p:cNvPr>
            <p:cNvSpPr txBox="1"/>
            <p:nvPr/>
          </p:nvSpPr>
          <p:spPr>
            <a:xfrm>
              <a:off x="9872131" y="3965683"/>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9" name="TextBox 28">
              <a:extLst>
                <a:ext uri="{FF2B5EF4-FFF2-40B4-BE49-F238E27FC236}">
                  <a16:creationId xmlns:a16="http://schemas.microsoft.com/office/drawing/2014/main" id="{72BF11D7-6668-A248-B750-9E63F279AC98}"/>
                </a:ext>
              </a:extLst>
            </p:cNvPr>
            <p:cNvSpPr txBox="1"/>
            <p:nvPr/>
          </p:nvSpPr>
          <p:spPr>
            <a:xfrm>
              <a:off x="10683201" y="4754989"/>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30" name="TextBox 29">
              <a:extLst>
                <a:ext uri="{FF2B5EF4-FFF2-40B4-BE49-F238E27FC236}">
                  <a16:creationId xmlns:a16="http://schemas.microsoft.com/office/drawing/2014/main" id="{CAA15ABA-D23D-F141-B43D-D8D6935C88B5}"/>
                </a:ext>
              </a:extLst>
            </p:cNvPr>
            <p:cNvSpPr txBox="1"/>
            <p:nvPr/>
          </p:nvSpPr>
          <p:spPr>
            <a:xfrm>
              <a:off x="11091153" y="3834065"/>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31" name="TextBox 30">
              <a:extLst>
                <a:ext uri="{FF2B5EF4-FFF2-40B4-BE49-F238E27FC236}">
                  <a16:creationId xmlns:a16="http://schemas.microsoft.com/office/drawing/2014/main" id="{766665DB-3D43-844E-974D-51EBA9D4790D}"/>
                </a:ext>
              </a:extLst>
            </p:cNvPr>
            <p:cNvSpPr txBox="1"/>
            <p:nvPr/>
          </p:nvSpPr>
          <p:spPr>
            <a:xfrm>
              <a:off x="11519875" y="3438626"/>
              <a:ext cx="218975" cy="20373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32" name="TextBox 31">
              <a:extLst>
                <a:ext uri="{FF2B5EF4-FFF2-40B4-BE49-F238E27FC236}">
                  <a16:creationId xmlns:a16="http://schemas.microsoft.com/office/drawing/2014/main" id="{1F75DBD3-B29D-8846-B939-01760B9FB8CF}"/>
                </a:ext>
              </a:extLst>
            </p:cNvPr>
            <p:cNvSpPr txBox="1"/>
            <p:nvPr/>
          </p:nvSpPr>
          <p:spPr>
            <a:xfrm>
              <a:off x="11063439" y="1784949"/>
              <a:ext cx="871888" cy="913575"/>
            </a:xfrm>
            <a:prstGeom prst="rect">
              <a:avLst/>
            </a:prstGeom>
            <a:noFill/>
          </p:spPr>
          <p:txBody>
            <a:bodyPr wrap="non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100" b="0" i="1" u="none" strike="noStrike" kern="1200" cap="none" spc="0" normalizeH="0" baseline="0" noProof="0" dirty="0">
                  <a:ln>
                    <a:noFill/>
                  </a:ln>
                  <a:solidFill>
                    <a:srgbClr val="000000"/>
                  </a:solidFill>
                  <a:effectLst/>
                  <a:uLnTx/>
                  <a:uFillTx/>
                  <a:latin typeface="Arial" panose="020B0604020202020204"/>
                  <a:ea typeface="+mn-ea"/>
                  <a:cs typeface="+mn-cs"/>
                </a:rPr>
                <a:t> P</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&lt; .05</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100" b="0" i="1" u="none" strike="noStrike" kern="1200" cap="none" spc="0" normalizeH="0" baseline="0" noProof="0" dirty="0">
                  <a:ln>
                    <a:noFill/>
                  </a:ln>
                  <a:solidFill>
                    <a:srgbClr val="000000"/>
                  </a:solidFill>
                  <a:effectLst/>
                  <a:uLnTx/>
                  <a:uFillTx/>
                  <a:latin typeface="Arial" panose="020B0604020202020204"/>
                  <a:ea typeface="+mn-ea"/>
                  <a:cs typeface="+mn-cs"/>
                </a:rPr>
                <a:t>P</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&lt; .001</a:t>
              </a:r>
            </a:p>
          </p:txBody>
        </p:sp>
        <p:sp>
          <p:nvSpPr>
            <p:cNvPr id="33" name="TextBox 32">
              <a:extLst>
                <a:ext uri="{FF2B5EF4-FFF2-40B4-BE49-F238E27FC236}">
                  <a16:creationId xmlns:a16="http://schemas.microsoft.com/office/drawing/2014/main" id="{8B8EA0AE-7428-A44E-96D1-CAC63DC00B7F}"/>
                </a:ext>
              </a:extLst>
            </p:cNvPr>
            <p:cNvSpPr txBox="1"/>
            <p:nvPr/>
          </p:nvSpPr>
          <p:spPr>
            <a:xfrm>
              <a:off x="8747124" y="1447799"/>
              <a:ext cx="2234850" cy="525881"/>
            </a:xfrm>
            <a:prstGeom prst="rect">
              <a:avLst/>
            </a:prstGeom>
            <a:solidFill>
              <a:schemeClr val="bg1"/>
            </a:solidFill>
            <a:ln w="19050">
              <a:solidFill>
                <a:srgbClr val="575659"/>
              </a:solidFill>
            </a:ln>
          </p:spPr>
          <p:txBody>
            <a:bodyPr wrap="none" lIns="18288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PLT count &gt; 100 × 10</a:t>
              </a:r>
              <a:r>
                <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rPr>
                <a:t>9</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PLT count ≤ 100 × 10</a:t>
              </a:r>
              <a:r>
                <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rPr>
                <a:t>9</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/L</a:t>
              </a:r>
            </a:p>
          </p:txBody>
        </p:sp>
        <p:sp>
          <p:nvSpPr>
            <p:cNvPr id="34" name="Rectangle 33">
              <a:extLst>
                <a:ext uri="{FF2B5EF4-FFF2-40B4-BE49-F238E27FC236}">
                  <a16:creationId xmlns:a16="http://schemas.microsoft.com/office/drawing/2014/main" id="{050ED807-9E0F-E94C-B7BC-95087361CA1D}"/>
                </a:ext>
              </a:extLst>
            </p:cNvPr>
            <p:cNvSpPr/>
            <p:nvPr/>
          </p:nvSpPr>
          <p:spPr>
            <a:xfrm>
              <a:off x="8839211" y="1583355"/>
              <a:ext cx="96253" cy="96253"/>
            </a:xfrm>
            <a:prstGeom prst="rect">
              <a:avLst/>
            </a:prstGeom>
            <a:solidFill>
              <a:srgbClr val="6DACE3"/>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9556D434-AECB-6842-9E88-C04AEA26F9CA}"/>
                </a:ext>
              </a:extLst>
            </p:cNvPr>
            <p:cNvSpPr/>
            <p:nvPr/>
          </p:nvSpPr>
          <p:spPr>
            <a:xfrm>
              <a:off x="8839211" y="1739766"/>
              <a:ext cx="96253" cy="96253"/>
            </a:xfrm>
            <a:prstGeom prst="rect">
              <a:avLst/>
            </a:prstGeom>
            <a:solidFill>
              <a:srgbClr val="EE533F"/>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99E9F153-A0F3-2942-9883-33C08BF4DB91}"/>
                </a:ext>
              </a:extLst>
            </p:cNvPr>
            <p:cNvSpPr txBox="1"/>
            <p:nvPr/>
          </p:nvSpPr>
          <p:spPr>
            <a:xfrm rot="18900000">
              <a:off x="2485278"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Brief Fatigue Index</a:t>
              </a:r>
            </a:p>
          </p:txBody>
        </p:sp>
        <p:sp>
          <p:nvSpPr>
            <p:cNvPr id="37" name="TextBox 36">
              <a:extLst>
                <a:ext uri="{FF2B5EF4-FFF2-40B4-BE49-F238E27FC236}">
                  <a16:creationId xmlns:a16="http://schemas.microsoft.com/office/drawing/2014/main" id="{89DA2EAD-ECC3-F043-B703-73333065CB45}"/>
                </a:ext>
              </a:extLst>
            </p:cNvPr>
            <p:cNvSpPr txBox="1"/>
            <p:nvPr/>
          </p:nvSpPr>
          <p:spPr>
            <a:xfrm rot="18900000">
              <a:off x="2958006"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Worst fatigue</a:t>
              </a:r>
            </a:p>
          </p:txBody>
        </p:sp>
        <p:sp>
          <p:nvSpPr>
            <p:cNvPr id="38" name="TextBox 37">
              <a:extLst>
                <a:ext uri="{FF2B5EF4-FFF2-40B4-BE49-F238E27FC236}">
                  <a16:creationId xmlns:a16="http://schemas.microsoft.com/office/drawing/2014/main" id="{1C0CFBAD-E9F6-D94F-A748-E0FEB4E856FD}"/>
                </a:ext>
              </a:extLst>
            </p:cNvPr>
            <p:cNvSpPr txBox="1"/>
            <p:nvPr/>
          </p:nvSpPr>
          <p:spPr>
            <a:xfrm rot="18900000">
              <a:off x="3373600"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Early satiety</a:t>
              </a:r>
            </a:p>
          </p:txBody>
        </p:sp>
        <p:sp>
          <p:nvSpPr>
            <p:cNvPr id="39" name="TextBox 38">
              <a:extLst>
                <a:ext uri="{FF2B5EF4-FFF2-40B4-BE49-F238E27FC236}">
                  <a16:creationId xmlns:a16="http://schemas.microsoft.com/office/drawing/2014/main" id="{223F553F-BF65-8A4F-B248-02C550D832E5}"/>
                </a:ext>
              </a:extLst>
            </p:cNvPr>
            <p:cNvSpPr txBox="1"/>
            <p:nvPr/>
          </p:nvSpPr>
          <p:spPr>
            <a:xfrm rot="18900000">
              <a:off x="3775232"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Abdominal pain</a:t>
              </a:r>
            </a:p>
          </p:txBody>
        </p:sp>
        <p:sp>
          <p:nvSpPr>
            <p:cNvPr id="40" name="TextBox 39">
              <a:extLst>
                <a:ext uri="{FF2B5EF4-FFF2-40B4-BE49-F238E27FC236}">
                  <a16:creationId xmlns:a16="http://schemas.microsoft.com/office/drawing/2014/main" id="{22707FAA-7228-A142-AFC0-0556A6338027}"/>
                </a:ext>
              </a:extLst>
            </p:cNvPr>
            <p:cNvSpPr txBox="1"/>
            <p:nvPr/>
          </p:nvSpPr>
          <p:spPr>
            <a:xfrm rot="18900000">
              <a:off x="4198322"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Abdominal discomfort</a:t>
              </a:r>
            </a:p>
          </p:txBody>
        </p:sp>
        <p:sp>
          <p:nvSpPr>
            <p:cNvPr id="41" name="TextBox 40">
              <a:extLst>
                <a:ext uri="{FF2B5EF4-FFF2-40B4-BE49-F238E27FC236}">
                  <a16:creationId xmlns:a16="http://schemas.microsoft.com/office/drawing/2014/main" id="{5BCF550A-BA62-F04D-BDCF-17FA8A1217B7}"/>
                </a:ext>
              </a:extLst>
            </p:cNvPr>
            <p:cNvSpPr txBox="1"/>
            <p:nvPr/>
          </p:nvSpPr>
          <p:spPr>
            <a:xfrm rot="18900000">
              <a:off x="4598313"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Inactivity</a:t>
              </a:r>
            </a:p>
          </p:txBody>
        </p:sp>
        <p:sp>
          <p:nvSpPr>
            <p:cNvPr id="42" name="TextBox 41">
              <a:extLst>
                <a:ext uri="{FF2B5EF4-FFF2-40B4-BE49-F238E27FC236}">
                  <a16:creationId xmlns:a16="http://schemas.microsoft.com/office/drawing/2014/main" id="{7B5DF364-6200-9741-8FEE-67A7DE7042E3}"/>
                </a:ext>
              </a:extLst>
            </p:cNvPr>
            <p:cNvSpPr txBox="1"/>
            <p:nvPr/>
          </p:nvSpPr>
          <p:spPr>
            <a:xfrm rot="18900000">
              <a:off x="5057112"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Headache</a:t>
              </a:r>
            </a:p>
          </p:txBody>
        </p:sp>
        <p:sp>
          <p:nvSpPr>
            <p:cNvPr id="43" name="TextBox 42">
              <a:extLst>
                <a:ext uri="{FF2B5EF4-FFF2-40B4-BE49-F238E27FC236}">
                  <a16:creationId xmlns:a16="http://schemas.microsoft.com/office/drawing/2014/main" id="{76524225-096E-F34A-A029-98676FD16648}"/>
                </a:ext>
              </a:extLst>
            </p:cNvPr>
            <p:cNvSpPr txBox="1"/>
            <p:nvPr/>
          </p:nvSpPr>
          <p:spPr>
            <a:xfrm rot="18900000">
              <a:off x="5457103"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Poor concentration</a:t>
              </a:r>
            </a:p>
          </p:txBody>
        </p:sp>
        <p:sp>
          <p:nvSpPr>
            <p:cNvPr id="44" name="TextBox 43">
              <a:extLst>
                <a:ext uri="{FF2B5EF4-FFF2-40B4-BE49-F238E27FC236}">
                  <a16:creationId xmlns:a16="http://schemas.microsoft.com/office/drawing/2014/main" id="{41824261-5928-5D4D-BF4D-DE0299841236}"/>
                </a:ext>
              </a:extLst>
            </p:cNvPr>
            <p:cNvSpPr txBox="1"/>
            <p:nvPr/>
          </p:nvSpPr>
          <p:spPr>
            <a:xfrm rot="18900000">
              <a:off x="5825022"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Dizziness</a:t>
              </a:r>
            </a:p>
          </p:txBody>
        </p:sp>
        <p:sp>
          <p:nvSpPr>
            <p:cNvPr id="45" name="TextBox 44">
              <a:extLst>
                <a:ext uri="{FF2B5EF4-FFF2-40B4-BE49-F238E27FC236}">
                  <a16:creationId xmlns:a16="http://schemas.microsoft.com/office/drawing/2014/main" id="{A75B470F-7FEC-344B-BC72-D2AA31E2CD88}"/>
                </a:ext>
              </a:extLst>
            </p:cNvPr>
            <p:cNvSpPr txBox="1"/>
            <p:nvPr/>
          </p:nvSpPr>
          <p:spPr>
            <a:xfrm rot="18900000">
              <a:off x="6235405"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Numbness</a:t>
              </a:r>
            </a:p>
          </p:txBody>
        </p:sp>
        <p:sp>
          <p:nvSpPr>
            <p:cNvPr id="46" name="TextBox 45">
              <a:extLst>
                <a:ext uri="{FF2B5EF4-FFF2-40B4-BE49-F238E27FC236}">
                  <a16:creationId xmlns:a16="http://schemas.microsoft.com/office/drawing/2014/main" id="{004C4DEF-D0DF-7149-B276-D76B16156496}"/>
                </a:ext>
              </a:extLst>
            </p:cNvPr>
            <p:cNvSpPr txBox="1"/>
            <p:nvPr/>
          </p:nvSpPr>
          <p:spPr>
            <a:xfrm rot="18900000">
              <a:off x="6630210"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Insomnia</a:t>
              </a:r>
            </a:p>
          </p:txBody>
        </p:sp>
        <p:sp>
          <p:nvSpPr>
            <p:cNvPr id="47" name="TextBox 46">
              <a:extLst>
                <a:ext uri="{FF2B5EF4-FFF2-40B4-BE49-F238E27FC236}">
                  <a16:creationId xmlns:a16="http://schemas.microsoft.com/office/drawing/2014/main" id="{77535CDE-F643-3147-8644-870593DD0169}"/>
                </a:ext>
              </a:extLst>
            </p:cNvPr>
            <p:cNvSpPr txBox="1"/>
            <p:nvPr/>
          </p:nvSpPr>
          <p:spPr>
            <a:xfrm rot="18900000">
              <a:off x="7031848"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Sad mood</a:t>
              </a:r>
            </a:p>
          </p:txBody>
        </p:sp>
        <p:sp>
          <p:nvSpPr>
            <p:cNvPr id="48" name="TextBox 47">
              <a:extLst>
                <a:ext uri="{FF2B5EF4-FFF2-40B4-BE49-F238E27FC236}">
                  <a16:creationId xmlns:a16="http://schemas.microsoft.com/office/drawing/2014/main" id="{A00DF44B-5721-534D-969B-683F6944B50F}"/>
                </a:ext>
              </a:extLst>
            </p:cNvPr>
            <p:cNvSpPr txBox="1"/>
            <p:nvPr/>
          </p:nvSpPr>
          <p:spPr>
            <a:xfrm rot="18900000">
              <a:off x="7496499"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Sexual dysfunction</a:t>
              </a:r>
            </a:p>
          </p:txBody>
        </p:sp>
        <p:sp>
          <p:nvSpPr>
            <p:cNvPr id="49" name="TextBox 48">
              <a:extLst>
                <a:ext uri="{FF2B5EF4-FFF2-40B4-BE49-F238E27FC236}">
                  <a16:creationId xmlns:a16="http://schemas.microsoft.com/office/drawing/2014/main" id="{57DD5C7B-6961-9242-83B9-E6E8F2535C52}"/>
                </a:ext>
              </a:extLst>
            </p:cNvPr>
            <p:cNvSpPr txBox="1"/>
            <p:nvPr/>
          </p:nvSpPr>
          <p:spPr>
            <a:xfrm rot="18900000">
              <a:off x="7886096"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Cough</a:t>
              </a:r>
            </a:p>
          </p:txBody>
        </p:sp>
        <p:sp>
          <p:nvSpPr>
            <p:cNvPr id="50" name="TextBox 49">
              <a:extLst>
                <a:ext uri="{FF2B5EF4-FFF2-40B4-BE49-F238E27FC236}">
                  <a16:creationId xmlns:a16="http://schemas.microsoft.com/office/drawing/2014/main" id="{0DAA7E76-3982-5A43-AE27-D42C4C09C2C3}"/>
                </a:ext>
              </a:extLst>
            </p:cNvPr>
            <p:cNvSpPr txBox="1"/>
            <p:nvPr/>
          </p:nvSpPr>
          <p:spPr>
            <a:xfrm rot="18900000">
              <a:off x="8303331"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Night sweats</a:t>
              </a:r>
            </a:p>
          </p:txBody>
        </p:sp>
        <p:sp>
          <p:nvSpPr>
            <p:cNvPr id="51" name="TextBox 50">
              <a:extLst>
                <a:ext uri="{FF2B5EF4-FFF2-40B4-BE49-F238E27FC236}">
                  <a16:creationId xmlns:a16="http://schemas.microsoft.com/office/drawing/2014/main" id="{4F518A66-7E53-1441-8080-38F04D5F744F}"/>
                </a:ext>
              </a:extLst>
            </p:cNvPr>
            <p:cNvSpPr txBox="1"/>
            <p:nvPr/>
          </p:nvSpPr>
          <p:spPr>
            <a:xfrm rot="18900000">
              <a:off x="8713712"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Itching</a:t>
              </a:r>
            </a:p>
          </p:txBody>
        </p:sp>
        <p:sp>
          <p:nvSpPr>
            <p:cNvPr id="52" name="TextBox 51">
              <a:extLst>
                <a:ext uri="{FF2B5EF4-FFF2-40B4-BE49-F238E27FC236}">
                  <a16:creationId xmlns:a16="http://schemas.microsoft.com/office/drawing/2014/main" id="{F4E94247-E732-CB46-B66B-B85EAD0F63DD}"/>
                </a:ext>
              </a:extLst>
            </p:cNvPr>
            <p:cNvSpPr txBox="1"/>
            <p:nvPr/>
          </p:nvSpPr>
          <p:spPr>
            <a:xfrm rot="18900000">
              <a:off x="9088259"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Bone pain</a:t>
              </a:r>
            </a:p>
          </p:txBody>
        </p:sp>
        <p:sp>
          <p:nvSpPr>
            <p:cNvPr id="53" name="TextBox 52">
              <a:extLst>
                <a:ext uri="{FF2B5EF4-FFF2-40B4-BE49-F238E27FC236}">
                  <a16:creationId xmlns:a16="http://schemas.microsoft.com/office/drawing/2014/main" id="{69E8E29A-B578-9644-BFB4-DDAE21004ECF}"/>
                </a:ext>
              </a:extLst>
            </p:cNvPr>
            <p:cNvSpPr txBox="1"/>
            <p:nvPr/>
          </p:nvSpPr>
          <p:spPr>
            <a:xfrm rot="18900000">
              <a:off x="9540211"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Fever</a:t>
              </a:r>
            </a:p>
          </p:txBody>
        </p:sp>
        <p:sp>
          <p:nvSpPr>
            <p:cNvPr id="54" name="TextBox 53">
              <a:extLst>
                <a:ext uri="{FF2B5EF4-FFF2-40B4-BE49-F238E27FC236}">
                  <a16:creationId xmlns:a16="http://schemas.microsoft.com/office/drawing/2014/main" id="{72DEE6B1-C755-6247-ABAD-DD442094D655}"/>
                </a:ext>
              </a:extLst>
            </p:cNvPr>
            <p:cNvSpPr txBox="1"/>
            <p:nvPr/>
          </p:nvSpPr>
          <p:spPr>
            <a:xfrm rot="18900000">
              <a:off x="9967831"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Weight loss</a:t>
              </a:r>
            </a:p>
          </p:txBody>
        </p:sp>
        <p:sp>
          <p:nvSpPr>
            <p:cNvPr id="55" name="TextBox 54">
              <a:extLst>
                <a:ext uri="{FF2B5EF4-FFF2-40B4-BE49-F238E27FC236}">
                  <a16:creationId xmlns:a16="http://schemas.microsoft.com/office/drawing/2014/main" id="{6895CE50-8CC5-154F-B2DA-53A5541DE180}"/>
                </a:ext>
              </a:extLst>
            </p:cNvPr>
            <p:cNvSpPr txBox="1"/>
            <p:nvPr/>
          </p:nvSpPr>
          <p:spPr>
            <a:xfrm rot="18900000">
              <a:off x="10367819" y="5800485"/>
              <a:ext cx="1423117" cy="246221"/>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Overall QoL</a:t>
              </a:r>
            </a:p>
          </p:txBody>
        </p:sp>
      </p:grpSp>
    </p:spTree>
    <p:extLst>
      <p:ext uri="{BB962C8B-B14F-4D97-AF65-F5344CB8AC3E}">
        <p14:creationId xmlns:p14="http://schemas.microsoft.com/office/powerpoint/2010/main" val="4398034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9.xml.rels><?xml version="1.0" encoding="UTF-8" standalone="yes"?>
<Relationships xmlns="http://schemas.openxmlformats.org/package/2006/relationships"><Relationship Id="rId1" Type="http://schemas.openxmlformats.org/officeDocument/2006/relationships/hyperlink" Target="https://www.nature.com/leu" TargetMode="External"/></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59C23CD5-9955-5D4B-8670-B804478838D9}" vid="{943BE80A-EBCC-7E4F-9C4C-522D1ECDE113}"/>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Incyte Oncology Masters">
  <a:themeElements>
    <a:clrScheme name="Incyte Oncology PPT template">
      <a:dk1>
        <a:srgbClr val="000000"/>
      </a:dk1>
      <a:lt1>
        <a:srgbClr val="FFFFFF"/>
      </a:lt1>
      <a:dk2>
        <a:srgbClr val="000000"/>
      </a:dk2>
      <a:lt2>
        <a:srgbClr val="FFFFFF"/>
      </a:lt2>
      <a:accent1>
        <a:srgbClr val="171E4C"/>
      </a:accent1>
      <a:accent2>
        <a:srgbClr val="23487C"/>
      </a:accent2>
      <a:accent3>
        <a:srgbClr val="6D6E72"/>
      </a:accent3>
      <a:accent4>
        <a:srgbClr val="46AAB4"/>
      </a:accent4>
      <a:accent5>
        <a:srgbClr val="E1E1E2"/>
      </a:accent5>
      <a:accent6>
        <a:srgbClr val="A6A7AA"/>
      </a:accent6>
      <a:hlink>
        <a:srgbClr val="171E4C"/>
      </a:hlink>
      <a:folHlink>
        <a:srgbClr val="46AAB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Default Blank 16-9 Template 01" id="{F665BC42-39F7-AF41-AFBE-30EE5AEC237A}" vid="{75A9AB36-FED3-B04A-A6EA-D4F6FA5ED429}"/>
    </a:ext>
  </a:ext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a:noFill/>
      </a:spPr>
      <a:bodyPr wrap="square" rtlCol="0">
        <a:spAutoFit/>
      </a:bodyPr>
      <a:lstStyle>
        <a:defPPr algn="l">
          <a:defRPr sz="1200" b="0">
            <a:effectLst/>
            <a:hlinkClick xmlns:r="http://schemas.openxmlformats.org/officeDocument/2006/relationships" r:id="rId1">
              <a:extLst>
                <a:ext uri="{A12FA001-AC4F-418D-AE19-62706E023703}">
                  <ahyp:hlinkClr xmlns:ahyp="http://schemas.microsoft.com/office/drawing/2018/hyperlinkcolor" val="tx"/>
                </a:ext>
              </a:extLst>
            </a:hlinkClick>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docProps/app.xml><?xml version="1.0" encoding="utf-8"?>
<Properties xmlns="http://schemas.openxmlformats.org/officeDocument/2006/extended-properties" xmlns:vt="http://schemas.openxmlformats.org/officeDocument/2006/docPropsVTypes">
  <Template/>
  <TotalTime>65020</TotalTime>
  <Words>18185</Words>
  <Application>Microsoft Macintosh PowerPoint</Application>
  <PresentationFormat>Widescreen</PresentationFormat>
  <Paragraphs>2630</Paragraphs>
  <Slides>191</Slides>
  <Notes>89</Notes>
  <HiddenSlides>0</HiddenSlides>
  <MMClips>0</MMClips>
  <ScaleCrop>false</ScaleCrop>
  <HeadingPairs>
    <vt:vector size="6" baseType="variant">
      <vt:variant>
        <vt:lpstr>Fonts Used</vt:lpstr>
      </vt:variant>
      <vt:variant>
        <vt:i4>33</vt:i4>
      </vt:variant>
      <vt:variant>
        <vt:lpstr>Theme</vt:lpstr>
      </vt:variant>
      <vt:variant>
        <vt:i4>19</vt:i4>
      </vt:variant>
      <vt:variant>
        <vt:lpstr>Slide Titles</vt:lpstr>
      </vt:variant>
      <vt:variant>
        <vt:i4>191</vt:i4>
      </vt:variant>
    </vt:vector>
  </HeadingPairs>
  <TitlesOfParts>
    <vt:vector size="243" baseType="lpstr">
      <vt:lpstr>ＭＳ Ｐゴシック</vt:lpstr>
      <vt:lpstr>-apple-system</vt:lpstr>
      <vt:lpstr>Aptos</vt:lpstr>
      <vt:lpstr>Aptos Display</vt:lpstr>
      <vt:lpstr>Arial</vt:lpstr>
      <vt:lpstr>Arial Narrow</vt:lpstr>
      <vt:lpstr>Arial Nova</vt:lpstr>
      <vt:lpstr>Avenir Black</vt:lpstr>
      <vt:lpstr>Avenir Book</vt:lpstr>
      <vt:lpstr>Calibri</vt:lpstr>
      <vt:lpstr>Calibri Light</vt:lpstr>
      <vt:lpstr>Cambria Math</vt:lpstr>
      <vt:lpstr>Corbel</vt:lpstr>
      <vt:lpstr>Courier New</vt:lpstr>
      <vt:lpstr>Franklin Gothic Book</vt:lpstr>
      <vt:lpstr>Geneva</vt:lpstr>
      <vt:lpstr>Helvetica</vt:lpstr>
      <vt:lpstr>Krub</vt:lpstr>
      <vt:lpstr>Lato</vt:lpstr>
      <vt:lpstr>Montserrat SemiBold</vt:lpstr>
      <vt:lpstr>Poppins</vt:lpstr>
      <vt:lpstr>Poppins Medium</vt:lpstr>
      <vt:lpstr>Proxima Nova Rg</vt:lpstr>
      <vt:lpstr>Roboto</vt:lpstr>
      <vt:lpstr>Roboto Cn</vt:lpstr>
      <vt:lpstr>Symbol</vt:lpstr>
      <vt:lpstr>System Font Regular</vt:lpstr>
      <vt:lpstr>Times</vt:lpstr>
      <vt:lpstr>Times New Roman</vt:lpstr>
      <vt:lpstr>Trebuchet MS</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2017_HTAA_Diabetes</vt:lpstr>
      <vt:lpstr>Office Theme</vt:lpstr>
      <vt:lpstr>2_Office Theme</vt:lpstr>
      <vt:lpstr>MSK Internal Template</vt:lpstr>
      <vt:lpstr>1_Office Theme</vt:lpstr>
      <vt:lpstr>3_Office Theme</vt:lpstr>
      <vt:lpstr>Incyte Oncology Masters</vt:lpstr>
      <vt:lpstr>5_Office Theme</vt:lpstr>
      <vt:lpstr>11_Office Theme</vt:lpstr>
      <vt:lpstr>Office 2013 - 2022 Theme</vt:lpstr>
      <vt:lpstr>3_Default Design</vt:lpstr>
      <vt:lpstr>Expert Second Opinion Investigators Discuss the Optimal Management  of Myelofibrosis and Systemic Mastocytosis</vt:lpstr>
      <vt:lpstr>Faculty</vt:lpstr>
      <vt:lpstr>Prof Harrison — Disclosures Faculty</vt:lpstr>
      <vt:lpstr>Dr Kuykendall — Disclosures Faculty</vt:lpstr>
      <vt:lpstr>Dr Oh — Disclosures Faculty</vt:lpstr>
      <vt:lpstr>Dr Palmer — Disclosures Faculty</vt:lpstr>
      <vt:lpstr>Dr Rampal — Disclosures Faculty</vt:lpstr>
      <vt:lpstr>Dr Love — Disclosures</vt:lpstr>
      <vt:lpstr>Commercial Support</vt:lpstr>
      <vt:lpstr>PowerPoint Presentation</vt:lpstr>
      <vt:lpstr>Expert Second Opinion Investigators Discuss the Role of Novel Treatment Approaches in the Care of Patients with Follicular Lymphoma and Diffuse Large B-Cell Lymphoma</vt:lpstr>
      <vt:lpstr>CASES FROM THE COMMUNITY Investigators Discuss the Role of Antibody-Drug  Conjugates in the Management of Triple-Negative  and HR-Positive Metastatic Breast Cancer</vt:lpstr>
      <vt:lpstr>CASES FROM THE COMMUNITY Investigators Discuss the Optimal Management  of HER2-Positive Breast Cancer</vt:lpstr>
      <vt:lpstr>CASES FROM THE COMMUNITY Investigators Discuss the Optimal Role of  Endocrine-Based and Other Strategies in the  Management of HR-Positive Breast Cancer</vt:lpstr>
      <vt:lpstr>Cases from the Community: Investigators Discuss Available Research Guiding the Management of Relapsed/Refractory Multiple Myeloma — What Happened at ASH 2025?</vt:lpstr>
      <vt:lpstr>Practical Perspectives on the Current and Future Management of Immune Thrombocytopenia — What Happened at ASH 2025?</vt:lpstr>
      <vt:lpstr>Practical Perspectives on the Current Role of Bispecific Antibodies  in the Management of Lymphoma — What Happened at ASH 2025?</vt:lpstr>
      <vt:lpstr>Grand Rounds</vt:lpstr>
      <vt:lpstr>PowerPoint Presentation</vt:lpstr>
      <vt:lpstr>Clinicians in the Meeting Room</vt:lpstr>
      <vt:lpstr>Clinicians Attending via Zoom</vt:lpstr>
      <vt:lpstr>About the Enduring Program</vt:lpstr>
      <vt:lpstr>RTP Content Distribution Platform</vt:lpstr>
      <vt:lpstr>PowerPoint Presentation</vt:lpstr>
      <vt:lpstr>PowerPoint Presentation</vt:lpstr>
      <vt:lpstr>ASH and SABCS RTP Video Participants</vt:lpstr>
      <vt:lpstr>ASH and SABCS RTP Participating Faculty</vt:lpstr>
      <vt:lpstr>Expert Second Opinion Investigators Discuss the Optimal Management  of Myelofibrosis and Systemic Mastocytosis</vt:lpstr>
      <vt:lpstr>PowerPoint Presentation</vt:lpstr>
      <vt:lpstr>Agenda</vt:lpstr>
      <vt:lpstr>Agenda</vt:lpstr>
      <vt:lpstr>Current Clinical Decision-Making for Myelofibrosis (MF) in the Absence of Severe Cytopenias </vt:lpstr>
      <vt:lpstr>Case Presentation</vt:lpstr>
      <vt:lpstr>NCCN Guidelines: Approach to MF Management</vt:lpstr>
      <vt:lpstr>To treat or not to treat?</vt:lpstr>
      <vt:lpstr>PowerPoint Presentation</vt:lpstr>
      <vt:lpstr>COMFORT-I: Key Efficacy Endpoints</vt:lpstr>
      <vt:lpstr>COMFORT-II: Efficacy Results</vt:lpstr>
      <vt:lpstr>Achieving a Spleen Response is Associated With Improved Overall Survival</vt:lpstr>
      <vt:lpstr>COMFORT Studies: Ruxolitinib Overcomes Adverse Prognostic Effect of Anemia in MF</vt:lpstr>
      <vt:lpstr>JAK Inhibitor Ruxolitinib in Myelofibrosis Patients; NCT01493414 — JUMP study</vt:lpstr>
      <vt:lpstr>JUMP study</vt:lpstr>
      <vt:lpstr>Dosing Ruxolitinib in anemia — REALISE study</vt:lpstr>
      <vt:lpstr>Results</vt:lpstr>
      <vt:lpstr>A prognostic model to predict survival after 6 months of ruxolitinib in patients with myelofibrosis</vt:lpstr>
      <vt:lpstr>JAKARTA: Phase 3 Study Design</vt:lpstr>
      <vt:lpstr>JAKARTA-1: Baseline Characteristics</vt:lpstr>
      <vt:lpstr>JAKARTA-1: Key Efficacy Endpoints </vt:lpstr>
      <vt:lpstr>JAKARTA-1: Hematologic/Nonhematologic Adverse Reactions</vt:lpstr>
      <vt:lpstr>Fedratinib Considerations</vt:lpstr>
      <vt:lpstr>JAKARTA: Progression-Free Survival</vt:lpstr>
      <vt:lpstr>Defining Treatment Failure in Clinical Practice</vt:lpstr>
      <vt:lpstr>Prognosis After Ruxolitinib Discontinuation1</vt:lpstr>
      <vt:lpstr>JAKARTA-2 Reanalysis Confirmed the Benefit of Post-Ruxolitinib Therapy with Fedratinib1</vt:lpstr>
      <vt:lpstr>JAKARTA-2: Fedratinib Is an Effective Option in Patients With MF Progressing on Ruxolitinib1</vt:lpstr>
      <vt:lpstr>Conclusions and future directions </vt:lpstr>
      <vt:lpstr>Case Presentation: 75-year-old woman presents with symptomatic JAK2 V617F-mutant primary MF with mild anemia (Hgb 9.9) and normal platelet count</vt:lpstr>
      <vt:lpstr>QUESTIONS FOR THE FACULTY</vt:lpstr>
      <vt:lpstr>Asymptomatic patients with MF; re-reads of pathology reports; “triple-negative” MF, secondary causes </vt:lpstr>
      <vt:lpstr>QUESTIONS FOR THE FACULTY</vt:lpstr>
      <vt:lpstr>Ruxolitinib-associated dermatologic cancers, weight gain</vt:lpstr>
      <vt:lpstr>QUESTIONS FOR THE FACULTY</vt:lpstr>
      <vt:lpstr>QUESTIONS FOR THE FACULTY</vt:lpstr>
      <vt:lpstr>Agenda</vt:lpstr>
      <vt:lpstr>Managing Myelofibrosis in  Patients with Anemia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Presentation: 72-year-old man with splenomegaly and mild fatigue is diagnosed with JAK2 V617F-mutant primary MF and receives momelotinib</vt:lpstr>
      <vt:lpstr>QUESTIONS FOR THE FACULTY</vt:lpstr>
      <vt:lpstr>Post-hoc analysis from SIMPLIFY-1 (EHA)</vt:lpstr>
      <vt:lpstr>PowerPoint Presentation</vt:lpstr>
      <vt:lpstr>QUESTIONS FOR THE FACULTY</vt:lpstr>
      <vt:lpstr>Agenda</vt:lpstr>
      <vt:lpstr>Management of Patients with Myelofibrosis and Thrombocytopenia</vt:lpstr>
      <vt:lpstr>Case Presentation</vt:lpstr>
      <vt:lpstr>The Spectrum of Myelofibrosis Phenotypes</vt:lpstr>
      <vt:lpstr>Thrombocytopenia: Incidence and Prevalence</vt:lpstr>
      <vt:lpstr>Thrombocytopenia is Prognostic of Inferior Outcomes </vt:lpstr>
      <vt:lpstr>Thrombocytopenia is Associated with Worse Symptom Burden</vt:lpstr>
      <vt:lpstr>Thrombocytopenia and Anemia Often Co-Occur</vt:lpstr>
      <vt:lpstr>Current JAK Inhibitor Landscape</vt:lpstr>
      <vt:lpstr>Pacritinib</vt:lpstr>
      <vt:lpstr>Pacritinib: Phase 3 Trial PERSIST-2 Pacritinib 400 mg QD or 200 mg BID vs BAT (Including JAK1/2 Inhibitors) in MF1</vt:lpstr>
      <vt:lpstr>PERSIST-2: Baseline Characteristics and BAT Received</vt:lpstr>
      <vt:lpstr>PERSIST-2: Spleen/Symptom Response</vt:lpstr>
      <vt:lpstr>PERSIST-2: Hematologic Stability </vt:lpstr>
      <vt:lpstr>PERSIST-2: Adverse Event Profile </vt:lpstr>
      <vt:lpstr> Response to Pacritinib is Associated with an Overall Survival Benefit</vt:lpstr>
      <vt:lpstr> Response to Pacritinib is Associated with an Overall Survival Benefit</vt:lpstr>
      <vt:lpstr>Pacritinib: Phase II Dose-Finding Study PAC203 in Patients With MF Intolerant of or Resistant to Ruxolitinib </vt:lpstr>
      <vt:lpstr>PAC203: Baseline Characteristics</vt:lpstr>
      <vt:lpstr>PAC203: Spleen Response Across Doses  (Evaluable Population, Week 24)</vt:lpstr>
      <vt:lpstr>PAC203: Symptom Responses Across Doses  (Evaluable Population, Week 24)</vt:lpstr>
      <vt:lpstr>PAC203: Hematologic Stability</vt:lpstr>
      <vt:lpstr>PAC203: Adverse Event Profile</vt:lpstr>
      <vt:lpstr>PowerPoint Presentation</vt:lpstr>
      <vt:lpstr>PACIFICA: A Randomized, Controlled Phase 3 Study of  Pacritinib Versus Physician's Choice in Patients with Primary  or Secondary Myelofibrosis and Severe Thrombocytopenia</vt:lpstr>
      <vt:lpstr>PowerPoint Presentation</vt:lpstr>
      <vt:lpstr>Summary </vt:lpstr>
      <vt:lpstr> Management of MF with moderate thrombocytopenia (75,000) </vt:lpstr>
      <vt:lpstr>QUESTIONS FOR THE FACULTY</vt:lpstr>
      <vt:lpstr>Agenda</vt:lpstr>
      <vt:lpstr>PowerPoint Presentation</vt:lpstr>
      <vt:lpstr>Anemia in myelofibrosis</vt:lpstr>
      <vt:lpstr>Targets of interest for anemia in MF</vt:lpstr>
      <vt:lpstr>Luspatercept</vt:lpstr>
      <vt:lpstr>PowerPoint Presentation</vt:lpstr>
      <vt:lpstr>Emerging outcomes from and potential implications of the Phase III INDEPENDENCE study evaluating luspatercept with concomitant JAK inhibitor therapy  </vt:lpstr>
      <vt:lpstr>Momelotinib and luspatercept have a complementary mechanism of action, which may improve anemia by promoting both early- and late-stage erythropoiesis, suggesting a potential additive and possibly synergistic benefit.  The phase II ODYSSEY trial (NCT06517875) assesses this.</vt:lpstr>
      <vt:lpstr>PowerPoint Presentation</vt:lpstr>
      <vt:lpstr>PowerPoint Presentation</vt:lpstr>
      <vt:lpstr>Phase II RESTORE Study Design</vt:lpstr>
      <vt:lpstr>PowerPoint Presentation</vt:lpstr>
      <vt:lpstr>PowerPoint Presentation</vt:lpstr>
      <vt:lpstr>Navtemadlin in JAKi R/R MF some key biological results... Driver Gene VAF Reduction Correlates with PFS and OS in All Cohorts</vt:lpstr>
      <vt:lpstr>Currently open first line study:</vt:lpstr>
      <vt:lpstr>BET Proteins Promote Myelofibrosis</vt:lpstr>
      <vt:lpstr>PowerPoint Presentation</vt:lpstr>
      <vt:lpstr>PowerPoint Presentation</vt:lpstr>
      <vt:lpstr>PowerPoint Presentation</vt:lpstr>
      <vt:lpstr>Other benefits</vt:lpstr>
      <vt:lpstr>Updates on accelerated phase and leukemia</vt:lpstr>
      <vt:lpstr>BET Inhibitor OPN-2853: Phase I PROMise Study</vt:lpstr>
      <vt:lpstr>Mutant targeted therapies currently being tested:</vt:lpstr>
      <vt:lpstr>INCA033989: a mutCALR-specific monoclonal antibody</vt:lpstr>
      <vt:lpstr>PowerPoint Presentation</vt:lpstr>
      <vt:lpstr>PowerPoint Presentation</vt:lpstr>
      <vt:lpstr>PowerPoint Presentation</vt:lpstr>
      <vt:lpstr>PowerPoint Presentation</vt:lpstr>
      <vt:lpstr>PowerPoint Presentation</vt:lpstr>
      <vt:lpstr>JAK2V617F-selective and Type II JAK2 Inhibitors</vt:lpstr>
      <vt:lpstr>Abstracts at ASH 2025 to watch out for…</vt:lpstr>
      <vt:lpstr>Case Presentation: 78-year-old woman with primary MF (CALR1 and SF3B1 mutations) and anemia receives luspatercept</vt:lpstr>
      <vt:lpstr>QUESTIONS FOR THE FACULTY</vt:lpstr>
      <vt:lpstr>Promising novel therapies under development for MF</vt:lpstr>
      <vt:lpstr>QUESTIONS FOR THE FACULTY</vt:lpstr>
      <vt:lpstr>Agenda</vt:lpstr>
      <vt:lpstr>Current and Future Management of Systemic Mastocytosis</vt:lpstr>
      <vt:lpstr>PowerPoint Presentation</vt:lpstr>
      <vt:lpstr>Presentation and Diagnosis</vt:lpstr>
      <vt:lpstr>How could people possibly get confused? </vt:lpstr>
      <vt:lpstr>PowerPoint Presentation</vt:lpstr>
      <vt:lpstr>PowerPoint Presentation</vt:lpstr>
      <vt:lpstr>Systemic Mastocytosis is Driven by the KIT D816V Mutation</vt:lpstr>
      <vt:lpstr>Available and Upcoming Therapies for Systemic Mastocytosis</vt:lpstr>
      <vt:lpstr>Avapritinib for Patients with Systemic Mastocytosis: Phase I EXPLORER</vt:lpstr>
      <vt:lpstr>PIONEER: Randomized, double-blind, placebo-controlled study in patients with Indolent Systemic Mastocytosis</vt:lpstr>
      <vt:lpstr>PIONEER: Primary Endpoint—TSS by ISM-SAF* </vt:lpstr>
      <vt:lpstr>PIONEER: Impact of Reduction in TSS on QoL</vt:lpstr>
      <vt:lpstr>PIONEER: Key Secondary Endpoints</vt:lpstr>
      <vt:lpstr>PIONEER: Safety</vt:lpstr>
      <vt:lpstr>PATHFINDER: Avapritinib in Advanced Systemic Mastocytosis</vt:lpstr>
      <vt:lpstr>PATHFINDER Safety</vt:lpstr>
      <vt:lpstr>PATHFINDER: Updates at ASH 2025 – Key Findings</vt:lpstr>
      <vt:lpstr>Summit: Phase 2 Clinical Study Evaluating Bezuclastinib in NonAdv SM</vt:lpstr>
      <vt:lpstr>Summit: Efficacy and Safety</vt:lpstr>
      <vt:lpstr>PowerPoint Presentation</vt:lpstr>
      <vt:lpstr>ASH 2025 – Bezuclastinib</vt:lpstr>
      <vt:lpstr>Elenestinib (BLU-263)</vt:lpstr>
      <vt:lpstr>Comparison of Potent KIT Inhibitors in Advanced SM</vt:lpstr>
      <vt:lpstr>Comparison of Potent KIT Inhibitors in Non-Advanced SM</vt:lpstr>
      <vt:lpstr>Future Directions</vt:lpstr>
      <vt:lpstr>Initial assessment of patients diagnosed with  systemic mastocytosis; avapritinib dosing</vt:lpstr>
      <vt:lpstr>QUESTIONS FOR THE FACULTY</vt:lpstr>
      <vt:lpstr>Systemic mastocytosis with associated hematologic neoplasm</vt:lpstr>
      <vt:lpstr>QUESTIONS FOR THE FACULTY</vt:lpstr>
      <vt:lpstr>Potential clinical role of bezuclastinib in therapy for systemic mastocytosis</vt:lpstr>
      <vt:lpstr>QUESTIONS FOR THE FACULTY</vt:lpstr>
      <vt:lpstr>Expert Second Opinion Investigators Discuss the Role of Novel Treatment Approaches in the Care of Patients with Follicular Lymphoma and Diffuse Large B-Cell Lymphoma</vt:lpstr>
      <vt:lpstr>PowerPoint Presentation</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Kirsten Miller</cp:lastModifiedBy>
  <cp:revision>7850</cp:revision>
  <cp:lastPrinted>2020-08-04T16:05:31Z</cp:lastPrinted>
  <dcterms:created xsi:type="dcterms:W3CDTF">2013-03-19T19:50:02Z</dcterms:created>
  <dcterms:modified xsi:type="dcterms:W3CDTF">2025-12-05T02:38:02Z</dcterms:modified>
  <cp:category/>
</cp:coreProperties>
</file>