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1.xml" ContentType="application/vnd.openxmlformats-officedocument.theme+xml"/>
  <Override PartName="/ppt/tags/tag7.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2.xml" ContentType="application/vnd.openxmlformats-officedocument.presentationml.notesSlide+xml"/>
  <Override PartName="/ppt/theme/themeOverride2.xml" ContentType="application/vnd.openxmlformats-officedocument.themeOverride+xml"/>
  <Override PartName="/ppt/tags/tag18.xml" ContentType="application/vnd.openxmlformats-officedocument.presentationml.tags+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tags/tag19.xml" ContentType="application/vnd.openxmlformats-officedocument.presentationml.tags+xml"/>
  <Override PartName="/ppt/theme/themeOverride5.xml" ContentType="application/vnd.openxmlformats-officedocument.themeOverride+xml"/>
  <Override PartName="/ppt/tags/tag20.xml" ContentType="application/vnd.openxmlformats-officedocument.presentationml.tags+xml"/>
  <Override PartName="/ppt/notesSlides/notesSlide1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ags/tag21.xml" ContentType="application/vnd.openxmlformats-officedocument.presentationml.tags+xml"/>
  <Override PartName="/ppt/theme/themeOverride8.xml" ContentType="application/vnd.openxmlformats-officedocument.themeOverride+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9.xml" ContentType="application/vnd.openxmlformats-officedocument.themeOverride+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9.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41" r:id="rId4"/>
    <p:sldMasterId id="2147485555" r:id="rId5"/>
    <p:sldMasterId id="2147485569" r:id="rId6"/>
    <p:sldMasterId id="2147485583" r:id="rId7"/>
    <p:sldMasterId id="2147485646" r:id="rId8"/>
    <p:sldMasterId id="2147485651" r:id="rId9"/>
    <p:sldMasterId id="2147485706" r:id="rId10"/>
    <p:sldMasterId id="2147485725" r:id="rId11"/>
    <p:sldMasterId id="2147485775" r:id="rId12"/>
    <p:sldMasterId id="2147485789" r:id="rId13"/>
  </p:sldMasterIdLst>
  <p:notesMasterIdLst>
    <p:notesMasterId r:id="rId110"/>
  </p:notesMasterIdLst>
  <p:handoutMasterIdLst>
    <p:handoutMasterId r:id="rId111"/>
  </p:handoutMasterIdLst>
  <p:sldIdLst>
    <p:sldId id="268" r:id="rId14"/>
    <p:sldId id="2147483557" r:id="rId15"/>
    <p:sldId id="2147471838" r:id="rId16"/>
    <p:sldId id="2147471837" r:id="rId17"/>
    <p:sldId id="2147480097" r:id="rId18"/>
    <p:sldId id="2147483647" r:id="rId19"/>
    <p:sldId id="258" r:id="rId20"/>
    <p:sldId id="259" r:id="rId21"/>
    <p:sldId id="265" r:id="rId22"/>
    <p:sldId id="13407" r:id="rId23"/>
    <p:sldId id="2147483567" r:id="rId24"/>
    <p:sldId id="2147483475" r:id="rId25"/>
    <p:sldId id="266" r:id="rId26"/>
    <p:sldId id="278" r:id="rId27"/>
    <p:sldId id="279" r:id="rId28"/>
    <p:sldId id="285" r:id="rId29"/>
    <p:sldId id="280" r:id="rId30"/>
    <p:sldId id="261" r:id="rId31"/>
    <p:sldId id="262" r:id="rId32"/>
    <p:sldId id="2147470325" r:id="rId33"/>
    <p:sldId id="409" r:id="rId34"/>
    <p:sldId id="410" r:id="rId35"/>
    <p:sldId id="415" r:id="rId36"/>
    <p:sldId id="2147470338" r:id="rId37"/>
    <p:sldId id="263" r:id="rId38"/>
    <p:sldId id="2147470290" r:id="rId39"/>
    <p:sldId id="622" r:id="rId40"/>
    <p:sldId id="623" r:id="rId41"/>
    <p:sldId id="2147470304" r:id="rId42"/>
    <p:sldId id="2147470311" r:id="rId43"/>
    <p:sldId id="2147470306" r:id="rId44"/>
    <p:sldId id="271" r:id="rId45"/>
    <p:sldId id="2147470331" r:id="rId46"/>
    <p:sldId id="264" r:id="rId47"/>
    <p:sldId id="2147470335" r:id="rId48"/>
    <p:sldId id="2147470330" r:id="rId49"/>
    <p:sldId id="2147470336" r:id="rId50"/>
    <p:sldId id="2147470342" r:id="rId51"/>
    <p:sldId id="2147470341" r:id="rId52"/>
    <p:sldId id="2147470339" r:id="rId53"/>
    <p:sldId id="2147470340" r:id="rId54"/>
    <p:sldId id="471" r:id="rId55"/>
    <p:sldId id="256" r:id="rId56"/>
    <p:sldId id="281" r:id="rId57"/>
    <p:sldId id="283" r:id="rId58"/>
    <p:sldId id="282" r:id="rId59"/>
    <p:sldId id="284" r:id="rId60"/>
    <p:sldId id="277" r:id="rId61"/>
    <p:sldId id="267" r:id="rId62"/>
    <p:sldId id="2147470781" r:id="rId63"/>
    <p:sldId id="2147470699" r:id="rId64"/>
    <p:sldId id="2147470733" r:id="rId65"/>
    <p:sldId id="2147470783" r:id="rId66"/>
    <p:sldId id="2147470753" r:id="rId67"/>
    <p:sldId id="2147470754" r:id="rId68"/>
    <p:sldId id="2147470697" r:id="rId69"/>
    <p:sldId id="2147483620" r:id="rId70"/>
    <p:sldId id="2147470767" r:id="rId71"/>
    <p:sldId id="2147470768" r:id="rId72"/>
    <p:sldId id="2147470769" r:id="rId73"/>
    <p:sldId id="2147470771" r:id="rId74"/>
    <p:sldId id="2147470772" r:id="rId75"/>
    <p:sldId id="411" r:id="rId76"/>
    <p:sldId id="451" r:id="rId77"/>
    <p:sldId id="2147483618" r:id="rId78"/>
    <p:sldId id="2147483619" r:id="rId79"/>
    <p:sldId id="2147483617" r:id="rId80"/>
    <p:sldId id="808" r:id="rId81"/>
    <p:sldId id="809" r:id="rId82"/>
    <p:sldId id="810" r:id="rId83"/>
    <p:sldId id="815" r:id="rId84"/>
    <p:sldId id="817" r:id="rId85"/>
    <p:sldId id="818" r:id="rId86"/>
    <p:sldId id="2147483613" r:id="rId87"/>
    <p:sldId id="2147483606" r:id="rId88"/>
    <p:sldId id="2147483616" r:id="rId89"/>
    <p:sldId id="2147483607" r:id="rId90"/>
    <p:sldId id="302" r:id="rId91"/>
    <p:sldId id="303" r:id="rId92"/>
    <p:sldId id="305" r:id="rId93"/>
    <p:sldId id="257" r:id="rId94"/>
    <p:sldId id="269" r:id="rId95"/>
    <p:sldId id="270" r:id="rId96"/>
    <p:sldId id="286" r:id="rId97"/>
    <p:sldId id="272" r:id="rId98"/>
    <p:sldId id="273" r:id="rId99"/>
    <p:sldId id="274" r:id="rId100"/>
    <p:sldId id="276" r:id="rId101"/>
    <p:sldId id="275" r:id="rId102"/>
    <p:sldId id="260" r:id="rId103"/>
    <p:sldId id="2147480152" r:id="rId104"/>
    <p:sldId id="2147480151" r:id="rId105"/>
    <p:sldId id="2147480153" r:id="rId106"/>
    <p:sldId id="2147480154" r:id="rId107"/>
    <p:sldId id="2147480155" r:id="rId108"/>
    <p:sldId id="2147480083" r:id="rId109"/>
  </p:sldIdLst>
  <p:sldSz cx="12192000" cy="6858000"/>
  <p:notesSz cx="7772400" cy="10058400"/>
  <p:custDataLst>
    <p:tags r:id="rId11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40FF"/>
    <a:srgbClr val="0432FF"/>
    <a:srgbClr val="C8986D"/>
    <a:srgbClr val="09179F"/>
    <a:srgbClr val="EEEEEE"/>
    <a:srgbClr val="002857"/>
    <a:srgbClr val="002253"/>
    <a:srgbClr val="001E47"/>
    <a:srgbClr val="070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5" autoAdjust="0"/>
    <p:restoredTop sz="96327" autoAdjust="0"/>
  </p:normalViewPr>
  <p:slideViewPr>
    <p:cSldViewPr snapToGrid="0">
      <p:cViewPr varScale="1">
        <p:scale>
          <a:sx n="124" d="100"/>
          <a:sy n="124" d="100"/>
        </p:scale>
        <p:origin x="400" y="176"/>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63" d="100"/>
        <a:sy n="163"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tableStyles" Target="tableStyle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gs" Target="tags/tag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commentAuthors" Target="commentAuthor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handoutMaster" Target="handoutMasters/handout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Sheet1!$B$2:$B$18</c:f>
              <c:numCache>
                <c:formatCode>General</c:formatCode>
                <c:ptCount val="17"/>
              </c:numCache>
            </c:numRef>
          </c:val>
          <c:extLst>
            <c:ext xmlns:c16="http://schemas.microsoft.com/office/drawing/2014/chart" uri="{C3380CC4-5D6E-409C-BE32-E72D297353CC}">
              <c16:uniqueId val="{00000000-8C38-8F4A-ADDD-04B5D8B45CF6}"/>
            </c:ext>
          </c:extLst>
        </c:ser>
        <c:ser>
          <c:idx val="1"/>
          <c:order val="1"/>
          <c:tx>
            <c:strRef>
              <c:f>Sheet1!$C$1</c:f>
              <c:strCache>
                <c:ptCount val="1"/>
                <c:pt idx="0">
                  <c:v>Series 2</c:v>
                </c:pt>
              </c:strCache>
            </c:strRef>
          </c:tx>
          <c:spPr>
            <a:solidFill>
              <a:schemeClr val="accent2"/>
            </a:solidFill>
            <a:ln>
              <a:noFill/>
            </a:ln>
            <a:effectLst/>
          </c:spPr>
          <c:invertIfNegative val="0"/>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Sheet1!$C$2:$C$18</c:f>
              <c:numCache>
                <c:formatCode>General</c:formatCode>
                <c:ptCount val="17"/>
              </c:numCache>
            </c:numRef>
          </c:val>
          <c:extLst>
            <c:ext xmlns:c16="http://schemas.microsoft.com/office/drawing/2014/chart" uri="{C3380CC4-5D6E-409C-BE32-E72D297353CC}">
              <c16:uniqueId val="{00000001-8C38-8F4A-ADDD-04B5D8B45CF6}"/>
            </c:ext>
          </c:extLst>
        </c:ser>
        <c:ser>
          <c:idx val="2"/>
          <c:order val="2"/>
          <c:tx>
            <c:strRef>
              <c:f>Sheet1!$D$1</c:f>
              <c:strCache>
                <c:ptCount val="1"/>
                <c:pt idx="0">
                  <c:v>Series 3</c:v>
                </c:pt>
              </c:strCache>
            </c:strRef>
          </c:tx>
          <c:spPr>
            <a:solidFill>
              <a:schemeClr val="accent3"/>
            </a:solidFill>
            <a:ln>
              <a:noFill/>
            </a:ln>
            <a:effectLst/>
          </c:spPr>
          <c:invertIfNegative val="0"/>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Sheet1!$D$2:$D$18</c:f>
              <c:numCache>
                <c:formatCode>General</c:formatCode>
                <c:ptCount val="17"/>
              </c:numCache>
            </c:numRef>
          </c:val>
          <c:extLst>
            <c:ext xmlns:c16="http://schemas.microsoft.com/office/drawing/2014/chart" uri="{C3380CC4-5D6E-409C-BE32-E72D297353CC}">
              <c16:uniqueId val="{00000002-8C38-8F4A-ADDD-04B5D8B45CF6}"/>
            </c:ext>
          </c:extLst>
        </c:ser>
        <c:dLbls>
          <c:showLegendKey val="0"/>
          <c:showVal val="0"/>
          <c:showCatName val="0"/>
          <c:showSerName val="0"/>
          <c:showPercent val="0"/>
          <c:showBubbleSize val="0"/>
        </c:dLbls>
        <c:gapWidth val="219"/>
        <c:overlap val="-27"/>
        <c:axId val="1282807951"/>
        <c:axId val="1283161071"/>
      </c:barChart>
      <c:catAx>
        <c:axId val="1282807951"/>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83161071"/>
        <c:crosses val="autoZero"/>
        <c:auto val="1"/>
        <c:lblAlgn val="ctr"/>
        <c:lblOffset val="100"/>
        <c:noMultiLvlLbl val="0"/>
      </c:catAx>
      <c:valAx>
        <c:axId val="1283161071"/>
        <c:scaling>
          <c:orientation val="minMax"/>
          <c:max val="1"/>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82807951"/>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strRef>
              <c:f>Sheet1!$A$2:$A$5</c:f>
              <c:strCache>
                <c:ptCount val="4"/>
                <c:pt idx="1">
                  <c:v>Category 2</c:v>
                </c:pt>
                <c:pt idx="2">
                  <c:v>Category 3</c:v>
                </c:pt>
                <c:pt idx="3">
                  <c:v>Category 4</c:v>
                </c:pt>
              </c:strCache>
            </c:strRef>
          </c:cat>
          <c:val>
            <c:numRef>
              <c:f>Sheet1!$B$2:$B$5</c:f>
              <c:numCache>
                <c:formatCode>General</c:formatCode>
                <c:ptCount val="4"/>
              </c:numCache>
            </c:numRef>
          </c:val>
          <c:smooth val="0"/>
          <c:extLst>
            <c:ext xmlns:c16="http://schemas.microsoft.com/office/drawing/2014/chart" uri="{C3380CC4-5D6E-409C-BE32-E72D297353CC}">
              <c16:uniqueId val="{00000000-4442-5641-8389-B2ADC57A5778}"/>
            </c:ext>
          </c:extLst>
        </c:ser>
        <c:dLbls>
          <c:showLegendKey val="0"/>
          <c:showVal val="0"/>
          <c:showCatName val="0"/>
          <c:showSerName val="0"/>
          <c:showPercent val="0"/>
          <c:showBubbleSize val="0"/>
        </c:dLbls>
        <c:smooth val="0"/>
        <c:axId val="123909632"/>
        <c:axId val="76375744"/>
      </c:lineChart>
      <c:catAx>
        <c:axId val="123909632"/>
        <c:scaling>
          <c:orientation val="minMax"/>
        </c:scaling>
        <c:delete val="1"/>
        <c:axPos val="b"/>
        <c:numFmt formatCode="General" sourceLinked="0"/>
        <c:majorTickMark val="out"/>
        <c:minorTickMark val="none"/>
        <c:tickLblPos val="nextTo"/>
        <c:crossAx val="76375744"/>
        <c:crosses val="autoZero"/>
        <c:auto val="1"/>
        <c:lblAlgn val="ctr"/>
        <c:lblOffset val="100"/>
        <c:noMultiLvlLbl val="0"/>
      </c:catAx>
      <c:valAx>
        <c:axId val="76375744"/>
        <c:scaling>
          <c:orientation val="minMax"/>
          <c:max val="100"/>
          <c:min val="-100"/>
        </c:scaling>
        <c:delete val="0"/>
        <c:axPos val="l"/>
        <c:numFmt formatCode="General" sourceLinked="1"/>
        <c:majorTickMark val="out"/>
        <c:minorTickMark val="none"/>
        <c:tickLblPos val="nextTo"/>
        <c:spPr>
          <a:ln w="19050">
            <a:solidFill>
              <a:schemeClr val="tx1"/>
            </a:solidFill>
          </a:ln>
        </c:spPr>
        <c:txPr>
          <a:bodyPr/>
          <a:lstStyle/>
          <a:p>
            <a:pPr>
              <a:defRPr sz="1000"/>
            </a:pPr>
            <a:endParaRPr lang="en-US"/>
          </a:p>
        </c:txPr>
        <c:crossAx val="123909632"/>
        <c:crosses val="autoZero"/>
        <c:crossBetween val="between"/>
        <c:majorUnit val="20"/>
        <c:minorUnit val="4.0000000000000008E-2"/>
      </c:valAx>
    </c:plotArea>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strRef>
              <c:f>Sheet1!$A$2:$A$5</c:f>
              <c:strCache>
                <c:ptCount val="4"/>
                <c:pt idx="1">
                  <c:v>Category 2</c:v>
                </c:pt>
                <c:pt idx="2">
                  <c:v>Category 3</c:v>
                </c:pt>
                <c:pt idx="3">
                  <c:v>Category 4</c:v>
                </c:pt>
              </c:strCache>
            </c:strRef>
          </c:cat>
          <c:val>
            <c:numRef>
              <c:f>Sheet1!$B$2:$B$5</c:f>
              <c:numCache>
                <c:formatCode>General</c:formatCode>
                <c:ptCount val="4"/>
              </c:numCache>
            </c:numRef>
          </c:val>
          <c:smooth val="0"/>
          <c:extLst>
            <c:ext xmlns:c16="http://schemas.microsoft.com/office/drawing/2014/chart" uri="{C3380CC4-5D6E-409C-BE32-E72D297353CC}">
              <c16:uniqueId val="{00000000-9AE3-1E4C-AC6E-8BAB38CCD086}"/>
            </c:ext>
          </c:extLst>
        </c:ser>
        <c:dLbls>
          <c:showLegendKey val="0"/>
          <c:showVal val="0"/>
          <c:showCatName val="0"/>
          <c:showSerName val="0"/>
          <c:showPercent val="0"/>
          <c:showBubbleSize val="0"/>
        </c:dLbls>
        <c:smooth val="0"/>
        <c:axId val="123909632"/>
        <c:axId val="76375744"/>
      </c:lineChart>
      <c:catAx>
        <c:axId val="123909632"/>
        <c:scaling>
          <c:orientation val="minMax"/>
        </c:scaling>
        <c:delete val="1"/>
        <c:axPos val="b"/>
        <c:numFmt formatCode="General" sourceLinked="0"/>
        <c:majorTickMark val="out"/>
        <c:minorTickMark val="none"/>
        <c:tickLblPos val="nextTo"/>
        <c:crossAx val="76375744"/>
        <c:crosses val="autoZero"/>
        <c:auto val="1"/>
        <c:lblAlgn val="ctr"/>
        <c:lblOffset val="100"/>
        <c:noMultiLvlLbl val="0"/>
      </c:catAx>
      <c:valAx>
        <c:axId val="76375744"/>
        <c:scaling>
          <c:orientation val="minMax"/>
          <c:max val="100"/>
          <c:min val="-100"/>
        </c:scaling>
        <c:delete val="0"/>
        <c:axPos val="l"/>
        <c:numFmt formatCode="General" sourceLinked="1"/>
        <c:majorTickMark val="out"/>
        <c:minorTickMark val="none"/>
        <c:tickLblPos val="nextTo"/>
        <c:spPr>
          <a:ln w="19050">
            <a:solidFill>
              <a:schemeClr val="tx1"/>
            </a:solidFill>
          </a:ln>
        </c:spPr>
        <c:txPr>
          <a:bodyPr/>
          <a:lstStyle/>
          <a:p>
            <a:pPr>
              <a:defRPr sz="1000"/>
            </a:pPr>
            <a:endParaRPr lang="en-US"/>
          </a:p>
        </c:txPr>
        <c:crossAx val="123909632"/>
        <c:crosses val="autoZero"/>
        <c:crossBetween val="between"/>
        <c:majorUnit val="20"/>
        <c:minorUnit val="4.0000000000000008E-2"/>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74565662986211E-2"/>
          <c:y val="4.1574959870888474E-2"/>
          <c:w val="0.88366506493116348"/>
          <c:h val="0.6437307383797019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Sheet1!$B$2:$B$26</c:f>
              <c:numCache>
                <c:formatCode>General</c:formatCode>
                <c:ptCount val="25"/>
              </c:numCache>
            </c:numRef>
          </c:val>
          <c:extLst>
            <c:ext xmlns:c16="http://schemas.microsoft.com/office/drawing/2014/chart" uri="{C3380CC4-5D6E-409C-BE32-E72D297353CC}">
              <c16:uniqueId val="{00000000-8AF2-0644-8683-54CFA49AB461}"/>
            </c:ext>
          </c:extLst>
        </c:ser>
        <c:ser>
          <c:idx val="1"/>
          <c:order val="1"/>
          <c:tx>
            <c:strRef>
              <c:f>Sheet1!$C$1</c:f>
              <c:strCache>
                <c:ptCount val="1"/>
                <c:pt idx="0">
                  <c:v>Series 2</c:v>
                </c:pt>
              </c:strCache>
            </c:strRef>
          </c:tx>
          <c:spPr>
            <a:solidFill>
              <a:schemeClr val="accent2"/>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Sheet1!$C$2:$C$26</c:f>
              <c:numCache>
                <c:formatCode>General</c:formatCode>
                <c:ptCount val="25"/>
              </c:numCache>
            </c:numRef>
          </c:val>
          <c:extLst>
            <c:ext xmlns:c16="http://schemas.microsoft.com/office/drawing/2014/chart" uri="{C3380CC4-5D6E-409C-BE32-E72D297353CC}">
              <c16:uniqueId val="{00000001-8AF2-0644-8683-54CFA49AB461}"/>
            </c:ext>
          </c:extLst>
        </c:ser>
        <c:ser>
          <c:idx val="2"/>
          <c:order val="2"/>
          <c:tx>
            <c:strRef>
              <c:f>Sheet1!$D$1</c:f>
              <c:strCache>
                <c:ptCount val="1"/>
                <c:pt idx="0">
                  <c:v>Series 3</c:v>
                </c:pt>
              </c:strCache>
            </c:strRef>
          </c:tx>
          <c:spPr>
            <a:solidFill>
              <a:schemeClr val="accent3"/>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Sheet1!$D$2:$D$26</c:f>
              <c:numCache>
                <c:formatCode>General</c:formatCode>
                <c:ptCount val="25"/>
              </c:numCache>
            </c:numRef>
          </c:val>
          <c:extLst>
            <c:ext xmlns:c16="http://schemas.microsoft.com/office/drawing/2014/chart" uri="{C3380CC4-5D6E-409C-BE32-E72D297353CC}">
              <c16:uniqueId val="{00000002-8AF2-0644-8683-54CFA49AB461}"/>
            </c:ext>
          </c:extLst>
        </c:ser>
        <c:dLbls>
          <c:showLegendKey val="0"/>
          <c:showVal val="0"/>
          <c:showCatName val="0"/>
          <c:showSerName val="0"/>
          <c:showPercent val="0"/>
          <c:showBubbleSize val="0"/>
        </c:dLbls>
        <c:gapWidth val="219"/>
        <c:overlap val="-27"/>
        <c:axId val="397163520"/>
        <c:axId val="42036608"/>
      </c:barChart>
      <c:catAx>
        <c:axId val="39716352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sz="1000"/>
            </a:pPr>
            <a:endParaRPr lang="en-US"/>
          </a:p>
        </c:txPr>
        <c:crossAx val="42036608"/>
        <c:crossesAt val="-2.5"/>
        <c:auto val="1"/>
        <c:lblAlgn val="ctr"/>
        <c:lblOffset val="100"/>
        <c:noMultiLvlLbl val="0"/>
      </c:catAx>
      <c:valAx>
        <c:axId val="42036608"/>
        <c:scaling>
          <c:orientation val="minMax"/>
          <c:max val="1.5"/>
          <c:min val="-2.5"/>
        </c:scaling>
        <c:delete val="0"/>
        <c:axPos val="l"/>
        <c:numFmt formatCode="General" sourceLinked="1"/>
        <c:majorTickMark val="out"/>
        <c:minorTickMark val="none"/>
        <c:tickLblPos val="nextTo"/>
        <c:spPr>
          <a:noFill/>
          <a:ln w="19050">
            <a:solidFill>
              <a:schemeClr val="tx1"/>
            </a:solidFill>
          </a:ln>
          <a:effectLst/>
        </c:spPr>
        <c:txPr>
          <a:bodyPr rot="-60000000" vert="horz"/>
          <a:lstStyle/>
          <a:p>
            <a:pPr>
              <a:defRPr sz="1000"/>
            </a:pPr>
            <a:endParaRPr lang="en-US"/>
          </a:p>
        </c:txPr>
        <c:crossAx val="397163520"/>
        <c:crosses val="autoZero"/>
        <c:crossBetween val="midCat"/>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68228345605939E-2"/>
          <c:y val="6.9187199809541369E-2"/>
          <c:w val="0.87362457090723389"/>
          <c:h val="0.6471821605913131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Sheet1!$B$2:$B$26</c:f>
              <c:numCache>
                <c:formatCode>General</c:formatCode>
                <c:ptCount val="25"/>
              </c:numCache>
            </c:numRef>
          </c:val>
          <c:extLst>
            <c:ext xmlns:c16="http://schemas.microsoft.com/office/drawing/2014/chart" uri="{C3380CC4-5D6E-409C-BE32-E72D297353CC}">
              <c16:uniqueId val="{00000000-8AF2-0644-8683-54CFA49AB461}"/>
            </c:ext>
          </c:extLst>
        </c:ser>
        <c:ser>
          <c:idx val="1"/>
          <c:order val="1"/>
          <c:tx>
            <c:strRef>
              <c:f>Sheet1!$C$1</c:f>
              <c:strCache>
                <c:ptCount val="1"/>
                <c:pt idx="0">
                  <c:v>Series 2</c:v>
                </c:pt>
              </c:strCache>
            </c:strRef>
          </c:tx>
          <c:spPr>
            <a:solidFill>
              <a:schemeClr val="accent2"/>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Sheet1!$C$2:$C$26</c:f>
              <c:numCache>
                <c:formatCode>General</c:formatCode>
                <c:ptCount val="25"/>
              </c:numCache>
            </c:numRef>
          </c:val>
          <c:extLst>
            <c:ext xmlns:c16="http://schemas.microsoft.com/office/drawing/2014/chart" uri="{C3380CC4-5D6E-409C-BE32-E72D297353CC}">
              <c16:uniqueId val="{00000001-8AF2-0644-8683-54CFA49AB461}"/>
            </c:ext>
          </c:extLst>
        </c:ser>
        <c:ser>
          <c:idx val="2"/>
          <c:order val="2"/>
          <c:tx>
            <c:strRef>
              <c:f>Sheet1!$D$1</c:f>
              <c:strCache>
                <c:ptCount val="1"/>
                <c:pt idx="0">
                  <c:v>Series 3</c:v>
                </c:pt>
              </c:strCache>
            </c:strRef>
          </c:tx>
          <c:spPr>
            <a:solidFill>
              <a:schemeClr val="accent3"/>
            </a:solidFill>
            <a:ln>
              <a:noFill/>
            </a:ln>
            <a:effectLst/>
          </c:spPr>
          <c:invertIfNegative val="0"/>
          <c:cat>
            <c:strRef>
              <c:f>Sheet1!$A$2:$A$26</c:f>
              <c:strCache>
                <c:ptCount val="25"/>
                <c:pt idx="0">
                  <c:v>Baseline</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pt idx="15">
                  <c:v>C16</c:v>
                </c:pt>
                <c:pt idx="16">
                  <c:v>C17</c:v>
                </c:pt>
                <c:pt idx="17">
                  <c:v>C18</c:v>
                </c:pt>
                <c:pt idx="18">
                  <c:v>C19</c:v>
                </c:pt>
                <c:pt idx="19">
                  <c:v>C20</c:v>
                </c:pt>
                <c:pt idx="20">
                  <c:v>C21</c:v>
                </c:pt>
                <c:pt idx="21">
                  <c:v>C22</c:v>
                </c:pt>
                <c:pt idx="22">
                  <c:v>C23</c:v>
                </c:pt>
                <c:pt idx="23">
                  <c:v>C24</c:v>
                </c:pt>
                <c:pt idx="24">
                  <c:v>C25</c:v>
                </c:pt>
              </c:strCache>
            </c:strRef>
          </c:cat>
          <c:val>
            <c:numRef>
              <c:f>Sheet1!$D$2:$D$26</c:f>
              <c:numCache>
                <c:formatCode>General</c:formatCode>
                <c:ptCount val="25"/>
              </c:numCache>
            </c:numRef>
          </c:val>
          <c:extLst>
            <c:ext xmlns:c16="http://schemas.microsoft.com/office/drawing/2014/chart" uri="{C3380CC4-5D6E-409C-BE32-E72D297353CC}">
              <c16:uniqueId val="{00000002-8AF2-0644-8683-54CFA49AB461}"/>
            </c:ext>
          </c:extLst>
        </c:ser>
        <c:dLbls>
          <c:showLegendKey val="0"/>
          <c:showVal val="0"/>
          <c:showCatName val="0"/>
          <c:showSerName val="0"/>
          <c:showPercent val="0"/>
          <c:showBubbleSize val="0"/>
        </c:dLbls>
        <c:gapWidth val="219"/>
        <c:overlap val="-27"/>
        <c:axId val="397346816"/>
        <c:axId val="197528384"/>
      </c:barChart>
      <c:catAx>
        <c:axId val="39734681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vert="horz"/>
          <a:lstStyle/>
          <a:p>
            <a:pPr>
              <a:defRPr sz="1000"/>
            </a:pPr>
            <a:endParaRPr lang="en-US"/>
          </a:p>
        </c:txPr>
        <c:crossAx val="197528384"/>
        <c:crossesAt val="-2.5"/>
        <c:auto val="1"/>
        <c:lblAlgn val="ctr"/>
        <c:lblOffset val="100"/>
        <c:noMultiLvlLbl val="0"/>
      </c:catAx>
      <c:valAx>
        <c:axId val="197528384"/>
        <c:scaling>
          <c:orientation val="minMax"/>
          <c:max val="1.5"/>
          <c:min val="-2.5"/>
        </c:scaling>
        <c:delete val="0"/>
        <c:axPos val="l"/>
        <c:numFmt formatCode="General" sourceLinked="1"/>
        <c:majorTickMark val="out"/>
        <c:minorTickMark val="none"/>
        <c:tickLblPos val="nextTo"/>
        <c:spPr>
          <a:noFill/>
          <a:ln w="19050">
            <a:solidFill>
              <a:schemeClr val="tx1"/>
            </a:solidFill>
          </a:ln>
          <a:effectLst/>
        </c:spPr>
        <c:txPr>
          <a:bodyPr rot="-60000000" vert="horz"/>
          <a:lstStyle/>
          <a:p>
            <a:pPr>
              <a:defRPr sz="1000"/>
            </a:pPr>
            <a:endParaRPr lang="en-US"/>
          </a:p>
        </c:txPr>
        <c:crossAx val="397346816"/>
        <c:crosses val="autoZero"/>
        <c:crossBetween val="midCat"/>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8FC0-9096-A1A0-5EC4-0BCF0CB755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11F96BE-F5F3-96DC-F97F-2D218162A03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D8BB547-F38A-BA33-5CEB-455DAB0EB1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E6D280E-4EA7-734D-AFD8-B355C5F0D2C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6303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F4A50-D96F-9AAB-2793-6CF28B0D9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9E166-A21D-DE9C-408D-998B5F1D3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F2412-1CE0-ED78-221F-4F218527D5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23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B7D78-E309-B24F-874E-D0386F6D3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6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Sarcomas are very heterogeneous, meaning they can look very differently. There are about 100 different types or </a:t>
            </a:r>
            <a:r>
              <a:rPr lang="en-US" dirty="0" err="1"/>
              <a:t>histologies</a:t>
            </a:r>
            <a:r>
              <a:rPr lang="en-US" dirty="0"/>
              <a:t> of sarcoma that can occur in any location in the body, ranging from the heart here, the leg, the mouth, the back of the abdomen, the gums or really any place you could imagine.  They can also occurring in any age.  One of the most critical pieces in taking care of patients with sarcoma, is knowing what type it is so we can best treat it. That is usually accomplished by doing a biopsy and looking at the tumor under the microscope.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FB3E5-D431-2C4D-BCD5-46AD1E5D6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0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B7D78-E309-B24F-874E-D0386F6D3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8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B7D78-E309-B24F-874E-D0386F6D3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2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81AAA-7A67-19B1-5527-AF1485301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3D622-5F13-2589-EF89-C560366DE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38B6A-A0D4-2BEA-11B1-490CC5A006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0FBE04-8415-E3DD-514E-44E96DCF9F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B7D78-E309-B24F-874E-D0386F6D3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09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36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7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49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00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B7D78-E309-B24F-874E-D0386F6D3A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567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838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F99AB-BCD2-78CD-6DC9-E68E0F1B1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CABA7-1635-3714-3EDA-8A1A7C76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F5B99-BE08-4F5F-2C5B-041ABE7E0F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759FE3-B931-5A94-FC3C-445893F447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788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193B-BC42-5B0B-4605-181EF82F5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DD044-BD1C-93EF-D8C4-00E99AE84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C0B7B-3746-CC25-2F6F-9DF207BB08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166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309D-F7CA-5A58-D359-D5548A8F3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3BE45-81AB-D7E1-7118-19B3F2C3E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53EAD-730D-8212-2F1B-988D063965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1435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A81F5-F478-57EB-9889-3800B2D7A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ADA45-6462-EE07-B885-90194057E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4980C-E018-A6F0-5A35-134A7F5C27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147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1D8B1-E798-E40A-A74C-2E971D736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21348-2302-8BA7-DA7D-FA082FDE3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05C2-ED12-4D3B-05B6-59DB54DDD7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3750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4EA4-8D17-6AF5-16C7-82EF2B9FA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057FC-8127-2E75-9EEA-41FD1076D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45BA50-9E4C-FC38-540A-A67174128A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6359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E511-D162-695B-676A-C832ABCE3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ADCE9-EC6B-24B9-A310-9764B479B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9AA2F-A917-C152-F0BC-2227DCAD73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264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E0AF-43BE-905E-AE60-E85CEE44B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86E4-A8CB-9AA3-646C-AB738E8DC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128DE-8989-A55D-9DE2-957831061E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099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1AAF-BDEC-7FB8-3322-CECA89F0DED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23E3A3E-FC22-B3D4-71B0-22C1AA79277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9350F4-07D5-34EB-CA82-72F3D100C6F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9AB605C-769B-2E40-A970-F25D776851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37511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groups have evaluated imatinib, sorafenib and pazopanib. The response rate and PFS for sorafenib and pazopanib seems to be highest to date. It is important</a:t>
            </a:r>
            <a:r>
              <a:rPr lang="en-US" baseline="0"/>
              <a:t> to note that many of these drugs are not approved for use in desmoid tumors and thus use of these drugs is off-label use.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1DCEC-2CE9-45A9-AFDF-4B79AEC7B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57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6426B"/>
                </a:solidFill>
                <a:latin typeface="Arial Narrow" panose="020B0606020202030204" pitchFamily="34" charset="0"/>
              </a:rPr>
              <a:t>DT, desmoid tumor; GSI, gamma secretase inhibitor; NICD, Notch intracellular domain.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749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tx1"/>
                </a:solidFill>
                <a:latin typeface="Arial Narrow" panose="020B0606020202030204" pitchFamily="34" charset="0"/>
              </a:rPr>
              <a:t>Kasper B et al. ESMO 2022. </a:t>
            </a:r>
            <a:r>
              <a:rPr lang="en-US" b="0" i="0">
                <a:solidFill>
                  <a:srgbClr val="212121"/>
                </a:solidFill>
                <a:effectLst/>
                <a:latin typeface="Roboto" panose="02000000000000000000" pitchFamily="2" charset="0"/>
              </a:rPr>
              <a:t>Abstract LBA2.</a:t>
            </a:r>
            <a:endParaRPr lang="en-US">
              <a:solidFill>
                <a:schemeClr val="tx1"/>
              </a:solidFill>
              <a:latin typeface="Arial Narrow" panose="020B0606020202030204" pitchFamily="34" charset="0"/>
            </a:endParaRPr>
          </a:p>
          <a:p>
            <a:endParaRPr lang="en-US">
              <a:solidFill>
                <a:schemeClr val="tx1"/>
              </a:solidFill>
              <a:latin typeface="Arial Narrow" panose="020B0606020202030204" pitchFamily="34" charset="0"/>
            </a:endParaRPr>
          </a:p>
          <a:p>
            <a:r>
              <a:rPr lang="en-US">
                <a:solidFill>
                  <a:schemeClr val="tx1"/>
                </a:solidFill>
                <a:latin typeface="Arial Narrow" panose="020B0606020202030204" pitchFamily="34" charset="0"/>
              </a:rPr>
              <a:t>BID, twice-daily dosing; BPI-SF, Brief Pain Inventory–Short Form; DT, desmoid tumor; DTIS, GODDESS DT Impact Scale; DTSS, GODDESS DT Symptom Scale; EORTC QLQ-C30, European </a:t>
            </a:r>
            <a:r>
              <a:rPr lang="en-US" err="1">
                <a:solidFill>
                  <a:schemeClr val="tx1"/>
                </a:solidFill>
                <a:latin typeface="Arial Narrow" panose="020B0606020202030204" pitchFamily="34" charset="0"/>
              </a:rPr>
              <a:t>Organisation</a:t>
            </a:r>
            <a:r>
              <a:rPr lang="en-US">
                <a:solidFill>
                  <a:schemeClr val="tx1"/>
                </a:solidFill>
                <a:latin typeface="Arial Narrow" panose="020B0606020202030204" pitchFamily="34" charset="0"/>
              </a:rPr>
              <a:t> for Research and Treatment of Cancer Quality of Life Questionnaire-Core 30; GODDESS, </a:t>
            </a:r>
            <a:r>
              <a:rPr lang="en-US" err="1">
                <a:solidFill>
                  <a:schemeClr val="tx1"/>
                </a:solidFill>
                <a:latin typeface="Arial Narrow" panose="020B0606020202030204" pitchFamily="34" charset="0"/>
              </a:rPr>
              <a:t>GOunder</a:t>
            </a:r>
            <a:r>
              <a:rPr lang="en-US">
                <a:solidFill>
                  <a:schemeClr val="tx1"/>
                </a:solidFill>
                <a:latin typeface="Arial Narrow" panose="020B0606020202030204" pitchFamily="34" charset="0"/>
              </a:rPr>
              <a:t>/Desmoid Tumor Research Foundation </a:t>
            </a:r>
            <a:r>
              <a:rPr lang="en-US" err="1">
                <a:solidFill>
                  <a:schemeClr val="tx1"/>
                </a:solidFill>
                <a:latin typeface="Arial Narrow" panose="020B0606020202030204" pitchFamily="34" charset="0"/>
              </a:rPr>
              <a:t>DEsmoid</a:t>
            </a:r>
            <a:r>
              <a:rPr lang="en-US">
                <a:solidFill>
                  <a:schemeClr val="tx1"/>
                </a:solidFill>
                <a:latin typeface="Arial Narrow" panose="020B0606020202030204" pitchFamily="34" charset="0"/>
              </a:rPr>
              <a:t> Symptom/Impact Scale; RECIST, Response Evaluation Criteria in Solid Tumors.</a:t>
            </a:r>
            <a:br>
              <a:rPr lang="en-US">
                <a:solidFill>
                  <a:schemeClr val="tx1"/>
                </a:solidFill>
                <a:latin typeface="Arial Narrow" panose="020B0606020202030204" pitchFamily="34" charset="0"/>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500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323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6426B"/>
                </a:solidFill>
                <a:latin typeface="Arial Narrow" panose="020B0606020202030204" pitchFamily="34" charset="0"/>
              </a:rPr>
              <a:t>LS, least squares.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529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6426B"/>
                </a:solidFill>
                <a:latin typeface="Arial Narrow" panose="020B0606020202030204" pitchFamily="34" charset="0"/>
              </a:rPr>
              <a:t>DT, desmoid tumor; DTSS, GODDESS DT Symptom Scale; GODDESS, </a:t>
            </a:r>
            <a:r>
              <a:rPr lang="en-US" err="1">
                <a:solidFill>
                  <a:srgbClr val="06426B"/>
                </a:solidFill>
                <a:latin typeface="Arial Narrow" panose="020B0606020202030204" pitchFamily="34" charset="0"/>
              </a:rPr>
              <a:t>GOunder</a:t>
            </a:r>
            <a:r>
              <a:rPr lang="en-US">
                <a:solidFill>
                  <a:srgbClr val="06426B"/>
                </a:solidFill>
                <a:latin typeface="Arial Narrow" panose="020B0606020202030204" pitchFamily="34" charset="0"/>
              </a:rPr>
              <a:t>/Desmoid Tumor Research Foundation </a:t>
            </a:r>
            <a:r>
              <a:rPr lang="en-US" err="1">
                <a:solidFill>
                  <a:srgbClr val="06426B"/>
                </a:solidFill>
                <a:latin typeface="Arial Narrow" panose="020B0606020202030204" pitchFamily="34" charset="0"/>
              </a:rPr>
              <a:t>DEsmoid</a:t>
            </a:r>
            <a:r>
              <a:rPr lang="en-US">
                <a:solidFill>
                  <a:srgbClr val="06426B"/>
                </a:solidFill>
                <a:latin typeface="Arial Narrow" panose="020B0606020202030204" pitchFamily="34" charset="0"/>
              </a:rPr>
              <a:t> Symptom/Impact Scale; LS, least squares.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4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6426B"/>
                </a:solidFill>
                <a:latin typeface="Arial Narrow" panose="020B0606020202030204" pitchFamily="34" charset="0"/>
              </a:rPr>
              <a:t>TEAE, treatment-emergent adverse event.</a:t>
            </a:r>
            <a:endParaRPr lang="en-US" baseline="30000">
              <a:solidFill>
                <a:srgbClr val="06426B"/>
              </a:solidFill>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845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06426B"/>
                </a:solidFill>
                <a:latin typeface="Arial Narrow" panose="020B0606020202030204" pitchFamily="34" charset="0"/>
              </a:rPr>
              <a:t>OD, ovarian dysfunction.</a:t>
            </a: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baseline="30000" dirty="0">
              <a:solidFill>
                <a:srgbClr val="06426B"/>
              </a:solidFill>
              <a:latin typeface="Arial Narrow" panose="020B0606020202030204" pitchFamily="34" charset="0"/>
            </a:endParaRPr>
          </a:p>
          <a:p>
            <a:r>
              <a:rPr lang="en-US" dirty="0">
                <a:solidFill>
                  <a:srgbClr val="000000"/>
                </a:solidFill>
              </a:rPr>
              <a:t>1. Thurston et al. Obstet </a:t>
            </a:r>
            <a:r>
              <a:rPr lang="en-US" dirty="0" err="1">
                <a:solidFill>
                  <a:srgbClr val="000000"/>
                </a:solidFill>
              </a:rPr>
              <a:t>Gynecol</a:t>
            </a:r>
            <a:r>
              <a:rPr lang="en-US" dirty="0">
                <a:solidFill>
                  <a:srgbClr val="000000"/>
                </a:solidFill>
              </a:rPr>
              <a:t> Clin North Am. 2011;38:489-501. 2. Mauri et al. Front Endocrinol (Lausanne). 2020;11:572388.</a:t>
            </a:r>
          </a:p>
          <a:p>
            <a:r>
              <a:rPr lang="en-US" dirty="0">
                <a:solidFill>
                  <a:srgbClr val="000000"/>
                </a:solidFill>
              </a:rPr>
              <a:t>1. Kasper B et al. ESMO 2022. Abstract LBA2.</a:t>
            </a:r>
          </a:p>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baseline="30000" dirty="0">
              <a:solidFill>
                <a:srgbClr val="06426B"/>
              </a:solidFill>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EC01F-C707-4841-AFA5-45F6E1F3C2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34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remaining few minutes, I will discuss TGCT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1DCEC-2CE9-45A9-AFDF-4B79AEC7B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112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charset="0"/>
                <a:cs typeface="+mn-cs"/>
              </a:rPr>
              <a:t>-</a:t>
            </a:r>
            <a:r>
              <a:rPr lang="en-US" sz="1400" b="1" dirty="0"/>
              <a:t>CME: new slide</a:t>
            </a:r>
          </a:p>
          <a:p>
            <a:pPr defTabSz="914400" eaLnBrk="1" hangingPunct="1">
              <a:defRPr/>
            </a:pPr>
            <a:endParaRPr lang="en-US" sz="1400" b="1" dirty="0">
              <a:latin typeface="Arial" charset="0"/>
              <a:cs typeface="+mn-cs"/>
            </a:endParaRPr>
          </a:p>
        </p:txBody>
      </p:sp>
    </p:spTree>
    <p:extLst>
      <p:ext uri="{BB962C8B-B14F-4D97-AF65-F5344CB8AC3E}">
        <p14:creationId xmlns:p14="http://schemas.microsoft.com/office/powerpoint/2010/main" val="368861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EADE2-DE0B-7529-FC0D-EF685637F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8D80C-FD2F-2850-6564-576CCE28F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848CB-63B5-E9BC-E12D-45EE30993B7B}"/>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EDDD565-50A7-FEC6-30FB-0599D54893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D2840-D5FF-4B66-9700-222209DBC4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603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A1C2-A25F-50CA-8A79-7738B78FA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EDE19-584B-0655-AA89-80013BB95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3D225-DE47-9699-070A-15F5E2DD748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a:extLst>
              <a:ext uri="{FF2B5EF4-FFF2-40B4-BE49-F238E27FC236}">
                <a16:creationId xmlns:a16="http://schemas.microsoft.com/office/drawing/2014/main" id="{22ADDF4D-D7E5-5ED9-DC43-B600ECAFD6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D2840-D5FF-4B66-9700-222209DBC4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076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C491C-953C-04F7-B2F1-ACD14661C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5A09B-52FC-93BA-E4D4-434F0254E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BF8AA-74D0-E76F-CB4F-5FC093596C6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p:txBody>
      </p:sp>
      <p:sp>
        <p:nvSpPr>
          <p:cNvPr id="4" name="Slide Number Placeholder 3">
            <a:extLst>
              <a:ext uri="{FF2B5EF4-FFF2-40B4-BE49-F238E27FC236}">
                <a16:creationId xmlns:a16="http://schemas.microsoft.com/office/drawing/2014/main" id="{92773A16-AEAB-3393-D336-351B79B67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D2840-D5FF-4B66-9700-222209DBC4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805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3F8F-0A43-3281-14A8-0CED7A3BC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5A75D-06FE-01EF-319C-F60E99C5C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A9D5C-5C51-630D-8802-9A5D52852593}"/>
              </a:ext>
            </a:extLst>
          </p:cNvPr>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B3A266F9-2490-DE58-1E44-E1A24011BF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D2840-D5FF-4B66-9700-222209DBC4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76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C769D-FC0E-9A97-5CB2-4EB4ED443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31641-D4E4-647F-2DBD-1FBF685C2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ADB6-351A-AFF5-E19E-CB7E15FC86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79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CD91-3836-9329-4365-7886890D9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2C5E1-B847-07D5-D12E-5F0DD6535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AB114-C825-4FA1-4E5F-3387867429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0297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8D122-0896-BF68-9075-2C4AA5B43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2A0C6-96C2-ED6C-E76E-25711E80C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0C519-C10B-F7B9-8F72-41DC4B0FAA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48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E496-DDD1-4CFB-2DDF-F07893688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DB433-6DAC-2E07-9791-962417136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37E66-04F5-EDB6-1880-7C09CE3C57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442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5E40-A34A-9645-B1AC-6D471BC32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3A6EB-33DA-0603-B49B-FA87D3EE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4F427-BD16-56D1-EEE2-767386A6F4A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8613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4AA8-763D-1B28-DAF5-E17B51DF7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9970-2CF0-23F2-8DDB-43BD8AC14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DC86F-B53F-8084-48B1-50322E9225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67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C27E8-2572-CF3C-AEAF-14054F395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AA892-3795-189E-197B-67C103A04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D5B82-1EE7-8851-482F-95EB737137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36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1603-E7A4-9CD1-9A1B-13DB75E39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39353-227A-FC39-D671-9AEAAB5B0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0CEF6-0DC6-1BAE-E19B-6EF7DDD2C4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6795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7FF8-6946-BBB0-471C-7B272B3E8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B9FAA-AD7D-3D94-0025-CCA114A7F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0625A-37DA-DAEB-959A-0F3B5C2E24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7314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6ADA2-9907-4AAB-5A84-BAA71884A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0341F-D3DB-3269-F1DF-F260406FA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DFF75-6658-AA55-5578-11E8F9DE8B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531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98322-7533-8C66-A7A6-E135F0688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BCA64-5AE8-22E8-3D6A-7851DF76E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D8DAC-D75C-EA7B-80A8-4D9EADD9CF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295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A6E24-CF34-728D-E4A1-B5F534F72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51362-3409-A149-CCCB-ED9445F62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4171E-604F-C7DC-B585-D7E9EDC9228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059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C100-5330-4FEF-38B0-B53B25FDC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BA5F6-845D-42DC-9A9C-04B96CFE5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D51D3-3FD9-B5D7-7207-C214ABD490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995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xml"/><Relationship Id="rId1" Type="http://schemas.openxmlformats.org/officeDocument/2006/relationships/tags" Target="../tags/tag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088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3026415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093435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4260143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50746"/>
            <a:ext cx="10972800" cy="718929"/>
          </a:xfrm>
        </p:spPr>
        <p:txBody>
          <a:bodyPr>
            <a:normAutofit/>
          </a:bodyPr>
          <a:lstStyle>
            <a:lvl1pPr>
              <a:defRPr sz="3000"/>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203387"/>
            <a:ext cx="10972800" cy="458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ext Placeholder 8">
            <a:extLst>
              <a:ext uri="{FF2B5EF4-FFF2-40B4-BE49-F238E27FC236}">
                <a16:creationId xmlns:a16="http://schemas.microsoft.com/office/drawing/2014/main" id="{FE352683-71C9-8662-92A2-09F24BD0D06C}"/>
              </a:ext>
            </a:extLst>
          </p:cNvPr>
          <p:cNvSpPr>
            <a:spLocks noGrp="1"/>
          </p:cNvSpPr>
          <p:nvPr>
            <p:ph type="body" sz="quarter" idx="14" hasCustomPrompt="1"/>
          </p:nvPr>
        </p:nvSpPr>
        <p:spPr>
          <a:xfrm>
            <a:off x="640080" y="5852159"/>
            <a:ext cx="10972800" cy="358616"/>
          </a:xfrm>
        </p:spPr>
        <p:txBody>
          <a:bodyPr>
            <a:noAutofit/>
          </a:bodyPr>
          <a:lstStyle>
            <a:lvl1pPr marL="0" indent="0">
              <a:spcBef>
                <a:spcPts val="0"/>
              </a:spcBef>
              <a:buFontTx/>
              <a:buNone/>
              <a:defRPr sz="8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Footnote</a:t>
            </a:r>
          </a:p>
        </p:txBody>
      </p:sp>
    </p:spTree>
    <p:extLst>
      <p:ext uri="{BB962C8B-B14F-4D97-AF65-F5344CB8AC3E}">
        <p14:creationId xmlns:p14="http://schemas.microsoft.com/office/powerpoint/2010/main" val="15123292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660760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439846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075117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292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75619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4421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1400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99823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923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75991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21466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9453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827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4786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154480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504000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032968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579022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30833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450336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495906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32917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925468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133943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6380558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704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4FAA-8439-4D02-8E81-3065D77517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81EA5-331A-42C9-BCC7-AF3ED0EBD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61A751-46DD-4A4F-A1AD-9924C36AB80B}"/>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66D20BCA-2DD2-4659-A932-8C6DF4267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5762E-923D-4542-97E5-844851F0B178}"/>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4083548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CF16-7D86-413D-963A-96B757A593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CA7A0-3146-4A35-8522-5D5F9423C4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876A7-AD0D-405F-84B8-FC8B9C70EF7E}"/>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31C2330D-4B98-41D1-8024-6DD5FC0FD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AB2F4-F485-4F72-98F2-EDA47E339868}"/>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9014768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EA24-FCAF-4FEC-A2F6-47AA50083F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70731-332E-42FD-BE87-B08097343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A6A1C-D1A3-4412-A83F-1FC72F9020D3}"/>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896877DE-6BAA-4DE6-AEB2-62C57C112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A6A04-0588-4E45-A6FA-55D4DD023789}"/>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28145002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4273-6A4B-4BBC-83A8-73B9E18EE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A1EBB-FD6F-45D7-8132-43F7535B2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57195-2922-4494-9DD9-28269C3CB4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18CB30-E4AB-4C7D-8B32-E1DDFAAC53B8}"/>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6" name="Footer Placeholder 5">
            <a:extLst>
              <a:ext uri="{FF2B5EF4-FFF2-40B4-BE49-F238E27FC236}">
                <a16:creationId xmlns:a16="http://schemas.microsoft.com/office/drawing/2014/main" id="{A81F0252-343C-498F-85BA-CE319CD58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4E26A-7A29-4230-BD6D-4D9AE7CA1D0B}"/>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39589427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94E4-A2BE-40CE-A969-0804CA18F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045B00-9DC4-49E0-AB08-56F062A49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CDD73D-12B2-4F06-B067-9B6D3DE85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F71C8-37A1-4B84-83FF-9DB68C67E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6C4FD2-3522-4A11-A7D5-E87420190D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3133-255B-4A90-99B5-E5F77314A5D5}"/>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8" name="Footer Placeholder 7">
            <a:extLst>
              <a:ext uri="{FF2B5EF4-FFF2-40B4-BE49-F238E27FC236}">
                <a16:creationId xmlns:a16="http://schemas.microsoft.com/office/drawing/2014/main" id="{F9D532EC-F4A8-48FE-9EF2-3EB05A728E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4EF8C-4C52-4330-8EE3-84A4A5659F44}"/>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3726952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6350-8F2A-4EAC-89C2-B550EB00E0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FE09CD-FE72-487F-9609-89F558E142F5}"/>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4" name="Footer Placeholder 3">
            <a:extLst>
              <a:ext uri="{FF2B5EF4-FFF2-40B4-BE49-F238E27FC236}">
                <a16:creationId xmlns:a16="http://schemas.microsoft.com/office/drawing/2014/main" id="{62D2EF1C-F382-4630-B894-B319D4E72D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FD773-9E10-4B86-9A84-364EE5860E38}"/>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2546015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1C96E-5E71-4D7F-9646-4210638E96FD}"/>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3" name="Footer Placeholder 2">
            <a:extLst>
              <a:ext uri="{FF2B5EF4-FFF2-40B4-BE49-F238E27FC236}">
                <a16:creationId xmlns:a16="http://schemas.microsoft.com/office/drawing/2014/main" id="{37CA0155-AE1B-4AA9-B528-416509B63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F0E1E-D313-476E-B61D-6FD723F660BF}"/>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6371600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6C64-ABDC-48C1-A01E-89A95DFE9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0F7CDB-5E79-43C3-B4C1-659D1C5A7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56CF7-4473-427C-8D54-508FE9D65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422EC-7EF9-438F-9553-DF39BF74ABFA}"/>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6" name="Footer Placeholder 5">
            <a:extLst>
              <a:ext uri="{FF2B5EF4-FFF2-40B4-BE49-F238E27FC236}">
                <a16:creationId xmlns:a16="http://schemas.microsoft.com/office/drawing/2014/main" id="{3DAABD01-CC0A-4421-AC61-EEEBE4D00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3AF62-23C5-414A-ACFF-AFD242BD3A16}"/>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6202271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9B6-F77D-4B0B-93A6-0D471BF34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36D5F-C33D-480F-AB92-A704C5D47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FA5D30-F508-49DC-862A-9AD8EBD3B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58368-2D81-4724-B9F9-7614CAD27744}"/>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6" name="Footer Placeholder 5">
            <a:extLst>
              <a:ext uri="{FF2B5EF4-FFF2-40B4-BE49-F238E27FC236}">
                <a16:creationId xmlns:a16="http://schemas.microsoft.com/office/drawing/2014/main" id="{E7672999-1FDD-49F8-9F6D-E8CD848B4B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36566-2A48-4CC6-87C3-BAE6F1A3CFEF}"/>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105770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B729-49C0-4FF9-AD17-E9A4E3C077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E3269B-14E2-4194-8F4D-37366A28FD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716AE-B930-4AED-A1A8-BD085E3905F0}"/>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CE406574-A1C7-474C-A2AE-9877E4563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DED06-A2DA-43CE-BCC5-CDAE9D8FF2AA}"/>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32224163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67D73-EA04-45A3-B647-6A7000B463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509CB-C006-479F-AE3D-259F235BBD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6D867-7CAF-4030-8A13-63A616CE366F}"/>
              </a:ext>
            </a:extLst>
          </p:cNvPr>
          <p:cNvSpPr>
            <a:spLocks noGrp="1"/>
          </p:cNvSpPr>
          <p:nvPr>
            <p:ph type="dt" sz="half" idx="10"/>
          </p:nvPr>
        </p:nvSpPr>
        <p:spPr/>
        <p:txBody>
          <a:body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8F61D781-CE9E-46FF-8F66-E9FFE7A27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755F3-D3A8-4405-8A7A-8B3538A2D665}"/>
              </a:ext>
            </a:extLst>
          </p:cNvPr>
          <p:cNvSpPr>
            <a:spLocks noGrp="1"/>
          </p:cNvSpPr>
          <p:nvPr>
            <p:ph type="sldNum" sz="quarter" idx="12"/>
          </p:nvPr>
        </p:nvSpPr>
        <p:spPr/>
        <p:txBody>
          <a:bodyPr/>
          <a:lstStyle/>
          <a:p>
            <a:fld id="{C8358519-4E58-4CCD-8B12-E96C5DB5191A}" type="slidenum">
              <a:rPr lang="en-US" smtClean="0"/>
              <a:t>‹#›</a:t>
            </a:fld>
            <a:endParaRPr lang="en-US"/>
          </a:p>
        </p:txBody>
      </p:sp>
    </p:spTree>
    <p:extLst>
      <p:ext uri="{BB962C8B-B14F-4D97-AF65-F5344CB8AC3E}">
        <p14:creationId xmlns:p14="http://schemas.microsoft.com/office/powerpoint/2010/main" val="38772775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resentation Title Slide">
  <p:cSld name="Presentation Title Slide">
    <p:spTree>
      <p:nvGrpSpPr>
        <p:cNvPr id="1" name="Shape 38"/>
        <p:cNvGrpSpPr/>
        <p:nvPr/>
      </p:nvGrpSpPr>
      <p:grpSpPr>
        <a:xfrm>
          <a:off x="0" y="0"/>
          <a:ext cx="0" cy="0"/>
          <a:chOff x="0" y="0"/>
          <a:chExt cx="0" cy="0"/>
        </a:xfrm>
      </p:grpSpPr>
      <p:pic>
        <p:nvPicPr>
          <p:cNvPr id="5" name="Picture 4">
            <a:extLst>
              <a:ext uri="{FF2B5EF4-FFF2-40B4-BE49-F238E27FC236}">
                <a16:creationId xmlns:a16="http://schemas.microsoft.com/office/drawing/2014/main" id="{5AEACB7C-D06C-67CC-384E-71D45515D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93"/>
            <a:ext cx="12189600" cy="6883493"/>
          </a:xfrm>
          <a:prstGeom prst="rect">
            <a:avLst/>
          </a:prstGeom>
        </p:spPr>
      </p:pic>
      <p:sp>
        <p:nvSpPr>
          <p:cNvPr id="3" name="Rectangle 2">
            <a:extLst>
              <a:ext uri="{FF2B5EF4-FFF2-40B4-BE49-F238E27FC236}">
                <a16:creationId xmlns:a16="http://schemas.microsoft.com/office/drawing/2014/main" id="{349BED1A-0C02-0F76-1133-BD0083E34AF8}"/>
              </a:ext>
            </a:extLst>
          </p:cNvPr>
          <p:cNvSpPr/>
          <p:nvPr userDrawn="1"/>
        </p:nvSpPr>
        <p:spPr>
          <a:xfrm>
            <a:off x="0" y="-25493"/>
            <a:ext cx="12192000" cy="6912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9" tIns="60919" rIns="121839" bIns="60919" rtlCol="0" anchor="ctr"/>
          <a:lstStyle/>
          <a:p>
            <a:pPr algn="ctr">
              <a:buClrTx/>
              <a:buFontTx/>
              <a:buNone/>
            </a:pPr>
            <a:endParaRPr lang="en-US" sz="2400" kern="1200">
              <a:solidFill>
                <a:prstClr val="white"/>
              </a:solidFill>
            </a:endParaRPr>
          </a:p>
        </p:txBody>
      </p:sp>
      <p:sp>
        <p:nvSpPr>
          <p:cNvPr id="41" name="Google Shape;41;p33"/>
          <p:cNvSpPr txBox="1">
            <a:spLocks noGrp="1"/>
          </p:cNvSpPr>
          <p:nvPr>
            <p:ph type="title"/>
          </p:nvPr>
        </p:nvSpPr>
        <p:spPr>
          <a:xfrm>
            <a:off x="1414272" y="914400"/>
            <a:ext cx="9363456" cy="4038600"/>
          </a:xfrm>
          <a:prstGeom prst="rect">
            <a:avLst/>
          </a:prstGeom>
          <a:noFill/>
          <a:ln>
            <a:noFill/>
          </a:ln>
          <a:effectLst>
            <a:outerShdw blurRad="40000" dist="20000" dir="5400000" rotWithShape="0">
              <a:srgbClr val="000000">
                <a:alpha val="37254"/>
              </a:srgbClr>
            </a:outerShdw>
          </a:effectLst>
        </p:spPr>
        <p:txBody>
          <a:bodyPr spcFirstLastPara="1" wrap="square" lIns="91425" tIns="45700" rIns="91425" bIns="45700" anchor="t" anchorCtr="0">
            <a:noAutofit/>
          </a:bodyPr>
          <a:lstStyle>
            <a:lvl1pPr lvl="0" algn="ctr">
              <a:lnSpc>
                <a:spcPct val="100000"/>
              </a:lnSpc>
              <a:spcBef>
                <a:spcPts val="0"/>
              </a:spcBef>
              <a:spcAft>
                <a:spcPts val="0"/>
              </a:spcAft>
              <a:buClr>
                <a:schemeClr val="lt1"/>
              </a:buClr>
              <a:buSzPts val="4000"/>
              <a:buFont typeface="Arial"/>
              <a:buNone/>
              <a:defRPr sz="5333"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 name="Google Shape;42;p33"/>
          <p:cNvPicPr preferRelativeResize="0"/>
          <p:nvPr/>
        </p:nvPicPr>
        <p:blipFill rotWithShape="1">
          <a:blip r:embed="rId3">
            <a:alphaModFix/>
          </a:blip>
          <a:srcRect/>
          <a:stretch/>
        </p:blipFill>
        <p:spPr>
          <a:xfrm>
            <a:off x="4981895" y="5847080"/>
            <a:ext cx="2228212" cy="720000"/>
          </a:xfrm>
          <a:prstGeom prst="rect">
            <a:avLst/>
          </a:prstGeom>
          <a:noFill/>
          <a:ln>
            <a:noFill/>
          </a:ln>
        </p:spPr>
      </p:pic>
    </p:spTree>
    <p:extLst>
      <p:ext uri="{BB962C8B-B14F-4D97-AF65-F5344CB8AC3E}">
        <p14:creationId xmlns:p14="http://schemas.microsoft.com/office/powerpoint/2010/main" val="396359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33684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5">
            <a:extLst>
              <a:ext uri="{FF2B5EF4-FFF2-40B4-BE49-F238E27FC236}">
                <a16:creationId xmlns:a16="http://schemas.microsoft.com/office/drawing/2014/main" id="{4BB094CB-B948-4A86-9303-5AE3976D0126}"/>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endParaRPr lang="en-US" dirty="0"/>
          </a:p>
        </p:txBody>
      </p:sp>
      <p:sp>
        <p:nvSpPr>
          <p:cNvPr id="7" name="Footer Placeholder 4">
            <a:extLst>
              <a:ext uri="{FF2B5EF4-FFF2-40B4-BE49-F238E27FC236}">
                <a16:creationId xmlns:a16="http://schemas.microsoft.com/office/drawing/2014/main" id="{70D7A465-36D6-D49B-0ECC-C5E03450BC97}"/>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5068414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42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4" y="217034"/>
            <a:ext cx="874486" cy="365125"/>
          </a:xfrm>
        </p:spPr>
        <p:txBody>
          <a:bodyPr/>
          <a:lstStyle>
            <a:lvl1pPr>
              <a:defRPr>
                <a:solidFill>
                  <a:schemeClr val="bg1"/>
                </a:solidFill>
              </a:defRPr>
            </a:lvl1pPr>
          </a:lstStyle>
          <a:p>
            <a:fld id="{BE33F7A0-71F0-446B-9DE8-6D75BE64EE0F}" type="slidenum">
              <a:rPr lang="en-US" smtClean="0"/>
              <a:pPr/>
              <a:t>‹#›</a:t>
            </a:fld>
            <a:endParaRPr lang="en-US"/>
          </a:p>
        </p:txBody>
      </p:sp>
      <p:sp>
        <p:nvSpPr>
          <p:cNvPr id="3" name="Footer Placeholder 2">
            <a:extLst>
              <a:ext uri="{FF2B5EF4-FFF2-40B4-BE49-F238E27FC236}">
                <a16:creationId xmlns:a16="http://schemas.microsoft.com/office/drawing/2014/main" id="{5DCE120D-3C8C-7C7C-2343-B40D9D9B4846}"/>
              </a:ext>
            </a:extLst>
          </p:cNvPr>
          <p:cNvSpPr>
            <a:spLocks noGrp="1"/>
          </p:cNvSpPr>
          <p:nvPr>
            <p:ph type="ftr" sz="quarter" idx="14"/>
          </p:nvPr>
        </p:nvSpPr>
        <p:spPr/>
        <p:txBody>
          <a:bodyPr/>
          <a:lstStyle/>
          <a:p>
            <a:endParaRPr lang="en-US"/>
          </a:p>
        </p:txBody>
      </p:sp>
      <p:sp>
        <p:nvSpPr>
          <p:cNvPr id="4" name="Title 3">
            <a:extLst>
              <a:ext uri="{FF2B5EF4-FFF2-40B4-BE49-F238E27FC236}">
                <a16:creationId xmlns:a16="http://schemas.microsoft.com/office/drawing/2014/main" id="{EA07603E-0453-6975-AFF8-3208DB0A8D20}"/>
              </a:ext>
            </a:extLst>
          </p:cNvPr>
          <p:cNvSpPr>
            <a:spLocks noGrp="1"/>
          </p:cNvSpPr>
          <p:nvPr>
            <p:ph type="title"/>
          </p:nvPr>
        </p:nvSpPr>
        <p:spPr>
          <a:xfrm>
            <a:off x="640080" y="365124"/>
            <a:ext cx="10972800" cy="1371600"/>
          </a:xfrm>
        </p:spPr>
        <p:txBody>
          <a:bodyPr/>
          <a:lstStyle/>
          <a:p>
            <a:r>
              <a:rPr lang="en-US"/>
              <a:t>Click to edit Master title style</a:t>
            </a:r>
            <a:endParaRPr lang="en-GB"/>
          </a:p>
        </p:txBody>
      </p:sp>
      <p:sp>
        <p:nvSpPr>
          <p:cNvPr id="5" name="Content Placeholder 7">
            <a:extLst>
              <a:ext uri="{FF2B5EF4-FFF2-40B4-BE49-F238E27FC236}">
                <a16:creationId xmlns:a16="http://schemas.microsoft.com/office/drawing/2014/main" id="{550B344D-8DE8-7D9A-0709-21592F27C4F8}"/>
              </a:ext>
            </a:extLst>
          </p:cNvPr>
          <p:cNvSpPr>
            <a:spLocks noGrp="1"/>
          </p:cNvSpPr>
          <p:nvPr>
            <p:ph sz="quarter" idx="13"/>
          </p:nvPr>
        </p:nvSpPr>
        <p:spPr>
          <a:xfrm>
            <a:off x="640080" y="1825625"/>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7253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9101420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214582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0791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17492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398683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4129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7596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23366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1936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37667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897533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7093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5970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3899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408317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3978401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292111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229622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711138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362A8-A880-DD4F-91AC-DD09919E182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0442076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362A8-A880-DD4F-91AC-DD09919E182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35292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362A8-A880-DD4F-91AC-DD09919E182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8074205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A362A8-A880-DD4F-91AC-DD09919E182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7795584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A362A8-A880-DD4F-91AC-DD09919E1825}" type="datetimeFigureOut">
              <a:rPr lang="en-US" smtClean="0"/>
              <a:t>6/2/25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6652063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A362A8-A880-DD4F-91AC-DD09919E1825}" type="datetimeFigureOut">
              <a:rPr lang="en-US" smtClean="0"/>
              <a:t>6/2/25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42637690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362A8-A880-DD4F-91AC-DD09919E1825}" type="datetimeFigureOut">
              <a:rPr lang="en-US" smtClean="0"/>
              <a:t>6/2/25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38942580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362A8-A880-DD4F-91AC-DD09919E182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26989668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362A8-A880-DD4F-91AC-DD09919E1825}"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26281827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362A8-A880-DD4F-91AC-DD09919E182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8128411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362A8-A880-DD4F-91AC-DD09919E1825}"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49DB4-6AB0-694D-88A3-1D78178023AC}" type="slidenum">
              <a:rPr lang="en-US" smtClean="0"/>
              <a:t>‹#›</a:t>
            </a:fld>
            <a:endParaRPr lang="en-US"/>
          </a:p>
        </p:txBody>
      </p:sp>
    </p:spTree>
    <p:extLst>
      <p:ext uri="{BB962C8B-B14F-4D97-AF65-F5344CB8AC3E}">
        <p14:creationId xmlns:p14="http://schemas.microsoft.com/office/powerpoint/2010/main" val="17005567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0999DD-2C0C-D875-7279-D844C0FDF80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4F2189-D423-5226-106D-3265A7667B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468E09-4049-5E01-86AD-00CB81B9020D}"/>
              </a:ext>
            </a:extLst>
          </p:cNvPr>
          <p:cNvSpPr>
            <a:spLocks noGrp="1"/>
          </p:cNvSpPr>
          <p:nvPr>
            <p:ph type="sldNum" sz="quarter" idx="12"/>
          </p:nvPr>
        </p:nvSpPr>
        <p:spPr/>
        <p:txBody>
          <a:bodyPr/>
          <a:lstStyle>
            <a:lvl1pPr>
              <a:defRPr/>
            </a:lvl1pPr>
          </a:lstStyle>
          <a:p>
            <a:fld id="{B8749EFF-28F0-A64F-9086-647940B2BEB8}" type="slidenum">
              <a:rPr lang="en-US" altLang="en-US"/>
              <a:pPr/>
              <a:t>‹#›</a:t>
            </a:fld>
            <a:endParaRPr lang="en-US" altLang="en-US"/>
          </a:p>
        </p:txBody>
      </p:sp>
    </p:spTree>
    <p:extLst>
      <p:ext uri="{BB962C8B-B14F-4D97-AF65-F5344CB8AC3E}">
        <p14:creationId xmlns:p14="http://schemas.microsoft.com/office/powerpoint/2010/main" val="37070314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endParaRPr lang="en-US" noProof="0"/>
          </a:p>
        </p:txBody>
      </p:sp>
      <p:sp>
        <p:nvSpPr>
          <p:cNvPr id="4" name="Date Placeholder 3">
            <a:extLst>
              <a:ext uri="{FF2B5EF4-FFF2-40B4-BE49-F238E27FC236}">
                <a16:creationId xmlns:a16="http://schemas.microsoft.com/office/drawing/2014/main" id="{B4D4EBBC-8C0B-F942-A39E-A7D8C2D5231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35F631-7A46-2F4C-9066-7C294025AB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163C0E-7FEE-3A47-A59B-5305F9A5A797}"/>
              </a:ext>
            </a:extLst>
          </p:cNvPr>
          <p:cNvSpPr>
            <a:spLocks noGrp="1"/>
          </p:cNvSpPr>
          <p:nvPr>
            <p:ph type="sldNum" sz="quarter" idx="12"/>
          </p:nvPr>
        </p:nvSpPr>
        <p:spPr/>
        <p:txBody>
          <a:bodyPr/>
          <a:lstStyle>
            <a:lvl1pPr>
              <a:defRPr/>
            </a:lvl1pPr>
          </a:lstStyle>
          <a:p>
            <a:pPr>
              <a:defRPr/>
            </a:pPr>
            <a:fld id="{471C843C-615E-4552-A8AE-4DFB61EDAA54}" type="slidenum">
              <a:rPr lang="en-US" altLang="en-US"/>
              <a:pPr>
                <a:defRPr/>
              </a:pPr>
              <a:t>‹#›</a:t>
            </a:fld>
            <a:endParaRPr lang="en-US" altLang="en-US"/>
          </a:p>
        </p:txBody>
      </p:sp>
    </p:spTree>
    <p:extLst>
      <p:ext uri="{BB962C8B-B14F-4D97-AF65-F5344CB8AC3E}">
        <p14:creationId xmlns:p14="http://schemas.microsoft.com/office/powerpoint/2010/main" val="13569113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FB042-5470-44A4-8151-CB5EBBF3E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B503E8-0656-9483-54FB-645C06C4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F49A9-43B3-5669-0C75-A605EB2BEED2}"/>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999D31B4-7271-FACA-A43E-167F01299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4296A-2A26-57EE-4F95-3971AFEF3638}"/>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16417605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4D8F-2E00-4A0C-8152-6A469F17E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69A9B-E262-3F2E-D2EE-6BD767DD9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3C293-45F1-BD3E-0032-0AA7DEFFA120}"/>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B154DB38-1C0A-1F1F-91DB-ADB08686B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26FC6-22CF-BE87-AD8F-475303AB747C}"/>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11389161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14131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DFDF-6B5E-DA18-69C4-9958D7DE3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96B23-AC2C-A99B-EBAF-D9E102544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1F2C1E-6CC3-31E1-F78D-6B448525865D}"/>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C4A6CF76-FDFC-AF16-F80A-93CBD9A63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D6E04-697A-1322-DD58-3333E8E27900}"/>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8390244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D3CD-1D39-88D7-4C4D-0121D7AE8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14F87-08A5-64A9-F711-CA296C4DBA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CEE8E-0DFB-61DC-75E9-AE088E5A80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49497-98BA-70BC-D29F-670E64877E38}"/>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6" name="Footer Placeholder 5">
            <a:extLst>
              <a:ext uri="{FF2B5EF4-FFF2-40B4-BE49-F238E27FC236}">
                <a16:creationId xmlns:a16="http://schemas.microsoft.com/office/drawing/2014/main" id="{C3189FD0-E24B-39C6-26FB-A6210604C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21C19-3BEE-C71A-1495-8EF46E5117A8}"/>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17940922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2C5B-FD19-1F09-D5FA-94C18D5B3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1CCD77-0931-05B3-8D69-A8A1BA139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8D81FF-12D4-1E59-535F-E0A174D39B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2BE600-12E3-EFC9-EF4D-9A8E22FBC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CC1CF-7947-0C0F-6502-871915A8FE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43B43-3093-53AB-1FA1-2F6811D07E19}"/>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8" name="Footer Placeholder 7">
            <a:extLst>
              <a:ext uri="{FF2B5EF4-FFF2-40B4-BE49-F238E27FC236}">
                <a16:creationId xmlns:a16="http://schemas.microsoft.com/office/drawing/2014/main" id="{23E3DAFD-5DBC-7421-4503-C7547ED13C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2B6336-A49B-D6F1-E2F4-03FD7D35069A}"/>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30904408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9AB1-D3CA-64FC-7EA4-7491E36C9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9A22B-F5F8-C996-0E7A-914D5F91AB91}"/>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4" name="Footer Placeholder 3">
            <a:extLst>
              <a:ext uri="{FF2B5EF4-FFF2-40B4-BE49-F238E27FC236}">
                <a16:creationId xmlns:a16="http://schemas.microsoft.com/office/drawing/2014/main" id="{50AD90F8-4143-D266-C12B-7E8586F80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6688AE-17EC-A7A0-1F85-980B38253082}"/>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23973126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14672D-711B-8F9B-4EEA-E5563CC9C475}"/>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3" name="Footer Placeholder 2">
            <a:extLst>
              <a:ext uri="{FF2B5EF4-FFF2-40B4-BE49-F238E27FC236}">
                <a16:creationId xmlns:a16="http://schemas.microsoft.com/office/drawing/2014/main" id="{CC148604-2466-4AE7-AE0D-F0276F543B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1C6C28-0A96-F559-629C-E5ABD333F7A8}"/>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21635150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7920-D463-0EB3-ECBF-74784F152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612AE-B073-19E7-D6E2-7D3F4C262B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E6472-1E4E-587F-B4EE-BE9BF2CD9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9E9F0-7A46-6EAD-EB64-1CA1B17E2FE4}"/>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6" name="Footer Placeholder 5">
            <a:extLst>
              <a:ext uri="{FF2B5EF4-FFF2-40B4-BE49-F238E27FC236}">
                <a16:creationId xmlns:a16="http://schemas.microsoft.com/office/drawing/2014/main" id="{6E75DDF1-D20B-C23E-9CD8-CD0819356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24627-CC95-3B03-79E7-C8DC67873510}"/>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2720043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7E5-9208-B4DF-31F8-CB2DD0AFB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E92DA5-15AD-0FF2-F189-ACE6B3E23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2039B-BE3C-DCB6-486A-CAED1A9C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4A590-2371-6A8D-8966-D7BB1C0A9074}"/>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6" name="Footer Placeholder 5">
            <a:extLst>
              <a:ext uri="{FF2B5EF4-FFF2-40B4-BE49-F238E27FC236}">
                <a16:creationId xmlns:a16="http://schemas.microsoft.com/office/drawing/2014/main" id="{74294557-7CBD-8130-61E1-0A47D56DF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0EDA4-1ACE-3212-A4E7-FD72C9CCEA2C}"/>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362312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58CA-F4BE-BB3E-E852-A394A73E01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ECF675-2336-D0F6-5AD5-EF7D9DBE9E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D270B-5FC8-67C0-2C5C-76618EC05793}"/>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F0C8778D-FBD9-2C6F-64A9-393BD0072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D7156-A6AE-79D8-C9F6-AEBDE5179B66}"/>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22852498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73CFC-B7BE-EC90-B9F8-2D29BA3C6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4AEA51-44FD-5142-6274-4126E4D90E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A5DA4-27C2-EF19-5D6D-2D7191891975}"/>
              </a:ext>
            </a:extLst>
          </p:cNvPr>
          <p:cNvSpPr>
            <a:spLocks noGrp="1"/>
          </p:cNvSpPr>
          <p:nvPr>
            <p:ph type="dt" sz="half" idx="10"/>
          </p:nvPr>
        </p:nvSpPr>
        <p:spPr/>
        <p:txBody>
          <a:body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97C21484-B9AA-90EB-C393-1DAAB636A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9D3CD-B0D5-C9E7-06C9-D8B75E54493F}"/>
              </a:ext>
            </a:extLst>
          </p:cNvPr>
          <p:cNvSpPr>
            <a:spLocks noGrp="1"/>
          </p:cNvSpPr>
          <p:nvPr>
            <p:ph type="sldNum" sz="quarter" idx="12"/>
          </p:nvPr>
        </p:nvSpPr>
        <p:spPr/>
        <p:txBody>
          <a:bodyPr/>
          <a:lstStyle/>
          <a:p>
            <a:fld id="{E122EE82-68F2-B445-8AC2-4D990EC60C12}" type="slidenum">
              <a:rPr lang="en-US" smtClean="0"/>
              <a:t>‹#›</a:t>
            </a:fld>
            <a:endParaRPr lang="en-US"/>
          </a:p>
        </p:txBody>
      </p:sp>
    </p:spTree>
    <p:extLst>
      <p:ext uri="{BB962C8B-B14F-4D97-AF65-F5344CB8AC3E}">
        <p14:creationId xmlns:p14="http://schemas.microsoft.com/office/powerpoint/2010/main" val="6096947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endParaRPr lang="en-US" noProof="0"/>
          </a:p>
        </p:txBody>
      </p:sp>
      <p:sp>
        <p:nvSpPr>
          <p:cNvPr id="4" name="Date Placeholder 3">
            <a:extLst>
              <a:ext uri="{FF2B5EF4-FFF2-40B4-BE49-F238E27FC236}">
                <a16:creationId xmlns:a16="http://schemas.microsoft.com/office/drawing/2014/main" id="{B4D4EBBC-8C0B-F942-A39E-A7D8C2D5231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35F631-7A46-2F4C-9066-7C294025AB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163C0E-7FEE-3A47-A59B-5305F9A5A797}"/>
              </a:ext>
            </a:extLst>
          </p:cNvPr>
          <p:cNvSpPr>
            <a:spLocks noGrp="1"/>
          </p:cNvSpPr>
          <p:nvPr>
            <p:ph type="sldNum" sz="quarter" idx="12"/>
          </p:nvPr>
        </p:nvSpPr>
        <p:spPr/>
        <p:txBody>
          <a:bodyPr/>
          <a:lstStyle>
            <a:lvl1pPr>
              <a:defRPr/>
            </a:lvl1pPr>
          </a:lstStyle>
          <a:p>
            <a:pPr>
              <a:defRPr/>
            </a:pPr>
            <a:fld id="{471C843C-615E-4552-A8AE-4DFB61EDAA54}" type="slidenum">
              <a:rPr lang="en-US" altLang="en-US"/>
              <a:pPr>
                <a:defRPr/>
              </a:pPr>
              <a:t>‹#›</a:t>
            </a:fld>
            <a:endParaRPr lang="en-US" altLang="en-US"/>
          </a:p>
        </p:txBody>
      </p:sp>
    </p:spTree>
    <p:extLst>
      <p:ext uri="{BB962C8B-B14F-4D97-AF65-F5344CB8AC3E}">
        <p14:creationId xmlns:p14="http://schemas.microsoft.com/office/powerpoint/2010/main" val="6568734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0" name="Line 11">
            <a:extLst>
              <a:ext uri="{FF2B5EF4-FFF2-40B4-BE49-F238E27FC236}">
                <a16:creationId xmlns:a16="http://schemas.microsoft.com/office/drawing/2014/main" id="{CA21888F-9620-4257-AC82-DFBDBD4250FB}"/>
              </a:ext>
            </a:extLst>
          </p:cNvPr>
          <p:cNvSpPr>
            <a:spLocks noChangeShapeType="1"/>
          </p:cNvSpPr>
          <p:nvPr userDrawn="1">
            <p:custDataLst>
              <p:tags r:id="rId2"/>
            </p:custDataLst>
          </p:nvPr>
        </p:nvSpPr>
        <p:spPr bwMode="auto">
          <a:xfrm>
            <a:off x="609601" y="6466582"/>
            <a:ext cx="10407672" cy="0"/>
          </a:xfrm>
          <a:prstGeom prst="line">
            <a:avLst/>
          </a:prstGeom>
          <a:noFill/>
          <a:ln w="3175">
            <a:solidFill>
              <a:schemeClr val="tx1">
                <a:lumMod val="65000"/>
              </a:schemeClr>
            </a:solidFill>
            <a:round/>
            <a:headEnd/>
            <a:tailEnd/>
          </a:ln>
          <a:effectLst/>
        </p:spPr>
        <p:txBody>
          <a:bodyPr wrap="none" lIns="91360" tIns="45680" rIns="91360" bIns="4568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29129" rtl="0" eaLnBrk="1" fontAlgn="auto" latinLnBrk="0" hangingPunct="1">
              <a:lnSpc>
                <a:spcPct val="100000"/>
              </a:lnSpc>
              <a:spcBef>
                <a:spcPts val="0"/>
              </a:spcBef>
              <a:spcAft>
                <a:spcPts val="0"/>
              </a:spcAft>
              <a:buClrTx/>
              <a:buSzTx/>
              <a:buFontTx/>
              <a:buNone/>
              <a:tabLst/>
              <a:defRPr/>
            </a:pPr>
            <a:endParaRPr kumimoji="0" lang="en-US" sz="998" b="0" i="0" u="none" strike="noStrike" kern="1200" cap="none" spc="0" normalizeH="0" baseline="0" noProof="0" dirty="0">
              <a:ln>
                <a:noFill/>
              </a:ln>
              <a:solidFill>
                <a:srgbClr val="646464"/>
              </a:solidFill>
              <a:effectLst/>
              <a:uLnTx/>
              <a:uFillTx/>
              <a:latin typeface="EYInterstate Light"/>
              <a:ea typeface="+mn-ea"/>
              <a:cs typeface="Arial" pitchFamily="34" charset="0"/>
            </a:endParaRPr>
          </a:p>
        </p:txBody>
      </p:sp>
      <p:sp>
        <p:nvSpPr>
          <p:cNvPr id="6" name="Content Placeholder 5">
            <a:extLst>
              <a:ext uri="{FF2B5EF4-FFF2-40B4-BE49-F238E27FC236}">
                <a16:creationId xmlns:a16="http://schemas.microsoft.com/office/drawing/2014/main" id="{A9E90333-E611-499F-BE19-5BC6F61D99B4}"/>
              </a:ext>
            </a:extLst>
          </p:cNvPr>
          <p:cNvSpPr>
            <a:spLocks noGrp="1"/>
          </p:cNvSpPr>
          <p:nvPr>
            <p:ph sz="quarter" idx="10"/>
          </p:nvPr>
        </p:nvSpPr>
        <p:spPr>
          <a:xfrm>
            <a:off x="609600" y="1116013"/>
            <a:ext cx="10975975" cy="4967287"/>
          </a:xfrm>
        </p:spPr>
        <p:txBody>
          <a:bodyPr/>
          <a:lstStyle>
            <a:lvl5pPr marL="1141413" indent="-230188">
              <a:buFont typeface="Wingdings" panose="05000000000000000000" pitchFamily="2" charset="2"/>
              <a:buChar char="§"/>
              <a:tabLst>
                <a:tab pos="1084263" algn="l"/>
                <a:tab pos="1200150" algn="l"/>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E89E59B-81FE-4523-AA6B-B37528ECEC9F}"/>
              </a:ext>
            </a:extLst>
          </p:cNvPr>
          <p:cNvSpPr>
            <a:spLocks noGrp="1"/>
          </p:cNvSpPr>
          <p:nvPr>
            <p:ph type="title"/>
          </p:nvPr>
        </p:nvSpPr>
        <p:spPr>
          <a:xfrm>
            <a:off x="609601" y="473873"/>
            <a:ext cx="11052000"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dirty="0"/>
              <a:t>Click to edit Master title style</a:t>
            </a:r>
          </a:p>
        </p:txBody>
      </p:sp>
      <p:sp>
        <p:nvSpPr>
          <p:cNvPr id="3" name="Footer Placeholder 8">
            <a:extLst>
              <a:ext uri="{FF2B5EF4-FFF2-40B4-BE49-F238E27FC236}">
                <a16:creationId xmlns:a16="http://schemas.microsoft.com/office/drawing/2014/main" id="{B473C9AD-A148-C1C8-D515-C82CF3D0152E}"/>
              </a:ext>
            </a:extLst>
          </p:cNvPr>
          <p:cNvSpPr>
            <a:spLocks noGrp="1"/>
          </p:cNvSpPr>
          <p:nvPr>
            <p:ph type="ftr" sz="quarter" idx="11"/>
          </p:nvPr>
        </p:nvSpPr>
        <p:spPr>
          <a:xfrm>
            <a:off x="2806044" y="1"/>
            <a:ext cx="6579913" cy="259882"/>
          </a:xfrm>
          <a:prstGeom prst="rect">
            <a:avLst/>
          </a:prstGeom>
        </p:spPr>
        <p:txBody>
          <a:bodyPr/>
          <a:lstStyle/>
          <a:p>
            <a:r>
              <a:rPr lang="en-US" sz="1000" dirty="0"/>
              <a:t>Presented at: CTOS 2023 Annual Meeting; November 1-4, 2023; Dublin, Ireland.</a:t>
            </a:r>
          </a:p>
        </p:txBody>
      </p:sp>
    </p:spTree>
    <p:custDataLst>
      <p:tags r:id="rId1"/>
    </p:custDataLst>
    <p:extLst>
      <p:ext uri="{BB962C8B-B14F-4D97-AF65-F5344CB8AC3E}">
        <p14:creationId xmlns:p14="http://schemas.microsoft.com/office/powerpoint/2010/main" val="18231143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0999DD-2C0C-D875-7279-D844C0FDF80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4F2189-D423-5226-106D-3265A7667B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468E09-4049-5E01-86AD-00CB81B9020D}"/>
              </a:ext>
            </a:extLst>
          </p:cNvPr>
          <p:cNvSpPr>
            <a:spLocks noGrp="1"/>
          </p:cNvSpPr>
          <p:nvPr>
            <p:ph type="sldNum" sz="quarter" idx="12"/>
          </p:nvPr>
        </p:nvSpPr>
        <p:spPr/>
        <p:txBody>
          <a:bodyPr/>
          <a:lstStyle>
            <a:lvl1pPr>
              <a:defRPr/>
            </a:lvl1pPr>
          </a:lstStyle>
          <a:p>
            <a:fld id="{B8749EFF-28F0-A64F-9086-647940B2BEB8}" type="slidenum">
              <a:rPr lang="en-US" altLang="en-US"/>
              <a:pPr/>
              <a:t>‹#›</a:t>
            </a:fld>
            <a:endParaRPr lang="en-US" altLang="en-US"/>
          </a:p>
        </p:txBody>
      </p:sp>
    </p:spTree>
    <p:extLst>
      <p:ext uri="{BB962C8B-B14F-4D97-AF65-F5344CB8AC3E}">
        <p14:creationId xmlns:p14="http://schemas.microsoft.com/office/powerpoint/2010/main" val="27729793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7E0390-5C81-4E6F-8CAE-40A28AA8F8F7}"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E390F-6106-497F-AAFF-C1F608033F37}" type="slidenum">
              <a:rPr lang="en-US" smtClean="0"/>
              <a:t>‹#›</a:t>
            </a:fld>
            <a:endParaRPr lang="en-US"/>
          </a:p>
        </p:txBody>
      </p:sp>
      <p:sp>
        <p:nvSpPr>
          <p:cNvPr id="11" name="Text Placeholder 10">
            <a:extLst>
              <a:ext uri="{FF2B5EF4-FFF2-40B4-BE49-F238E27FC236}">
                <a16:creationId xmlns:a16="http://schemas.microsoft.com/office/drawing/2014/main" id="{CD29A418-D09A-431B-B51E-64EA30A36D5E}"/>
              </a:ext>
            </a:extLst>
          </p:cNvPr>
          <p:cNvSpPr>
            <a:spLocks noGrp="1"/>
          </p:cNvSpPr>
          <p:nvPr>
            <p:ph type="body" sz="quarter" idx="13"/>
          </p:nvPr>
        </p:nvSpPr>
        <p:spPr>
          <a:xfrm>
            <a:off x="228600" y="6309360"/>
            <a:ext cx="5486400" cy="457200"/>
          </a:xfrm>
        </p:spPr>
        <p:txBody>
          <a:bodyPr/>
          <a:lstStyle>
            <a:lvl1pPr marL="0" indent="0">
              <a:buNone/>
              <a:defRPr>
                <a:solidFill>
                  <a:schemeClr val="accent4"/>
                </a:solidFill>
              </a:defRPr>
            </a:lvl1pPr>
            <a:lvl2pPr marL="457200" indent="0">
              <a:buNone/>
              <a:defRPr>
                <a:solidFill>
                  <a:schemeClr val="accent4"/>
                </a:solidFill>
              </a:defRPr>
            </a:lvl2pPr>
            <a:lvl3pPr marL="914400" indent="0">
              <a:buNone/>
              <a:defRPr>
                <a:solidFill>
                  <a:schemeClr val="accent4"/>
                </a:solidFill>
              </a:defRPr>
            </a:lvl3pPr>
            <a:lvl4pPr marL="1371600" indent="0">
              <a:buNone/>
              <a:defRPr>
                <a:solidFill>
                  <a:schemeClr val="accent4"/>
                </a:solidFill>
              </a:defRPr>
            </a:lvl4pPr>
            <a:lvl5pPr marL="1828800" indent="0">
              <a:buNone/>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11322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with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237921"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237921"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sp>
        <p:nvSpPr>
          <p:cNvPr id="4" name="Picture Placeholder 14">
            <a:extLst>
              <a:ext uri="{FF2B5EF4-FFF2-40B4-BE49-F238E27FC236}">
                <a16:creationId xmlns:a16="http://schemas.microsoft.com/office/drawing/2014/main" id="{F026711D-C3FB-B9E1-0F0F-8FA25A3A4232}"/>
              </a:ext>
            </a:extLst>
          </p:cNvPr>
          <p:cNvSpPr>
            <a:spLocks noGrp="1"/>
          </p:cNvSpPr>
          <p:nvPr>
            <p:ph type="pic" sz="quarter" idx="16" hasCustomPrompt="1"/>
          </p:nvPr>
        </p:nvSpPr>
        <p:spPr>
          <a:xfrm>
            <a:off x="6096000" y="0"/>
            <a:ext cx="6095999" cy="6858000"/>
          </a:xfrm>
          <a:prstGeom prst="rect">
            <a:avLst/>
          </a:prstGeom>
        </p:spPr>
        <p:txBody>
          <a:bodyPr anchor="ctr"/>
          <a:lstStyle>
            <a:lvl1pPr marL="0" indent="0" algn="ctr">
              <a:buNone/>
              <a:defRPr sz="1800" b="0" i="0">
                <a:solidFill>
                  <a:schemeClr val="bg1"/>
                </a:solidFill>
                <a:latin typeface="Basis Grotesque" panose="02000503030000020004" pitchFamily="2" charset="77"/>
              </a:defRPr>
            </a:lvl1pPr>
          </a:lstStyle>
          <a:p>
            <a:r>
              <a:rPr lang="en-US" dirty="0"/>
              <a:t>Add image or graphic (on white background)</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13526398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2 (no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19" y="983941"/>
            <a:ext cx="11022058"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19" y="6073441"/>
            <a:ext cx="11022057"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23293389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500680"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Thank You!</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500680" cy="398079"/>
          </a:xfrm>
          <a:prstGeom prst="rect">
            <a:avLst/>
          </a:prstGeom>
        </p:spPr>
        <p:txBody>
          <a:bodyPr lIns="0" tIns="0" rIns="0" bIns="0" anchor="b" anchorCtr="0"/>
          <a:lstStyle>
            <a:lvl1pPr marL="0" indent="0">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For questions or inquiries, please contact </a:t>
            </a:r>
            <a:br>
              <a:rPr lang="en-US" dirty="0"/>
            </a:br>
            <a:r>
              <a:rPr lang="en-US" dirty="0" err="1"/>
              <a:t>NameLastname@oneoncology.com</a:t>
            </a:r>
            <a:endParaRPr lang="en-US" dirty="0"/>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7170459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341668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982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655055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5630343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9193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103327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11525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925935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3225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223263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93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370136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12542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84705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509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014241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6507345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2730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8818747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3722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4477651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5826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46493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7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9230709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1331934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289349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3988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6697744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36889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2590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6064950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7385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3395852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95787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5364709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heme" Target="../theme/theme10.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image" Target="../media/image1.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1.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6" Type="http://schemas.openxmlformats.org/officeDocument/2006/relationships/theme" Target="../theme/theme1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9.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774" r:id="rId18"/>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99661-9E42-4016-B5E3-D15A6C3D4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E981E4-1BE9-4F38-A41B-D2DA5F837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A04FC-330D-4580-A703-904D78F4F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19E49-3D4A-4DE0-9499-A312CAF76954}" type="datetimeFigureOut">
              <a:rPr lang="en-US" smtClean="0"/>
              <a:t>6/2/25</a:t>
            </a:fld>
            <a:endParaRPr lang="en-US"/>
          </a:p>
        </p:txBody>
      </p:sp>
      <p:sp>
        <p:nvSpPr>
          <p:cNvPr id="5" name="Footer Placeholder 4">
            <a:extLst>
              <a:ext uri="{FF2B5EF4-FFF2-40B4-BE49-F238E27FC236}">
                <a16:creationId xmlns:a16="http://schemas.microsoft.com/office/drawing/2014/main" id="{4A827BBB-CCD8-4491-9548-E68D6AA06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29105-E592-48D7-B57F-4F8ABDBCA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58519-4E58-4CCD-8B12-E96C5DB5191A}" type="slidenum">
              <a:rPr lang="en-US" smtClean="0"/>
              <a:t>‹#›</a:t>
            </a:fld>
            <a:endParaRPr lang="en-US"/>
          </a:p>
        </p:txBody>
      </p:sp>
    </p:spTree>
    <p:extLst>
      <p:ext uri="{BB962C8B-B14F-4D97-AF65-F5344CB8AC3E}">
        <p14:creationId xmlns:p14="http://schemas.microsoft.com/office/powerpoint/2010/main" val="732390831"/>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 id="2147485718" r:id="rId12"/>
    <p:sldLayoutId id="2147485719" r:id="rId13"/>
    <p:sldLayoutId id="2147485722" r:id="rId14"/>
    <p:sldLayoutId id="2147485723" r:id="rId15"/>
    <p:sldLayoutId id="2147485724" r:id="rId16"/>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653710279"/>
      </p:ext>
    </p:extLst>
  </p:cSld>
  <p:clrMap bg1="lt1" tx1="dk1" bg2="lt2" tx2="dk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 id="2147485737" r:id="rId12"/>
    <p:sldLayoutId id="2147485738" r:id="rId13"/>
    <p:sldLayoutId id="2147485739" r:id="rId14"/>
    <p:sldLayoutId id="2147485740" r:id="rId15"/>
    <p:sldLayoutId id="2147485741" r:id="rId16"/>
    <p:sldLayoutId id="2147485742" r:id="rId17"/>
    <p:sldLayoutId id="2147485743" r:id="rId18"/>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362A8-A880-DD4F-91AC-DD09919E1825}" type="datetimeFigureOut">
              <a:rPr lang="en-US" smtClean="0"/>
              <a:t>6/2/25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49DB4-6AB0-694D-88A3-1D78178023AC}" type="slidenum">
              <a:rPr lang="en-US" smtClean="0"/>
              <a:t>‹#›</a:t>
            </a:fld>
            <a:endParaRPr lang="en-US"/>
          </a:p>
        </p:txBody>
      </p:sp>
    </p:spTree>
    <p:extLst>
      <p:ext uri="{BB962C8B-B14F-4D97-AF65-F5344CB8AC3E}">
        <p14:creationId xmlns:p14="http://schemas.microsoft.com/office/powerpoint/2010/main" val="2392686476"/>
      </p:ext>
    </p:extLst>
  </p:cSld>
  <p:clrMap bg1="dk1" tx1="lt1" bg2="dk2" tx2="lt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13A700-A829-EBC8-C563-21454FED8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9545C-10F0-1172-972F-6B5DD6B24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EF4D7-9E55-4E59-9A78-52F30D537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8F1B3-A397-514E-A80B-C8469F2A02C7}" type="datetimeFigureOut">
              <a:rPr lang="en-US" smtClean="0"/>
              <a:t>6/2/25</a:t>
            </a:fld>
            <a:endParaRPr lang="en-US"/>
          </a:p>
        </p:txBody>
      </p:sp>
      <p:sp>
        <p:nvSpPr>
          <p:cNvPr id="5" name="Footer Placeholder 4">
            <a:extLst>
              <a:ext uri="{FF2B5EF4-FFF2-40B4-BE49-F238E27FC236}">
                <a16:creationId xmlns:a16="http://schemas.microsoft.com/office/drawing/2014/main" id="{B425E2E5-6AFA-0AFA-31DD-2F0623DE1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AAFDD-B83A-F2D5-BB2A-2CE771216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2EE82-68F2-B445-8AC2-4D990EC60C12}" type="slidenum">
              <a:rPr lang="en-US" smtClean="0"/>
              <a:t>‹#›</a:t>
            </a:fld>
            <a:endParaRPr lang="en-US"/>
          </a:p>
        </p:txBody>
      </p:sp>
    </p:spTree>
    <p:extLst>
      <p:ext uri="{BB962C8B-B14F-4D97-AF65-F5344CB8AC3E}">
        <p14:creationId xmlns:p14="http://schemas.microsoft.com/office/powerpoint/2010/main" val="3144463101"/>
      </p:ext>
    </p:extLst>
  </p:cSld>
  <p:clrMap bg1="lt1" tx1="dk1" bg2="lt2" tx2="dk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 id="2147485801" r:id="rId12"/>
    <p:sldLayoutId id="2147485802" r:id="rId13"/>
    <p:sldLayoutId id="2147485803" r:id="rId14"/>
    <p:sldLayoutId id="2147485804" r:id="rId1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84796"/>
      </p:ext>
    </p:extLst>
  </p:cSld>
  <p:clrMap bg1="lt1" tx1="dk1" bg2="lt2" tx2="dk2" accent1="accent1" accent2="accent2" accent3="accent3" accent4="accent4" accent5="accent5" accent6="accent6" hlink="hlink" folHlink="folHlink"/>
  <p:sldLayoutIdLst>
    <p:sldLayoutId id="2147485542" r:id="rId1"/>
    <p:sldLayoutId id="2147485543" r:id="rId2"/>
    <p:sldLayoutId id="2147485544" r:id="rId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304407"/>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 id="2147485568"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90007"/>
      </p:ext>
    </p:extLst>
  </p:cSld>
  <p:clrMap bg1="dk2" tx1="lt1" bg2="dk1" tx2="lt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829727"/>
      </p:ext>
    </p:extLst>
  </p:cSld>
  <p:clrMap bg1="dk2" tx1="lt1" bg2="dk1" tx2="lt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585566608"/>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86607391"/>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 id="2147485667" r:id="rId16"/>
    <p:sldLayoutId id="2147485668" r:id="rId17"/>
    <p:sldLayoutId id="2147485669" r:id="rId18"/>
    <p:sldLayoutId id="2147485670" r:id="rId19"/>
    <p:sldLayoutId id="2147485671" r:id="rId20"/>
    <p:sldLayoutId id="2147485672" r:id="rId21"/>
    <p:sldLayoutId id="2147485673" r:id="rId22"/>
    <p:sldLayoutId id="2147485674" r:id="rId23"/>
    <p:sldLayoutId id="2147485675" r:id="rId2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66.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2.xml"/><Relationship Id="rId7" Type="http://schemas.openxmlformats.org/officeDocument/2006/relationships/image" Target="../media/image24.png"/><Relationship Id="rId2" Type="http://schemas.openxmlformats.org/officeDocument/2006/relationships/slideLayout" Target="../slideLayouts/slideLayout166.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tags" Target="../tags/tag18.xml"/><Relationship Id="rId1" Type="http://schemas.openxmlformats.org/officeDocument/2006/relationships/themeOverride" Target="../theme/themeOverride2.xml"/><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7.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tags" Target="../tags/tag19.xml"/><Relationship Id="rId1" Type="http://schemas.openxmlformats.org/officeDocument/2006/relationships/themeOverride" Target="../theme/themeOverride4.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tags" Target="../tags/tag20.xml"/><Relationship Id="rId1" Type="http://schemas.openxmlformats.org/officeDocument/2006/relationships/themeOverride" Target="../theme/themeOverride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76.xml"/><Relationship Id="rId1" Type="http://schemas.openxmlformats.org/officeDocument/2006/relationships/themeOverride" Target="../theme/themeOverr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tags" Target="../tags/tag21.xml"/><Relationship Id="rId1" Type="http://schemas.openxmlformats.org/officeDocument/2006/relationships/themeOverride" Target="../theme/themeOverr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tags" Target="../tags/tag22.xml"/><Relationship Id="rId1" Type="http://schemas.openxmlformats.org/officeDocument/2006/relationships/themeOverride" Target="../theme/themeOverride8.xml"/><Relationship Id="rId5" Type="http://schemas.openxmlformats.org/officeDocument/2006/relationships/image" Target="../media/image32.jpe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84.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8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3.xml"/><Relationship Id="rId1" Type="http://schemas.openxmlformats.org/officeDocument/2006/relationships/tags" Target="../tags/tag24.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83.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3.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9.xml"/></Relationships>
</file>

<file path=ppt/slides/_rels/slide4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slideLayout" Target="../slideLayouts/slideLayout166.xml"/><Relationship Id="rId1" Type="http://schemas.openxmlformats.org/officeDocument/2006/relationships/themeOverride" Target="../theme/themeOverride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2" Type="http://schemas.openxmlformats.org/officeDocument/2006/relationships/hyperlink" Target="mailto:gounderm@mskcc.org" TargetMode="Externa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32.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9.png"/><Relationship Id="rId1" Type="http://schemas.openxmlformats.org/officeDocument/2006/relationships/slideLayout" Target="../slideLayouts/slideLayout143.xml"/><Relationship Id="rId4" Type="http://schemas.openxmlformats.org/officeDocument/2006/relationships/chart" Target="../charts/chart3.xml"/></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32.xml"/><Relationship Id="rId5" Type="http://schemas.openxmlformats.org/officeDocument/2006/relationships/image" Target="../media/image53.emf"/><Relationship Id="rId4" Type="http://schemas.openxmlformats.org/officeDocument/2006/relationships/image" Target="../media/image52.emf"/></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44.xml"/><Relationship Id="rId6" Type="http://schemas.microsoft.com/office/2007/relationships/hdphoto" Target="../media/hdphoto6.wdp"/><Relationship Id="rId5" Type="http://schemas.microsoft.com/office/2007/relationships/hdphoto" Target="../media/hdphoto5.wdp"/><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144.xml"/><Relationship Id="rId5" Type="http://schemas.microsoft.com/office/2007/relationships/hdphoto" Target="../media/hdphoto9.wdp"/><Relationship Id="rId4" Type="http://schemas.microsoft.com/office/2007/relationships/hdphoto" Target="../media/hdphoto8.wdp"/></Relationships>
</file>

<file path=ppt/slides/_rels/slide6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132.xml"/></Relationships>
</file>

<file path=ppt/slides/_rels/slide6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132.xml"/><Relationship Id="rId5" Type="http://schemas.microsoft.com/office/2007/relationships/hdphoto" Target="../media/hdphoto13.wdp"/><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3.png"/><Relationship Id="rId1" Type="http://schemas.openxmlformats.org/officeDocument/2006/relationships/slideLayout" Target="../slideLayouts/slideLayout132.xml"/></Relationships>
</file>

<file path=ppt/slides/_rels/slide7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132.xml"/></Relationships>
</file>

<file path=ppt/slides/_rels/slide7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5.png"/><Relationship Id="rId1" Type="http://schemas.openxmlformats.org/officeDocument/2006/relationships/slideLayout" Target="../slideLayouts/slideLayout1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5.xml"/><Relationship Id="rId1" Type="http://schemas.openxmlformats.org/officeDocument/2006/relationships/tags" Target="../tags/tag27.xml"/><Relationship Id="rId5" Type="http://schemas.openxmlformats.org/officeDocument/2006/relationships/image" Target="../media/image66.e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7347-5E71-9E2F-035F-8C08C5D9740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A02380A-3ED4-B34E-D5F3-A313DFB3BCF0}"/>
              </a:ext>
            </a:extLst>
          </p:cNvPr>
          <p:cNvSpPr>
            <a:spLocks noGrp="1" noChangeArrowheads="1"/>
          </p:cNvSpPr>
          <p:nvPr>
            <p:ph type="title"/>
          </p:nvPr>
        </p:nvSpPr>
        <p:spPr>
          <a:xfrm>
            <a:off x="-26623" y="576804"/>
            <a:ext cx="12192000" cy="2276132"/>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Soft Tissue Sarcoma and </a:t>
            </a:r>
            <a:br>
              <a:rPr lang="en-US" sz="3600" dirty="0"/>
            </a:br>
            <a:r>
              <a:rPr lang="en-US" sz="3600" dirty="0"/>
              <a:t>Other Connective Tissue Neoplasms</a:t>
            </a:r>
          </a:p>
        </p:txBody>
      </p:sp>
      <p:sp>
        <p:nvSpPr>
          <p:cNvPr id="12" name="Text Box 3">
            <a:extLst>
              <a:ext uri="{FF2B5EF4-FFF2-40B4-BE49-F238E27FC236}">
                <a16:creationId xmlns:a16="http://schemas.microsoft.com/office/drawing/2014/main" id="{3692DEB3-4BAB-5D9C-DE74-65F8769DF275}"/>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8E0F02D-22AF-8B8F-9C2C-2171E1C41C34}"/>
              </a:ext>
            </a:extLst>
          </p:cNvPr>
          <p:cNvSpPr txBox="1">
            <a:spLocks noChangeArrowheads="1"/>
          </p:cNvSpPr>
          <p:nvPr/>
        </p:nvSpPr>
        <p:spPr bwMode="auto">
          <a:xfrm>
            <a:off x="4647392" y="4191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E9CCB13-B8D2-A259-DE09-4CCD951EB769}"/>
              </a:ext>
            </a:extLst>
          </p:cNvPr>
          <p:cNvSpPr txBox="1">
            <a:spLocks noChangeArrowheads="1"/>
          </p:cNvSpPr>
          <p:nvPr/>
        </p:nvSpPr>
        <p:spPr bwMode="auto">
          <a:xfrm>
            <a:off x="0" y="310993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7EEB28D7-FAAA-AE9C-0F7D-E1DA9A2739E4}"/>
              </a:ext>
            </a:extLst>
          </p:cNvPr>
          <p:cNvSpPr txBox="1">
            <a:spLocks noChangeArrowheads="1"/>
          </p:cNvSpPr>
          <p:nvPr/>
        </p:nvSpPr>
        <p:spPr bwMode="auto">
          <a:xfrm>
            <a:off x="152400" y="4745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Rashmi Chugh,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Mrinal Gounder, MD</a:t>
            </a:r>
          </a:p>
        </p:txBody>
      </p:sp>
    </p:spTree>
    <p:custDataLst>
      <p:tags r:id="rId1"/>
    </p:custDataLst>
    <p:extLst>
      <p:ext uri="{BB962C8B-B14F-4D97-AF65-F5344CB8AC3E}">
        <p14:creationId xmlns:p14="http://schemas.microsoft.com/office/powerpoint/2010/main" val="25878851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educational grants from Aadi Bioscience and </a:t>
            </a:r>
            <a:r>
              <a:rPr lang="en-US" sz="2500" b="0" dirty="0" err="1">
                <a:solidFill>
                  <a:schemeClr val="tx1"/>
                </a:solidFill>
              </a:rPr>
              <a:t>SpringWorks</a:t>
            </a:r>
            <a:r>
              <a:rPr lang="en-US" sz="2500" b="0" dirty="0">
                <a:solidFill>
                  <a:schemeClr val="tx1"/>
                </a:solidFill>
              </a:rPr>
              <a:t> Therapeutics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473C0-8574-962B-F1FA-1D115647F4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391453-8281-32F8-B2EE-E97F12A391C3}"/>
              </a:ext>
            </a:extLst>
          </p:cNvPr>
          <p:cNvSpPr/>
          <p:nvPr/>
        </p:nvSpPr>
        <p:spPr bwMode="auto">
          <a:xfrm>
            <a:off x="659069" y="980394"/>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8511CB5E-AA69-E476-34DB-4181D7E607D2}"/>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00E30DB-B3E9-201A-643C-CC7E2BA37134}"/>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bg1"/>
                </a:solidFill>
              </a:rPr>
              <a:t>Introduction: 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29899771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73408-627E-6794-F023-CD89DB34AFE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E4BCD9-EB8D-B427-0212-022F6F41AF47}"/>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5A8262FA-9B74-EB16-22D2-BBEACBE4C93F}"/>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May 14-24, 2025</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6588989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89C92-16D4-08C3-C28E-E309D69AF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F40B5-AC44-C7B1-ABDD-B640EB65EB46}"/>
              </a:ext>
            </a:extLst>
          </p:cNvPr>
          <p:cNvSpPr>
            <a:spLocks noGrp="1"/>
          </p:cNvSpPr>
          <p:nvPr>
            <p:ph type="title"/>
          </p:nvPr>
        </p:nvSpPr>
        <p:spPr/>
        <p:txBody>
          <a:bodyPr/>
          <a:lstStyle/>
          <a:p>
            <a:pPr algn="l"/>
            <a:r>
              <a:rPr lang="en-US" dirty="0"/>
              <a:t>Number of Oncologists Treating Patients with…</a:t>
            </a:r>
          </a:p>
        </p:txBody>
      </p:sp>
      <p:graphicFrame>
        <p:nvGraphicFramePr>
          <p:cNvPr id="6" name="Group 38">
            <a:extLst>
              <a:ext uri="{FF2B5EF4-FFF2-40B4-BE49-F238E27FC236}">
                <a16:creationId xmlns:a16="http://schemas.microsoft.com/office/drawing/2014/main" id="{6BE007FF-BDCA-0D38-02E3-E2E1A299671F}"/>
              </a:ext>
            </a:extLst>
          </p:cNvPr>
          <p:cNvGraphicFramePr>
            <a:graphicFrameLocks/>
          </p:cNvGraphicFramePr>
          <p:nvPr>
            <p:extLst>
              <p:ext uri="{D42A27DB-BD31-4B8C-83A1-F6EECF244321}">
                <p14:modId xmlns:p14="http://schemas.microsoft.com/office/powerpoint/2010/main" val="1843316051"/>
              </p:ext>
            </p:extLst>
          </p:nvPr>
        </p:nvGraphicFramePr>
        <p:xfrm>
          <a:off x="1211927" y="1916832"/>
          <a:ext cx="8660354" cy="3024336"/>
        </p:xfrm>
        <a:graphic>
          <a:graphicData uri="http://schemas.openxmlformats.org/drawingml/2006/table">
            <a:tbl>
              <a:tblPr/>
              <a:tblGrid>
                <a:gridCol w="4922072">
                  <a:extLst>
                    <a:ext uri="{9D8B030D-6E8A-4147-A177-3AD203B41FA5}">
                      <a16:colId xmlns:a16="http://schemas.microsoft.com/office/drawing/2014/main" val="20000"/>
                    </a:ext>
                  </a:extLst>
                </a:gridCol>
                <a:gridCol w="1806837">
                  <a:extLst>
                    <a:ext uri="{9D8B030D-6E8A-4147-A177-3AD203B41FA5}">
                      <a16:colId xmlns:a16="http://schemas.microsoft.com/office/drawing/2014/main" val="20001"/>
                    </a:ext>
                  </a:extLst>
                </a:gridCol>
                <a:gridCol w="1931445">
                  <a:extLst>
                    <a:ext uri="{9D8B030D-6E8A-4147-A177-3AD203B41FA5}">
                      <a16:colId xmlns:a16="http://schemas.microsoft.com/office/drawing/2014/main" val="2014326528"/>
                    </a:ext>
                  </a:extLst>
                </a:gridCol>
              </a:tblGrid>
              <a:tr h="703335">
                <a:tc>
                  <a:txBody>
                    <a:bodyPr/>
                    <a:lstStyle/>
                    <a:p>
                      <a:pPr>
                        <a:lnSpc>
                          <a:spcPts val="2440"/>
                        </a:lnSpc>
                      </a:pPr>
                      <a:endParaRPr lang="en-US" sz="2200" kern="1200" dirty="0">
                        <a:solidFill>
                          <a:schemeClr val="tx1"/>
                        </a:solidFill>
                        <a:effectLst/>
                        <a:latin typeface="+mn-lt"/>
                        <a:ea typeface="+mn-ea"/>
                        <a:cs typeface="+mn-cs"/>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algn="ctr">
                        <a:lnSpc>
                          <a:spcPts val="2000"/>
                        </a:lnSpc>
                      </a:pP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lgn="ctr">
                        <a:lnSpc>
                          <a:spcPts val="2000"/>
                        </a:lnSpc>
                      </a:pPr>
                      <a:endPar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algn="ctr">
                        <a:lnSpc>
                          <a:spcPts val="2000"/>
                        </a:lnSpc>
                      </a:pPr>
                      <a:r>
                        <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Median</a:t>
                      </a:r>
                    </a:p>
                    <a:p>
                      <a:pPr marL="0" marR="0" algn="ctr">
                        <a:lnSpc>
                          <a:spcPts val="2000"/>
                        </a:lnSpc>
                      </a:pPr>
                      <a:r>
                        <a:rPr lang="en-US" sz="2000" b="1"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(Range) </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270300164"/>
                  </a:ext>
                </a:extLst>
              </a:tr>
              <a:tr h="773667">
                <a:tc>
                  <a:txBody>
                    <a:bodyPr/>
                    <a:lstStyle/>
                    <a:p>
                      <a:r>
                        <a:rPr lang="en-US" sz="2200" b="1" kern="1200" dirty="0">
                          <a:solidFill>
                            <a:schemeClr val="tx1"/>
                          </a:solidFill>
                          <a:effectLst/>
                          <a:latin typeface="+mn-lt"/>
                          <a:ea typeface="+mn-ea"/>
                          <a:cs typeface="+mn-cs"/>
                        </a:rPr>
                        <a:t>Soft tissue sarcomas</a:t>
                      </a:r>
                      <a:endParaRPr lang="en-US" sz="22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46 (94%)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3 (0-60)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73667">
                <a:tc>
                  <a:txBody>
                    <a:bodyPr/>
                    <a:lstStyle/>
                    <a:p>
                      <a:r>
                        <a:rPr lang="en-US" sz="2200" b="1" kern="1200" dirty="0">
                          <a:solidFill>
                            <a:schemeClr val="tx1"/>
                          </a:solidFill>
                          <a:effectLst/>
                          <a:latin typeface="+mn-lt"/>
                          <a:ea typeface="+mn-ea"/>
                          <a:cs typeface="+mn-cs"/>
                        </a:rPr>
                        <a:t>Desmoid tumors</a:t>
                      </a:r>
                      <a:endParaRPr lang="en-US" sz="22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22 (44%)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0 (0-10)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2"/>
                  </a:ext>
                </a:extLst>
              </a:tr>
              <a:tr h="773667">
                <a:tc>
                  <a:txBody>
                    <a:bodyPr/>
                    <a:lstStyle/>
                    <a:p>
                      <a:pPr marL="0" marR="0"/>
                      <a:r>
                        <a:rPr lang="en-US" sz="2200" b="1" kern="1200" dirty="0" err="1">
                          <a:solidFill>
                            <a:schemeClr val="tx1"/>
                          </a:solidFill>
                          <a:effectLst/>
                          <a:latin typeface="+mn-lt"/>
                          <a:ea typeface="+mn-ea"/>
                          <a:cs typeface="+mn-cs"/>
                        </a:rPr>
                        <a:t>Tenosynovial</a:t>
                      </a:r>
                      <a:r>
                        <a:rPr lang="en-US" sz="2200" b="1" kern="1200" dirty="0">
                          <a:solidFill>
                            <a:schemeClr val="tx1"/>
                          </a:solidFill>
                          <a:effectLst/>
                          <a:latin typeface="+mn-lt"/>
                          <a:ea typeface="+mn-ea"/>
                          <a:cs typeface="+mn-cs"/>
                        </a:rPr>
                        <a:t> giant cell tumor (TGCT)</a:t>
                      </a:r>
                      <a:endParaRPr lang="en-US" sz="2200" b="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8 (16%)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ctr"/>
                      <a:r>
                        <a:rPr lang="en-US" sz="22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0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187450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817F-5EA1-BDCF-6D0A-73B5C60B425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7DC90A3-7513-EA65-17FC-A5F7370FC0F1}"/>
              </a:ext>
            </a:extLst>
          </p:cNvPr>
          <p:cNvSpPr>
            <a:spLocks noGrp="1"/>
          </p:cNvSpPr>
          <p:nvPr>
            <p:ph idx="1"/>
          </p:nvPr>
        </p:nvSpPr>
        <p:spPr>
          <a:xfrm>
            <a:off x="912287" y="2060848"/>
            <a:ext cx="10584313" cy="3866186"/>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Our large tertiary institution that sees sarcoma does not take many insurances and can be challenging to get them into multidisciplinary providers. In rural community virtual evals may be of benefit particularly if surgical therapy is not front-line therapy. </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 think the biggest impediment is lack of large numbers of patients with these diseases, need for collaboration with experts but they can be difficult to access.</a:t>
            </a:r>
          </a:p>
        </p:txBody>
      </p:sp>
      <p:sp>
        <p:nvSpPr>
          <p:cNvPr id="3" name="TextBox 2">
            <a:extLst>
              <a:ext uri="{FF2B5EF4-FFF2-40B4-BE49-F238E27FC236}">
                <a16:creationId xmlns:a16="http://schemas.microsoft.com/office/drawing/2014/main" id="{FBE0DF50-E494-5790-F1C0-BED405E2C9B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Role of GMOs in STS Treatment</a:t>
            </a:r>
          </a:p>
        </p:txBody>
      </p:sp>
    </p:spTree>
    <p:extLst>
      <p:ext uri="{BB962C8B-B14F-4D97-AF65-F5344CB8AC3E}">
        <p14:creationId xmlns:p14="http://schemas.microsoft.com/office/powerpoint/2010/main" val="9018843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4FE0-AFAE-931D-8307-6E43FC0F61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4521B45-B549-F142-7EF0-F91982F1EE4A}"/>
              </a:ext>
            </a:extLst>
          </p:cNvPr>
          <p:cNvSpPr/>
          <p:nvPr/>
        </p:nvSpPr>
        <p:spPr bwMode="auto">
          <a:xfrm>
            <a:off x="659069" y="1949155"/>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1F4347F-3500-AAEA-7B1B-724964DE1B44}"/>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70BC9632-81C7-B398-C5B0-D157873AE748}"/>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bg1"/>
                </a:solidFill>
              </a:rPr>
              <a:t>Module 1: 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3144519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2378-FCDE-2440-9A08-29D71B75A2CD}"/>
              </a:ext>
            </a:extLst>
          </p:cNvPr>
          <p:cNvSpPr>
            <a:spLocks noGrp="1"/>
          </p:cNvSpPr>
          <p:nvPr>
            <p:ph type="ctrTitle"/>
          </p:nvPr>
        </p:nvSpPr>
        <p:spPr>
          <a:xfrm>
            <a:off x="1087763" y="1856858"/>
            <a:ext cx="11468003" cy="1127051"/>
          </a:xfrm>
        </p:spPr>
        <p:txBody>
          <a:bodyPr>
            <a:noAutofit/>
          </a:bodyPr>
          <a:lstStyle/>
          <a:p>
            <a:pPr algn="l"/>
            <a:r>
              <a:rPr lang="en-US" sz="3200" dirty="0">
                <a:solidFill>
                  <a:srgbClr val="EDE057"/>
                </a:solidFill>
                <a:effectLst/>
                <a:latin typeface="Arial" panose="020B0604020202020204" pitchFamily="34" charset="0"/>
                <a:ea typeface="Aptos" panose="020B0004020202020204" pitchFamily="34" charset="0"/>
              </a:rPr>
              <a:t>Incorporation of Novel Agents and Strategies into the Management of Soft Tissue Sarcomas </a:t>
            </a:r>
            <a:endParaRPr lang="en-US" sz="6600" dirty="0">
              <a:solidFill>
                <a:srgbClr val="EDE057"/>
              </a:solidFill>
            </a:endParaRPr>
          </a:p>
        </p:txBody>
      </p:sp>
      <p:sp>
        <p:nvSpPr>
          <p:cNvPr id="3" name="Subtitle 2">
            <a:extLst>
              <a:ext uri="{FF2B5EF4-FFF2-40B4-BE49-F238E27FC236}">
                <a16:creationId xmlns:a16="http://schemas.microsoft.com/office/drawing/2014/main" id="{DB5ACADE-6012-1D44-872F-2C72B8F36536}"/>
              </a:ext>
            </a:extLst>
          </p:cNvPr>
          <p:cNvSpPr>
            <a:spLocks noGrp="1"/>
          </p:cNvSpPr>
          <p:nvPr>
            <p:ph type="subTitle" idx="1"/>
          </p:nvPr>
        </p:nvSpPr>
        <p:spPr>
          <a:xfrm>
            <a:off x="2887035" y="3903415"/>
            <a:ext cx="6417930" cy="1655762"/>
          </a:xfrm>
        </p:spPr>
        <p:txBody>
          <a:bodyPr>
            <a:normAutofit fontScale="92500" lnSpcReduction="20000"/>
          </a:bodyPr>
          <a:lstStyle/>
          <a:p>
            <a:r>
              <a:rPr lang="en-US" sz="2000" dirty="0"/>
              <a:t>Rashmi Chugh, MD</a:t>
            </a:r>
          </a:p>
          <a:p>
            <a:r>
              <a:rPr lang="en-US" sz="2000" dirty="0"/>
              <a:t>Professor of Internal Medicine</a:t>
            </a:r>
          </a:p>
          <a:p>
            <a:r>
              <a:rPr lang="en-US" sz="2000" dirty="0"/>
              <a:t>Sarcoma Clinical Research Program Co-Lead</a:t>
            </a:r>
          </a:p>
          <a:p>
            <a:r>
              <a:rPr lang="en-US" sz="2000" dirty="0"/>
              <a:t>University of Michigan Rogel Cancer Center</a:t>
            </a:r>
          </a:p>
          <a:p>
            <a:r>
              <a:rPr lang="en-US" sz="1600" dirty="0"/>
              <a:t>June 3, 2025</a:t>
            </a:r>
          </a:p>
          <a:p>
            <a:endParaRPr lang="en-US" sz="2000" dirty="0"/>
          </a:p>
          <a:p>
            <a:pPr algn="l"/>
            <a:endParaRPr lang="en-US" dirty="0"/>
          </a:p>
        </p:txBody>
      </p:sp>
      <p:sp>
        <p:nvSpPr>
          <p:cNvPr id="7" name="Rectangle 6">
            <a:extLst>
              <a:ext uri="{FF2B5EF4-FFF2-40B4-BE49-F238E27FC236}">
                <a16:creationId xmlns:a16="http://schemas.microsoft.com/office/drawing/2014/main" id="{338AD7E9-51AC-D344-96C2-86B1E4372F24}"/>
              </a:ext>
            </a:extLst>
          </p:cNvPr>
          <p:cNvSpPr/>
          <p:nvPr/>
        </p:nvSpPr>
        <p:spPr>
          <a:xfrm>
            <a:off x="416716" y="409813"/>
            <a:ext cx="10811265" cy="95410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cmpd="sng">
                  <a:solidFill>
                    <a:srgbClr val="2C447D"/>
                  </a:solidFill>
                  <a:prstDash val="solid"/>
                </a:ln>
                <a:gradFill flip="none" rotWithShape="1">
                  <a:gsLst>
                    <a:gs pos="0">
                      <a:srgbClr val="3D9CCC">
                        <a:lumMod val="20000"/>
                        <a:lumOff val="80000"/>
                      </a:srgbClr>
                    </a:gs>
                    <a:gs pos="35000">
                      <a:srgbClr val="3D9CCC">
                        <a:lumMod val="0"/>
                        <a:lumOff val="100000"/>
                      </a:srgbClr>
                    </a:gs>
                    <a:gs pos="100000">
                      <a:srgbClr val="3D9CCC">
                        <a:lumMod val="100000"/>
                      </a:srgbClr>
                    </a:gs>
                  </a:gsLst>
                  <a:path path="circle">
                    <a:fillToRect l="50000" t="-80000" r="50000" b="180000"/>
                  </a:path>
                  <a:tileRect/>
                </a:gradFill>
                <a:effectLst/>
                <a:uLnTx/>
                <a:uFillTx/>
                <a:latin typeface="Calibri" panose="020F0502020204030204"/>
                <a:ea typeface="+mn-ea"/>
                <a:cs typeface="+mn-cs"/>
              </a:rPr>
              <a:t>Research to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cmpd="sng">
                  <a:solidFill>
                    <a:srgbClr val="2C447D"/>
                  </a:solidFill>
                  <a:prstDash val="solid"/>
                </a:ln>
                <a:gradFill flip="none" rotWithShape="1">
                  <a:gsLst>
                    <a:gs pos="0">
                      <a:srgbClr val="3D9CCC">
                        <a:lumMod val="20000"/>
                        <a:lumOff val="80000"/>
                      </a:srgbClr>
                    </a:gs>
                    <a:gs pos="35000">
                      <a:srgbClr val="3D9CCC">
                        <a:lumMod val="0"/>
                        <a:lumOff val="100000"/>
                      </a:srgbClr>
                    </a:gs>
                    <a:gs pos="100000">
                      <a:srgbClr val="3D9CCC">
                        <a:lumMod val="100000"/>
                      </a:srgbClr>
                    </a:gs>
                  </a:gsLst>
                  <a:path path="circle">
                    <a:fillToRect l="50000" t="-80000" r="50000" b="180000"/>
                  </a:path>
                  <a:tileRect/>
                </a:gradFill>
                <a:effectLst/>
                <a:uLnTx/>
                <a:uFillTx/>
                <a:latin typeface="Calibri" panose="020F0502020204030204"/>
                <a:ea typeface="+mn-ea"/>
                <a:cs typeface="+mn-cs"/>
              </a:rPr>
              <a:t>ASCO Soft Tissue Sarcoma Live Webinar</a:t>
            </a:r>
          </a:p>
        </p:txBody>
      </p:sp>
      <p:sp>
        <p:nvSpPr>
          <p:cNvPr id="8" name="TextBox 7">
            <a:extLst>
              <a:ext uri="{FF2B5EF4-FFF2-40B4-BE49-F238E27FC236}">
                <a16:creationId xmlns:a16="http://schemas.microsoft.com/office/drawing/2014/main" id="{E2C527DF-0117-D842-8813-9F35A6F0C2DC}"/>
              </a:ext>
            </a:extLst>
          </p:cNvPr>
          <p:cNvSpPr txBox="1"/>
          <p:nvPr/>
        </p:nvSpPr>
        <p:spPr>
          <a:xfrm>
            <a:off x="3754137" y="4912846"/>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5352C95-79E4-1345-9FCC-5EED89DD450E}"/>
              </a:ext>
            </a:extLst>
          </p:cNvPr>
          <p:cNvPicPr>
            <a:picLocks noChangeAspect="1"/>
          </p:cNvPicPr>
          <p:nvPr/>
        </p:nvPicPr>
        <p:blipFill>
          <a:blip r:embed="rId3"/>
          <a:stretch>
            <a:fillRect/>
          </a:stretch>
        </p:blipFill>
        <p:spPr>
          <a:xfrm>
            <a:off x="11064949" y="5730949"/>
            <a:ext cx="1127051" cy="1127051"/>
          </a:xfrm>
          <a:prstGeom prst="rect">
            <a:avLst/>
          </a:prstGeom>
        </p:spPr>
      </p:pic>
      <p:cxnSp>
        <p:nvCxnSpPr>
          <p:cNvPr id="17" name="Straight Connector 16">
            <a:extLst>
              <a:ext uri="{FF2B5EF4-FFF2-40B4-BE49-F238E27FC236}">
                <a16:creationId xmlns:a16="http://schemas.microsoft.com/office/drawing/2014/main" id="{0810F42F-BA23-76F2-095D-4B130D0C2687}"/>
              </a:ext>
            </a:extLst>
          </p:cNvPr>
          <p:cNvCxnSpPr>
            <a:cxnSpLocks noChangeShapeType="1"/>
          </p:cNvCxnSpPr>
          <p:nvPr/>
        </p:nvCxnSpPr>
        <p:spPr bwMode="auto">
          <a:xfrm>
            <a:off x="0" y="1590153"/>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89750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F35C-6D25-874E-8B05-60DF71D4CCB7}"/>
              </a:ext>
            </a:extLst>
          </p:cNvPr>
          <p:cNvSpPr>
            <a:spLocks noGrp="1"/>
          </p:cNvSpPr>
          <p:nvPr>
            <p:ph type="title"/>
          </p:nvPr>
        </p:nvSpPr>
        <p:spPr/>
        <p:txBody>
          <a:bodyPr>
            <a:normAutofit/>
          </a:bodyPr>
          <a:lstStyle/>
          <a:p>
            <a:r>
              <a:rPr lang="en-US" b="1" dirty="0">
                <a:solidFill>
                  <a:srgbClr val="EDE057"/>
                </a:solidFill>
              </a:rPr>
              <a:t>Outline</a:t>
            </a:r>
            <a:endParaRPr lang="en-US" dirty="0">
              <a:solidFill>
                <a:srgbClr val="EDE057"/>
              </a:solidFill>
            </a:endParaRPr>
          </a:p>
        </p:txBody>
      </p:sp>
      <p:sp>
        <p:nvSpPr>
          <p:cNvPr id="3" name="Content Placeholder 2">
            <a:extLst>
              <a:ext uri="{FF2B5EF4-FFF2-40B4-BE49-F238E27FC236}">
                <a16:creationId xmlns:a16="http://schemas.microsoft.com/office/drawing/2014/main" id="{3E864335-BEF0-9C40-9016-79BF25506920}"/>
              </a:ext>
            </a:extLst>
          </p:cNvPr>
          <p:cNvSpPr>
            <a:spLocks noGrp="1"/>
          </p:cNvSpPr>
          <p:nvPr>
            <p:ph idx="1"/>
          </p:nvPr>
        </p:nvSpPr>
        <p:spPr>
          <a:xfrm>
            <a:off x="689344" y="2144602"/>
            <a:ext cx="10515600" cy="3533184"/>
          </a:xfrm>
        </p:spPr>
        <p:txBody>
          <a:bodyPr>
            <a:normAutofit lnSpcReduction="10000"/>
          </a:bodyPr>
          <a:lstStyle/>
          <a:p>
            <a:r>
              <a:rPr lang="en-US" b="0" i="0" u="none" strike="noStrike" dirty="0">
                <a:effectLst/>
              </a:rPr>
              <a:t>Introduction and historical approach to advanced soft tissue sarcoma (STS)</a:t>
            </a:r>
          </a:p>
          <a:p>
            <a:r>
              <a:rPr lang="en-US" dirty="0"/>
              <a:t>S</a:t>
            </a:r>
            <a:r>
              <a:rPr lang="en-US" b="0" i="0" u="none" strike="noStrike" dirty="0">
                <a:effectLst/>
              </a:rPr>
              <a:t>equencing treatments and management paradigms for STS</a:t>
            </a:r>
          </a:p>
          <a:p>
            <a:pPr marL="0" marR="0" algn="l">
              <a:buFont typeface="Arial" panose="020B0604020202020204" pitchFamily="34" charset="0"/>
              <a:buChar char="•"/>
            </a:pPr>
            <a:r>
              <a:rPr lang="en-US" dirty="0"/>
              <a:t>Novel targeted therapies in specific </a:t>
            </a:r>
            <a:r>
              <a:rPr lang="en-US" dirty="0" err="1"/>
              <a:t>histologies</a:t>
            </a:r>
            <a:endParaRPr lang="en-US" dirty="0"/>
          </a:p>
          <a:p>
            <a:pPr marL="457200" lvl="1"/>
            <a:r>
              <a:rPr lang="en-US" sz="2000" dirty="0" err="1"/>
              <a:t>PEComa</a:t>
            </a:r>
            <a:endParaRPr lang="en-US" sz="2000" dirty="0"/>
          </a:p>
          <a:p>
            <a:pPr marL="457200" lvl="1"/>
            <a:r>
              <a:rPr lang="en-US" sz="2000" dirty="0"/>
              <a:t>Epithelioid Sarcoma</a:t>
            </a:r>
          </a:p>
          <a:p>
            <a:pPr marL="457200" lvl="1"/>
            <a:r>
              <a:rPr lang="en-US" sz="2000" dirty="0"/>
              <a:t>Synovial Sarcoma</a:t>
            </a:r>
          </a:p>
          <a:p>
            <a:pPr marL="457200" lvl="1"/>
            <a:r>
              <a:rPr lang="en-US" sz="2000" dirty="0"/>
              <a:t>Alveolar Soft Part Sarcoma</a:t>
            </a:r>
          </a:p>
          <a:p>
            <a:pPr marL="0"/>
            <a:r>
              <a:rPr lang="en-US" sz="2400" dirty="0"/>
              <a:t>Future Directions</a:t>
            </a:r>
          </a:p>
          <a:p>
            <a:endParaRPr lang="en-US" dirty="0"/>
          </a:p>
          <a:p>
            <a:pPr marL="0" indent="0">
              <a:buNone/>
            </a:pPr>
            <a:endParaRPr lang="en-US" dirty="0"/>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E06EE81B-DAB8-864D-BCED-EEC731A41A70}"/>
              </a:ext>
            </a:extLst>
          </p:cNvPr>
          <p:cNvCxnSpPr>
            <a:cxnSpLocks noChangeShapeType="1"/>
          </p:cNvCxnSpPr>
          <p:nvPr/>
        </p:nvCxnSpPr>
        <p:spPr bwMode="auto">
          <a:xfrm>
            <a:off x="0" y="1399653"/>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8276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92345"/>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3965530"/>
            <a:ext cx="6067814"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Mrinal Gounder, MD</a:t>
            </a:r>
          </a:p>
          <a:p>
            <a:pPr lvl="0">
              <a:defRPr/>
            </a:pPr>
            <a:r>
              <a:rPr lang="en-US" sz="1600" b="0" dirty="0">
                <a:solidFill>
                  <a:srgbClr val="000000"/>
                </a:solidFill>
                <a:latin typeface="Calibri"/>
              </a:rPr>
              <a:t>Associate Attending</a:t>
            </a:r>
          </a:p>
          <a:p>
            <a:pPr lvl="0">
              <a:defRPr/>
            </a:pPr>
            <a:r>
              <a:rPr lang="en-US" sz="1600" b="0" dirty="0">
                <a:solidFill>
                  <a:srgbClr val="000000"/>
                </a:solidFill>
                <a:latin typeface="Calibri"/>
              </a:rPr>
              <a:t>Sarcoma Medical Oncology, Early Drug Development (Phase I)</a:t>
            </a:r>
          </a:p>
          <a:p>
            <a:pPr lvl="0">
              <a:defRPr/>
            </a:pPr>
            <a:r>
              <a:rPr lang="en-US" sz="1600" b="0" dirty="0">
                <a:solidFill>
                  <a:srgbClr val="000000"/>
                </a:solidFill>
                <a:latin typeface="Calibri"/>
              </a:rPr>
              <a:t>Physician Ambassador – India and Asia, Bobst International Center</a:t>
            </a:r>
          </a:p>
          <a:p>
            <a:pPr lvl="0">
              <a:defRPr/>
            </a:pPr>
            <a:r>
              <a:rPr lang="en-US" sz="1600" b="0" dirty="0">
                <a:solidFill>
                  <a:srgbClr val="000000"/>
                </a:solidFill>
                <a:latin typeface="Calibri"/>
              </a:rPr>
              <a:t>Memorial Sloan Kettering Cancer Center</a:t>
            </a:r>
          </a:p>
          <a:p>
            <a:pPr lvl="0">
              <a:defRPr/>
            </a:pPr>
            <a:r>
              <a:rPr lang="en-US" sz="1600" b="0" dirty="0">
                <a:solidFill>
                  <a:srgbClr val="000000"/>
                </a:solidFill>
                <a:latin typeface="Calibri"/>
              </a:rPr>
              <a:t>Associate Professor of Medicine</a:t>
            </a:r>
          </a:p>
          <a:p>
            <a:pPr lvl="0">
              <a:defRPr/>
            </a:pPr>
            <a:r>
              <a:rPr lang="en-US" sz="1600" b="0" dirty="0">
                <a:solidFill>
                  <a:srgbClr val="000000"/>
                </a:solidFill>
                <a:latin typeface="Calibri"/>
              </a:rPr>
              <a:t>Weill Cornell School of Medicine, Cornell University</a:t>
            </a:r>
          </a:p>
          <a:p>
            <a:pPr lvl="0">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1" y="1484784"/>
            <a:ext cx="411480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Rashmi Chugh, MD</a:t>
            </a:r>
          </a:p>
          <a:p>
            <a:pPr lvl="0">
              <a:lnSpc>
                <a:spcPts val="1850"/>
              </a:lnSpc>
              <a:defRPr/>
            </a:pPr>
            <a:r>
              <a:rPr lang="en-US" sz="1600" b="0" dirty="0">
                <a:solidFill>
                  <a:srgbClr val="000000"/>
                </a:solidFill>
                <a:latin typeface="Calibri"/>
              </a:rPr>
              <a:t>Professor of Internal Medicine</a:t>
            </a:r>
          </a:p>
          <a:p>
            <a:pPr lvl="0">
              <a:lnSpc>
                <a:spcPts val="1850"/>
              </a:lnSpc>
              <a:defRPr/>
            </a:pPr>
            <a:r>
              <a:rPr lang="en-US" sz="1600" b="0" dirty="0">
                <a:solidFill>
                  <a:srgbClr val="000000"/>
                </a:solidFill>
                <a:latin typeface="Calibri"/>
              </a:rPr>
              <a:t>Division of Hematology/Oncology</a:t>
            </a:r>
          </a:p>
          <a:p>
            <a:pPr lvl="0">
              <a:lnSpc>
                <a:spcPts val="1850"/>
              </a:lnSpc>
              <a:defRPr/>
            </a:pPr>
            <a:r>
              <a:rPr lang="en-US" sz="1600" b="0" dirty="0">
                <a:solidFill>
                  <a:srgbClr val="000000"/>
                </a:solidFill>
                <a:latin typeface="Calibri"/>
              </a:rPr>
              <a:t>Rogel Comprehensive Cancer Center</a:t>
            </a:r>
          </a:p>
          <a:p>
            <a:pPr lvl="0">
              <a:lnSpc>
                <a:spcPts val="1850"/>
              </a:lnSpc>
              <a:defRPr/>
            </a:pPr>
            <a:r>
              <a:rPr lang="en-US" sz="1600" b="0" dirty="0">
                <a:solidFill>
                  <a:srgbClr val="000000"/>
                </a:solidFill>
                <a:latin typeface="Calibri"/>
              </a:rPr>
              <a:t>University of Michigan</a:t>
            </a:r>
          </a:p>
          <a:p>
            <a:pPr lvl="0">
              <a:lnSpc>
                <a:spcPts val="1850"/>
              </a:lnSpc>
              <a:defRPr/>
            </a:pPr>
            <a:r>
              <a:rPr lang="en-US" sz="1600" b="0" dirty="0">
                <a:solidFill>
                  <a:srgbClr val="000000"/>
                </a:solidFill>
                <a:latin typeface="Calibri"/>
              </a:rPr>
              <a:t>Ann Arbor, Michigan</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3965530"/>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122294" y="148854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488546"/>
            <a:ext cx="1371600" cy="1371600"/>
          </a:xfrm>
          <a:prstGeom prst="rect">
            <a:avLst/>
          </a:prstGeom>
        </p:spPr>
      </p:pic>
      <p:pic>
        <p:nvPicPr>
          <p:cNvPr id="3" name="Picture 2">
            <a:extLst>
              <a:ext uri="{FF2B5EF4-FFF2-40B4-BE49-F238E27FC236}">
                <a16:creationId xmlns:a16="http://schemas.microsoft.com/office/drawing/2014/main" id="{3C496310-2AE5-90AB-A035-5228DB1E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520870"/>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sp>
        <p:nvSpPr>
          <p:cNvPr id="22537" name="Title 1">
            <a:extLst>
              <a:ext uri="{FF2B5EF4-FFF2-40B4-BE49-F238E27FC236}">
                <a16:creationId xmlns:a16="http://schemas.microsoft.com/office/drawing/2014/main" id="{12BEBEA9-5BE1-7949-B527-83BFDF6BF993}"/>
              </a:ext>
            </a:extLst>
          </p:cNvPr>
          <p:cNvSpPr>
            <a:spLocks noGrp="1" noChangeArrowheads="1"/>
          </p:cNvSpPr>
          <p:nvPr>
            <p:ph type="title"/>
          </p:nvPr>
        </p:nvSpPr>
        <p:spPr>
          <a:xfrm>
            <a:off x="4377801" y="4733365"/>
            <a:ext cx="7639387" cy="1322559"/>
          </a:xfrm>
        </p:spPr>
        <p:txBody>
          <a:bodyPr vert="horz" lIns="91440" tIns="45720" rIns="91440" bIns="45720" rtlCol="0" anchor="b">
            <a:normAutofit fontScale="90000"/>
          </a:bodyPr>
          <a:lstStyle/>
          <a:p>
            <a:pPr defTabSz="914400"/>
            <a:r>
              <a:rPr lang="en-US" altLang="en-US" sz="4000" kern="1200" dirty="0">
                <a:solidFill>
                  <a:srgbClr val="FFFF00"/>
                </a:solidFill>
                <a:latin typeface="+mn-lt"/>
                <a:ea typeface="+mj-ea"/>
                <a:cs typeface="+mj-cs"/>
              </a:rPr>
              <a:t>Sarcoma are cancers of the connective tissue which  can appear any place, any time, any age, in any form</a:t>
            </a:r>
          </a:p>
        </p:txBody>
      </p:sp>
      <p:pic>
        <p:nvPicPr>
          <p:cNvPr id="22531" name="Picture 5">
            <a:extLst>
              <a:ext uri="{FF2B5EF4-FFF2-40B4-BE49-F238E27FC236}">
                <a16:creationId xmlns:a16="http://schemas.microsoft.com/office/drawing/2014/main" id="{19F85A88-6236-B14D-9648-AC3FF0598B20}"/>
              </a:ext>
            </a:extLst>
          </p:cNvPr>
          <p:cNvPicPr>
            <a:picLocks noChangeAspect="1"/>
          </p:cNvPicPr>
          <p:nvPr/>
        </p:nvPicPr>
        <p:blipFill rotWithShape="1">
          <a:blip r:embed="rId4">
            <a:extLst>
              <a:ext uri="{28A0092B-C50C-407E-A947-70E740481C1C}">
                <a14:useLocalDpi xmlns:a14="http://schemas.microsoft.com/office/drawing/2010/main" val="0"/>
              </a:ext>
            </a:extLst>
          </a:blip>
          <a:srcRect t="17165" r="-1" b="15525"/>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a:extLst>
              <a:ext uri="{FF2B5EF4-FFF2-40B4-BE49-F238E27FC236}">
                <a16:creationId xmlns:a16="http://schemas.microsoft.com/office/drawing/2014/main" id="{C547A661-7B27-BE43-8C2C-D5B26C7BA033}"/>
              </a:ext>
            </a:extLst>
          </p:cNvPr>
          <p:cNvPicPr>
            <a:picLocks noChangeAspect="1"/>
          </p:cNvPicPr>
          <p:nvPr/>
        </p:nvPicPr>
        <p:blipFill rotWithShape="1">
          <a:blip r:embed="rId5">
            <a:extLst>
              <a:ext uri="{28A0092B-C50C-407E-A947-70E740481C1C}">
                <a14:useLocalDpi xmlns:a14="http://schemas.microsoft.com/office/drawing/2010/main" val="0"/>
              </a:ext>
            </a:extLst>
          </a:blip>
          <a:srcRect l="20314" r="-2" b="-2"/>
          <a:stretch/>
        </p:blipFill>
        <p:spPr bwMode="auto">
          <a:xfrm>
            <a:off x="4022457" y="343892"/>
            <a:ext cx="3793472" cy="41113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a:extLst>
              <a:ext uri="{FF2B5EF4-FFF2-40B4-BE49-F238E27FC236}">
                <a16:creationId xmlns:a16="http://schemas.microsoft.com/office/drawing/2014/main" id="{21342E10-2E73-E942-A791-5DFFCCF5A22D}"/>
              </a:ext>
            </a:extLst>
          </p:cNvPr>
          <p:cNvPicPr>
            <a:picLocks noChangeAspect="1"/>
          </p:cNvPicPr>
          <p:nvPr/>
        </p:nvPicPr>
        <p:blipFill rotWithShape="1">
          <a:blip r:embed="rId6">
            <a:extLst>
              <a:ext uri="{28A0092B-C50C-407E-A947-70E740481C1C}">
                <a14:useLocalDpi xmlns:a14="http://schemas.microsoft.com/office/drawing/2010/main" val="0"/>
              </a:ext>
            </a:extLst>
          </a:blip>
          <a:srcRect t="4765" b="29718"/>
          <a:stretch/>
        </p:blipFill>
        <p:spPr bwMode="auto">
          <a:xfrm>
            <a:off x="8086176" y="321733"/>
            <a:ext cx="3797984" cy="20105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6">
            <a:extLst>
              <a:ext uri="{FF2B5EF4-FFF2-40B4-BE49-F238E27FC236}">
                <a16:creationId xmlns:a16="http://schemas.microsoft.com/office/drawing/2014/main" id="{65F0FD70-22C2-7549-BC8F-EB482BF97387}"/>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t="11397" r="1" b="17846"/>
          <a:stretch/>
        </p:blipFill>
        <p:spPr bwMode="auto">
          <a:xfrm>
            <a:off x="317634" y="2422097"/>
            <a:ext cx="3794760" cy="2013804"/>
          </a:xfrm>
          <a:prstGeom prst="rect">
            <a:avLst/>
          </a:prstGeom>
        </p:spPr>
      </p:pic>
      <p:pic>
        <p:nvPicPr>
          <p:cNvPr id="22533" name="Picture 5">
            <a:extLst>
              <a:ext uri="{FF2B5EF4-FFF2-40B4-BE49-F238E27FC236}">
                <a16:creationId xmlns:a16="http://schemas.microsoft.com/office/drawing/2014/main" id="{E67E4BCB-60A8-AC42-8DDA-D8FDBBE86A02}"/>
              </a:ext>
            </a:extLst>
          </p:cNvPr>
          <p:cNvPicPr>
            <a:picLocks noChangeAspect="1"/>
          </p:cNvPicPr>
          <p:nvPr/>
        </p:nvPicPr>
        <p:blipFill rotWithShape="1">
          <a:blip r:embed="rId8">
            <a:extLst>
              <a:ext uri="{28A0092B-C50C-407E-A947-70E740481C1C}">
                <a14:useLocalDpi xmlns:a14="http://schemas.microsoft.com/office/drawing/2010/main" val="0"/>
              </a:ext>
            </a:extLst>
          </a:blip>
          <a:srcRect t="15774" r="1" b="5057"/>
          <a:stretch/>
        </p:blipFill>
        <p:spPr bwMode="auto">
          <a:xfrm>
            <a:off x="8082952" y="2431705"/>
            <a:ext cx="3797984" cy="20009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a:extLst>
              <a:ext uri="{FF2B5EF4-FFF2-40B4-BE49-F238E27FC236}">
                <a16:creationId xmlns:a16="http://schemas.microsoft.com/office/drawing/2014/main" id="{169C9599-43A1-9B44-AB14-498EB6D7EEE9}"/>
              </a:ext>
            </a:extLst>
          </p:cNvPr>
          <p:cNvPicPr>
            <a:picLocks noChangeAspect="1"/>
          </p:cNvPicPr>
          <p:nvPr/>
        </p:nvPicPr>
        <p:blipFill rotWithShape="1">
          <a:blip r:embed="rId9">
            <a:extLst>
              <a:ext uri="{28A0092B-C50C-407E-A947-70E740481C1C}">
                <a14:useLocalDpi xmlns:a14="http://schemas.microsoft.com/office/drawing/2010/main" val="0"/>
              </a:ext>
            </a:extLst>
          </a:blip>
          <a:srcRect t="32431" r="-2" b="27831"/>
          <a:stretch/>
        </p:blipFill>
        <p:spPr bwMode="auto">
          <a:xfrm>
            <a:off x="317634" y="4525716"/>
            <a:ext cx="3794760" cy="2010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993D913B-B27E-A8DD-D674-7817C992F631}"/>
              </a:ext>
            </a:extLst>
          </p:cNvPr>
          <p:cNvSpPr txBox="1">
            <a:spLocks/>
          </p:cNvSpPr>
          <p:nvPr/>
        </p:nvSpPr>
        <p:spPr>
          <a:xfrm>
            <a:off x="2731928" y="551339"/>
            <a:ext cx="7372349" cy="5614315"/>
          </a:xfrm>
          <a:prstGeom prst="rect">
            <a:avLst/>
          </a:prstGeom>
          <a:solidFill>
            <a:schemeClr val="tx1"/>
          </a:solidFill>
          <a:ln w="28575">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altLang="en-US" sz="2800" b="1" i="0" u="none" strike="noStrike" kern="1200" cap="none" spc="0" normalizeH="0" baseline="0" noProof="0" dirty="0">
                <a:ln>
                  <a:noFill/>
                </a:ln>
                <a:solidFill>
                  <a:srgbClr val="00103A"/>
                </a:solidFill>
                <a:effectLst/>
                <a:uLnTx/>
                <a:uFillTx/>
                <a:latin typeface="Calibri"/>
                <a:ea typeface="ＭＳ Ｐゴシック" panose="020B0600070205080204" pitchFamily="34" charset="-128"/>
                <a:cs typeface="Calibri"/>
              </a:rPr>
              <a:t>Malignancy of mesenchymal tissue</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                                     </a:t>
            </a:r>
            <a:endParaRPr kumimoji="0" lang="en-US"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Calibri"/>
              </a:rPr>
              <a:t>	</a:t>
            </a:r>
            <a:endParaRPr kumimoji="0" lang="en-US"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Calibri"/>
            </a:endParaRPr>
          </a:p>
        </p:txBody>
      </p:sp>
      <p:sp>
        <p:nvSpPr>
          <p:cNvPr id="3" name="Content Placeholder 2">
            <a:extLst>
              <a:ext uri="{FF2B5EF4-FFF2-40B4-BE49-F238E27FC236}">
                <a16:creationId xmlns:a16="http://schemas.microsoft.com/office/drawing/2014/main" id="{8D9232CE-1B8E-4DAC-824C-28FF5412F62A}"/>
              </a:ext>
            </a:extLst>
          </p:cNvPr>
          <p:cNvSpPr txBox="1">
            <a:spLocks/>
          </p:cNvSpPr>
          <p:nvPr/>
        </p:nvSpPr>
        <p:spPr>
          <a:xfrm>
            <a:off x="3460474" y="1777908"/>
            <a:ext cx="2863581" cy="2145625"/>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Bone Sarcoma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~3500 cases/yr (20%)</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Major subgroups: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Osteosarcoma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Ewing sarcoma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Chondrosarcoma</a:t>
            </a:r>
          </a:p>
        </p:txBody>
      </p:sp>
      <p:sp>
        <p:nvSpPr>
          <p:cNvPr id="4" name="Content Placeholder 2">
            <a:extLst>
              <a:ext uri="{FF2B5EF4-FFF2-40B4-BE49-F238E27FC236}">
                <a16:creationId xmlns:a16="http://schemas.microsoft.com/office/drawing/2014/main" id="{F6A5D219-04DF-FF58-653B-5C26FCD24B48}"/>
              </a:ext>
            </a:extLst>
          </p:cNvPr>
          <p:cNvSpPr txBox="1">
            <a:spLocks/>
          </p:cNvSpPr>
          <p:nvPr/>
        </p:nvSpPr>
        <p:spPr>
          <a:xfrm>
            <a:off x="6256187" y="1777908"/>
            <a:ext cx="3802212" cy="438774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en-US" sz="26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Soft Tissue Sarcoma (STS)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~13000 cases/</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Calibri"/>
              </a:rPr>
              <a:t>yr</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 (80%)</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Major subgroups: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Gastrointestinal Stromal Tumor (GIST)</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Pediatric rhabdomyosarcoma</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Aggressive “chemo-sensitive”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Calibri"/>
              </a:rPr>
              <a:t>histologies</a:t>
            </a:r>
            <a:endPar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rPr>
              <a:t>Indolent “chemo-resistant” </a:t>
            </a:r>
            <a:r>
              <a:rPr kumimoji="0" lang="en-US" altLang="en-US" sz="20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Calibri"/>
              </a:rPr>
              <a:t>histologies</a:t>
            </a:r>
            <a:endPar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Calibri"/>
            </a:endParaRPr>
          </a:p>
        </p:txBody>
      </p:sp>
      <p:cxnSp>
        <p:nvCxnSpPr>
          <p:cNvPr id="6" name="Straight Connector 5">
            <a:extLst>
              <a:ext uri="{FF2B5EF4-FFF2-40B4-BE49-F238E27FC236}">
                <a16:creationId xmlns:a16="http://schemas.microsoft.com/office/drawing/2014/main" id="{30D029B0-2821-E800-6B32-1A4DDEC52BFB}"/>
              </a:ext>
            </a:extLst>
          </p:cNvPr>
          <p:cNvCxnSpPr>
            <a:cxnSpLocks/>
            <a:stCxn id="3" idx="0"/>
          </p:cNvCxnSpPr>
          <p:nvPr/>
        </p:nvCxnSpPr>
        <p:spPr bwMode="auto">
          <a:xfrm flipV="1">
            <a:off x="4892265" y="955346"/>
            <a:ext cx="1525838" cy="822562"/>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6A999589-49F1-1FB2-49D0-075EA72B1108}"/>
              </a:ext>
            </a:extLst>
          </p:cNvPr>
          <p:cNvCxnSpPr>
            <a:cxnSpLocks/>
            <a:stCxn id="4" idx="0"/>
          </p:cNvCxnSpPr>
          <p:nvPr/>
        </p:nvCxnSpPr>
        <p:spPr bwMode="auto">
          <a:xfrm flipH="1" flipV="1">
            <a:off x="6375045" y="955346"/>
            <a:ext cx="1782248" cy="822562"/>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73E9597D-E95E-4027-4FA9-22D693E62B90}"/>
              </a:ext>
            </a:extLst>
          </p:cNvPr>
          <p:cNvSpPr txBox="1"/>
          <p:nvPr/>
        </p:nvSpPr>
        <p:spPr>
          <a:xfrm>
            <a:off x="5107019" y="1118992"/>
            <a:ext cx="2863581" cy="380766"/>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rPr>
              <a:t>Over 100 histologic subtypes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sp>
        <p:nvSpPr>
          <p:cNvPr id="43014" name="Rectangle 6">
            <a:extLst>
              <a:ext uri="{FF2B5EF4-FFF2-40B4-BE49-F238E27FC236}">
                <a16:creationId xmlns:a16="http://schemas.microsoft.com/office/drawing/2014/main" id="{F1B40777-903C-8F4B-A658-D4EB2D8D5579}"/>
              </a:ext>
            </a:extLst>
          </p:cNvPr>
          <p:cNvSpPr>
            <a:spLocks noChangeArrowheads="1"/>
          </p:cNvSpPr>
          <p:nvPr/>
        </p:nvSpPr>
        <p:spPr bwMode="auto">
          <a:xfrm>
            <a:off x="2057401" y="642938"/>
            <a:ext cx="1660525" cy="400050"/>
          </a:xfrm>
          <a:prstGeom prst="rect">
            <a:avLst/>
          </a:prstGeom>
          <a:solidFill>
            <a:srgbClr val="FFFF00"/>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Angiosarcoma</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15" name="Rectangle 7">
            <a:extLst>
              <a:ext uri="{FF2B5EF4-FFF2-40B4-BE49-F238E27FC236}">
                <a16:creationId xmlns:a16="http://schemas.microsoft.com/office/drawing/2014/main" id="{2A154C2D-3043-7F41-AA5C-226EA09C5D5F}"/>
              </a:ext>
            </a:extLst>
          </p:cNvPr>
          <p:cNvSpPr>
            <a:spLocks noChangeArrowheads="1"/>
          </p:cNvSpPr>
          <p:nvPr/>
        </p:nvSpPr>
        <p:spPr bwMode="auto">
          <a:xfrm>
            <a:off x="2057400" y="1252508"/>
            <a:ext cx="2131481" cy="400110"/>
          </a:xfrm>
          <a:prstGeom prst="rect">
            <a:avLst/>
          </a:prstGeom>
          <a:solidFill>
            <a:srgbClr val="FF9966"/>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Myxofibrosarcoma</a:t>
            </a:r>
          </a:p>
        </p:txBody>
      </p:sp>
      <p:sp>
        <p:nvSpPr>
          <p:cNvPr id="43016" name="Rectangle 8">
            <a:extLst>
              <a:ext uri="{FF2B5EF4-FFF2-40B4-BE49-F238E27FC236}">
                <a16:creationId xmlns:a16="http://schemas.microsoft.com/office/drawing/2014/main" id="{BAFF71B7-D691-5A4B-B0A8-4B687E421D35}"/>
              </a:ext>
            </a:extLst>
          </p:cNvPr>
          <p:cNvSpPr>
            <a:spLocks noChangeArrowheads="1"/>
          </p:cNvSpPr>
          <p:nvPr/>
        </p:nvSpPr>
        <p:spPr bwMode="auto">
          <a:xfrm>
            <a:off x="2057401" y="1862108"/>
            <a:ext cx="923651" cy="400110"/>
          </a:xfrm>
          <a:prstGeom prst="rect">
            <a:avLst/>
          </a:prstGeom>
          <a:solidFill>
            <a:srgbClr val="953735"/>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HGUPS</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23" name="Rectangle 15">
            <a:extLst>
              <a:ext uri="{FF2B5EF4-FFF2-40B4-BE49-F238E27FC236}">
                <a16:creationId xmlns:a16="http://schemas.microsoft.com/office/drawing/2014/main" id="{E71DD54A-992E-D34D-BD35-C885B7F9F42F}"/>
              </a:ext>
            </a:extLst>
          </p:cNvPr>
          <p:cNvSpPr>
            <a:spLocks noChangeArrowheads="1"/>
          </p:cNvSpPr>
          <p:nvPr/>
        </p:nvSpPr>
        <p:spPr bwMode="auto">
          <a:xfrm>
            <a:off x="2057400" y="4300508"/>
            <a:ext cx="2238626" cy="400110"/>
          </a:xfrm>
          <a:prstGeom prst="rect">
            <a:avLst/>
          </a:prstGeom>
          <a:solidFill>
            <a:srgbClr val="CCCCF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Epithelioid sarcoma</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24" name="Rectangle 16">
            <a:extLst>
              <a:ext uri="{FF2B5EF4-FFF2-40B4-BE49-F238E27FC236}">
                <a16:creationId xmlns:a16="http://schemas.microsoft.com/office/drawing/2014/main" id="{22A9EB4B-40CF-F14E-822A-1F87364F799E}"/>
              </a:ext>
            </a:extLst>
          </p:cNvPr>
          <p:cNvSpPr>
            <a:spLocks noChangeArrowheads="1"/>
          </p:cNvSpPr>
          <p:nvPr/>
        </p:nvSpPr>
        <p:spPr bwMode="auto">
          <a:xfrm>
            <a:off x="2057400" y="2471738"/>
            <a:ext cx="1500188" cy="400050"/>
          </a:xfrm>
          <a:prstGeom prst="rect">
            <a:avLst/>
          </a:prstGeom>
          <a:solidFill>
            <a:srgbClr val="CCECF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Liposarcoma</a:t>
            </a:r>
            <a:endPar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25" name="Rectangle 17">
            <a:extLst>
              <a:ext uri="{FF2B5EF4-FFF2-40B4-BE49-F238E27FC236}">
                <a16:creationId xmlns:a16="http://schemas.microsoft.com/office/drawing/2014/main" id="{28077BD6-C0B8-D34E-A30C-6B21766CEE97}"/>
              </a:ext>
            </a:extLst>
          </p:cNvPr>
          <p:cNvSpPr>
            <a:spLocks noChangeArrowheads="1"/>
          </p:cNvSpPr>
          <p:nvPr/>
        </p:nvSpPr>
        <p:spPr bwMode="auto">
          <a:xfrm>
            <a:off x="2057401" y="3081338"/>
            <a:ext cx="2016125" cy="400050"/>
          </a:xfrm>
          <a:prstGeom prst="rect">
            <a:avLst/>
          </a:prstGeom>
          <a:solidFill>
            <a:srgbClr val="6410C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ＭＳ Ｐゴシック" charset="0"/>
                <a:cs typeface="ＭＳ Ｐゴシック" charset="0"/>
              </a:rPr>
              <a:t>Leiomyosarcoma</a:t>
            </a:r>
            <a:endParaRPr kumimoji="0" lang="en-US" sz="1800" b="0" i="0" u="none" strike="noStrike" kern="1200" cap="none" spc="0" normalizeH="0" baseline="0" noProof="0" dirty="0">
              <a:ln>
                <a:noFill/>
              </a:ln>
              <a:solidFill>
                <a:prstClr val="white"/>
              </a:solidFill>
              <a:effectLst/>
              <a:uLnTx/>
              <a:uFillTx/>
              <a:latin typeface="Calibri" panose="020F0502020204030204"/>
              <a:ea typeface="ＭＳ Ｐゴシック" charset="0"/>
              <a:cs typeface="ＭＳ Ｐゴシック" charset="0"/>
            </a:endParaRPr>
          </a:p>
        </p:txBody>
      </p:sp>
      <p:sp>
        <p:nvSpPr>
          <p:cNvPr id="43026" name="Rectangle 18">
            <a:extLst>
              <a:ext uri="{FF2B5EF4-FFF2-40B4-BE49-F238E27FC236}">
                <a16:creationId xmlns:a16="http://schemas.microsoft.com/office/drawing/2014/main" id="{2DCC4245-AF1C-BC4A-8B9A-002278478DA4}"/>
              </a:ext>
            </a:extLst>
          </p:cNvPr>
          <p:cNvSpPr>
            <a:spLocks noChangeArrowheads="1"/>
          </p:cNvSpPr>
          <p:nvPr/>
        </p:nvSpPr>
        <p:spPr bwMode="auto">
          <a:xfrm>
            <a:off x="2057400" y="6129338"/>
            <a:ext cx="1993900" cy="400050"/>
          </a:xfrm>
          <a:prstGeom prst="rect">
            <a:avLst/>
          </a:prstGeom>
          <a:solidFill>
            <a:srgbClr val="99FF99"/>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66"/>
                </a:solidFill>
                <a:effectLst/>
                <a:uLnTx/>
                <a:uFillTx/>
                <a:latin typeface="Calibri" panose="020F0502020204030204"/>
                <a:ea typeface="ＭＳ Ｐゴシック" charset="0"/>
                <a:cs typeface="ＭＳ Ｐゴシック" charset="0"/>
              </a:rPr>
              <a:t>Synovial Sarcoma</a:t>
            </a:r>
          </a:p>
        </p:txBody>
      </p:sp>
      <p:sp>
        <p:nvSpPr>
          <p:cNvPr id="43027" name="Rectangle 19">
            <a:extLst>
              <a:ext uri="{FF2B5EF4-FFF2-40B4-BE49-F238E27FC236}">
                <a16:creationId xmlns:a16="http://schemas.microsoft.com/office/drawing/2014/main" id="{5DF16064-B2FF-2044-A66E-29B9F900E3B7}"/>
              </a:ext>
            </a:extLst>
          </p:cNvPr>
          <p:cNvSpPr>
            <a:spLocks noChangeArrowheads="1"/>
          </p:cNvSpPr>
          <p:nvPr/>
        </p:nvSpPr>
        <p:spPr bwMode="auto">
          <a:xfrm>
            <a:off x="2057400" y="5519708"/>
            <a:ext cx="3694409" cy="400110"/>
          </a:xfrm>
          <a:prstGeom prst="rect">
            <a:avLst/>
          </a:prstGeom>
          <a:solidFill>
            <a:srgbClr val="FFCC66"/>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Pleomorphic Rhabdomyosarcoma</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41" name="Rectangle 33">
            <a:extLst>
              <a:ext uri="{FF2B5EF4-FFF2-40B4-BE49-F238E27FC236}">
                <a16:creationId xmlns:a16="http://schemas.microsoft.com/office/drawing/2014/main" id="{A9487EB3-58ED-0C48-BA27-E5EFC48FC8B4}"/>
              </a:ext>
            </a:extLst>
          </p:cNvPr>
          <p:cNvSpPr>
            <a:spLocks noChangeArrowheads="1"/>
          </p:cNvSpPr>
          <p:nvPr/>
        </p:nvSpPr>
        <p:spPr bwMode="auto">
          <a:xfrm>
            <a:off x="8077201" y="3127376"/>
            <a:ext cx="1069975" cy="277813"/>
          </a:xfrm>
          <a:prstGeom prst="rect">
            <a:avLst/>
          </a:prstGeom>
          <a:solidFill>
            <a:srgbClr val="FFFF00"/>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Angiosarcoma</a:t>
            </a:r>
            <a:endParaRPr kumimoji="0" lang="en-US" sz="1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42" name="Rectangle 34">
            <a:extLst>
              <a:ext uri="{FF2B5EF4-FFF2-40B4-BE49-F238E27FC236}">
                <a16:creationId xmlns:a16="http://schemas.microsoft.com/office/drawing/2014/main" id="{0CE57983-9E2B-5A44-9692-6D26FBBD6D93}"/>
              </a:ext>
            </a:extLst>
          </p:cNvPr>
          <p:cNvSpPr>
            <a:spLocks noChangeArrowheads="1"/>
          </p:cNvSpPr>
          <p:nvPr/>
        </p:nvSpPr>
        <p:spPr bwMode="auto">
          <a:xfrm>
            <a:off x="8077201" y="3508783"/>
            <a:ext cx="1352743" cy="276999"/>
          </a:xfrm>
          <a:prstGeom prst="rect">
            <a:avLst/>
          </a:prstGeom>
          <a:solidFill>
            <a:srgbClr val="FF9966"/>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Myxofibrosarcoma</a:t>
            </a:r>
          </a:p>
        </p:txBody>
      </p:sp>
      <p:sp>
        <p:nvSpPr>
          <p:cNvPr id="43043" name="Rectangle 35">
            <a:extLst>
              <a:ext uri="{FF2B5EF4-FFF2-40B4-BE49-F238E27FC236}">
                <a16:creationId xmlns:a16="http://schemas.microsoft.com/office/drawing/2014/main" id="{0FC39835-15CD-2B4C-AA39-DF56F974EA05}"/>
              </a:ext>
            </a:extLst>
          </p:cNvPr>
          <p:cNvSpPr>
            <a:spLocks noChangeArrowheads="1"/>
          </p:cNvSpPr>
          <p:nvPr/>
        </p:nvSpPr>
        <p:spPr bwMode="auto">
          <a:xfrm>
            <a:off x="8077200" y="3889783"/>
            <a:ext cx="628698" cy="276999"/>
          </a:xfrm>
          <a:prstGeom prst="rect">
            <a:avLst/>
          </a:prstGeom>
          <a:solidFill>
            <a:srgbClr val="953735"/>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HGUPS</a:t>
            </a:r>
          </a:p>
        </p:txBody>
      </p:sp>
      <p:sp>
        <p:nvSpPr>
          <p:cNvPr id="43044" name="Rectangle 36">
            <a:extLst>
              <a:ext uri="{FF2B5EF4-FFF2-40B4-BE49-F238E27FC236}">
                <a16:creationId xmlns:a16="http://schemas.microsoft.com/office/drawing/2014/main" id="{290E5B6B-2E4D-D741-AAC4-F63F2DB66475}"/>
              </a:ext>
            </a:extLst>
          </p:cNvPr>
          <p:cNvSpPr>
            <a:spLocks noChangeArrowheads="1"/>
          </p:cNvSpPr>
          <p:nvPr/>
        </p:nvSpPr>
        <p:spPr bwMode="auto">
          <a:xfrm>
            <a:off x="8153400" y="4270376"/>
            <a:ext cx="979488" cy="277813"/>
          </a:xfrm>
          <a:prstGeom prst="rect">
            <a:avLst/>
          </a:prstGeom>
          <a:solidFill>
            <a:srgbClr val="CCECF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Liposarcoma</a:t>
            </a:r>
            <a:endParaRPr kumimoji="0" lang="en-US" sz="1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45" name="Rectangle 37">
            <a:extLst>
              <a:ext uri="{FF2B5EF4-FFF2-40B4-BE49-F238E27FC236}">
                <a16:creationId xmlns:a16="http://schemas.microsoft.com/office/drawing/2014/main" id="{2A3E20AF-1ECC-9144-B683-1A407B2CA0AD}"/>
              </a:ext>
            </a:extLst>
          </p:cNvPr>
          <p:cNvSpPr>
            <a:spLocks noChangeArrowheads="1"/>
          </p:cNvSpPr>
          <p:nvPr/>
        </p:nvSpPr>
        <p:spPr bwMode="auto">
          <a:xfrm>
            <a:off x="8382000" y="4651376"/>
            <a:ext cx="1284288" cy="277813"/>
          </a:xfrm>
          <a:prstGeom prst="rect">
            <a:avLst/>
          </a:prstGeom>
          <a:solidFill>
            <a:srgbClr val="6410C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Calibri" panose="020F0502020204030204"/>
                <a:ea typeface="ＭＳ Ｐゴシック" charset="0"/>
                <a:cs typeface="ＭＳ Ｐゴシック" charset="0"/>
              </a:rPr>
              <a:t>Leiomyosarcoma</a:t>
            </a:r>
            <a:endParaRPr kumimoji="0" lang="en-US" sz="1200" b="0" i="0" u="none" strike="noStrike" kern="1200" cap="none" spc="0" normalizeH="0" baseline="0" noProof="0" dirty="0">
              <a:ln>
                <a:noFill/>
              </a:ln>
              <a:solidFill>
                <a:srgbClr val="FFFFFF"/>
              </a:solidFill>
              <a:effectLst/>
              <a:uLnTx/>
              <a:uFillTx/>
              <a:latin typeface="Calibri" panose="020F0502020204030204"/>
              <a:ea typeface="ＭＳ Ｐゴシック" charset="0"/>
              <a:cs typeface="ＭＳ Ｐゴシック" charset="0"/>
            </a:endParaRPr>
          </a:p>
        </p:txBody>
      </p:sp>
      <p:sp>
        <p:nvSpPr>
          <p:cNvPr id="43046" name="Rectangle 38">
            <a:extLst>
              <a:ext uri="{FF2B5EF4-FFF2-40B4-BE49-F238E27FC236}">
                <a16:creationId xmlns:a16="http://schemas.microsoft.com/office/drawing/2014/main" id="{0A17C355-F1A9-8C42-A2D2-A62579842911}"/>
              </a:ext>
            </a:extLst>
          </p:cNvPr>
          <p:cNvSpPr>
            <a:spLocks noChangeArrowheads="1"/>
          </p:cNvSpPr>
          <p:nvPr/>
        </p:nvSpPr>
        <p:spPr bwMode="auto">
          <a:xfrm>
            <a:off x="8382000" y="5032376"/>
            <a:ext cx="1104900" cy="277813"/>
          </a:xfrm>
          <a:prstGeom prst="rect">
            <a:avLst/>
          </a:prstGeom>
          <a:solidFill>
            <a:srgbClr val="FF6600"/>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Malignant SFT</a:t>
            </a:r>
          </a:p>
        </p:txBody>
      </p:sp>
      <p:sp>
        <p:nvSpPr>
          <p:cNvPr id="43047" name="Rectangle 39"/>
          <p:cNvSpPr>
            <a:spLocks noChangeArrowheads="1"/>
          </p:cNvSpPr>
          <p:nvPr/>
        </p:nvSpPr>
        <p:spPr bwMode="auto">
          <a:xfrm>
            <a:off x="8153401" y="5413783"/>
            <a:ext cx="1415452" cy="276999"/>
          </a:xfrm>
          <a:prstGeom prst="rect">
            <a:avLst/>
          </a:prstGeom>
          <a:solidFill>
            <a:srgbClr val="CCCCFF"/>
          </a:solidFill>
          <a:ln w="9525">
            <a:solidFill>
              <a:schemeClr val="tx1"/>
            </a:solidFill>
            <a:miter lim="800000"/>
            <a:headEnd/>
            <a:tailEnd/>
          </a:ln>
        </p:spPr>
        <p:txBody>
          <a:bodyPr wrap="none" anchor="ct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Epithelioid sarcoma</a:t>
            </a:r>
          </a:p>
        </p:txBody>
      </p:sp>
      <p:sp>
        <p:nvSpPr>
          <p:cNvPr id="43048" name="Rectangle 40"/>
          <p:cNvSpPr>
            <a:spLocks noChangeArrowheads="1"/>
          </p:cNvSpPr>
          <p:nvPr/>
        </p:nvSpPr>
        <p:spPr bwMode="auto">
          <a:xfrm>
            <a:off x="8382000" y="5794376"/>
            <a:ext cx="508000" cy="277813"/>
          </a:xfrm>
          <a:prstGeom prst="rect">
            <a:avLst/>
          </a:prstGeom>
          <a:solidFill>
            <a:srgbClr val="99CCFF"/>
          </a:solidFill>
          <a:ln w="9525">
            <a:solidFill>
              <a:schemeClr val="tx1"/>
            </a:solidFill>
            <a:miter lim="800000"/>
            <a:headEnd/>
            <a:tailEnd/>
          </a:ln>
        </p:spPr>
        <p:txBody>
          <a:bodyPr wrap="none" anchor="ct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PNST</a:t>
            </a:r>
          </a:p>
        </p:txBody>
      </p:sp>
      <p:sp>
        <p:nvSpPr>
          <p:cNvPr id="43049" name="Rectangle 41"/>
          <p:cNvSpPr>
            <a:spLocks noChangeArrowheads="1"/>
          </p:cNvSpPr>
          <p:nvPr/>
        </p:nvSpPr>
        <p:spPr bwMode="auto">
          <a:xfrm>
            <a:off x="8001000" y="6175783"/>
            <a:ext cx="2290820" cy="276999"/>
          </a:xfrm>
          <a:prstGeom prst="rect">
            <a:avLst/>
          </a:prstGeom>
          <a:solidFill>
            <a:srgbClr val="FFCC66"/>
          </a:solidFill>
          <a:ln w="9525">
            <a:solidFill>
              <a:schemeClr val="tx1"/>
            </a:solidFill>
            <a:miter lim="800000"/>
            <a:headEnd/>
            <a:tailEnd/>
          </a:ln>
        </p:spPr>
        <p:txBody>
          <a:bodyPr wrap="none" anchor="ct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Pleomorphic Rhabdomyosarcoma</a:t>
            </a:r>
          </a:p>
        </p:txBody>
      </p:sp>
      <p:sp>
        <p:nvSpPr>
          <p:cNvPr id="43050" name="Rectangle 42"/>
          <p:cNvSpPr>
            <a:spLocks noChangeArrowheads="1"/>
          </p:cNvSpPr>
          <p:nvPr/>
        </p:nvSpPr>
        <p:spPr bwMode="auto">
          <a:xfrm>
            <a:off x="8077201" y="6577013"/>
            <a:ext cx="1274763" cy="277812"/>
          </a:xfrm>
          <a:prstGeom prst="rect">
            <a:avLst/>
          </a:prstGeom>
          <a:solidFill>
            <a:srgbClr val="99FF99"/>
          </a:solidFill>
          <a:ln w="9525">
            <a:solidFill>
              <a:schemeClr val="tx1"/>
            </a:solidFill>
            <a:miter lim="800000"/>
            <a:headEnd/>
            <a:tailEnd/>
          </a:ln>
        </p:spPr>
        <p:txBody>
          <a:bodyPr wrap="none" anchor="ct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Synovial Sarcoma</a:t>
            </a:r>
          </a:p>
        </p:txBody>
      </p:sp>
      <p:sp>
        <p:nvSpPr>
          <p:cNvPr id="43065" name="Line 57"/>
          <p:cNvSpPr>
            <a:spLocks noChangeShapeType="1"/>
          </p:cNvSpPr>
          <p:nvPr/>
        </p:nvSpPr>
        <p:spPr bwMode="auto">
          <a:xfrm flipV="1">
            <a:off x="5029200" y="1905000"/>
            <a:ext cx="1371600" cy="1371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66" name="Line 58"/>
          <p:cNvSpPr>
            <a:spLocks noChangeShapeType="1"/>
          </p:cNvSpPr>
          <p:nvPr/>
        </p:nvSpPr>
        <p:spPr bwMode="auto">
          <a:xfrm flipV="1">
            <a:off x="5105400" y="3276600"/>
            <a:ext cx="29718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67" name="Line 59"/>
          <p:cNvSpPr>
            <a:spLocks noChangeShapeType="1"/>
          </p:cNvSpPr>
          <p:nvPr/>
        </p:nvSpPr>
        <p:spPr bwMode="auto">
          <a:xfrm>
            <a:off x="5105400" y="3352800"/>
            <a:ext cx="2971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68" name="Line 60"/>
          <p:cNvSpPr>
            <a:spLocks noChangeShapeType="1"/>
          </p:cNvSpPr>
          <p:nvPr/>
        </p:nvSpPr>
        <p:spPr bwMode="auto">
          <a:xfrm>
            <a:off x="5105400" y="3352800"/>
            <a:ext cx="29718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69" name="Line 61"/>
          <p:cNvSpPr>
            <a:spLocks noChangeShapeType="1"/>
          </p:cNvSpPr>
          <p:nvPr/>
        </p:nvSpPr>
        <p:spPr bwMode="auto">
          <a:xfrm>
            <a:off x="5105400" y="3352800"/>
            <a:ext cx="30480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0" name="Line 62"/>
          <p:cNvSpPr>
            <a:spLocks noChangeShapeType="1"/>
          </p:cNvSpPr>
          <p:nvPr/>
        </p:nvSpPr>
        <p:spPr bwMode="auto">
          <a:xfrm>
            <a:off x="5105400" y="3352800"/>
            <a:ext cx="3276600" cy="1447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1" name="Line 63"/>
          <p:cNvSpPr>
            <a:spLocks noChangeShapeType="1"/>
          </p:cNvSpPr>
          <p:nvPr/>
        </p:nvSpPr>
        <p:spPr bwMode="auto">
          <a:xfrm>
            <a:off x="5105400" y="3352800"/>
            <a:ext cx="3276600" cy="1752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2" name="Line 64"/>
          <p:cNvSpPr>
            <a:spLocks noChangeShapeType="1"/>
          </p:cNvSpPr>
          <p:nvPr/>
        </p:nvSpPr>
        <p:spPr bwMode="auto">
          <a:xfrm>
            <a:off x="5105400" y="3352800"/>
            <a:ext cx="3048000" cy="2133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3" name="Line 65"/>
          <p:cNvSpPr>
            <a:spLocks noChangeShapeType="1"/>
          </p:cNvSpPr>
          <p:nvPr/>
        </p:nvSpPr>
        <p:spPr bwMode="auto">
          <a:xfrm>
            <a:off x="5105400" y="3352800"/>
            <a:ext cx="3276600" cy="2590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4" name="Line 66"/>
          <p:cNvSpPr>
            <a:spLocks noChangeShapeType="1"/>
          </p:cNvSpPr>
          <p:nvPr/>
        </p:nvSpPr>
        <p:spPr bwMode="auto">
          <a:xfrm>
            <a:off x="5105400" y="3352800"/>
            <a:ext cx="2895600" cy="2971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5" name="Line 67"/>
          <p:cNvSpPr>
            <a:spLocks noChangeShapeType="1"/>
          </p:cNvSpPr>
          <p:nvPr/>
        </p:nvSpPr>
        <p:spPr bwMode="auto">
          <a:xfrm>
            <a:off x="5105400" y="3352800"/>
            <a:ext cx="2971800" cy="3352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76" name="Rectangle 68">
            <a:extLst>
              <a:ext uri="{FF2B5EF4-FFF2-40B4-BE49-F238E27FC236}">
                <a16:creationId xmlns:a16="http://schemas.microsoft.com/office/drawing/2014/main" id="{A8EC5383-C131-B24D-AFB9-D8C0DFFE866B}"/>
              </a:ext>
            </a:extLst>
          </p:cNvPr>
          <p:cNvSpPr>
            <a:spLocks noChangeArrowheads="1"/>
          </p:cNvSpPr>
          <p:nvPr/>
        </p:nvSpPr>
        <p:spPr bwMode="auto">
          <a:xfrm>
            <a:off x="2057401" y="3690938"/>
            <a:ext cx="3692525" cy="400050"/>
          </a:xfrm>
          <a:prstGeom prst="rect">
            <a:avLst/>
          </a:prstGeom>
          <a:solidFill>
            <a:srgbClr val="FF6600"/>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Malignant Solitary Fibrous Tumor</a:t>
            </a:r>
          </a:p>
        </p:txBody>
      </p:sp>
      <p:sp>
        <p:nvSpPr>
          <p:cNvPr id="43077" name="Rectangle 69">
            <a:extLst>
              <a:ext uri="{FF2B5EF4-FFF2-40B4-BE49-F238E27FC236}">
                <a16:creationId xmlns:a16="http://schemas.microsoft.com/office/drawing/2014/main" id="{C1F0784E-2559-4A44-9168-765511CF97B7}"/>
              </a:ext>
            </a:extLst>
          </p:cNvPr>
          <p:cNvSpPr>
            <a:spLocks noChangeArrowheads="1"/>
          </p:cNvSpPr>
          <p:nvPr/>
        </p:nvSpPr>
        <p:spPr bwMode="auto">
          <a:xfrm>
            <a:off x="2057401" y="4926013"/>
            <a:ext cx="3121025" cy="368300"/>
          </a:xfrm>
          <a:prstGeom prst="rect">
            <a:avLst/>
          </a:prstGeom>
          <a:solidFill>
            <a:srgbClr val="99CCFF"/>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Peripheral Nerve Sheath Tumor</a:t>
            </a:r>
          </a:p>
        </p:txBody>
      </p:sp>
      <p:grpSp>
        <p:nvGrpSpPr>
          <p:cNvPr id="45" name="Group 44"/>
          <p:cNvGrpSpPr>
            <a:grpSpLocks/>
          </p:cNvGrpSpPr>
          <p:nvPr/>
        </p:nvGrpSpPr>
        <p:grpSpPr bwMode="auto">
          <a:xfrm>
            <a:off x="6019800" y="609600"/>
            <a:ext cx="3810000" cy="2133600"/>
            <a:chOff x="4495800" y="609600"/>
            <a:chExt cx="3810000" cy="2133600"/>
          </a:xfrm>
        </p:grpSpPr>
        <p:sp>
          <p:nvSpPr>
            <p:cNvPr id="43030" name="Rectangle 22">
              <a:extLst>
                <a:ext uri="{FF2B5EF4-FFF2-40B4-BE49-F238E27FC236}">
                  <a16:creationId xmlns:a16="http://schemas.microsoft.com/office/drawing/2014/main" id="{C19E78CA-D6A8-2249-BAEC-7BF3FB25601D}"/>
                </a:ext>
              </a:extLst>
            </p:cNvPr>
            <p:cNvSpPr>
              <a:spLocks noChangeArrowheads="1"/>
            </p:cNvSpPr>
            <p:nvPr/>
          </p:nvSpPr>
          <p:spPr bwMode="auto">
            <a:xfrm>
              <a:off x="5257800" y="609600"/>
              <a:ext cx="1905000" cy="457200"/>
            </a:xfrm>
            <a:prstGeom prst="rect">
              <a:avLst/>
            </a:prstGeom>
            <a:solidFill>
              <a:srgbClr val="FFFF0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Angiosarcoma</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32" name="Rectangle 24">
              <a:extLst>
                <a:ext uri="{FF2B5EF4-FFF2-40B4-BE49-F238E27FC236}">
                  <a16:creationId xmlns:a16="http://schemas.microsoft.com/office/drawing/2014/main" id="{DFA9C8BF-62DE-1E45-BED6-F3D67B92C6CF}"/>
                </a:ext>
              </a:extLst>
            </p:cNvPr>
            <p:cNvSpPr>
              <a:spLocks noChangeArrowheads="1"/>
            </p:cNvSpPr>
            <p:nvPr/>
          </p:nvSpPr>
          <p:spPr bwMode="auto">
            <a:xfrm>
              <a:off x="4648200" y="914400"/>
              <a:ext cx="1981200" cy="381000"/>
            </a:xfrm>
            <a:prstGeom prst="rect">
              <a:avLst/>
            </a:prstGeom>
            <a:solidFill>
              <a:srgbClr val="FF9966"/>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Myxofibrosarcoma</a:t>
              </a:r>
            </a:p>
          </p:txBody>
        </p:sp>
        <p:sp>
          <p:nvSpPr>
            <p:cNvPr id="43034" name="Rectangle 26">
              <a:extLst>
                <a:ext uri="{FF2B5EF4-FFF2-40B4-BE49-F238E27FC236}">
                  <a16:creationId xmlns:a16="http://schemas.microsoft.com/office/drawing/2014/main" id="{FE84A11D-BC1F-2442-BF9A-8205278F55D9}"/>
                </a:ext>
              </a:extLst>
            </p:cNvPr>
            <p:cNvSpPr>
              <a:spLocks noChangeArrowheads="1"/>
            </p:cNvSpPr>
            <p:nvPr/>
          </p:nvSpPr>
          <p:spPr bwMode="auto">
            <a:xfrm>
              <a:off x="6248400" y="914400"/>
              <a:ext cx="2057400" cy="457200"/>
            </a:xfrm>
            <a:prstGeom prst="rect">
              <a:avLst/>
            </a:prstGeom>
            <a:solidFill>
              <a:srgbClr val="CCECFF"/>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Liposarcoma</a:t>
              </a: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endParaRPr>
            </a:p>
          </p:txBody>
        </p:sp>
        <p:sp>
          <p:nvSpPr>
            <p:cNvPr id="43036" name="Rectangle 28">
              <a:extLst>
                <a:ext uri="{FF2B5EF4-FFF2-40B4-BE49-F238E27FC236}">
                  <a16:creationId xmlns:a16="http://schemas.microsoft.com/office/drawing/2014/main" id="{8447BAF4-114D-7141-BD70-E60EE3569467}"/>
                </a:ext>
              </a:extLst>
            </p:cNvPr>
            <p:cNvSpPr>
              <a:spLocks noChangeArrowheads="1"/>
            </p:cNvSpPr>
            <p:nvPr/>
          </p:nvSpPr>
          <p:spPr bwMode="auto">
            <a:xfrm>
              <a:off x="4572000" y="1420813"/>
              <a:ext cx="3422650" cy="368300"/>
            </a:xfrm>
            <a:prstGeom prst="rect">
              <a:avLst/>
            </a:prstGeom>
            <a:solidFill>
              <a:srgbClr val="FF6600"/>
            </a:solidFill>
            <a:ln w="9525">
              <a:solidFill>
                <a:schemeClr val="tx1"/>
              </a:solidFill>
              <a:miter lim="800000"/>
              <a:headEnd/>
              <a:tailEnd/>
            </a:ln>
            <a:effectLst/>
          </p:spPr>
          <p:txBody>
            <a:bodyPr wrap="none" anchor="ct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Tahoma" panose="020B0604030504040204" pitchFamily="34" charset="0"/>
                  <a:ea typeface="ＭＳ Ｐゴシック" panose="020B0600070205080204" pitchFamily="34" charset="-128"/>
                  <a:cs typeface="+mn-cs"/>
                </a:rPr>
                <a:t>Malignant solitary fibrous tumor</a:t>
              </a:r>
            </a:p>
          </p:txBody>
        </p:sp>
        <p:sp>
          <p:nvSpPr>
            <p:cNvPr id="21543" name="Rectangle 29"/>
            <p:cNvSpPr>
              <a:spLocks noChangeArrowheads="1"/>
            </p:cNvSpPr>
            <p:nvPr/>
          </p:nvSpPr>
          <p:spPr bwMode="auto">
            <a:xfrm>
              <a:off x="6019800" y="1676400"/>
              <a:ext cx="2057400" cy="457200"/>
            </a:xfrm>
            <a:prstGeom prst="rect">
              <a:avLst/>
            </a:prstGeom>
            <a:solidFill>
              <a:srgbClr val="CCCCFF"/>
            </a:solidFill>
            <a:ln w="9525">
              <a:solidFill>
                <a:schemeClr val="tx1"/>
              </a:solidFill>
              <a:miter lim="800000"/>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Osteosarcoma</a:t>
              </a:r>
            </a:p>
          </p:txBody>
        </p:sp>
        <p:sp>
          <p:nvSpPr>
            <p:cNvPr id="43039" name="Rectangle 31">
              <a:extLst>
                <a:ext uri="{FF2B5EF4-FFF2-40B4-BE49-F238E27FC236}">
                  <a16:creationId xmlns:a16="http://schemas.microsoft.com/office/drawing/2014/main" id="{3CE25515-C219-5645-A580-561977292F7C}"/>
                </a:ext>
              </a:extLst>
            </p:cNvPr>
            <p:cNvSpPr>
              <a:spLocks noChangeArrowheads="1"/>
            </p:cNvSpPr>
            <p:nvPr/>
          </p:nvSpPr>
          <p:spPr bwMode="auto">
            <a:xfrm>
              <a:off x="5105400" y="2057400"/>
              <a:ext cx="3124200" cy="457200"/>
            </a:xfrm>
            <a:prstGeom prst="rect">
              <a:avLst/>
            </a:prstGeom>
            <a:solidFill>
              <a:srgbClr val="FFCC66"/>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ＭＳ Ｐゴシック" charset="0"/>
                </a:rPr>
                <a:t>Pleomorophic</a:t>
              </a: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 Rhabdomyosarcoma</a:t>
              </a:r>
            </a:p>
          </p:txBody>
        </p:sp>
        <p:sp>
          <p:nvSpPr>
            <p:cNvPr id="43040" name="Rectangle 32">
              <a:extLst>
                <a:ext uri="{FF2B5EF4-FFF2-40B4-BE49-F238E27FC236}">
                  <a16:creationId xmlns:a16="http://schemas.microsoft.com/office/drawing/2014/main" id="{68756576-54DC-7841-BD5E-2887F9A54919}"/>
                </a:ext>
              </a:extLst>
            </p:cNvPr>
            <p:cNvSpPr>
              <a:spLocks noChangeArrowheads="1"/>
            </p:cNvSpPr>
            <p:nvPr/>
          </p:nvSpPr>
          <p:spPr bwMode="auto">
            <a:xfrm>
              <a:off x="5410200" y="2286000"/>
              <a:ext cx="2667000" cy="457200"/>
            </a:xfrm>
            <a:prstGeom prst="rect">
              <a:avLst/>
            </a:prstGeom>
            <a:solidFill>
              <a:srgbClr val="99FF99"/>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Synovial Sarcoma</a:t>
              </a:r>
            </a:p>
          </p:txBody>
        </p:sp>
        <p:sp>
          <p:nvSpPr>
            <p:cNvPr id="43078" name="Rectangle 70">
              <a:extLst>
                <a:ext uri="{FF2B5EF4-FFF2-40B4-BE49-F238E27FC236}">
                  <a16:creationId xmlns:a16="http://schemas.microsoft.com/office/drawing/2014/main" id="{554FC314-53CF-8A46-B969-2CE1AAD9435F}"/>
                </a:ext>
              </a:extLst>
            </p:cNvPr>
            <p:cNvSpPr>
              <a:spLocks noChangeArrowheads="1"/>
            </p:cNvSpPr>
            <p:nvPr/>
          </p:nvSpPr>
          <p:spPr bwMode="auto">
            <a:xfrm>
              <a:off x="4495800" y="1219200"/>
              <a:ext cx="2057400" cy="457200"/>
            </a:xfrm>
            <a:prstGeom prst="rect">
              <a:avLst/>
            </a:prstGeom>
            <a:solidFill>
              <a:srgbClr val="953735"/>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HGUPS</a:t>
              </a:r>
            </a:p>
          </p:txBody>
        </p:sp>
        <p:sp>
          <p:nvSpPr>
            <p:cNvPr id="21547" name="Rectangle 71"/>
            <p:cNvSpPr>
              <a:spLocks noChangeArrowheads="1"/>
            </p:cNvSpPr>
            <p:nvPr/>
          </p:nvSpPr>
          <p:spPr bwMode="auto">
            <a:xfrm>
              <a:off x="5181600" y="1447800"/>
              <a:ext cx="914400" cy="457200"/>
            </a:xfrm>
            <a:prstGeom prst="rect">
              <a:avLst/>
            </a:prstGeom>
            <a:solidFill>
              <a:srgbClr val="6410CF"/>
            </a:solidFill>
            <a:ln w="9525">
              <a:solidFill>
                <a:schemeClr val="tx1"/>
              </a:solidFill>
              <a:miter lim="800000"/>
              <a:headEnd/>
              <a:tailEnd/>
            </a:ln>
          </p:spPr>
          <p:txBody>
            <a:bodyPr wrap="none" anchor="ct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LMS</a:t>
              </a:r>
            </a:p>
          </p:txBody>
        </p:sp>
        <p:sp>
          <p:nvSpPr>
            <p:cNvPr id="43081" name="Rectangle 73">
              <a:extLst>
                <a:ext uri="{FF2B5EF4-FFF2-40B4-BE49-F238E27FC236}">
                  <a16:creationId xmlns:a16="http://schemas.microsoft.com/office/drawing/2014/main" id="{29D3076A-DF8E-0B4E-96F9-3BBE2F40ACFD}"/>
                </a:ext>
              </a:extLst>
            </p:cNvPr>
            <p:cNvSpPr>
              <a:spLocks noChangeArrowheads="1"/>
            </p:cNvSpPr>
            <p:nvPr/>
          </p:nvSpPr>
          <p:spPr bwMode="auto">
            <a:xfrm>
              <a:off x="5029200" y="1828800"/>
              <a:ext cx="1066800" cy="457200"/>
            </a:xfrm>
            <a:prstGeom prst="rect">
              <a:avLst/>
            </a:prstGeom>
            <a:solidFill>
              <a:srgbClr val="99CCFF"/>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MPNST</a:t>
              </a:r>
            </a:p>
          </p:txBody>
        </p:sp>
      </p:grpSp>
      <p:sp>
        <p:nvSpPr>
          <p:cNvPr id="43082" name="Text Box 74">
            <a:extLst>
              <a:ext uri="{FF2B5EF4-FFF2-40B4-BE49-F238E27FC236}">
                <a16:creationId xmlns:a16="http://schemas.microsoft.com/office/drawing/2014/main" id="{535AE426-1C66-D74C-98DC-DF425EEE9F8B}"/>
              </a:ext>
            </a:extLst>
          </p:cNvPr>
          <p:cNvSpPr txBox="1">
            <a:spLocks noChangeArrowheads="1"/>
          </p:cNvSpPr>
          <p:nvPr/>
        </p:nvSpPr>
        <p:spPr bwMode="auto">
          <a:xfrm>
            <a:off x="6934200" y="1219201"/>
            <a:ext cx="1318694" cy="769441"/>
          </a:xfrm>
          <a:prstGeom prst="rect">
            <a:avLst/>
          </a:prstGeom>
          <a:solidFill>
            <a:schemeClr val="accent3"/>
          </a:solidFill>
          <a:ln w="25400">
            <a:solidFill>
              <a:schemeClr val="bg1"/>
            </a:solidFill>
            <a:miter lim="800000"/>
            <a:headEnd/>
            <a:tailEnd/>
          </a:ln>
          <a:effectLst>
            <a:outerShdw blurRad="63500" dist="107763" dir="2700000" algn="ctr" rotWithShape="0">
              <a:schemeClr val="bg2">
                <a:alpha val="50000"/>
              </a:scheme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small" spc="0" normalizeH="0" baseline="0" noProof="0" dirty="0">
                <a:ln>
                  <a:noFill/>
                </a:ln>
                <a:solidFill>
                  <a:prstClr val="white"/>
                </a:solidFill>
                <a:effectLst/>
                <a:uLnTx/>
                <a:uFillTx/>
                <a:latin typeface="Calibri" panose="020F0502020204030204"/>
                <a:ea typeface="ＭＳ Ｐゴシック" charset="0"/>
                <a:cs typeface="ＭＳ Ｐゴシック" charset="0"/>
              </a:rPr>
              <a:t>Lump</a:t>
            </a:r>
            <a:endParaRPr kumimoji="0" lang="en-US" sz="1800" b="0" i="0" u="none" strike="noStrike" kern="1200" cap="small" spc="0" normalizeH="0" baseline="0" noProof="0" dirty="0">
              <a:ln>
                <a:noFill/>
              </a:ln>
              <a:solidFill>
                <a:prstClr val="white"/>
              </a:solidFill>
              <a:effectLst/>
              <a:uLnTx/>
              <a:uFillTx/>
              <a:latin typeface="Calibri" panose="020F0502020204030204"/>
              <a:ea typeface="ＭＳ Ｐゴシック" charset="0"/>
              <a:cs typeface="ＭＳ Ｐゴシック" charset="0"/>
            </a:endParaRPr>
          </a:p>
        </p:txBody>
      </p:sp>
      <p:sp>
        <p:nvSpPr>
          <p:cNvPr id="44" name="Text Box 74">
            <a:extLst>
              <a:ext uri="{FF2B5EF4-FFF2-40B4-BE49-F238E27FC236}">
                <a16:creationId xmlns:a16="http://schemas.microsoft.com/office/drawing/2014/main" id="{2754968D-DCE9-6246-9006-70C3F8D2DEE7}"/>
              </a:ext>
            </a:extLst>
          </p:cNvPr>
          <p:cNvSpPr txBox="1">
            <a:spLocks noChangeArrowheads="1"/>
          </p:cNvSpPr>
          <p:nvPr/>
        </p:nvSpPr>
        <p:spPr bwMode="auto">
          <a:xfrm>
            <a:off x="6629400" y="3124200"/>
            <a:ext cx="762000" cy="2895600"/>
          </a:xfrm>
          <a:prstGeom prst="rect">
            <a:avLst/>
          </a:prstGeom>
          <a:solidFill>
            <a:schemeClr val="accent3"/>
          </a:solidFill>
          <a:ln w="38100">
            <a:solidFill>
              <a:schemeClr val="bg1"/>
            </a:solidFill>
            <a:miter lim="800000"/>
            <a:headEnd/>
            <a:tailEnd/>
          </a:ln>
          <a:effectLst>
            <a:outerShdw blurRad="63500" dist="107763" dir="2700000" algn="ctr" rotWithShape="0">
              <a:schemeClr val="bg2">
                <a:alpha val="50000"/>
              </a:schemeClr>
            </a:outerShdw>
          </a:effectLst>
        </p:spPr>
        <p:txBody>
          <a:bodyPr lIns="0" tIns="0" rIns="0" bIns="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all" spc="0" normalizeH="0" baseline="0" noProof="0" dirty="0">
              <a:ln>
                <a:noFill/>
              </a:ln>
              <a:solidFill>
                <a:srgbClr val="FFFFFF"/>
              </a:solidFill>
              <a:effectLst/>
              <a:uLnTx/>
              <a:uFillTx/>
              <a:latin typeface="Calibri" panose="020F0502020204030204"/>
              <a:ea typeface="ＭＳ Ｐゴシック" charset="0"/>
              <a:cs typeface="ＭＳ Ｐゴシック" charset="0"/>
            </a:endParaRPr>
          </a:p>
        </p:txBody>
      </p:sp>
    </p:spTree>
    <p:custDataLst>
      <p:tags r:id="rId2"/>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3065"/>
                                        </p:tgtEl>
                                        <p:attrNameLst>
                                          <p:attrName>style.visibility</p:attrName>
                                        </p:attrNameLst>
                                      </p:cBhvr>
                                      <p:to>
                                        <p:strVal val="visible"/>
                                      </p:to>
                                    </p:set>
                                    <p:animEffect transition="in" filter="wipe(left)">
                                      <p:cBhvr>
                                        <p:cTn id="7" dur="500"/>
                                        <p:tgtEl>
                                          <p:spTgt spid="4306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nodeType="afterGroup">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43082"/>
                                        </p:tgtEl>
                                        <p:attrNameLst>
                                          <p:attrName>style.visibility</p:attrName>
                                        </p:attrNameLst>
                                      </p:cBhvr>
                                      <p:to>
                                        <p:strVal val="visible"/>
                                      </p:to>
                                    </p:set>
                                    <p:animEffect transition="in" filter="barn(inHorizontal)">
                                      <p:cBhvr>
                                        <p:cTn id="15" dur="1000"/>
                                        <p:tgtEl>
                                          <p:spTgt spid="430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306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3041"/>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3067"/>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3042"/>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3068"/>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43043"/>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3069"/>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3044"/>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3070"/>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4304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3071"/>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43046"/>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3072"/>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43047"/>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3073"/>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43048"/>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307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43049"/>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3075"/>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43050"/>
                                        </p:tgtEl>
                                        <p:attrNameLst>
                                          <p:attrName>style.visibility</p:attrName>
                                        </p:attrNameLst>
                                      </p:cBhvr>
                                      <p:to>
                                        <p:strVal val="visible"/>
                                      </p:to>
                                    </p:set>
                                  </p:childTnLst>
                                </p:cTn>
                              </p:par>
                            </p:childTnLst>
                          </p:cTn>
                        </p:par>
                        <p:par>
                          <p:cTn id="76" fill="hold" nodeType="afterGroup">
                            <p:stCondLst>
                              <p:cond delay="0"/>
                            </p:stCondLst>
                            <p:childTnLst>
                              <p:par>
                                <p:cTn id="77" presetID="16" presetClass="entr" presetSubtype="26"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Horizontal)">
                                      <p:cBhvr>
                                        <p:cTn id="7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1" grpId="0" animBg="1"/>
      <p:bldP spid="43042" grpId="0" animBg="1"/>
      <p:bldP spid="43043" grpId="0" animBg="1"/>
      <p:bldP spid="43044" grpId="0" animBg="1"/>
      <p:bldP spid="43045" grpId="0" animBg="1"/>
      <p:bldP spid="43046" grpId="0" animBg="1"/>
      <p:bldP spid="43047" grpId="0" animBg="1"/>
      <p:bldP spid="43048" grpId="0" animBg="1"/>
      <p:bldP spid="43049" grpId="0" animBg="1"/>
      <p:bldP spid="43050" grpId="0" animBg="1"/>
      <p:bldP spid="43082" grpId="0" animBg="1" autoUpdateAnimBg="0"/>
      <p:bldP spid="4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pic>
        <p:nvPicPr>
          <p:cNvPr id="176130" name="Rectangle 2"/>
          <p:cNvPicPr>
            <a:picLocks noGrp="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bwMode="auto">
          <a:xfrm>
            <a:off x="1981200" y="215900"/>
            <a:ext cx="8229600" cy="1384300"/>
          </a:xfrm>
        </p:spPr>
      </p:pic>
      <p:graphicFrame>
        <p:nvGraphicFramePr>
          <p:cNvPr id="176311" name="Group 183">
            <a:extLst>
              <a:ext uri="{FF2B5EF4-FFF2-40B4-BE49-F238E27FC236}">
                <a16:creationId xmlns:a16="http://schemas.microsoft.com/office/drawing/2014/main" id="{DB39252C-C9B5-764C-B7E7-05CD0C3E7C39}"/>
              </a:ext>
            </a:extLst>
          </p:cNvPr>
          <p:cNvGraphicFramePr>
            <a:graphicFrameLocks noGrp="1"/>
          </p:cNvGraphicFramePr>
          <p:nvPr>
            <p:ph type="tbl" idx="1"/>
          </p:nvPr>
        </p:nvGraphicFramePr>
        <p:xfrm>
          <a:off x="2705100" y="1737518"/>
          <a:ext cx="6781800" cy="3382963"/>
        </p:xfrm>
        <a:graphic>
          <a:graphicData uri="http://schemas.openxmlformats.org/drawingml/2006/table">
            <a:tbl>
              <a:tblPr>
                <a:tableStyleId>{22838BEF-8BB2-4498-84A7-C5851F593DF1}</a:tableStyleId>
              </a:tblPr>
              <a:tblGrid>
                <a:gridCol w="3581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639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rPr>
                        <a:t>Drug</a:t>
                      </a:r>
                      <a:endParaRPr kumimoji="0" lang="en-US" sz="3600" b="1" i="0" u="none" strike="noStrike" cap="none" normalizeH="0" baseline="0" dirty="0">
                        <a:ln>
                          <a:noFill/>
                        </a:ln>
                        <a:solidFill>
                          <a:schemeClr val="tx1"/>
                        </a:solidFill>
                        <a:effectLst/>
                        <a:latin typeface="Tahoma" charset="0"/>
                        <a:ea typeface="ＭＳ Ｐゴシック" charset="0"/>
                        <a:cs typeface="Arial" charset="0"/>
                      </a:endParaRPr>
                    </a:p>
                  </a:txBody>
                  <a:tcPr anchor="ctr" horzOverflow="overflow">
                    <a:solidFill>
                      <a:schemeClr val="accent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rPr>
                        <a:t>Response rate (%)</a:t>
                      </a:r>
                      <a:endParaRPr kumimoji="0" lang="en-US" sz="3600" b="0" i="0" u="none" strike="noStrike" cap="none" normalizeH="0" baseline="0" dirty="0">
                        <a:ln>
                          <a:noFill/>
                        </a:ln>
                        <a:solidFill>
                          <a:schemeClr val="tx1"/>
                        </a:solidFill>
                        <a:effectLst/>
                        <a:latin typeface="Tahoma" charset="0"/>
                        <a:ea typeface="ＭＳ Ｐゴシック" charset="0"/>
                        <a:cs typeface="Arial" charset="0"/>
                      </a:endParaRPr>
                    </a:p>
                  </a:txBody>
                  <a:tcPr anchor="ctr" horzOverflow="overflow">
                    <a:solidFill>
                      <a:schemeClr val="accent3"/>
                    </a:solidFill>
                  </a:tcPr>
                </a:tc>
                <a:extLst>
                  <a:ext uri="{0D108BD9-81ED-4DB2-BD59-A6C34878D82A}">
                    <a16:rowId xmlns:a16="http://schemas.microsoft.com/office/drawing/2014/main" val="10000"/>
                  </a:ext>
                </a:extLst>
              </a:tr>
              <a:tr h="3873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Doxorubicin</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15% (10-25%)</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extLst>
                  <a:ext uri="{0D108BD9-81ED-4DB2-BD59-A6C34878D82A}">
                    <a16:rowId xmlns:a16="http://schemas.microsoft.com/office/drawing/2014/main" val="10001"/>
                  </a:ext>
                </a:extLst>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err="1">
                          <a:ln>
                            <a:noFill/>
                          </a:ln>
                          <a:solidFill>
                            <a:schemeClr val="bg1"/>
                          </a:solidFill>
                          <a:effectLst/>
                        </a:rPr>
                        <a:t>Ifosfamide</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15% (7-41%)</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extLst>
                  <a:ext uri="{0D108BD9-81ED-4DB2-BD59-A6C34878D82A}">
                    <a16:rowId xmlns:a16="http://schemas.microsoft.com/office/drawing/2014/main" val="10002"/>
                  </a:ext>
                </a:extLst>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Dacarbazine</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10% (4-18%) </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extLst>
                  <a:ext uri="{0D108BD9-81ED-4DB2-BD59-A6C34878D82A}">
                    <a16:rowId xmlns:a16="http://schemas.microsoft.com/office/drawing/2014/main" val="10003"/>
                  </a:ext>
                </a:extLst>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Liposomal doxorubicin</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10% (9-50%)</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extLst>
                  <a:ext uri="{0D108BD9-81ED-4DB2-BD59-A6C34878D82A}">
                    <a16:rowId xmlns:a16="http://schemas.microsoft.com/office/drawing/2014/main" val="10004"/>
                  </a:ext>
                </a:extLst>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Gemcitabine</a:t>
                      </a:r>
                      <a:endParaRPr kumimoji="0" lang="en-US" sz="3600" b="0" i="0" u="none" strike="noStrike" cap="none" normalizeH="0" baseline="0" dirty="0">
                        <a:ln>
                          <a:noFill/>
                        </a:ln>
                        <a:solidFill>
                          <a:schemeClr val="bg1"/>
                        </a:solidFill>
                        <a:effectLst/>
                        <a:latin typeface="Tahoma" charset="0"/>
                        <a:ea typeface="ＭＳ Ｐゴシック" charset="0"/>
                        <a:cs typeface="Arial"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10% (5-40%)</a:t>
                      </a:r>
                      <a:endParaRPr kumimoji="0" lang="en-US" sz="2400" b="0" i="0" u="none" strike="noStrike" cap="none" normalizeH="0" baseline="0" dirty="0">
                        <a:ln>
                          <a:noFill/>
                        </a:ln>
                        <a:solidFill>
                          <a:schemeClr val="bg1"/>
                        </a:solidFill>
                        <a:effectLst/>
                        <a:latin typeface="Tahoma" charset="0"/>
                        <a:ea typeface="ＭＳ Ｐゴシック" charset="0"/>
                        <a:cs typeface="Times New Roman" charset="0"/>
                      </a:endParaRPr>
                    </a:p>
                  </a:txBody>
                  <a:tcPr horzOverflow="overflow">
                    <a:solidFill>
                      <a:schemeClr val="tx1"/>
                    </a:solidFill>
                  </a:tcPr>
                </a:tc>
                <a:extLst>
                  <a:ext uri="{0D108BD9-81ED-4DB2-BD59-A6C34878D82A}">
                    <a16:rowId xmlns:a16="http://schemas.microsoft.com/office/drawing/2014/main" val="10005"/>
                  </a:ext>
                </a:extLst>
              </a:tr>
              <a:tr h="385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u="none" strike="noStrike" kern="1200" cap="none" normalizeH="0" baseline="0" dirty="0" err="1">
                          <a:ln>
                            <a:noFill/>
                          </a:ln>
                          <a:solidFill>
                            <a:schemeClr val="bg1"/>
                          </a:solidFill>
                          <a:effectLst/>
                        </a:rPr>
                        <a:t>Pazopanib</a:t>
                      </a:r>
                      <a:endParaRPr kumimoji="0" lang="en-US" sz="2400" b="0" i="0" u="none" strike="noStrike" kern="1200" cap="none" normalizeH="0" baseline="0" dirty="0">
                        <a:ln>
                          <a:noFill/>
                        </a:ln>
                        <a:solidFill>
                          <a:schemeClr val="bg1"/>
                        </a:solidFill>
                        <a:effectLst/>
                        <a:latin typeface="Tahoma" charset="0"/>
                        <a:ea typeface="ＭＳ Ｐゴシック" charset="0"/>
                        <a:cs typeface="Times New Roman" charset="0"/>
                      </a:endParaRPr>
                    </a:p>
                  </a:txBody>
                  <a:tcPr horzOverflow="overflow">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0" u="none" strike="noStrike" cap="none" normalizeH="0" baseline="0" dirty="0">
                          <a:ln>
                            <a:noFill/>
                          </a:ln>
                          <a:solidFill>
                            <a:schemeClr val="bg1"/>
                          </a:solidFill>
                          <a:effectLst/>
                        </a:rPr>
                        <a:t>4.5%</a:t>
                      </a:r>
                      <a:endParaRPr kumimoji="0" lang="en-US" sz="2400" b="0" i="0" u="none" strike="noStrike" cap="none" normalizeH="0" baseline="0" dirty="0">
                        <a:ln>
                          <a:noFill/>
                        </a:ln>
                        <a:solidFill>
                          <a:schemeClr val="bg1"/>
                        </a:solidFill>
                        <a:effectLst/>
                        <a:latin typeface="Tahoma" charset="0"/>
                        <a:ea typeface="ＭＳ Ｐゴシック" charset="0"/>
                        <a:cs typeface="Times New Roman" charset="0"/>
                      </a:endParaRPr>
                    </a:p>
                  </a:txBody>
                  <a:tcPr horzOverflow="overflow">
                    <a:solidFill>
                      <a:schemeClr val="tx1"/>
                    </a:solidFill>
                  </a:tcPr>
                </a:tc>
                <a:extLst>
                  <a:ext uri="{0D108BD9-81ED-4DB2-BD59-A6C34878D82A}">
                    <a16:rowId xmlns:a16="http://schemas.microsoft.com/office/drawing/2014/main" val="10006"/>
                  </a:ext>
                </a:extLst>
              </a:tr>
            </a:tbl>
          </a:graphicData>
        </a:graphic>
      </p:graphicFrame>
      <p:sp>
        <p:nvSpPr>
          <p:cNvPr id="23580" name="Content Placeholder 1"/>
          <p:cNvSpPr txBox="1">
            <a:spLocks/>
          </p:cNvSpPr>
          <p:nvPr/>
        </p:nvSpPr>
        <p:spPr bwMode="auto">
          <a:xfrm>
            <a:off x="2667000" y="52578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29AF8C"/>
              </a:buClr>
              <a:buSzPct val="80000"/>
              <a:buFont typeface="Wingdings" panose="05000000000000000000" pitchFamily="2" charset="2"/>
              <a:buNone/>
              <a:tabLst/>
              <a:defRPr/>
            </a:pPr>
            <a:r>
              <a:rPr kumimoji="0" lang="en-US" altLang="en-US" sz="2400" b="0" i="0" u="sng"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Common Combinations</a:t>
            </a:r>
          </a:p>
          <a:p>
            <a:pPr marL="0" marR="0" lvl="0" indent="0" algn="l" defTabSz="914400" rtl="0" eaLnBrk="1" fontAlgn="auto" latinLnBrk="0" hangingPunct="1">
              <a:lnSpc>
                <a:spcPct val="100000"/>
              </a:lnSpc>
              <a:spcBef>
                <a:spcPts val="0"/>
              </a:spcBef>
              <a:spcAft>
                <a:spcPts val="0"/>
              </a:spcAft>
              <a:buClr>
                <a:srgbClr val="29AF8C"/>
              </a:buClr>
              <a:buSzPct val="80000"/>
              <a:buFont typeface="Wingdings" panose="05000000000000000000" pitchFamily="2" charset="2"/>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Doxorubicin/</a:t>
            </a:r>
            <a:r>
              <a:rPr kumimoji="0" lang="en-US" altLang="en-US" sz="2400" b="0" i="0" u="none" strike="noStrike" kern="1200" cap="none" spc="0" normalizeH="0" baseline="0" noProof="0" dirty="0" err="1">
                <a:ln>
                  <a:noFill/>
                </a:ln>
                <a:solidFill>
                  <a:prstClr val="white"/>
                </a:solidFill>
                <a:effectLst/>
                <a:uLnTx/>
                <a:uFillTx/>
                <a:latin typeface="Calibri" panose="020F0502020204030204" pitchFamily="34" charset="0"/>
                <a:ea typeface="MS PGothic" panose="020B0600070205080204" pitchFamily="34" charset="-128"/>
                <a:cs typeface="+mn-cs"/>
              </a:rPr>
              <a:t>ifosfamide</a:t>
            </a:r>
            <a:endPar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
                <a:srgbClr val="29AF8C"/>
              </a:buClr>
              <a:buSzPct val="80000"/>
              <a:buFont typeface="Wingdings" panose="05000000000000000000" pitchFamily="2" charset="2"/>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Doxorubicin/dacarbazine</a:t>
            </a:r>
          </a:p>
          <a:p>
            <a:pPr marL="0" marR="0" lvl="0" indent="0" algn="l" defTabSz="914400" rtl="0" eaLnBrk="1" fontAlgn="auto" latinLnBrk="0" hangingPunct="1">
              <a:lnSpc>
                <a:spcPct val="100000"/>
              </a:lnSpc>
              <a:spcBef>
                <a:spcPts val="0"/>
              </a:spcBef>
              <a:spcAft>
                <a:spcPts val="0"/>
              </a:spcAft>
              <a:buClr>
                <a:srgbClr val="29AF8C"/>
              </a:buClr>
              <a:buSzPct val="80000"/>
              <a:buFont typeface="Wingdings" panose="05000000000000000000" pitchFamily="2" charset="2"/>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Doxorubicin/trabectedin</a:t>
            </a:r>
          </a:p>
        </p:txBody>
      </p:sp>
      <p:sp>
        <p:nvSpPr>
          <p:cNvPr id="23581" name="Rectangle 1"/>
          <p:cNvSpPr>
            <a:spLocks noChangeArrowheads="1"/>
          </p:cNvSpPr>
          <p:nvPr/>
        </p:nvSpPr>
        <p:spPr bwMode="auto">
          <a:xfrm>
            <a:off x="6248400" y="5410201"/>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Gemcitabine/docetaxel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Gemcitabine/dacarbazine</a:t>
            </a:r>
          </a:p>
        </p:txBody>
      </p:sp>
      <p:cxnSp>
        <p:nvCxnSpPr>
          <p:cNvPr id="2" name="Straight Connector 1">
            <a:extLst>
              <a:ext uri="{FF2B5EF4-FFF2-40B4-BE49-F238E27FC236}">
                <a16:creationId xmlns:a16="http://schemas.microsoft.com/office/drawing/2014/main" id="{6A9B80A1-ABE8-80FA-E6B6-756002D2A4BC}"/>
              </a:ext>
            </a:extLst>
          </p:cNvPr>
          <p:cNvCxnSpPr>
            <a:cxnSpLocks noChangeShapeType="1"/>
          </p:cNvCxnSpPr>
          <p:nvPr/>
        </p:nvCxnSpPr>
        <p:spPr bwMode="auto">
          <a:xfrm>
            <a:off x="0" y="1510479"/>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pic>
        <p:nvPicPr>
          <p:cNvPr id="47105" name="Picture 4" descr="Screen Shot 2016-08-23 at 12.46.00 AM.png">
            <a:extLst>
              <a:ext uri="{FF2B5EF4-FFF2-40B4-BE49-F238E27FC236}">
                <a16:creationId xmlns:a16="http://schemas.microsoft.com/office/drawing/2014/main" id="{D6FA0E01-EB72-8915-F378-B0D300803C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7730" y="1252594"/>
            <a:ext cx="7389020" cy="91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5" descr="Screen Shot 2016-08-23 at 12.48.00 AM.png">
            <a:extLst>
              <a:ext uri="{FF2B5EF4-FFF2-40B4-BE49-F238E27FC236}">
                <a16:creationId xmlns:a16="http://schemas.microsoft.com/office/drawing/2014/main" id="{ECACE106-38FA-8D7B-C927-9CBBFB647436}"/>
              </a:ext>
            </a:extLst>
          </p:cNvPr>
          <p:cNvPicPr>
            <a:picLocks noChangeAspect="1"/>
          </p:cNvPicPr>
          <p:nvPr/>
        </p:nvPicPr>
        <p:blipFill>
          <a:blip r:embed="rId5">
            <a:extLst>
              <a:ext uri="{28A0092B-C50C-407E-A947-70E740481C1C}">
                <a14:useLocalDpi xmlns:a14="http://schemas.microsoft.com/office/drawing/2010/main" val="0"/>
              </a:ext>
            </a:extLst>
          </a:blip>
          <a:srcRect l="3290" r="3766"/>
          <a:stretch>
            <a:fillRect/>
          </a:stretch>
        </p:blipFill>
        <p:spPr bwMode="auto">
          <a:xfrm>
            <a:off x="874789" y="1172009"/>
            <a:ext cx="3585244" cy="553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FB3785-4846-7641-691D-C201866B3394}"/>
              </a:ext>
            </a:extLst>
          </p:cNvPr>
          <p:cNvSpPr txBox="1"/>
          <p:nvPr/>
        </p:nvSpPr>
        <p:spPr>
          <a:xfrm>
            <a:off x="4707730" y="2590420"/>
            <a:ext cx="7333428" cy="28469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Tahoma" charset="0"/>
                <a:ea typeface="ＭＳ Ｐゴシック" charset="0"/>
                <a:cs typeface="ＭＳ Ｐゴシック" charset="0"/>
              </a:rPr>
              <a:t>Dox</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 (75 mg/m</a:t>
            </a:r>
            <a:r>
              <a:rPr kumimoji="0" lang="en-US" sz="2000" b="0" i="0" u="none" strike="noStrike" kern="1200" cap="none" spc="0" normalizeH="0" baseline="30000" noProof="0" dirty="0">
                <a:ln>
                  <a:noFill/>
                </a:ln>
                <a:solidFill>
                  <a:srgbClr val="FFFF00"/>
                </a:solidFill>
                <a:effectLst/>
                <a:uLnTx/>
                <a:uFillTx/>
                <a:latin typeface="Tahoma" charset="0"/>
                <a:ea typeface="ＭＳ Ｐゴシック" charset="0"/>
                <a:cs typeface="ＭＳ Ｐゴシック" charset="0"/>
              </a:rPr>
              <a:t>2</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/cycle </a:t>
            </a:r>
            <a:r>
              <a:rPr kumimoji="0" lang="en-US" sz="2000" b="0" i="0" u="none" strike="noStrike" kern="1200" cap="none" spc="0" normalizeH="0" baseline="0" noProof="0" dirty="0" err="1">
                <a:ln>
                  <a:noFill/>
                </a:ln>
                <a:solidFill>
                  <a:srgbClr val="FFFF00"/>
                </a:solidFill>
                <a:effectLst/>
                <a:uLnTx/>
                <a:uFillTx/>
                <a:latin typeface="Tahoma" charset="0"/>
                <a:ea typeface="ＭＳ Ｐゴシック" charset="0"/>
                <a:cs typeface="ＭＳ Ｐゴシック" charset="0"/>
              </a:rPr>
              <a:t>vs</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 </a:t>
            </a:r>
            <a:r>
              <a:rPr kumimoji="0" lang="en-US" sz="2000" b="0" i="0" u="none" strike="noStrike" kern="1200" cap="none" spc="0" normalizeH="0" baseline="0" noProof="0" dirty="0" err="1">
                <a:ln>
                  <a:noFill/>
                </a:ln>
                <a:solidFill>
                  <a:srgbClr val="FFFF00"/>
                </a:solidFill>
                <a:effectLst/>
                <a:uLnTx/>
                <a:uFillTx/>
                <a:latin typeface="Tahoma" charset="0"/>
                <a:ea typeface="ＭＳ Ｐゴシック" charset="0"/>
                <a:cs typeface="ＭＳ Ｐゴシック" charset="0"/>
              </a:rPr>
              <a:t>Dox</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a:t>
            </a:r>
            <a:r>
              <a:rPr kumimoji="0" lang="en-US" sz="2000" b="0" i="0" u="none" strike="noStrike" kern="1200" cap="none" spc="0" normalizeH="0" baseline="0" noProof="0" dirty="0" err="1">
                <a:ln>
                  <a:noFill/>
                </a:ln>
                <a:solidFill>
                  <a:srgbClr val="FFFF00"/>
                </a:solidFill>
                <a:effectLst/>
                <a:uLnTx/>
                <a:uFillTx/>
                <a:latin typeface="Tahoma" charset="0"/>
                <a:ea typeface="ＭＳ Ｐゴシック" charset="0"/>
                <a:cs typeface="ＭＳ Ｐゴシック" charset="0"/>
              </a:rPr>
              <a:t>Ifos</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 (10 g/m</a:t>
            </a:r>
            <a:r>
              <a:rPr kumimoji="0" lang="en-US" sz="2000" b="0" i="0" u="none" strike="noStrike" kern="1200" cap="none" spc="0" normalizeH="0" baseline="30000" noProof="0" dirty="0">
                <a:ln>
                  <a:noFill/>
                </a:ln>
                <a:solidFill>
                  <a:srgbClr val="FFFF00"/>
                </a:solidFill>
                <a:effectLst/>
                <a:uLnTx/>
                <a:uFillTx/>
                <a:latin typeface="Tahoma" charset="0"/>
                <a:ea typeface="ＭＳ Ｐゴシック" charset="0"/>
                <a:cs typeface="ＭＳ Ｐゴシック" charset="0"/>
              </a:rPr>
              <a:t>2</a:t>
            </a:r>
            <a:r>
              <a:rPr kumimoji="0" lang="en-US" sz="20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No significant difference in median OS: 12.8 vs 14.3 </a:t>
            </a:r>
            <a:r>
              <a:rPr kumimoji="0" lang="en-US" sz="1800" b="0" i="0" u="none" strike="noStrike" kern="1200" cap="none" spc="0" normalizeH="0" baseline="0" noProof="0" dirty="0" err="1">
                <a:ln>
                  <a:noFill/>
                </a:ln>
                <a:solidFill>
                  <a:srgbClr val="FFFFFF"/>
                </a:solidFill>
                <a:effectLst/>
                <a:uLnTx/>
                <a:uFillTx/>
                <a:latin typeface="Tahoma" charset="0"/>
                <a:ea typeface="ＭＳ Ｐゴシック" charset="0"/>
                <a:cs typeface="ＭＳ Ｐゴシック" charset="0"/>
              </a:rPr>
              <a:t>mo</a:t>
            </a: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 (p=0.076)</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Significant difference in median PFS: 4.6 vs 7.4 </a:t>
            </a:r>
            <a:r>
              <a:rPr kumimoji="0" lang="en-US" sz="1800" b="0" i="0" u="none" strike="noStrike" kern="1200" cap="none" spc="0" normalizeH="0" baseline="0" noProof="0" dirty="0" err="1">
                <a:ln>
                  <a:noFill/>
                </a:ln>
                <a:solidFill>
                  <a:srgbClr val="FFFFFF"/>
                </a:solidFill>
                <a:effectLst/>
                <a:uLnTx/>
                <a:uFillTx/>
                <a:latin typeface="Tahoma" charset="0"/>
                <a:ea typeface="ＭＳ Ｐゴシック" charset="0"/>
                <a:cs typeface="ＭＳ Ｐゴシック" charset="0"/>
              </a:rPr>
              <a:t>mo</a:t>
            </a: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 (p=0.003)</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Increased toxicity with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	G3/4  Febrile Neutropenia: 13 vs 46%</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               Thrombocytopenia: 1 vs 33%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Increased Response rate with combination: 14% vs 26%</a:t>
            </a:r>
          </a:p>
        </p:txBody>
      </p:sp>
      <p:sp>
        <p:nvSpPr>
          <p:cNvPr id="2" name="Rectangle 2">
            <a:extLst>
              <a:ext uri="{FF2B5EF4-FFF2-40B4-BE49-F238E27FC236}">
                <a16:creationId xmlns:a16="http://schemas.microsoft.com/office/drawing/2014/main" id="{34FB1D6C-5405-C7BB-C180-04CAE3AF52FF}"/>
              </a:ext>
            </a:extLst>
          </p:cNvPr>
          <p:cNvSpPr txBox="1">
            <a:spLocks noChangeArrowheads="1"/>
          </p:cNvSpPr>
          <p:nvPr/>
        </p:nvSpPr>
        <p:spPr>
          <a:xfrm>
            <a:off x="448669" y="326408"/>
            <a:ext cx="11620500" cy="1371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Light" panose="020F0302020204030204"/>
                <a:ea typeface="+mj-ea"/>
                <a:cs typeface="+mj-cs"/>
              </a:rPr>
              <a:t>Therapy for Advanced STS: Single Agent Doxorubicin vs Combination</a:t>
            </a:r>
          </a:p>
        </p:txBody>
      </p:sp>
      <p:cxnSp>
        <p:nvCxnSpPr>
          <p:cNvPr id="4" name="Straight Connector 3">
            <a:extLst>
              <a:ext uri="{FF2B5EF4-FFF2-40B4-BE49-F238E27FC236}">
                <a16:creationId xmlns:a16="http://schemas.microsoft.com/office/drawing/2014/main" id="{0C543139-AC20-8951-D17F-0CC6A1A23202}"/>
              </a:ext>
            </a:extLst>
          </p:cNvPr>
          <p:cNvCxnSpPr>
            <a:cxnSpLocks noChangeShapeType="1"/>
          </p:cNvCxnSpPr>
          <p:nvPr/>
        </p:nvCxnSpPr>
        <p:spPr bwMode="auto">
          <a:xfrm>
            <a:off x="0" y="992999"/>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67122A29-2F12-35AE-DF70-E69B2AA2881D}"/>
              </a:ext>
            </a:extLst>
          </p:cNvPr>
          <p:cNvSpPr txBox="1"/>
          <p:nvPr/>
        </p:nvSpPr>
        <p:spPr>
          <a:xfrm>
            <a:off x="8439150" y="6550223"/>
            <a:ext cx="61722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linkMacSystemFont"/>
                <a:ea typeface="+mn-ea"/>
                <a:cs typeface="+mn-cs"/>
              </a:rPr>
              <a:t>Judson et al; Lancet Oncol. 2014 Apr;15(4):415-23. </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13AE9C0-6210-FDE4-DD05-868A98741B0C}"/>
              </a:ext>
            </a:extLst>
          </p:cNvPr>
          <p:cNvSpPr txBox="1"/>
          <p:nvPr/>
        </p:nvSpPr>
        <p:spPr>
          <a:xfrm>
            <a:off x="4735309" y="5823706"/>
            <a:ext cx="7333860" cy="707886"/>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9492C"/>
                </a:solidFill>
                <a:effectLst/>
                <a:uLnTx/>
                <a:uFillTx/>
                <a:latin typeface="Tahoma" charset="0"/>
                <a:ea typeface="ＭＳ Ｐゴシック" charset="0"/>
                <a:cs typeface="ＭＳ Ｐゴシック" charset="0"/>
                <a:sym typeface="Wingdings" pitchFamily="2" charset="2"/>
              </a:rPr>
              <a:t>Reserve doxorubicin combination for fit patients who may benefit from response and can tolerate toxicities</a:t>
            </a:r>
            <a:endParaRPr kumimoji="0" lang="en-US" sz="2000" b="0" i="0" u="none" strike="noStrike" kern="1200" cap="none" spc="0" normalizeH="0" baseline="0" noProof="0" dirty="0">
              <a:ln>
                <a:noFill/>
              </a:ln>
              <a:solidFill>
                <a:srgbClr val="C9492C"/>
              </a:solidFill>
              <a:effectLst/>
              <a:uLnTx/>
              <a:uFillTx/>
              <a:latin typeface="Tahoma" charset="0"/>
              <a:ea typeface="ＭＳ Ｐゴシック" charset="0"/>
              <a:cs typeface="ＭＳ Ｐゴシック" charset="0"/>
            </a:endParaRPr>
          </a:p>
        </p:txBody>
      </p:sp>
      <p:sp>
        <p:nvSpPr>
          <p:cNvPr id="10" name="TextBox 9">
            <a:extLst>
              <a:ext uri="{FF2B5EF4-FFF2-40B4-BE49-F238E27FC236}">
                <a16:creationId xmlns:a16="http://schemas.microsoft.com/office/drawing/2014/main" id="{6FF33FFF-5E34-EAD8-B39C-B407731F8388}"/>
              </a:ext>
            </a:extLst>
          </p:cNvPr>
          <p:cNvSpPr txBox="1"/>
          <p:nvPr/>
        </p:nvSpPr>
        <p:spPr>
          <a:xfrm>
            <a:off x="3359020" y="4041883"/>
            <a:ext cx="9159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Survival</a:t>
            </a:r>
          </a:p>
        </p:txBody>
      </p:sp>
      <p:sp>
        <p:nvSpPr>
          <p:cNvPr id="13" name="TextBox 12">
            <a:extLst>
              <a:ext uri="{FF2B5EF4-FFF2-40B4-BE49-F238E27FC236}">
                <a16:creationId xmlns:a16="http://schemas.microsoft.com/office/drawing/2014/main" id="{584F620B-4EF0-B392-E2C3-604700BC549A}"/>
              </a:ext>
            </a:extLst>
          </p:cNvPr>
          <p:cNvSpPr txBox="1"/>
          <p:nvPr/>
        </p:nvSpPr>
        <p:spPr>
          <a:xfrm>
            <a:off x="2724538" y="1752600"/>
            <a:ext cx="17210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Progression-free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Survival</a:t>
            </a:r>
          </a:p>
        </p:txBody>
      </p:sp>
    </p:spTree>
    <p:custDataLst>
      <p:tags r:id="rId2"/>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a:extLst>
            <a:ext uri="{FF2B5EF4-FFF2-40B4-BE49-F238E27FC236}">
              <a16:creationId xmlns:a16="http://schemas.microsoft.com/office/drawing/2014/main" id="{F67E5875-5C4E-18E5-C202-C64107879DE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CE8C6DC-FCC4-ACB9-7C8F-E7A61E1AFF6D}"/>
              </a:ext>
            </a:extLst>
          </p:cNvPr>
          <p:cNvCxnSpPr>
            <a:cxnSpLocks noChangeShapeType="1"/>
          </p:cNvCxnSpPr>
          <p:nvPr/>
        </p:nvCxnSpPr>
        <p:spPr bwMode="auto">
          <a:xfrm>
            <a:off x="0" y="1046455"/>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Rectangle 2">
            <a:extLst>
              <a:ext uri="{FF2B5EF4-FFF2-40B4-BE49-F238E27FC236}">
                <a16:creationId xmlns:a16="http://schemas.microsoft.com/office/drawing/2014/main" id="{4ED6C885-927E-48D6-7C2C-AA46C2B12FE2}"/>
              </a:ext>
            </a:extLst>
          </p:cNvPr>
          <p:cNvSpPr>
            <a:spLocks noGrp="1" noChangeArrowheads="1"/>
          </p:cNvSpPr>
          <p:nvPr>
            <p:ph type="title"/>
          </p:nvPr>
        </p:nvSpPr>
        <p:spPr>
          <a:xfrm>
            <a:off x="609600" y="-142376"/>
            <a:ext cx="10972800" cy="1371600"/>
          </a:xfrm>
        </p:spPr>
        <p:txBody>
          <a:bodyPr>
            <a:normAutofit/>
          </a:bodyPr>
          <a:lstStyle/>
          <a:p>
            <a:pPr>
              <a:defRPr/>
            </a:pPr>
            <a:r>
              <a:rPr lang="en-US" sz="3200" dirty="0">
                <a:solidFill>
                  <a:srgbClr val="FFFF00"/>
                </a:solidFill>
              </a:rPr>
              <a:t>Therapy for Advanced STS: Doxorubicin vs Gemcitabine/Docetaxel</a:t>
            </a:r>
            <a:endParaRPr lang="en-US" sz="3200" dirty="0">
              <a:solidFill>
                <a:srgbClr val="FFFF00"/>
              </a:solidFill>
              <a:ea typeface="+mj-ea"/>
              <a:cs typeface="+mj-cs"/>
            </a:endParaRPr>
          </a:p>
        </p:txBody>
      </p:sp>
      <p:sp>
        <p:nvSpPr>
          <p:cNvPr id="11" name="TextBox 10">
            <a:extLst>
              <a:ext uri="{FF2B5EF4-FFF2-40B4-BE49-F238E27FC236}">
                <a16:creationId xmlns:a16="http://schemas.microsoft.com/office/drawing/2014/main" id="{7734BA13-EA19-8132-820F-0EE2B6D1147C}"/>
              </a:ext>
            </a:extLst>
          </p:cNvPr>
          <p:cNvSpPr txBox="1"/>
          <p:nvPr/>
        </p:nvSpPr>
        <p:spPr>
          <a:xfrm>
            <a:off x="6548716" y="6478682"/>
            <a:ext cx="88963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Source Sans Pro" panose="020F0502020204030204" pitchFamily="34" charset="0"/>
                <a:ea typeface="+mn-ea"/>
                <a:cs typeface="+mn-cs"/>
              </a:rPr>
              <a:t>Seddon,et</a:t>
            </a:r>
            <a:r>
              <a:rPr kumimoji="0" lang="en-US" sz="1400" b="0" i="0" u="none" strike="noStrike" kern="1200" cap="none" spc="0" normalizeH="0" baseline="0" noProof="0" dirty="0">
                <a:ln>
                  <a:noFill/>
                </a:ln>
                <a:solidFill>
                  <a:prstClr val="white"/>
                </a:solidFill>
                <a:effectLst/>
                <a:uLnTx/>
                <a:uFillTx/>
                <a:latin typeface="Source Sans Pro" panose="020F0502020204030204" pitchFamily="34" charset="0"/>
                <a:ea typeface="+mn-ea"/>
                <a:cs typeface="+mn-cs"/>
              </a:rPr>
              <a:t> </a:t>
            </a:r>
            <a:r>
              <a:rPr kumimoji="0" lang="en-US" sz="1400" b="0" i="0" u="none" strike="noStrike" kern="1200" cap="none" spc="0" normalizeH="0" baseline="0" noProof="0" dirty="0" err="1">
                <a:ln>
                  <a:noFill/>
                </a:ln>
                <a:solidFill>
                  <a:prstClr val="white"/>
                </a:solidFill>
                <a:effectLst/>
                <a:uLnTx/>
                <a:uFillTx/>
                <a:latin typeface="Source Sans Pro" panose="020F0502020204030204" pitchFamily="34" charset="0"/>
                <a:ea typeface="+mn-ea"/>
                <a:cs typeface="+mn-cs"/>
              </a:rPr>
              <a:t>al.</a:t>
            </a:r>
            <a:r>
              <a:rPr kumimoji="0" lang="en-US" sz="1400" b="0"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rPr>
              <a:t>The</a:t>
            </a:r>
            <a:r>
              <a:rPr kumimoji="0" lang="en-US" sz="1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Lancet Oncology,  2017:Volume 18, Issue 10, 1397 - 1410</a:t>
            </a:r>
          </a:p>
        </p:txBody>
      </p:sp>
      <p:pic>
        <p:nvPicPr>
          <p:cNvPr id="16" name="Picture 15" descr="A black text on a white background&#10;&#10;AI-generated content may be incorrect.">
            <a:extLst>
              <a:ext uri="{FF2B5EF4-FFF2-40B4-BE49-F238E27FC236}">
                <a16:creationId xmlns:a16="http://schemas.microsoft.com/office/drawing/2014/main" id="{1C01ED6A-0343-4B75-4FFB-3F47D36D3F12}"/>
              </a:ext>
            </a:extLst>
          </p:cNvPr>
          <p:cNvPicPr>
            <a:picLocks noChangeAspect="1"/>
          </p:cNvPicPr>
          <p:nvPr/>
        </p:nvPicPr>
        <p:blipFill>
          <a:blip r:embed="rId5"/>
          <a:stretch>
            <a:fillRect/>
          </a:stretch>
        </p:blipFill>
        <p:spPr>
          <a:xfrm>
            <a:off x="163776" y="1302221"/>
            <a:ext cx="6853516" cy="1314145"/>
          </a:xfrm>
          <a:prstGeom prst="rect">
            <a:avLst/>
          </a:prstGeom>
        </p:spPr>
      </p:pic>
      <p:sp>
        <p:nvSpPr>
          <p:cNvPr id="17" name="TextBox 16">
            <a:extLst>
              <a:ext uri="{FF2B5EF4-FFF2-40B4-BE49-F238E27FC236}">
                <a16:creationId xmlns:a16="http://schemas.microsoft.com/office/drawing/2014/main" id="{0E16E9F1-38F1-50A5-F9F3-585D69ADC20D}"/>
              </a:ext>
            </a:extLst>
          </p:cNvPr>
          <p:cNvSpPr txBox="1"/>
          <p:nvPr/>
        </p:nvSpPr>
        <p:spPr>
          <a:xfrm>
            <a:off x="226971" y="2739197"/>
            <a:ext cx="6853516"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Dox (75 mg/m</a:t>
            </a:r>
            <a:r>
              <a:rPr kumimoji="0" lang="en-US" sz="1600" b="0" i="0" u="none" strike="noStrike" kern="1200" cap="none" spc="0" normalizeH="0" baseline="30000" noProof="0" dirty="0">
                <a:ln>
                  <a:noFill/>
                </a:ln>
                <a:solidFill>
                  <a:srgbClr val="FFFF00"/>
                </a:solidFill>
                <a:effectLst/>
                <a:uLnTx/>
                <a:uFillTx/>
                <a:latin typeface="Tahoma" charset="0"/>
                <a:ea typeface="ＭＳ Ｐゴシック" charset="0"/>
                <a:cs typeface="ＭＳ Ｐゴシック" charset="0"/>
              </a:rPr>
              <a:t>2</a:t>
            </a:r>
            <a:r>
              <a:rPr kumimoji="0" lang="en-US" sz="16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/cycle vs Gem (675 mg/m2 D1/8)/Doce (75 mg/m</a:t>
            </a:r>
            <a:r>
              <a:rPr kumimoji="0" lang="en-US" sz="1600" b="0" i="0" u="none" strike="noStrike" kern="1200" cap="none" spc="0" normalizeH="0" baseline="30000" noProof="0" dirty="0">
                <a:ln>
                  <a:noFill/>
                </a:ln>
                <a:solidFill>
                  <a:srgbClr val="FFFF00"/>
                </a:solidFill>
                <a:effectLst/>
                <a:uLnTx/>
                <a:uFillTx/>
                <a:latin typeface="Tahoma" charset="0"/>
                <a:ea typeface="ＭＳ Ｐゴシック" charset="0"/>
                <a:cs typeface="ＭＳ Ｐゴシック" charset="0"/>
              </a:rPr>
              <a:t>2  </a:t>
            </a:r>
            <a:r>
              <a:rPr kumimoji="0" lang="en-US" sz="1600" b="0" i="0" u="none" strike="noStrike" kern="1200" cap="none" spc="0" normalizeH="0" baseline="0" noProof="0" dirty="0">
                <a:ln>
                  <a:noFill/>
                </a:ln>
                <a:solidFill>
                  <a:srgbClr val="FFFF00"/>
                </a:solidFill>
                <a:effectLst/>
                <a:uLnTx/>
                <a:uFillTx/>
                <a:latin typeface="Tahoma" charset="0"/>
                <a:ea typeface="ＭＳ Ｐゴシック" charset="0"/>
                <a:cs typeface="ＭＳ Ｐゴシック" charset="0"/>
              </a:rPr>
              <a:t>D8)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No significant difference in 24 week-PFS: 46.3% vs 46.4%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No Significant difference in median PFS: 23.3 vs 23.7 weeks (p=0.06)</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Similar Response Rates: 19% vs 20%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Similar toxicity with Gem/Doce but overall lower appeal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Global health score lower with Gem/</a:t>
            </a:r>
            <a:r>
              <a:rPr kumimoji="0" lang="en-US" sz="1800" b="0" i="0" u="none" strike="noStrike" kern="1200" cap="none" spc="0" normalizeH="0" baseline="0" noProof="0" dirty="0" err="1">
                <a:ln>
                  <a:noFill/>
                </a:ln>
                <a:solidFill>
                  <a:srgbClr val="FFFFFF"/>
                </a:solidFill>
                <a:effectLst/>
                <a:uLnTx/>
                <a:uFillTx/>
                <a:latin typeface="Tahoma" charset="0"/>
                <a:ea typeface="ＭＳ Ｐゴシック" charset="0"/>
                <a:cs typeface="ＭＳ Ｐゴシック" charset="0"/>
              </a:rPr>
              <a:t>doce</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rPr>
              <a:t>More infusion trips, more treatment delays, early stopping with gem/</a:t>
            </a:r>
            <a:r>
              <a:rPr kumimoji="0" lang="en-US" sz="1800" b="0" i="0" u="none" strike="noStrike" kern="1200" cap="none" spc="0" normalizeH="0" baseline="0" noProof="0" dirty="0" err="1">
                <a:ln>
                  <a:noFill/>
                </a:ln>
                <a:solidFill>
                  <a:srgbClr val="FFFFFF"/>
                </a:solidFill>
                <a:effectLst/>
                <a:uLnTx/>
                <a:uFillTx/>
                <a:latin typeface="Tahoma" charset="0"/>
                <a:ea typeface="ＭＳ Ｐゴシック" charset="0"/>
                <a:cs typeface="ＭＳ Ｐゴシック" charset="0"/>
              </a:rPr>
              <a:t>doce</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p:txBody>
      </p:sp>
      <p:sp>
        <p:nvSpPr>
          <p:cNvPr id="18" name="TextBox 17">
            <a:extLst>
              <a:ext uri="{FF2B5EF4-FFF2-40B4-BE49-F238E27FC236}">
                <a16:creationId xmlns:a16="http://schemas.microsoft.com/office/drawing/2014/main" id="{88F49E47-E520-1098-E9C5-ACA23135A3E9}"/>
              </a:ext>
            </a:extLst>
          </p:cNvPr>
          <p:cNvSpPr txBox="1"/>
          <p:nvPr/>
        </p:nvSpPr>
        <p:spPr>
          <a:xfrm>
            <a:off x="7367563" y="5113052"/>
            <a:ext cx="4800894" cy="1015663"/>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9492C"/>
                </a:solidFill>
                <a:effectLst/>
                <a:uLnTx/>
                <a:uFillTx/>
                <a:latin typeface="Tahoma" charset="0"/>
                <a:ea typeface="ＭＳ Ｐゴシック" charset="0"/>
                <a:cs typeface="ＭＳ Ｐゴシック" charset="0"/>
                <a:sym typeface="Wingdings" pitchFamily="2" charset="2"/>
              </a:rPr>
              <a:t>Gemcitabine/docetaxel not superior in first line, Doxorubicin should remain as standard of care. </a:t>
            </a:r>
            <a:endParaRPr kumimoji="0" lang="en-US" sz="2000" b="0" i="0" u="none" strike="noStrike" kern="1200" cap="none" spc="0" normalizeH="0" baseline="0" noProof="0" dirty="0">
              <a:ln>
                <a:noFill/>
              </a:ln>
              <a:solidFill>
                <a:srgbClr val="C9492C"/>
              </a:solidFill>
              <a:effectLst/>
              <a:uLnTx/>
              <a:uFillTx/>
              <a:latin typeface="Tahoma" charset="0"/>
              <a:ea typeface="ＭＳ Ｐゴシック" charset="0"/>
              <a:cs typeface="ＭＳ Ｐゴシック" charset="0"/>
            </a:endParaRPr>
          </a:p>
        </p:txBody>
      </p:sp>
      <p:pic>
        <p:nvPicPr>
          <p:cNvPr id="24" name="Picture 23" descr="A graph of a cancer patient&#10;&#10;AI-generated content may be incorrect.">
            <a:extLst>
              <a:ext uri="{FF2B5EF4-FFF2-40B4-BE49-F238E27FC236}">
                <a16:creationId xmlns:a16="http://schemas.microsoft.com/office/drawing/2014/main" id="{54D7F059-B6CE-0000-37B6-1B71BF6578A9}"/>
              </a:ext>
            </a:extLst>
          </p:cNvPr>
          <p:cNvPicPr>
            <a:picLocks noChangeAspect="1"/>
          </p:cNvPicPr>
          <p:nvPr/>
        </p:nvPicPr>
        <p:blipFill>
          <a:blip r:embed="rId6"/>
          <a:stretch>
            <a:fillRect/>
          </a:stretch>
        </p:blipFill>
        <p:spPr>
          <a:xfrm>
            <a:off x="7227330" y="1386986"/>
            <a:ext cx="4800894" cy="3385536"/>
          </a:xfrm>
          <a:prstGeom prst="rect">
            <a:avLst/>
          </a:prstGeom>
        </p:spPr>
      </p:pic>
      <p:sp>
        <p:nvSpPr>
          <p:cNvPr id="25" name="TextBox 24">
            <a:extLst>
              <a:ext uri="{FF2B5EF4-FFF2-40B4-BE49-F238E27FC236}">
                <a16:creationId xmlns:a16="http://schemas.microsoft.com/office/drawing/2014/main" id="{A939E879-8A7A-3416-3E32-CA07BC2522C8}"/>
              </a:ext>
            </a:extLst>
          </p:cNvPr>
          <p:cNvSpPr txBox="1"/>
          <p:nvPr/>
        </p:nvSpPr>
        <p:spPr>
          <a:xfrm>
            <a:off x="7367563" y="1704500"/>
            <a:ext cx="9159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Survival</a:t>
            </a:r>
          </a:p>
        </p:txBody>
      </p:sp>
    </p:spTree>
    <p:custDataLst>
      <p:tags r:id="rId2"/>
    </p:custDataLst>
    <p:extLst>
      <p:ext uri="{BB962C8B-B14F-4D97-AF65-F5344CB8AC3E}">
        <p14:creationId xmlns:p14="http://schemas.microsoft.com/office/powerpoint/2010/main" val="2690752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93C8B5F-44B6-99E0-404A-D3E7D495A545}"/>
              </a:ext>
            </a:extLst>
          </p:cNvPr>
          <p:cNvSpPr>
            <a:spLocks noGrp="1" noChangeArrowheads="1"/>
          </p:cNvSpPr>
          <p:nvPr>
            <p:ph type="title"/>
          </p:nvPr>
        </p:nvSpPr>
        <p:spPr>
          <a:xfrm>
            <a:off x="1583634" y="152400"/>
            <a:ext cx="9144000" cy="1371600"/>
          </a:xfrm>
        </p:spPr>
        <p:txBody>
          <a:bodyPr/>
          <a:lstStyle/>
          <a:p>
            <a:pPr>
              <a:defRPr/>
            </a:pPr>
            <a:r>
              <a:rPr lang="en-US" dirty="0">
                <a:solidFill>
                  <a:srgbClr val="FFFF00"/>
                </a:solidFill>
                <a:ea typeface="+mj-ea"/>
                <a:cs typeface="+mj-cs"/>
              </a:rPr>
              <a:t>Approach to Therapy for Advanced STS</a:t>
            </a:r>
          </a:p>
        </p:txBody>
      </p:sp>
      <p:sp>
        <p:nvSpPr>
          <p:cNvPr id="26626" name="Rectangle 3">
            <a:extLst>
              <a:ext uri="{FF2B5EF4-FFF2-40B4-BE49-F238E27FC236}">
                <a16:creationId xmlns:a16="http://schemas.microsoft.com/office/drawing/2014/main" id="{9AA3B3FD-0AA6-4F03-B5C0-AFAA06EF4A9F}"/>
              </a:ext>
            </a:extLst>
          </p:cNvPr>
          <p:cNvSpPr>
            <a:spLocks noGrp="1" noChangeArrowheads="1"/>
          </p:cNvSpPr>
          <p:nvPr>
            <p:ph type="body" sz="half" idx="1"/>
          </p:nvPr>
        </p:nvSpPr>
        <p:spPr>
          <a:xfrm>
            <a:off x="2662517" y="1981200"/>
            <a:ext cx="7696200" cy="4114800"/>
          </a:xfrm>
        </p:spPr>
        <p:txBody>
          <a:bodyPr>
            <a:normAutofit/>
          </a:bodyPr>
          <a:lstStyle/>
          <a:p>
            <a:r>
              <a:rPr lang="en-US" altLang="en-US" dirty="0">
                <a:ea typeface="ＭＳ Ｐゴシック" panose="020B0600070205080204" pitchFamily="34" charset="-128"/>
              </a:rPr>
              <a:t>Unlimited spectrum of disease</a:t>
            </a:r>
          </a:p>
          <a:p>
            <a:r>
              <a:rPr lang="en-US" altLang="en-US" dirty="0">
                <a:ea typeface="ＭＳ Ｐゴシック" panose="020B0600070205080204" pitchFamily="34" charset="-128"/>
              </a:rPr>
              <a:t>Limited patients, across the ages</a:t>
            </a:r>
          </a:p>
          <a:p>
            <a:pPr eaLnBrk="1" hangingPunct="1"/>
            <a:r>
              <a:rPr lang="en-US" altLang="en-US" dirty="0">
                <a:ea typeface="ＭＳ Ｐゴシック" panose="020B0600070205080204" pitchFamily="34" charset="-128"/>
              </a:rPr>
              <a:t>Limited effective systemic agents </a:t>
            </a:r>
          </a:p>
          <a:p>
            <a:pPr marL="0" indent="0" eaLnBrk="1" hangingPunct="1">
              <a:buNone/>
            </a:pPr>
            <a:r>
              <a:rPr lang="en-US" altLang="en-US" dirty="0">
                <a:ea typeface="ＭＳ Ｐゴシック" panose="020B0600070205080204" pitchFamily="34" charset="-128"/>
                <a:sym typeface="Wingdings" pitchFamily="2" charset="2"/>
              </a:rPr>
              <a:t> Heavily rely on local therapies even for metastatic disease (surgery, radiation, IR)</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Most </a:t>
            </a:r>
            <a:r>
              <a:rPr lang="en-US" altLang="en-US" dirty="0" err="1">
                <a:ea typeface="ＭＳ Ｐゴシック" panose="020B0600070205080204" pitchFamily="34" charset="-128"/>
              </a:rPr>
              <a:t>histologies</a:t>
            </a:r>
            <a:r>
              <a:rPr lang="en-US" altLang="en-US" dirty="0">
                <a:ea typeface="ＭＳ Ｐゴシック" panose="020B0600070205080204" pitchFamily="34" charset="-128"/>
              </a:rPr>
              <a:t> start with doxorubicin</a:t>
            </a:r>
          </a:p>
          <a:p>
            <a:pPr eaLnBrk="1" hangingPunct="1"/>
            <a:r>
              <a:rPr lang="en-US" altLang="en-US" dirty="0">
                <a:ea typeface="ＭＳ Ｐゴシック" panose="020B0600070205080204" pitchFamily="34" charset="-128"/>
              </a:rPr>
              <a:t>New strategies desperately needed</a:t>
            </a:r>
          </a:p>
          <a:p>
            <a:pPr eaLnBrk="1" hangingPunct="1">
              <a:buFont typeface="Wingdings" pitchFamily="2" charset="2"/>
              <a:buNone/>
            </a:pPr>
            <a:endParaRPr lang="en-US" altLang="en-US" dirty="0">
              <a:ea typeface="ＭＳ Ｐゴシック" panose="020B0600070205080204" pitchFamily="34" charset="-128"/>
            </a:endParaRPr>
          </a:p>
        </p:txBody>
      </p:sp>
      <p:cxnSp>
        <p:nvCxnSpPr>
          <p:cNvPr id="3" name="Straight Connector 2">
            <a:extLst>
              <a:ext uri="{FF2B5EF4-FFF2-40B4-BE49-F238E27FC236}">
                <a16:creationId xmlns:a16="http://schemas.microsoft.com/office/drawing/2014/main" id="{8B95D403-334E-D343-CFE8-F7AE72AB57C1}"/>
              </a:ext>
            </a:extLst>
          </p:cNvPr>
          <p:cNvCxnSpPr>
            <a:cxnSpLocks noChangeShapeType="1"/>
          </p:cNvCxnSpPr>
          <p:nvPr/>
        </p:nvCxnSpPr>
        <p:spPr bwMode="auto">
          <a:xfrm>
            <a:off x="0" y="1510479"/>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43CF-A9EF-9390-FD60-0643A1385310}"/>
              </a:ext>
            </a:extLst>
          </p:cNvPr>
          <p:cNvSpPr>
            <a:spLocks noGrp="1"/>
          </p:cNvSpPr>
          <p:nvPr>
            <p:ph type="title"/>
          </p:nvPr>
        </p:nvSpPr>
        <p:spPr/>
        <p:txBody>
          <a:bodyPr/>
          <a:lstStyle/>
          <a:p>
            <a:r>
              <a:rPr lang="en-US" dirty="0">
                <a:solidFill>
                  <a:srgbClr val="FFFF00"/>
                </a:solidFill>
              </a:rPr>
              <a:t>Molecular Drivers of Sarcoma</a:t>
            </a:r>
          </a:p>
        </p:txBody>
      </p:sp>
      <p:sp>
        <p:nvSpPr>
          <p:cNvPr id="3" name="Content Placeholder 2">
            <a:extLst>
              <a:ext uri="{FF2B5EF4-FFF2-40B4-BE49-F238E27FC236}">
                <a16:creationId xmlns:a16="http://schemas.microsoft.com/office/drawing/2014/main" id="{3C4EED14-05F8-A570-183C-D79B11F49116}"/>
              </a:ext>
            </a:extLst>
          </p:cNvPr>
          <p:cNvSpPr>
            <a:spLocks noGrp="1"/>
          </p:cNvSpPr>
          <p:nvPr>
            <p:ph idx="1"/>
          </p:nvPr>
        </p:nvSpPr>
        <p:spPr>
          <a:xfrm>
            <a:off x="600169" y="1690688"/>
            <a:ext cx="5495831" cy="938639"/>
          </a:xfrm>
        </p:spPr>
        <p:txBody>
          <a:bodyPr>
            <a:normAutofit fontScale="92500"/>
          </a:bodyPr>
          <a:lstStyle/>
          <a:p>
            <a:pPr marL="0" indent="0">
              <a:buNone/>
            </a:pPr>
            <a:r>
              <a:rPr lang="en-US" dirty="0">
                <a:solidFill>
                  <a:schemeClr val="bg1"/>
                </a:solidFill>
              </a:rPr>
              <a:t>Approximately 1/3 of sarcoma with known molecular drivers/aberrations</a:t>
            </a:r>
          </a:p>
          <a:p>
            <a:endParaRPr lang="en-US" dirty="0"/>
          </a:p>
        </p:txBody>
      </p:sp>
      <p:graphicFrame>
        <p:nvGraphicFramePr>
          <p:cNvPr id="4" name="Table 3">
            <a:extLst>
              <a:ext uri="{FF2B5EF4-FFF2-40B4-BE49-F238E27FC236}">
                <a16:creationId xmlns:a16="http://schemas.microsoft.com/office/drawing/2014/main" id="{91962B29-45CD-D245-4682-DF76E8D7188E}"/>
              </a:ext>
            </a:extLst>
          </p:cNvPr>
          <p:cNvGraphicFramePr>
            <a:graphicFrameLocks noGrp="1"/>
          </p:cNvGraphicFramePr>
          <p:nvPr/>
        </p:nvGraphicFramePr>
        <p:xfrm>
          <a:off x="6096000" y="1894146"/>
          <a:ext cx="4781737" cy="3845560"/>
        </p:xfrm>
        <a:graphic>
          <a:graphicData uri="http://schemas.openxmlformats.org/drawingml/2006/table">
            <a:tbl>
              <a:tblPr firstRow="1" bandRow="1">
                <a:tableStyleId>{5C22544A-7EE6-4342-B048-85BDC9FD1C3A}</a:tableStyleId>
              </a:tblPr>
              <a:tblGrid>
                <a:gridCol w="2215608">
                  <a:extLst>
                    <a:ext uri="{9D8B030D-6E8A-4147-A177-3AD203B41FA5}">
                      <a16:colId xmlns:a16="http://schemas.microsoft.com/office/drawing/2014/main" val="975344171"/>
                    </a:ext>
                  </a:extLst>
                </a:gridCol>
                <a:gridCol w="2566129">
                  <a:extLst>
                    <a:ext uri="{9D8B030D-6E8A-4147-A177-3AD203B41FA5}">
                      <a16:colId xmlns:a16="http://schemas.microsoft.com/office/drawing/2014/main" val="3545110076"/>
                    </a:ext>
                  </a:extLst>
                </a:gridCol>
              </a:tblGrid>
              <a:tr h="370840">
                <a:tc>
                  <a:txBody>
                    <a:bodyPr/>
                    <a:lstStyle/>
                    <a:p>
                      <a:r>
                        <a:rPr lang="en-US" sz="1600" dirty="0"/>
                        <a:t>Sarcoma Histology</a:t>
                      </a:r>
                    </a:p>
                  </a:txBody>
                  <a:tcPr>
                    <a:solidFill>
                      <a:schemeClr val="accent5"/>
                    </a:solidFill>
                  </a:tcPr>
                </a:tc>
                <a:tc>
                  <a:txBody>
                    <a:bodyPr/>
                    <a:lstStyle/>
                    <a:p>
                      <a:r>
                        <a:rPr lang="en-US" sz="1600" dirty="0"/>
                        <a:t>Translocation</a:t>
                      </a:r>
                    </a:p>
                  </a:txBody>
                  <a:tcPr>
                    <a:solidFill>
                      <a:schemeClr val="accent5"/>
                    </a:solidFill>
                  </a:tcPr>
                </a:tc>
                <a:extLst>
                  <a:ext uri="{0D108BD9-81ED-4DB2-BD59-A6C34878D82A}">
                    <a16:rowId xmlns:a16="http://schemas.microsoft.com/office/drawing/2014/main" val="1642325135"/>
                  </a:ext>
                </a:extLst>
              </a:tr>
              <a:tr h="370840">
                <a:tc>
                  <a:txBody>
                    <a:bodyPr/>
                    <a:lstStyle/>
                    <a:p>
                      <a:r>
                        <a:rPr lang="en-US" sz="1600" dirty="0"/>
                        <a:t>Ewing Sarcoma</a:t>
                      </a:r>
                    </a:p>
                  </a:txBody>
                  <a:tcPr/>
                </a:tc>
                <a:tc>
                  <a:txBody>
                    <a:bodyPr/>
                    <a:lstStyle/>
                    <a:p>
                      <a:r>
                        <a:rPr lang="en-US" sz="1600" dirty="0"/>
                        <a:t>EWSR1::FLI1, EWSR1::ERG, FUS::ERG</a:t>
                      </a:r>
                    </a:p>
                  </a:txBody>
                  <a:tcPr/>
                </a:tc>
                <a:extLst>
                  <a:ext uri="{0D108BD9-81ED-4DB2-BD59-A6C34878D82A}">
                    <a16:rowId xmlns:a16="http://schemas.microsoft.com/office/drawing/2014/main" val="1824642436"/>
                  </a:ext>
                </a:extLst>
              </a:tr>
              <a:tr h="370840">
                <a:tc>
                  <a:txBody>
                    <a:bodyPr/>
                    <a:lstStyle/>
                    <a:p>
                      <a:r>
                        <a:rPr lang="en-US" sz="1600" dirty="0"/>
                        <a:t>Synovial Sarcoma</a:t>
                      </a:r>
                    </a:p>
                  </a:txBody>
                  <a:tcPr/>
                </a:tc>
                <a:tc>
                  <a:txBody>
                    <a:bodyPr/>
                    <a:lstStyle/>
                    <a:p>
                      <a:r>
                        <a:rPr lang="en-US" sz="1600" dirty="0"/>
                        <a:t>SYT::SSX1, SYT::SSX2, SYT::SSX4</a:t>
                      </a:r>
                    </a:p>
                  </a:txBody>
                  <a:tcPr/>
                </a:tc>
                <a:extLst>
                  <a:ext uri="{0D108BD9-81ED-4DB2-BD59-A6C34878D82A}">
                    <a16:rowId xmlns:a16="http://schemas.microsoft.com/office/drawing/2014/main" val="3739930157"/>
                  </a:ext>
                </a:extLst>
              </a:tr>
              <a:tr h="370840">
                <a:tc>
                  <a:txBody>
                    <a:bodyPr/>
                    <a:lstStyle/>
                    <a:p>
                      <a:r>
                        <a:rPr lang="en-US" sz="1600" dirty="0"/>
                        <a:t>Desmoplastic small round cell tumor</a:t>
                      </a:r>
                    </a:p>
                  </a:txBody>
                  <a:tcPr/>
                </a:tc>
                <a:tc>
                  <a:txBody>
                    <a:bodyPr/>
                    <a:lstStyle/>
                    <a:p>
                      <a:r>
                        <a:rPr lang="en-US" sz="1600" dirty="0"/>
                        <a:t>ESWR1::WT1</a:t>
                      </a:r>
                    </a:p>
                  </a:txBody>
                  <a:tcPr/>
                </a:tc>
                <a:extLst>
                  <a:ext uri="{0D108BD9-81ED-4DB2-BD59-A6C34878D82A}">
                    <a16:rowId xmlns:a16="http://schemas.microsoft.com/office/drawing/2014/main" val="1977925357"/>
                  </a:ext>
                </a:extLst>
              </a:tr>
              <a:tr h="370840">
                <a:tc>
                  <a:txBody>
                    <a:bodyPr/>
                    <a:lstStyle/>
                    <a:p>
                      <a:r>
                        <a:rPr lang="en-US" sz="1600" dirty="0"/>
                        <a:t>Alveolar rhabdomyosarcoma</a:t>
                      </a:r>
                    </a:p>
                  </a:txBody>
                  <a:tcPr/>
                </a:tc>
                <a:tc>
                  <a:txBody>
                    <a:bodyPr/>
                    <a:lstStyle/>
                    <a:p>
                      <a:r>
                        <a:rPr lang="en-US" sz="1600" dirty="0"/>
                        <a:t>PAX3::FOX01, PAX7::FOX01</a:t>
                      </a:r>
                    </a:p>
                  </a:txBody>
                  <a:tcPr/>
                </a:tc>
                <a:extLst>
                  <a:ext uri="{0D108BD9-81ED-4DB2-BD59-A6C34878D82A}">
                    <a16:rowId xmlns:a16="http://schemas.microsoft.com/office/drawing/2014/main" val="969466283"/>
                  </a:ext>
                </a:extLst>
              </a:tr>
              <a:tr h="370840">
                <a:tc>
                  <a:txBody>
                    <a:bodyPr/>
                    <a:lstStyle/>
                    <a:p>
                      <a:r>
                        <a:rPr lang="en-US" sz="1600" dirty="0"/>
                        <a:t>Alveolar soft part sarcoma</a:t>
                      </a:r>
                    </a:p>
                  </a:txBody>
                  <a:tcPr/>
                </a:tc>
                <a:tc>
                  <a:txBody>
                    <a:bodyPr/>
                    <a:lstStyle/>
                    <a:p>
                      <a:r>
                        <a:rPr lang="en-US" sz="1600" dirty="0"/>
                        <a:t>ASPL::TFE3</a:t>
                      </a:r>
                    </a:p>
                  </a:txBody>
                  <a:tcPr/>
                </a:tc>
                <a:extLst>
                  <a:ext uri="{0D108BD9-81ED-4DB2-BD59-A6C34878D82A}">
                    <a16:rowId xmlns:a16="http://schemas.microsoft.com/office/drawing/2014/main" val="3097020703"/>
                  </a:ext>
                </a:extLst>
              </a:tr>
              <a:tr h="370840">
                <a:tc>
                  <a:txBody>
                    <a:bodyPr/>
                    <a:lstStyle/>
                    <a:p>
                      <a:r>
                        <a:rPr lang="en-US" sz="1600" dirty="0"/>
                        <a:t>Low grade </a:t>
                      </a:r>
                      <a:r>
                        <a:rPr lang="en-US" sz="1600" dirty="0" err="1"/>
                        <a:t>Fibromyxoid</a:t>
                      </a:r>
                      <a:r>
                        <a:rPr lang="en-US" sz="1600" dirty="0"/>
                        <a:t> Sarcoma</a:t>
                      </a:r>
                    </a:p>
                  </a:txBody>
                  <a:tcPr/>
                </a:tc>
                <a:tc>
                  <a:txBody>
                    <a:bodyPr/>
                    <a:lstStyle/>
                    <a:p>
                      <a:r>
                        <a:rPr lang="en-US" sz="1600" dirty="0"/>
                        <a:t>FUS::CREB3L1</a:t>
                      </a:r>
                    </a:p>
                  </a:txBody>
                  <a:tcPr/>
                </a:tc>
                <a:extLst>
                  <a:ext uri="{0D108BD9-81ED-4DB2-BD59-A6C34878D82A}">
                    <a16:rowId xmlns:a16="http://schemas.microsoft.com/office/drawing/2014/main" val="4076578498"/>
                  </a:ext>
                </a:extLst>
              </a:tr>
            </a:tbl>
          </a:graphicData>
        </a:graphic>
      </p:graphicFrame>
      <p:cxnSp>
        <p:nvCxnSpPr>
          <p:cNvPr id="5" name="Straight Connector 4">
            <a:extLst>
              <a:ext uri="{FF2B5EF4-FFF2-40B4-BE49-F238E27FC236}">
                <a16:creationId xmlns:a16="http://schemas.microsoft.com/office/drawing/2014/main" id="{8A712296-8F0A-F9FE-FDC2-3681BD880CE1}"/>
              </a:ext>
            </a:extLst>
          </p:cNvPr>
          <p:cNvCxnSpPr>
            <a:cxnSpLocks noChangeShapeType="1"/>
          </p:cNvCxnSpPr>
          <p:nvPr/>
        </p:nvCxnSpPr>
        <p:spPr bwMode="auto">
          <a:xfrm>
            <a:off x="0" y="149722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6" name="Table 5">
            <a:extLst>
              <a:ext uri="{FF2B5EF4-FFF2-40B4-BE49-F238E27FC236}">
                <a16:creationId xmlns:a16="http://schemas.microsoft.com/office/drawing/2014/main" id="{0E66B506-8770-04AE-4CCD-A4010A17667D}"/>
              </a:ext>
            </a:extLst>
          </p:cNvPr>
          <p:cNvGraphicFramePr>
            <a:graphicFrameLocks noGrp="1"/>
          </p:cNvGraphicFramePr>
          <p:nvPr/>
        </p:nvGraphicFramePr>
        <p:xfrm>
          <a:off x="943232" y="2899986"/>
          <a:ext cx="4264152" cy="2758440"/>
        </p:xfrm>
        <a:graphic>
          <a:graphicData uri="http://schemas.openxmlformats.org/drawingml/2006/table">
            <a:tbl>
              <a:tblPr firstRow="1" bandRow="1">
                <a:tableStyleId>{5C22544A-7EE6-4342-B048-85BDC9FD1C3A}</a:tableStyleId>
              </a:tblPr>
              <a:tblGrid>
                <a:gridCol w="2106167">
                  <a:extLst>
                    <a:ext uri="{9D8B030D-6E8A-4147-A177-3AD203B41FA5}">
                      <a16:colId xmlns:a16="http://schemas.microsoft.com/office/drawing/2014/main" val="975344171"/>
                    </a:ext>
                  </a:extLst>
                </a:gridCol>
                <a:gridCol w="2157985">
                  <a:extLst>
                    <a:ext uri="{9D8B030D-6E8A-4147-A177-3AD203B41FA5}">
                      <a16:colId xmlns:a16="http://schemas.microsoft.com/office/drawing/2014/main" val="3545110076"/>
                    </a:ext>
                  </a:extLst>
                </a:gridCol>
              </a:tblGrid>
              <a:tr h="370840">
                <a:tc>
                  <a:txBody>
                    <a:bodyPr/>
                    <a:lstStyle/>
                    <a:p>
                      <a:pPr marL="0" algn="l" defTabSz="914400" rtl="0" eaLnBrk="1" latinLnBrk="0" hangingPunct="1"/>
                      <a:r>
                        <a:rPr lang="en-US" sz="1600" b="1" kern="1200" dirty="0">
                          <a:solidFill>
                            <a:schemeClr val="lt1"/>
                          </a:solidFill>
                          <a:latin typeface="+mn-lt"/>
                          <a:ea typeface="+mn-ea"/>
                          <a:cs typeface="+mn-cs"/>
                        </a:rPr>
                        <a:t>Sarcoma Histology</a:t>
                      </a:r>
                    </a:p>
                  </a:txBody>
                  <a:tcPr>
                    <a:solidFill>
                      <a:schemeClr val="accent5"/>
                    </a:solidFill>
                  </a:tcPr>
                </a:tc>
                <a:tc>
                  <a:txBody>
                    <a:bodyPr/>
                    <a:lstStyle/>
                    <a:p>
                      <a:pPr marL="0" algn="l" defTabSz="914400" rtl="0" eaLnBrk="1" latinLnBrk="0" hangingPunct="1"/>
                      <a:r>
                        <a:rPr lang="en-US" sz="1600" b="1" kern="1200" dirty="0">
                          <a:solidFill>
                            <a:schemeClr val="lt1"/>
                          </a:solidFill>
                          <a:latin typeface="+mn-lt"/>
                          <a:ea typeface="+mn-ea"/>
                          <a:cs typeface="+mn-cs"/>
                        </a:rPr>
                        <a:t>Molecular aberration</a:t>
                      </a:r>
                    </a:p>
                  </a:txBody>
                  <a:tcPr>
                    <a:solidFill>
                      <a:schemeClr val="accent5"/>
                    </a:solidFill>
                  </a:tcPr>
                </a:tc>
                <a:extLst>
                  <a:ext uri="{0D108BD9-81ED-4DB2-BD59-A6C34878D82A}">
                    <a16:rowId xmlns:a16="http://schemas.microsoft.com/office/drawing/2014/main" val="1642325135"/>
                  </a:ext>
                </a:extLst>
              </a:tr>
              <a:tr h="370840">
                <a:tc>
                  <a:txBody>
                    <a:bodyPr/>
                    <a:lstStyle/>
                    <a:p>
                      <a:pPr marL="0" algn="l" defTabSz="914400" rtl="0" eaLnBrk="1" latinLnBrk="0" hangingPunct="1"/>
                      <a:r>
                        <a:rPr lang="en-US" sz="1600" b="0" kern="1200" dirty="0">
                          <a:solidFill>
                            <a:schemeClr val="tx1"/>
                          </a:solidFill>
                          <a:latin typeface="+mn-lt"/>
                          <a:ea typeface="+mn-ea"/>
                          <a:cs typeface="+mn-cs"/>
                        </a:rPr>
                        <a:t>Gastrointestinal stromal tumor</a:t>
                      </a:r>
                    </a:p>
                  </a:txBody>
                  <a:tcPr/>
                </a:tc>
                <a:tc>
                  <a:txBody>
                    <a:bodyPr/>
                    <a:lstStyle/>
                    <a:p>
                      <a:pPr marL="0" algn="l" defTabSz="914400" rtl="0" eaLnBrk="1" latinLnBrk="0" hangingPunct="1"/>
                      <a:r>
                        <a:rPr lang="en-US" sz="1600" b="0" kern="1200" dirty="0">
                          <a:solidFill>
                            <a:schemeClr val="tx1"/>
                          </a:solidFill>
                          <a:latin typeface="+mn-lt"/>
                          <a:ea typeface="+mn-ea"/>
                          <a:cs typeface="+mn-cs"/>
                        </a:rPr>
                        <a:t>KIT, PDGFR mutation</a:t>
                      </a:r>
                    </a:p>
                  </a:txBody>
                  <a:tcPr/>
                </a:tc>
                <a:extLst>
                  <a:ext uri="{0D108BD9-81ED-4DB2-BD59-A6C34878D82A}">
                    <a16:rowId xmlns:a16="http://schemas.microsoft.com/office/drawing/2014/main" val="1824642436"/>
                  </a:ext>
                </a:extLst>
              </a:tr>
              <a:tr h="370840">
                <a:tc>
                  <a:txBody>
                    <a:bodyPr/>
                    <a:lstStyle/>
                    <a:p>
                      <a:pPr marL="0" algn="l" defTabSz="914400" rtl="0" eaLnBrk="1" latinLnBrk="0" hangingPunct="1"/>
                      <a:r>
                        <a:rPr lang="en-US" sz="1600" b="0" kern="1200" dirty="0">
                          <a:solidFill>
                            <a:schemeClr val="tx1"/>
                          </a:solidFill>
                          <a:latin typeface="+mn-lt"/>
                          <a:ea typeface="+mn-ea"/>
                          <a:cs typeface="+mn-cs"/>
                        </a:rPr>
                        <a:t>Well-differentiated/De-differentiated liposarcoma</a:t>
                      </a:r>
                    </a:p>
                  </a:txBody>
                  <a:tcPr/>
                </a:tc>
                <a:tc>
                  <a:txBody>
                    <a:bodyPr/>
                    <a:lstStyle/>
                    <a:p>
                      <a:pPr marL="0" algn="l" defTabSz="914400" rtl="0" eaLnBrk="1" latinLnBrk="0" hangingPunct="1"/>
                      <a:r>
                        <a:rPr lang="en-US" sz="1600" b="0" kern="1200" dirty="0">
                          <a:solidFill>
                            <a:schemeClr val="tx1"/>
                          </a:solidFill>
                          <a:latin typeface="+mn-lt"/>
                          <a:ea typeface="+mn-ea"/>
                          <a:cs typeface="+mn-cs"/>
                        </a:rPr>
                        <a:t>12q amplification (MDM2/CDK4)</a:t>
                      </a:r>
                    </a:p>
                  </a:txBody>
                  <a:tcPr/>
                </a:tc>
                <a:extLst>
                  <a:ext uri="{0D108BD9-81ED-4DB2-BD59-A6C34878D82A}">
                    <a16:rowId xmlns:a16="http://schemas.microsoft.com/office/drawing/2014/main" val="3739930157"/>
                  </a:ext>
                </a:extLst>
              </a:tr>
              <a:tr h="370840">
                <a:tc>
                  <a:txBody>
                    <a:bodyPr/>
                    <a:lstStyle/>
                    <a:p>
                      <a:pPr marL="0" algn="l" defTabSz="914400" rtl="0" eaLnBrk="1" latinLnBrk="0" hangingPunct="1"/>
                      <a:r>
                        <a:rPr lang="en-US" sz="1800" b="0" kern="1200" dirty="0">
                          <a:solidFill>
                            <a:schemeClr val="tx1"/>
                          </a:solidFill>
                          <a:latin typeface="+mn-lt"/>
                          <a:ea typeface="+mn-ea"/>
                          <a:cs typeface="+mn-cs"/>
                        </a:rPr>
                        <a:t>Leiomyosarcoma</a:t>
                      </a:r>
                    </a:p>
                  </a:txBody>
                  <a:tcPr/>
                </a:tc>
                <a:tc>
                  <a:txBody>
                    <a:bodyPr/>
                    <a:lstStyle/>
                    <a:p>
                      <a:pPr marL="0" algn="l" defTabSz="914400" rtl="0" eaLnBrk="1" latinLnBrk="0" hangingPunct="1"/>
                      <a:r>
                        <a:rPr lang="en-US" sz="1800" b="0" kern="1200" dirty="0">
                          <a:solidFill>
                            <a:schemeClr val="tx1"/>
                          </a:solidFill>
                          <a:latin typeface="+mn-lt"/>
                          <a:ea typeface="+mn-ea"/>
                          <a:cs typeface="+mn-cs"/>
                        </a:rPr>
                        <a:t>PTEN, Rb, ATRX</a:t>
                      </a:r>
                    </a:p>
                  </a:txBody>
                  <a:tcPr/>
                </a:tc>
                <a:extLst>
                  <a:ext uri="{0D108BD9-81ED-4DB2-BD59-A6C34878D82A}">
                    <a16:rowId xmlns:a16="http://schemas.microsoft.com/office/drawing/2014/main" val="1977925357"/>
                  </a:ext>
                </a:extLst>
              </a:tr>
              <a:tr h="370840">
                <a:tc>
                  <a:txBody>
                    <a:bodyPr/>
                    <a:lstStyle/>
                    <a:p>
                      <a:pPr marL="0" algn="l" defTabSz="914400" rtl="0" eaLnBrk="1" latinLnBrk="0" hangingPunct="1"/>
                      <a:r>
                        <a:rPr lang="en-US" sz="1800" b="0" kern="1200" dirty="0" err="1">
                          <a:solidFill>
                            <a:schemeClr val="tx1"/>
                          </a:solidFill>
                          <a:latin typeface="+mn-lt"/>
                          <a:ea typeface="+mn-ea"/>
                          <a:cs typeface="+mn-cs"/>
                        </a:rPr>
                        <a:t>PEComa</a:t>
                      </a:r>
                      <a:endParaRPr lang="en-US" sz="1800" b="0" kern="1200" dirty="0">
                        <a:solidFill>
                          <a:schemeClr val="tx1"/>
                        </a:solidFill>
                        <a:latin typeface="+mn-lt"/>
                        <a:ea typeface="+mn-ea"/>
                        <a:cs typeface="+mn-cs"/>
                      </a:endParaRPr>
                    </a:p>
                  </a:txBody>
                  <a:tcPr/>
                </a:tc>
                <a:tc>
                  <a:txBody>
                    <a:bodyPr/>
                    <a:lstStyle/>
                    <a:p>
                      <a:pPr marL="0" algn="l" defTabSz="914400" rtl="0" eaLnBrk="1" latinLnBrk="0" hangingPunct="1"/>
                      <a:r>
                        <a:rPr lang="en-US" sz="1800" b="0" kern="1200" dirty="0">
                          <a:solidFill>
                            <a:schemeClr val="tx1"/>
                          </a:solidFill>
                          <a:latin typeface="+mn-lt"/>
                          <a:ea typeface="+mn-ea"/>
                          <a:cs typeface="+mn-cs"/>
                        </a:rPr>
                        <a:t>TSC1/2 mutations</a:t>
                      </a:r>
                    </a:p>
                  </a:txBody>
                  <a:tcPr/>
                </a:tc>
                <a:extLst>
                  <a:ext uri="{0D108BD9-81ED-4DB2-BD59-A6C34878D82A}">
                    <a16:rowId xmlns:a16="http://schemas.microsoft.com/office/drawing/2014/main" val="785336311"/>
                  </a:ext>
                </a:extLst>
              </a:tr>
            </a:tbl>
          </a:graphicData>
        </a:graphic>
      </p:graphicFrame>
      <p:sp>
        <p:nvSpPr>
          <p:cNvPr id="7" name="TextBox 6">
            <a:extLst>
              <a:ext uri="{FF2B5EF4-FFF2-40B4-BE49-F238E27FC236}">
                <a16:creationId xmlns:a16="http://schemas.microsoft.com/office/drawing/2014/main" id="{B81ECD24-6B09-244E-4277-8A147FDB8841}"/>
              </a:ext>
            </a:extLst>
          </p:cNvPr>
          <p:cNvSpPr txBox="1"/>
          <p:nvPr/>
        </p:nvSpPr>
        <p:spPr>
          <a:xfrm>
            <a:off x="2965076" y="6092765"/>
            <a:ext cx="6261847" cy="400110"/>
          </a:xfrm>
          <a:prstGeom prst="rect">
            <a:avLst/>
          </a:prstGeom>
          <a:solidFill>
            <a:schemeClr val="bg1"/>
          </a:solidFill>
        </p:spPr>
        <p:txBody>
          <a:bodyPr wrap="square">
            <a:spAutoFit/>
          </a:bodyPr>
          <a:lstStyle>
            <a:defPPr>
              <a:defRPr lang="en-US"/>
            </a:defPPr>
            <a:lvl1pPr>
              <a:defRPr sz="2000">
                <a:solidFill>
                  <a:schemeClr val="accent5"/>
                </a:solidFill>
                <a:latin typeface="Tahoma" charset="0"/>
                <a:ea typeface="ＭＳ Ｐゴシック" charset="0"/>
                <a:cs typeface="ＭＳ Ｐゴシック"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ahoma" charset="0"/>
                <a:ea typeface="ＭＳ Ｐゴシック" charset="0"/>
                <a:sym typeface="Wingdings" pitchFamily="2" charset="2"/>
              </a:rPr>
              <a:t>Focus therapies based on molecular driver/histology</a:t>
            </a:r>
            <a:endParaRPr kumimoji="0" lang="en-US" sz="2000" b="0" i="0" u="none" strike="noStrike" kern="1200" cap="none" spc="0" normalizeH="0" baseline="0" noProof="0" dirty="0">
              <a:ln>
                <a:noFill/>
              </a:ln>
              <a:solidFill>
                <a:srgbClr val="FF0000"/>
              </a:solidFill>
              <a:effectLst/>
              <a:uLnTx/>
              <a:uFillTx/>
              <a:latin typeface="Tahoma" charset="0"/>
              <a:ea typeface="ＭＳ Ｐゴシック" charset="0"/>
            </a:endParaRPr>
          </a:p>
        </p:txBody>
      </p:sp>
    </p:spTree>
    <p:custDataLst>
      <p:tags r:id="rId2"/>
    </p:custDataLst>
    <p:extLst>
      <p:ext uri="{BB962C8B-B14F-4D97-AF65-F5344CB8AC3E}">
        <p14:creationId xmlns:p14="http://schemas.microsoft.com/office/powerpoint/2010/main" val="232251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894" y="413458"/>
            <a:ext cx="8600889" cy="571313"/>
          </a:xfrm>
        </p:spPr>
        <p:txBody>
          <a:bodyPr>
            <a:noAutofit/>
          </a:bodyPr>
          <a:lstStyle/>
          <a:p>
            <a:r>
              <a:rPr lang="en-US" sz="3600" u="sng" dirty="0">
                <a:solidFill>
                  <a:srgbClr val="FFFF00"/>
                </a:solidFill>
                <a:latin typeface="+mn-lt"/>
              </a:rPr>
              <a:t>P</a:t>
            </a:r>
            <a:r>
              <a:rPr lang="en-US" sz="3600" dirty="0">
                <a:solidFill>
                  <a:srgbClr val="FFFF00"/>
                </a:solidFill>
                <a:latin typeface="+mn-lt"/>
              </a:rPr>
              <a:t>erivascular </a:t>
            </a:r>
            <a:r>
              <a:rPr lang="en-US" sz="3600" u="sng" dirty="0">
                <a:solidFill>
                  <a:srgbClr val="FFFF00"/>
                </a:solidFill>
                <a:latin typeface="+mn-lt"/>
              </a:rPr>
              <a:t>E</a:t>
            </a:r>
            <a:r>
              <a:rPr lang="en-US" sz="3600" dirty="0">
                <a:solidFill>
                  <a:srgbClr val="FFFF00"/>
                </a:solidFill>
                <a:latin typeface="+mn-lt"/>
              </a:rPr>
              <a:t>pithelioid </a:t>
            </a:r>
            <a:r>
              <a:rPr lang="en-US" sz="3600" u="sng" dirty="0">
                <a:solidFill>
                  <a:srgbClr val="FFFF00"/>
                </a:solidFill>
                <a:latin typeface="+mn-lt"/>
              </a:rPr>
              <a:t>C</a:t>
            </a:r>
            <a:r>
              <a:rPr lang="en-US" sz="3600" dirty="0">
                <a:solidFill>
                  <a:srgbClr val="FFFF00"/>
                </a:solidFill>
                <a:latin typeface="+mn-lt"/>
              </a:rPr>
              <a:t>ell tumor (PEComa)</a:t>
            </a:r>
          </a:p>
        </p:txBody>
      </p:sp>
      <p:sp>
        <p:nvSpPr>
          <p:cNvPr id="10" name="TextBox 8">
            <a:extLst>
              <a:ext uri="{FF2B5EF4-FFF2-40B4-BE49-F238E27FC236}">
                <a16:creationId xmlns:a16="http://schemas.microsoft.com/office/drawing/2014/main" id="{DFF98A82-8444-4157-A2F0-8785FC8FC8F9}"/>
              </a:ext>
            </a:extLst>
          </p:cNvPr>
          <p:cNvSpPr txBox="1">
            <a:spLocks noChangeArrowheads="1"/>
          </p:cNvSpPr>
          <p:nvPr/>
        </p:nvSpPr>
        <p:spPr bwMode="auto">
          <a:xfrm>
            <a:off x="9367644" y="3495783"/>
            <a:ext cx="1300356" cy="184666"/>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Courtesy of Christopher Fletcher</a:t>
            </a:r>
          </a:p>
        </p:txBody>
      </p:sp>
      <p:sp>
        <p:nvSpPr>
          <p:cNvPr id="12" name="TextBox 11">
            <a:extLst>
              <a:ext uri="{FF2B5EF4-FFF2-40B4-BE49-F238E27FC236}">
                <a16:creationId xmlns:a16="http://schemas.microsoft.com/office/drawing/2014/main" id="{A9EC1FCE-FB80-4EA6-8A6B-0B0E230AB5C5}"/>
              </a:ext>
            </a:extLst>
          </p:cNvPr>
          <p:cNvSpPr txBox="1"/>
          <p:nvPr/>
        </p:nvSpPr>
        <p:spPr>
          <a:xfrm>
            <a:off x="1129505" y="6165187"/>
            <a:ext cx="6251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1</a:t>
            </a:r>
            <a:r>
              <a:rPr kumimoji="0" lang="da-DK"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Martignoni et al., Virchows Arch 2008; </a:t>
            </a:r>
            <a:r>
              <a:rPr kumimoji="0" lang="da-DK"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2</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Gao et al., Signal Transduction 2015 ; </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3</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Wagner et al., JCO 2010; </a:t>
            </a:r>
            <a:r>
              <a:rPr kumimoji="0" lang="en-GB"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4</a:t>
            </a:r>
            <a:r>
              <a:rPr kumimoji="0" lang="en-GB"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Dickson et al., Int J Cancer 2013;</a:t>
            </a:r>
          </a:p>
        </p:txBody>
      </p:sp>
      <p:sp>
        <p:nvSpPr>
          <p:cNvPr id="4" name="TextBox 3">
            <a:extLst>
              <a:ext uri="{FF2B5EF4-FFF2-40B4-BE49-F238E27FC236}">
                <a16:creationId xmlns:a16="http://schemas.microsoft.com/office/drawing/2014/main" id="{D8084F30-B59E-6D56-F385-F30844AEE9D5}"/>
              </a:ext>
            </a:extLst>
          </p:cNvPr>
          <p:cNvSpPr txBox="1"/>
          <p:nvPr/>
        </p:nvSpPr>
        <p:spPr>
          <a:xfrm>
            <a:off x="810788" y="1325884"/>
            <a:ext cx="6889424"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“Ultra-rare” soft tissue sarcoma, often originating in uterus or viscera. Muscle/melanocytic markers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&lt;~40-80 cases/ year in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Molecular aberrations common in TSC1 or TSC2  are common, which negative regulate mTOR signaling pathway. </a:t>
            </a:r>
            <a:r>
              <a:rPr kumimoji="0" lang="en-US" sz="2000" b="0" i="0" u="none" strike="noStrike" kern="1200" cap="none" spc="0" normalizeH="0" baseline="30000" noProof="0" dirty="0">
                <a:ln>
                  <a:noFill/>
                </a:ln>
                <a:solidFill>
                  <a:prstClr val="white"/>
                </a:solidFill>
                <a:effectLst/>
                <a:uLnTx/>
                <a:uFillTx/>
                <a:latin typeface="Calibri" panose="020F0502020204030204"/>
                <a:ea typeface="+mn-ea"/>
                <a:cs typeface="+mn-cs"/>
              </a:rPr>
              <a:t>1.2</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Tuberous sclerosis patients predisposed to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PEComa</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Along a spectrum of diseases with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lymphangiomyomatosis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angiomyolipoma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”Malignant”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PEComa</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is aggressive  and often metastasizes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Cytotoxic chemotherapy with limited benefit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mTOR inhibitors have shown variable benefit in case reports</a:t>
            </a:r>
            <a:r>
              <a:rPr kumimoji="0" lang="en-US" sz="2000" b="0" i="0" u="none" strike="noStrike" kern="1200" cap="none" spc="0" normalizeH="0" baseline="30000" noProof="0" dirty="0">
                <a:ln>
                  <a:noFill/>
                </a:ln>
                <a:solidFill>
                  <a:prstClr val="white"/>
                </a:solidFill>
                <a:effectLst/>
                <a:uLnTx/>
                <a:uFillTx/>
                <a:latin typeface="Calibri" panose="020F0502020204030204"/>
                <a:ea typeface="+mn-ea"/>
                <a:cs typeface="+mn-cs"/>
              </a:rPr>
              <a:t>3,4</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100" name="Picture 4" descr="Figure 1">
            <a:extLst>
              <a:ext uri="{FF2B5EF4-FFF2-40B4-BE49-F238E27FC236}">
                <a16:creationId xmlns:a16="http://schemas.microsoft.com/office/drawing/2014/main" id="{CDB0C770-BC23-9D3D-7DE4-7B863844C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691" y="1591561"/>
            <a:ext cx="3692261" cy="4312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7B55C1D-0160-15AD-1691-674811BE1913}"/>
              </a:ext>
            </a:extLst>
          </p:cNvPr>
          <p:cNvSpPr txBox="1"/>
          <p:nvPr/>
        </p:nvSpPr>
        <p:spPr>
          <a:xfrm>
            <a:off x="8171691" y="6013655"/>
            <a:ext cx="369226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apple-system"/>
                <a:ea typeface="+mn-ea"/>
                <a:cs typeface="+mn-cs"/>
              </a:rPr>
              <a:t>FWu</a:t>
            </a:r>
            <a:r>
              <a:rPr kumimoji="0" lang="en-US" sz="1100" b="0" i="0" u="none" strike="noStrike" kern="1200" cap="none" spc="0" normalizeH="0" baseline="0" noProof="0" dirty="0">
                <a:ln>
                  <a:noFill/>
                </a:ln>
                <a:solidFill>
                  <a:prstClr val="white"/>
                </a:solidFill>
                <a:effectLst/>
                <a:uLnTx/>
                <a:uFillTx/>
                <a:latin typeface="-apple-system"/>
                <a:ea typeface="+mn-ea"/>
                <a:cs typeface="+mn-cs"/>
              </a:rPr>
              <a:t>, Y., Zhou, B. Kinases meet at TSC. </a:t>
            </a:r>
            <a:r>
              <a:rPr kumimoji="0" lang="en-US" sz="1100" b="0" i="1" u="none" strike="noStrike" kern="1200" cap="none" spc="0" normalizeH="0" baseline="0" noProof="0" dirty="0">
                <a:ln>
                  <a:noFill/>
                </a:ln>
                <a:solidFill>
                  <a:prstClr val="white"/>
                </a:solidFill>
                <a:effectLst/>
                <a:uLnTx/>
                <a:uFillTx/>
                <a:latin typeface="-apple-system"/>
                <a:ea typeface="+mn-ea"/>
                <a:cs typeface="+mn-cs"/>
              </a:rPr>
              <a:t>Cell Res</a:t>
            </a:r>
            <a:r>
              <a:rPr kumimoji="0" lang="en-US" sz="1100" b="0" i="0" u="none" strike="noStrike" kern="1200" cap="none" spc="0" normalizeH="0" baseline="0" noProof="0" dirty="0">
                <a:ln>
                  <a:noFill/>
                </a:ln>
                <a:solidFill>
                  <a:prstClr val="white"/>
                </a:solidFill>
                <a:effectLst/>
                <a:uLnTx/>
                <a:uFillTx/>
                <a:latin typeface="-apple-system"/>
                <a:ea typeface="+mn-ea"/>
                <a:cs typeface="+mn-cs"/>
              </a:rPr>
              <a:t> </a:t>
            </a:r>
            <a:r>
              <a:rPr kumimoji="0" lang="en-US" sz="1100" b="1" i="0" u="none" strike="noStrike" kern="1200" cap="none" spc="0" normalizeH="0" baseline="0" noProof="0" dirty="0">
                <a:ln>
                  <a:noFill/>
                </a:ln>
                <a:solidFill>
                  <a:prstClr val="white"/>
                </a:solidFill>
                <a:effectLst/>
                <a:uLnTx/>
                <a:uFillTx/>
                <a:latin typeface="-apple-system"/>
                <a:ea typeface="+mn-ea"/>
                <a:cs typeface="+mn-cs"/>
              </a:rPr>
              <a:t>17</a:t>
            </a:r>
            <a:r>
              <a:rPr kumimoji="0" lang="en-US" sz="1100" b="0" i="0" u="none" strike="noStrike" kern="1200" cap="none" spc="0" normalizeH="0" baseline="0" noProof="0" dirty="0">
                <a:ln>
                  <a:noFill/>
                </a:ln>
                <a:solidFill>
                  <a:prstClr val="white"/>
                </a:solidFill>
                <a:effectLst/>
                <a:uLnTx/>
                <a:uFillTx/>
                <a:latin typeface="-apple-system"/>
                <a:ea typeface="+mn-ea"/>
                <a:cs typeface="+mn-cs"/>
              </a:rPr>
              <a:t>, 971–973 (2007). </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512DF2D5-6FED-5B7B-D511-5719457B7F4E}"/>
              </a:ext>
            </a:extLst>
          </p:cNvPr>
          <p:cNvCxnSpPr>
            <a:cxnSpLocks noChangeShapeType="1"/>
          </p:cNvCxnSpPr>
          <p:nvPr/>
        </p:nvCxnSpPr>
        <p:spPr bwMode="auto">
          <a:xfrm>
            <a:off x="0" y="1109300"/>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custDataLst>
      <p:tags r:id="rId2"/>
    </p:custDataLst>
    <p:extLst>
      <p:ext uri="{BB962C8B-B14F-4D97-AF65-F5344CB8AC3E}">
        <p14:creationId xmlns:p14="http://schemas.microsoft.com/office/powerpoint/2010/main" val="1706858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7" y="366866"/>
            <a:ext cx="9712867" cy="974539"/>
          </a:xfrm>
        </p:spPr>
        <p:txBody>
          <a:bodyPr>
            <a:noAutofit/>
          </a:bodyPr>
          <a:lstStyle/>
          <a:p>
            <a:r>
              <a:rPr lang="en-US" sz="4000" b="1" i="1" dirty="0">
                <a:solidFill>
                  <a:srgbClr val="FFFF00"/>
                </a:solidFill>
              </a:rPr>
              <a:t>nab</a:t>
            </a:r>
            <a:r>
              <a:rPr lang="en-US" sz="4000" b="1" dirty="0">
                <a:solidFill>
                  <a:srgbClr val="FFFF00"/>
                </a:solidFill>
              </a:rPr>
              <a:t>-Sirolimus</a:t>
            </a:r>
          </a:p>
        </p:txBody>
      </p:sp>
      <p:sp>
        <p:nvSpPr>
          <p:cNvPr id="4" name="Slide Number Placeholder 3"/>
          <p:cNvSpPr>
            <a:spLocks noGrp="1"/>
          </p:cNvSpPr>
          <p:nvPr>
            <p:ph type="sldNum" sz="quarter" idx="4294967295"/>
          </p:nvPr>
        </p:nvSpPr>
        <p:spPr>
          <a:xfrm>
            <a:off x="10264139" y="5631834"/>
            <a:ext cx="287616"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Calibri"/>
            </a:endParaRPr>
          </a:p>
        </p:txBody>
      </p:sp>
      <p:sp>
        <p:nvSpPr>
          <p:cNvPr id="26" name="Rectangle 25">
            <a:extLst>
              <a:ext uri="{FF2B5EF4-FFF2-40B4-BE49-F238E27FC236}">
                <a16:creationId xmlns:a16="http://schemas.microsoft.com/office/drawing/2014/main" id="{287E01D9-8BD7-4095-B58D-1E065B8FC264}"/>
              </a:ext>
            </a:extLst>
          </p:cNvPr>
          <p:cNvSpPr/>
          <p:nvPr/>
        </p:nvSpPr>
        <p:spPr>
          <a:xfrm>
            <a:off x="818147" y="1343969"/>
            <a:ext cx="10956758" cy="5636158"/>
          </a:xfrm>
          <a:prstGeom prst="rect">
            <a:avLst/>
          </a:prstGeom>
        </p:spPr>
        <p:txBody>
          <a:bodyPr wrap="square">
            <a:spAutoFit/>
          </a:bodyPr>
          <a:lstStyle/>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lbumin</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-bound sirolimus nanoparticles (ABI-009) - novel IV mTOR inhibitor with significantly higher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intratumoral</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drug accumulation and mTOR target (p70S6k) suppression at equal dose vs oral mTOR inhibitors</a:t>
            </a: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Oral mTOR inhibitors with variable absorption, require therapeutic level monitoring, and have incomplete target suppression</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pitchFamily="34" charset="0"/>
                <a:ea typeface="+mn-ea"/>
                <a:cs typeface="+mn-cs"/>
              </a:rPr>
              <a:t>Phase 2 AMPECT study</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Histologically confirmed advanced </a:t>
            </a:r>
            <a:r>
              <a:rPr kumimoji="0" lang="en-US" sz="2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PEComa</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No prior mTOR Inhibitors</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pitchFamily="34" charset="0"/>
                <a:ea typeface="+mn-ea"/>
                <a:cs typeface="+mn-cs"/>
              </a:rPr>
              <a:t>Treatment:</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nab-Sirolimus 100 mg/m</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2</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IV d 1,8 q 21 d  until progression or unacceptable safety</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500" b="0" i="0" u="none" strike="noStrike" kern="1200" cap="none" spc="0" normalizeH="0" baseline="30000" noProof="0" dirty="0">
              <a:ln>
                <a:noFill/>
              </a:ln>
              <a:solidFill>
                <a:prstClr val="black"/>
              </a:solidFill>
              <a:effectLst/>
              <a:uLnTx/>
              <a:uFillTx/>
              <a:latin typeface="Calibri" panose="020F0502020204030204" pitchFamily="34" charset="0"/>
              <a:ea typeface="+mn-ea"/>
              <a:cs typeface="+mn-cs"/>
            </a:endParaRPr>
          </a:p>
        </p:txBody>
      </p:sp>
      <p:cxnSp>
        <p:nvCxnSpPr>
          <p:cNvPr id="3" name="Straight Connector 2">
            <a:extLst>
              <a:ext uri="{FF2B5EF4-FFF2-40B4-BE49-F238E27FC236}">
                <a16:creationId xmlns:a16="http://schemas.microsoft.com/office/drawing/2014/main" id="{3692D4D3-5406-52CA-57B7-ED8AC0C9E50C}"/>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841458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FE4BAE9-CDFE-FE22-C65B-473B570D9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51517"/>
          <a:stretch/>
        </p:blipFill>
        <p:spPr bwMode="auto">
          <a:xfrm>
            <a:off x="176027" y="581526"/>
            <a:ext cx="6272900" cy="5694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F777F2-AC93-F028-11B1-C781E61B4CFE}"/>
              </a:ext>
            </a:extLst>
          </p:cNvPr>
          <p:cNvSpPr txBox="1"/>
          <p:nvPr/>
        </p:nvSpPr>
        <p:spPr>
          <a:xfrm>
            <a:off x="7494831" y="6485158"/>
            <a:ext cx="49871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Wagner AJ et al. </a:t>
            </a:r>
            <a:r>
              <a:rPr kumimoji="0" lang="en-US" sz="1400" b="0" i="0" u="none" strike="noStrike" kern="1200" cap="none" spc="0" normalizeH="0" baseline="0" noProof="0" dirty="0">
                <a:ln>
                  <a:noFill/>
                </a:ln>
                <a:solidFill>
                  <a:prstClr val="white"/>
                </a:solidFill>
                <a:effectLst/>
                <a:uLnTx/>
                <a:uFillTx/>
                <a:latin typeface="BlinkMacSystemFont"/>
                <a:ea typeface="+mn-ea"/>
                <a:cs typeface="+mn-cs"/>
              </a:rPr>
              <a:t> J Clin Oncol. 2024 May 1;42(13):1472-1476</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EB748A-B4CA-1E2E-114F-8C96B96AE9EF}"/>
              </a:ext>
            </a:extLst>
          </p:cNvPr>
          <p:cNvSpPr txBox="1"/>
          <p:nvPr/>
        </p:nvSpPr>
        <p:spPr>
          <a:xfrm>
            <a:off x="6660650" y="372842"/>
            <a:ext cx="514951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AMPECT:  Phase 2 study of nab</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-Sirolimus in </a:t>
            </a:r>
            <a:r>
              <a:rPr kumimoji="0" lang="en-US" sz="3200" b="1" i="0" u="none" strike="noStrike" kern="1200" cap="none" spc="0" normalizeH="0" baseline="0" noProof="0" dirty="0" err="1">
                <a:ln>
                  <a:noFill/>
                </a:ln>
                <a:solidFill>
                  <a:srgbClr val="FFFF00"/>
                </a:solidFill>
                <a:effectLst/>
                <a:uLnTx/>
                <a:uFillTx/>
                <a:latin typeface="Calibri" panose="020F0502020204030204"/>
                <a:ea typeface="+mn-ea"/>
                <a:cs typeface="+mn-cs"/>
              </a:rPr>
              <a:t>PEComa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8025FD-0F54-498A-D436-72684CC96888}"/>
              </a:ext>
            </a:extLst>
          </p:cNvPr>
          <p:cNvSpPr txBox="1"/>
          <p:nvPr/>
        </p:nvSpPr>
        <p:spPr>
          <a:xfrm>
            <a:off x="6642780" y="1536174"/>
            <a:ext cx="516738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31 evaluable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Efficacy: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ORR 39%, SD 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Median PFS  10.6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Median OS 40.8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Toxicity: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All grade: Stomatitis (82%), fatigue (62%), Rash (62%)</a:t>
            </a:r>
          </a:p>
        </p:txBody>
      </p:sp>
      <p:sp>
        <p:nvSpPr>
          <p:cNvPr id="6" name="TextBox 5">
            <a:extLst>
              <a:ext uri="{FF2B5EF4-FFF2-40B4-BE49-F238E27FC236}">
                <a16:creationId xmlns:a16="http://schemas.microsoft.com/office/drawing/2014/main" id="{49052906-650F-4D70-DA70-42A26A0E659E}"/>
              </a:ext>
            </a:extLst>
          </p:cNvPr>
          <p:cNvSpPr txBox="1"/>
          <p:nvPr/>
        </p:nvSpPr>
        <p:spPr>
          <a:xfrm>
            <a:off x="6642780" y="5257161"/>
            <a:ext cx="4987138" cy="1015663"/>
          </a:xfrm>
          <a:prstGeom prst="rect">
            <a:avLst/>
          </a:prstGeom>
          <a:solidFill>
            <a:schemeClr val="bg1"/>
          </a:solidFill>
        </p:spPr>
        <p:txBody>
          <a:bodyPr wrap="square">
            <a:spAutoFit/>
          </a:bodyPr>
          <a:lstStyle>
            <a:defPPr>
              <a:defRPr lang="en-US"/>
            </a:defPPr>
            <a:lvl1pPr>
              <a:defRPr>
                <a:solidFill>
                  <a:schemeClr val="accent5"/>
                </a:solidFill>
                <a:latin typeface="Tahoma" charset="0"/>
                <a:ea typeface="ＭＳ Ｐゴシック" charset="0"/>
                <a:cs typeface="ＭＳ Ｐゴシック"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a:t>
            </a:r>
            <a:r>
              <a:rPr kumimoji="0" lang="en-US" sz="2000" b="0" i="1"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nab</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-sirolimus FDA-approved in 2021 for </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rPr>
              <a:t>locally advanced unresectable or metastatic malignant </a:t>
            </a:r>
            <a:r>
              <a:rPr kumimoji="0" lang="en-US" sz="2000" b="0" i="0" u="none" strike="noStrike" kern="1200" cap="none" spc="0" normalizeH="0" baseline="0" noProof="0" dirty="0" err="1">
                <a:ln>
                  <a:noFill/>
                </a:ln>
                <a:solidFill>
                  <a:srgbClr val="C00000"/>
                </a:solidFill>
                <a:effectLst/>
                <a:uLnTx/>
                <a:uFillTx/>
                <a:latin typeface="Tahoma" charset="0"/>
                <a:ea typeface="ＭＳ Ｐゴシック" charset="0"/>
              </a:rPr>
              <a:t>PEComa</a:t>
            </a:r>
            <a:endParaRPr kumimoji="0" lang="en-US" sz="2000" b="0" i="0" u="none" strike="noStrike" kern="1200" cap="none" spc="0" normalizeH="0" baseline="0" noProof="0" dirty="0">
              <a:ln>
                <a:noFill/>
              </a:ln>
              <a:solidFill>
                <a:srgbClr val="C00000"/>
              </a:solidFill>
              <a:effectLst/>
              <a:uLnTx/>
              <a:uFillTx/>
              <a:latin typeface="Tahoma" charset="0"/>
              <a:ea typeface="ＭＳ Ｐゴシック" charset="0"/>
            </a:endParaRPr>
          </a:p>
        </p:txBody>
      </p:sp>
    </p:spTree>
    <p:custDataLst>
      <p:tags r:id="rId1"/>
    </p:custDataLst>
    <p:extLst>
      <p:ext uri="{BB962C8B-B14F-4D97-AF65-F5344CB8AC3E}">
        <p14:creationId xmlns:p14="http://schemas.microsoft.com/office/powerpoint/2010/main" val="32725860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525" y="429907"/>
            <a:ext cx="8582949" cy="615763"/>
          </a:xfrm>
        </p:spPr>
        <p:txBody>
          <a:bodyPr>
            <a:noAutofit/>
          </a:bodyPr>
          <a:lstStyle/>
          <a:p>
            <a:pPr algn="ctr"/>
            <a:r>
              <a:rPr lang="en-US" sz="3600" b="1" dirty="0">
                <a:solidFill>
                  <a:srgbClr val="FFFF00"/>
                </a:solidFill>
              </a:rPr>
              <a:t>Epithelioid Sarcoma</a:t>
            </a:r>
          </a:p>
        </p:txBody>
      </p:sp>
      <p:sp>
        <p:nvSpPr>
          <p:cNvPr id="14" name="TextBox 13">
            <a:extLst>
              <a:ext uri="{FF2B5EF4-FFF2-40B4-BE49-F238E27FC236}">
                <a16:creationId xmlns:a16="http://schemas.microsoft.com/office/drawing/2014/main" id="{21DD75CD-0BC5-1B67-55DC-6BBDB129CC02}"/>
              </a:ext>
            </a:extLst>
          </p:cNvPr>
          <p:cNvSpPr txBox="1"/>
          <p:nvPr/>
        </p:nvSpPr>
        <p:spPr>
          <a:xfrm>
            <a:off x="9060997" y="6428093"/>
            <a:ext cx="3178451" cy="277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linkMacSystemFont"/>
                <a:ea typeface="+mn-ea"/>
                <a:cs typeface="+mn-cs"/>
              </a:rPr>
              <a:t>Gounder MM,  et al. Cancer. 2021 Apr 15;127.</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A54E46E-1A55-D654-4ACB-B9DDA89D009F}"/>
              </a:ext>
            </a:extLst>
          </p:cNvPr>
          <p:cNvSpPr txBox="1"/>
          <p:nvPr/>
        </p:nvSpPr>
        <p:spPr>
          <a:xfrm>
            <a:off x="526789" y="1363979"/>
            <a:ext cx="5707756"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Ultra-rare sarcoma, &lt;1% of all 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Variable natural history: indolent to aggressive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 year OS localized disease: 75%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year OS metastatic disease: 42%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Real world data collection from 5 US centers: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74 patients- majority male, median age 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rwORR</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 	1st line: 14.9%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2nd line: 9.4%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rwDCR</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 	1st line:  20.3%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2nd line: 19.8%</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F5264FC3-D142-DAF2-2444-775B18B5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669" y="1405912"/>
            <a:ext cx="3843798" cy="28191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8F88E04-8EC8-95FE-96E7-7BF1672709BA}"/>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8C05F1AF-1B6D-7DCD-FAF1-8B63D0D9653F}"/>
              </a:ext>
            </a:extLst>
          </p:cNvPr>
          <p:cNvSpPr txBox="1"/>
          <p:nvPr/>
        </p:nvSpPr>
        <p:spPr>
          <a:xfrm>
            <a:off x="7113441" y="4431608"/>
            <a:ext cx="4613558" cy="187743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Characterized by loss of INI1/SMARCB1 of the Chromatin remodeling complex causing SWI/SNF dysfunction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Leads to aberrant EZH2  activity and oncogenic dependence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9B50A8E-14E6-9060-4980-0A0F993A0226}"/>
              </a:ext>
            </a:extLst>
          </p:cNvPr>
          <p:cNvSpPr txBox="1"/>
          <p:nvPr/>
        </p:nvSpPr>
        <p:spPr>
          <a:xfrm>
            <a:off x="9628909" y="1842655"/>
            <a:ext cx="9159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Survival</a:t>
            </a:r>
          </a:p>
        </p:txBody>
      </p:sp>
    </p:spTree>
    <p:extLst>
      <p:ext uri="{BB962C8B-B14F-4D97-AF65-F5344CB8AC3E}">
        <p14:creationId xmlns:p14="http://schemas.microsoft.com/office/powerpoint/2010/main" val="28850261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44" y="374891"/>
            <a:ext cx="6624447" cy="969815"/>
          </a:xfrm>
        </p:spPr>
        <p:txBody>
          <a:bodyPr>
            <a:noAutofit/>
          </a:bodyPr>
          <a:lstStyle/>
          <a:p>
            <a:pPr algn="l"/>
            <a:r>
              <a:rPr lang="en-US" sz="3600" i="0" u="none" strike="noStrike" dirty="0" err="1">
                <a:solidFill>
                  <a:srgbClr val="FFFF00"/>
                </a:solidFill>
                <a:effectLst/>
                <a:latin typeface="+mn-lt"/>
              </a:rPr>
              <a:t>Tazemetostat</a:t>
            </a:r>
            <a:r>
              <a:rPr lang="en-US" sz="3600" i="0" u="none" strike="noStrike" dirty="0">
                <a:solidFill>
                  <a:srgbClr val="FFFF00"/>
                </a:solidFill>
                <a:effectLst/>
                <a:latin typeface="+mn-lt"/>
              </a:rPr>
              <a:t> (EZH2 inhibitor) in advanced epithelioid sarcoma with loss of INI1/SMARCB1</a:t>
            </a:r>
          </a:p>
        </p:txBody>
      </p:sp>
      <p:sp>
        <p:nvSpPr>
          <p:cNvPr id="14" name="TextBox 13">
            <a:extLst>
              <a:ext uri="{FF2B5EF4-FFF2-40B4-BE49-F238E27FC236}">
                <a16:creationId xmlns:a16="http://schemas.microsoft.com/office/drawing/2014/main" id="{21DD75CD-0BC5-1B67-55DC-6BBDB129CC02}"/>
              </a:ext>
            </a:extLst>
          </p:cNvPr>
          <p:cNvSpPr txBox="1"/>
          <p:nvPr/>
        </p:nvSpPr>
        <p:spPr>
          <a:xfrm>
            <a:off x="0" y="6596390"/>
            <a:ext cx="310833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BlinkMacSystemFont"/>
                <a:ea typeface="+mn-ea"/>
                <a:cs typeface="+mn-cs"/>
              </a:rPr>
              <a:t>Gounder M, et al.  Lancet Oncol. 2020 Nov;21(11)</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A54E46E-1A55-D654-4ACB-B9DDA89D009F}"/>
              </a:ext>
            </a:extLst>
          </p:cNvPr>
          <p:cNvSpPr txBox="1"/>
          <p:nvPr/>
        </p:nvSpPr>
        <p:spPr>
          <a:xfrm>
            <a:off x="753979" y="1744595"/>
            <a:ext cx="617621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Phase 2 basket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Cohort 5 epithelioid sarcoma with confirmed INI-1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azemetostat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800 mg twice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Efficacy: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62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ORR: 15%, median DOR not reached (9.2mo-NE)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Median PFS 5.5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Median OS 19.0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Well tolerated. Grade 3 or worse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anaemia</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(four [6%]) and weight loss (two [3%]). </a:t>
            </a:r>
          </a:p>
        </p:txBody>
      </p:sp>
      <p:pic>
        <p:nvPicPr>
          <p:cNvPr id="4" name="Picture 3" descr="A graph of a patient's disease&#10;&#10;Description automatically generated">
            <a:extLst>
              <a:ext uri="{FF2B5EF4-FFF2-40B4-BE49-F238E27FC236}">
                <a16:creationId xmlns:a16="http://schemas.microsoft.com/office/drawing/2014/main" id="{CB1C4C71-13F8-8D44-1BB4-E67A2D338D94}"/>
              </a:ext>
            </a:extLst>
          </p:cNvPr>
          <p:cNvPicPr>
            <a:picLocks noChangeAspect="1"/>
          </p:cNvPicPr>
          <p:nvPr/>
        </p:nvPicPr>
        <p:blipFill>
          <a:blip r:embed="rId4"/>
          <a:stretch>
            <a:fillRect/>
          </a:stretch>
        </p:blipFill>
        <p:spPr>
          <a:xfrm>
            <a:off x="7385473" y="212767"/>
            <a:ext cx="4052548" cy="3089075"/>
          </a:xfrm>
          <a:prstGeom prst="rect">
            <a:avLst/>
          </a:prstGeom>
        </p:spPr>
      </p:pic>
      <p:pic>
        <p:nvPicPr>
          <p:cNvPr id="6" name="Picture 5" descr="A graph of treatment duration&#10;&#10;AI-generated content may be incorrect.">
            <a:extLst>
              <a:ext uri="{FF2B5EF4-FFF2-40B4-BE49-F238E27FC236}">
                <a16:creationId xmlns:a16="http://schemas.microsoft.com/office/drawing/2014/main" id="{DCFFCAD3-5A6F-94B1-D649-43279030FAD5}"/>
              </a:ext>
            </a:extLst>
          </p:cNvPr>
          <p:cNvPicPr>
            <a:picLocks noChangeAspect="1"/>
          </p:cNvPicPr>
          <p:nvPr/>
        </p:nvPicPr>
        <p:blipFill>
          <a:blip r:embed="rId5"/>
          <a:stretch>
            <a:fillRect/>
          </a:stretch>
        </p:blipFill>
        <p:spPr>
          <a:xfrm>
            <a:off x="7385474" y="3389470"/>
            <a:ext cx="4112446" cy="3399955"/>
          </a:xfrm>
          <a:prstGeom prst="rect">
            <a:avLst/>
          </a:prstGeom>
        </p:spPr>
      </p:pic>
      <p:sp>
        <p:nvSpPr>
          <p:cNvPr id="7" name="TextBox 6">
            <a:extLst>
              <a:ext uri="{FF2B5EF4-FFF2-40B4-BE49-F238E27FC236}">
                <a16:creationId xmlns:a16="http://schemas.microsoft.com/office/drawing/2014/main" id="{3C16A35C-F6CA-344B-B03C-17D0E3DBAC99}"/>
              </a:ext>
            </a:extLst>
          </p:cNvPr>
          <p:cNvSpPr txBox="1"/>
          <p:nvPr/>
        </p:nvSpPr>
        <p:spPr>
          <a:xfrm>
            <a:off x="9411747" y="4930082"/>
            <a:ext cx="20262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Median overall treatment duration: 5.5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B1A10BC-BFC7-BFBA-66B7-15185D01F481}"/>
              </a:ext>
            </a:extLst>
          </p:cNvPr>
          <p:cNvSpPr txBox="1"/>
          <p:nvPr/>
        </p:nvSpPr>
        <p:spPr>
          <a:xfrm>
            <a:off x="460255" y="5709375"/>
            <a:ext cx="6315423" cy="707886"/>
          </a:xfrm>
          <a:prstGeom prst="rect">
            <a:avLst/>
          </a:prstGeom>
          <a:solidFill>
            <a:schemeClr val="bg1"/>
          </a:solidFill>
        </p:spPr>
        <p:txBody>
          <a:bodyPr wrap="square">
            <a:spAutoFit/>
          </a:bodyPr>
          <a:lstStyle>
            <a:defPPr>
              <a:defRPr lang="en-US"/>
            </a:defPPr>
            <a:lvl1pPr>
              <a:defRPr>
                <a:solidFill>
                  <a:schemeClr val="accent5"/>
                </a:solidFill>
                <a:latin typeface="Tahoma" charset="0"/>
                <a:ea typeface="ＭＳ Ｐゴシック" charset="0"/>
                <a:cs typeface="ＭＳ Ｐゴシック"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a:t>
            </a:r>
            <a:r>
              <a:rPr kumimoji="0" lang="en-US" sz="2000" b="0" i="0" u="none" strike="noStrike" kern="1200" cap="none" spc="0" normalizeH="0" baseline="0" noProof="0" dirty="0" err="1">
                <a:ln>
                  <a:noFill/>
                </a:ln>
                <a:solidFill>
                  <a:srgbClr val="C00000"/>
                </a:solidFill>
                <a:effectLst/>
                <a:uLnTx/>
                <a:uFillTx/>
                <a:latin typeface="Tahoma" charset="0"/>
                <a:ea typeface="ＭＳ Ｐゴシック" charset="0"/>
                <a:sym typeface="Wingdings" pitchFamily="2" charset="2"/>
              </a:rPr>
              <a:t>Tazemetostat</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 received accelerated FDA approval in 2020 for </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rPr>
              <a:t>advanced epithelioid sarcoma</a:t>
            </a:r>
          </a:p>
        </p:txBody>
      </p:sp>
      <p:sp>
        <p:nvSpPr>
          <p:cNvPr id="9" name="TextBox 8">
            <a:extLst>
              <a:ext uri="{FF2B5EF4-FFF2-40B4-BE49-F238E27FC236}">
                <a16:creationId xmlns:a16="http://schemas.microsoft.com/office/drawing/2014/main" id="{6161D90D-A872-7259-A5B2-5C18CAFD38DF}"/>
              </a:ext>
            </a:extLst>
          </p:cNvPr>
          <p:cNvSpPr txBox="1"/>
          <p:nvPr/>
        </p:nvSpPr>
        <p:spPr>
          <a:xfrm>
            <a:off x="8903147" y="421376"/>
            <a:ext cx="17821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RR: 15%</a:t>
            </a:r>
          </a:p>
        </p:txBody>
      </p:sp>
    </p:spTree>
    <p:custDataLst>
      <p:tags r:id="rId1"/>
    </p:custDataLst>
    <p:extLst>
      <p:ext uri="{BB962C8B-B14F-4D97-AF65-F5344CB8AC3E}">
        <p14:creationId xmlns:p14="http://schemas.microsoft.com/office/powerpoint/2010/main" val="7364635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1"/>
            <a:ext cx="10515600" cy="1325563"/>
          </a:xfrm>
        </p:spPr>
        <p:txBody>
          <a:bodyPr/>
          <a:lstStyle/>
          <a:p>
            <a:r>
              <a:rPr lang="en-US" b="1" dirty="0">
                <a:solidFill>
                  <a:srgbClr val="FFFF00"/>
                </a:solidFill>
              </a:rPr>
              <a:t>Adoptive T cell therapy in synovial sarcoma</a:t>
            </a:r>
          </a:p>
        </p:txBody>
      </p:sp>
      <p:sp>
        <p:nvSpPr>
          <p:cNvPr id="3" name="Content Placeholder 2"/>
          <p:cNvSpPr>
            <a:spLocks noGrp="1"/>
          </p:cNvSpPr>
          <p:nvPr>
            <p:ph idx="1"/>
          </p:nvPr>
        </p:nvSpPr>
        <p:spPr>
          <a:xfrm>
            <a:off x="690282" y="1341945"/>
            <a:ext cx="10515600" cy="4351338"/>
          </a:xfrm>
        </p:spPr>
        <p:txBody>
          <a:bodyPr>
            <a:normAutofit fontScale="92500" lnSpcReduction="10000"/>
          </a:bodyPr>
          <a:lstStyle/>
          <a:p>
            <a:r>
              <a:rPr lang="en-US" dirty="0">
                <a:solidFill>
                  <a:schemeClr val="bg1"/>
                </a:solidFill>
              </a:rPr>
              <a:t>Synovial sarcoma is a rare aggressive soft tissue sarcoma</a:t>
            </a:r>
          </a:p>
          <a:p>
            <a:pPr lvl="1"/>
            <a:r>
              <a:rPr lang="en-US" dirty="0">
                <a:solidFill>
                  <a:schemeClr val="bg1"/>
                </a:solidFill>
              </a:rPr>
              <a:t>~1000 cases annually in US</a:t>
            </a:r>
          </a:p>
          <a:p>
            <a:pPr lvl="1"/>
            <a:r>
              <a:rPr lang="en-US" dirty="0">
                <a:solidFill>
                  <a:schemeClr val="bg1"/>
                </a:solidFill>
              </a:rPr>
              <a:t>Slight male predominance, younger adult population</a:t>
            </a:r>
          </a:p>
          <a:p>
            <a:r>
              <a:rPr lang="en-US" dirty="0">
                <a:solidFill>
                  <a:schemeClr val="bg1"/>
                </a:solidFill>
              </a:rPr>
              <a:t>Characterized by SSX-SYT translocation</a:t>
            </a:r>
          </a:p>
          <a:p>
            <a:r>
              <a:rPr lang="en-US" dirty="0">
                <a:solidFill>
                  <a:schemeClr val="bg1"/>
                </a:solidFill>
              </a:rPr>
              <a:t>Majority of tumors express NY-ESO-1 and MAGE-A4 antigens</a:t>
            </a:r>
          </a:p>
          <a:p>
            <a:pPr marL="0" indent="0">
              <a:buNone/>
            </a:pPr>
            <a:endParaRPr lang="en-US" dirty="0">
              <a:solidFill>
                <a:schemeClr val="bg1"/>
              </a:solidFill>
            </a:endParaRPr>
          </a:p>
          <a:p>
            <a:pPr marL="0" indent="0">
              <a:buNone/>
            </a:pPr>
            <a:r>
              <a:rPr lang="en-US" dirty="0" err="1">
                <a:solidFill>
                  <a:srgbClr val="FFFF00"/>
                </a:solidFill>
              </a:rPr>
              <a:t>Afamitresgene</a:t>
            </a:r>
            <a:r>
              <a:rPr lang="en-US" dirty="0">
                <a:solidFill>
                  <a:srgbClr val="FFFF00"/>
                </a:solidFill>
              </a:rPr>
              <a:t> </a:t>
            </a:r>
            <a:r>
              <a:rPr lang="en-US" dirty="0" err="1">
                <a:solidFill>
                  <a:srgbClr val="FFFF00"/>
                </a:solidFill>
              </a:rPr>
              <a:t>autoleucel</a:t>
            </a:r>
            <a:r>
              <a:rPr lang="en-US" dirty="0">
                <a:solidFill>
                  <a:srgbClr val="FFFF00"/>
                </a:solidFill>
              </a:rPr>
              <a:t> (</a:t>
            </a:r>
            <a:r>
              <a:rPr lang="en-US" dirty="0" err="1">
                <a:solidFill>
                  <a:srgbClr val="FFFF00"/>
                </a:solidFill>
              </a:rPr>
              <a:t>Afami</a:t>
            </a:r>
            <a:r>
              <a:rPr lang="en-US" dirty="0">
                <a:solidFill>
                  <a:srgbClr val="FFFF00"/>
                </a:solidFill>
              </a:rPr>
              <a:t>-cel)</a:t>
            </a:r>
            <a:endParaRPr lang="en-US" dirty="0">
              <a:solidFill>
                <a:schemeClr val="bg1"/>
              </a:solidFill>
            </a:endParaRPr>
          </a:p>
          <a:p>
            <a:r>
              <a:rPr lang="en-US" dirty="0">
                <a:solidFill>
                  <a:schemeClr val="bg1"/>
                </a:solidFill>
              </a:rPr>
              <a:t>High-affinity TCR therapy to MAGE-A4 antigen</a:t>
            </a:r>
          </a:p>
          <a:p>
            <a:r>
              <a:rPr lang="en-US" dirty="0">
                <a:solidFill>
                  <a:schemeClr val="bg1"/>
                </a:solidFill>
              </a:rPr>
              <a:t>TCR gene transduced into autologous T cells via lentiviral vector</a:t>
            </a:r>
          </a:p>
          <a:p>
            <a:r>
              <a:rPr lang="en-US" dirty="0">
                <a:solidFill>
                  <a:schemeClr val="bg1"/>
                </a:solidFill>
              </a:rPr>
              <a:t>Restricted to patients with specific HLA-A*02 genotypes</a:t>
            </a:r>
          </a:p>
          <a:p>
            <a:endParaRPr lang="en-US" dirty="0">
              <a:solidFill>
                <a:schemeClr val="bg1"/>
              </a:solidFill>
            </a:endParaRPr>
          </a:p>
          <a:p>
            <a:pPr marL="0" indent="0">
              <a:buNone/>
            </a:pPr>
            <a:endParaRPr lang="en-US" dirty="0">
              <a:solidFill>
                <a:schemeClr val="bg1"/>
              </a:solidFill>
            </a:endParaRPr>
          </a:p>
        </p:txBody>
      </p:sp>
      <p:cxnSp>
        <p:nvCxnSpPr>
          <p:cNvPr id="4" name="Straight Connector 3">
            <a:extLst>
              <a:ext uri="{FF2B5EF4-FFF2-40B4-BE49-F238E27FC236}">
                <a16:creationId xmlns:a16="http://schemas.microsoft.com/office/drawing/2014/main" id="{988BC54B-16CC-F87B-1C90-AD0B0A62DFEA}"/>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725694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normAutofit lnSpcReduction="10000"/>
          </a:bodyPr>
          <a:lstStyle/>
          <a:p>
            <a:endParaRPr 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9295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SPEARHEAD-1 Trial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25" y="0"/>
            <a:ext cx="12128502" cy="682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Content of this presentation is the property of the author, licensed by ASCO. Permission required for reuse.</a:t>
            </a: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5965-9A72-EDEB-10C7-139C44DB2E76}"/>
              </a:ext>
            </a:extLst>
          </p:cNvPr>
          <p:cNvSpPr>
            <a:spLocks noGrp="1"/>
          </p:cNvSpPr>
          <p:nvPr>
            <p:ph type="title"/>
          </p:nvPr>
        </p:nvSpPr>
        <p:spPr>
          <a:xfrm>
            <a:off x="683604" y="138101"/>
            <a:ext cx="10825471" cy="754877"/>
          </a:xfrm>
        </p:spPr>
        <p:txBody>
          <a:bodyPr/>
          <a:lstStyle/>
          <a:p>
            <a:r>
              <a:rPr lang="en-US" b="1" dirty="0">
                <a:solidFill>
                  <a:srgbClr val="FFFF00"/>
                </a:solidFill>
              </a:rPr>
              <a:t>SPEARHEAD-1: </a:t>
            </a:r>
            <a:r>
              <a:rPr lang="en-US" b="1" dirty="0" err="1">
                <a:solidFill>
                  <a:srgbClr val="FFFF00"/>
                </a:solidFill>
              </a:rPr>
              <a:t>Afami</a:t>
            </a:r>
            <a:r>
              <a:rPr lang="en-US" b="1" dirty="0">
                <a:solidFill>
                  <a:srgbClr val="FFFF00"/>
                </a:solidFill>
              </a:rPr>
              <a:t>-cel</a:t>
            </a:r>
          </a:p>
        </p:txBody>
      </p:sp>
      <p:sp>
        <p:nvSpPr>
          <p:cNvPr id="4" name="Text Placeholder 3">
            <a:extLst>
              <a:ext uri="{FF2B5EF4-FFF2-40B4-BE49-F238E27FC236}">
                <a16:creationId xmlns:a16="http://schemas.microsoft.com/office/drawing/2014/main" id="{475E704F-A302-F446-D919-19F26776D8A6}"/>
              </a:ext>
            </a:extLst>
          </p:cNvPr>
          <p:cNvSpPr>
            <a:spLocks noGrp="1"/>
          </p:cNvSpPr>
          <p:nvPr>
            <p:ph type="body" sz="quarter" idx="13"/>
          </p:nvPr>
        </p:nvSpPr>
        <p:spPr>
          <a:xfrm>
            <a:off x="168794" y="6400800"/>
            <a:ext cx="10330132" cy="457200"/>
          </a:xfrm>
        </p:spPr>
        <p:txBody>
          <a:bodyPr>
            <a:normAutofit/>
          </a:bodyPr>
          <a:lstStyle/>
          <a:p>
            <a:r>
              <a:rPr lang="en-US" sz="1600" b="0" i="0" u="none" strike="noStrike" dirty="0">
                <a:solidFill>
                  <a:schemeClr val="bg1"/>
                </a:solidFill>
                <a:effectLst/>
              </a:rPr>
              <a:t>D'Angelo SP et al. .Lancet. 2024 Apr 13;403(10435):1460-1471. </a:t>
            </a:r>
            <a:endParaRPr lang="en-US" sz="1200" dirty="0"/>
          </a:p>
        </p:txBody>
      </p:sp>
      <p:pic>
        <p:nvPicPr>
          <p:cNvPr id="11266" name="Picture 2">
            <a:extLst>
              <a:ext uri="{FF2B5EF4-FFF2-40B4-BE49-F238E27FC236}">
                <a16:creationId xmlns:a16="http://schemas.microsoft.com/office/drawing/2014/main" id="{65B75BE1-700D-904A-8AFA-893DB332ED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980"/>
          <a:stretch/>
        </p:blipFill>
        <p:spPr bwMode="auto">
          <a:xfrm>
            <a:off x="528329" y="1089835"/>
            <a:ext cx="5567671" cy="3557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E14D01F-CE4A-CCD1-6604-8644627BD3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287"/>
          <a:stretch/>
        </p:blipFill>
        <p:spPr bwMode="auto">
          <a:xfrm>
            <a:off x="6350496" y="1037491"/>
            <a:ext cx="5418843" cy="36524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A27DC6-114F-878D-5948-92CD228CDD92}"/>
              </a:ext>
            </a:extLst>
          </p:cNvPr>
          <p:cNvSpPr txBox="1"/>
          <p:nvPr/>
        </p:nvSpPr>
        <p:spPr>
          <a:xfrm>
            <a:off x="371959" y="4856371"/>
            <a:ext cx="61218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44 patients with synovial sarcoma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8 patients with  Myxoid Round Cell Liposarcoma (MRCLS)</a:t>
            </a:r>
          </a:p>
        </p:txBody>
      </p:sp>
      <p:sp>
        <p:nvSpPr>
          <p:cNvPr id="3" name="TextBox 2">
            <a:extLst>
              <a:ext uri="{FF2B5EF4-FFF2-40B4-BE49-F238E27FC236}">
                <a16:creationId xmlns:a16="http://schemas.microsoft.com/office/drawing/2014/main" id="{346978BA-7B88-31CA-8E6B-DF3E8D213EC9}"/>
              </a:ext>
            </a:extLst>
          </p:cNvPr>
          <p:cNvSpPr txBox="1"/>
          <p:nvPr/>
        </p:nvSpPr>
        <p:spPr>
          <a:xfrm>
            <a:off x="6350496" y="4727715"/>
            <a:ext cx="5750741"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Cytokine release syndrome: 71% (1 grade 3 event)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Grade ≥3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Cytopenias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Lymphopenia 50 [96%]neutropenia 44 [85%],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leukopenia 42 [81%] </a:t>
            </a:r>
          </a:p>
        </p:txBody>
      </p:sp>
      <p:sp>
        <p:nvSpPr>
          <p:cNvPr id="8" name="TextBox 7">
            <a:extLst>
              <a:ext uri="{FF2B5EF4-FFF2-40B4-BE49-F238E27FC236}">
                <a16:creationId xmlns:a16="http://schemas.microsoft.com/office/drawing/2014/main" id="{0E89D1BF-DDDA-15D2-85E6-B533DFA81F3C}"/>
              </a:ext>
            </a:extLst>
          </p:cNvPr>
          <p:cNvSpPr txBox="1"/>
          <p:nvPr/>
        </p:nvSpPr>
        <p:spPr>
          <a:xfrm>
            <a:off x="3007785" y="1154420"/>
            <a:ext cx="305866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Response Rate: 37%.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Synsarc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MRCLS: 25%,</a:t>
            </a:r>
          </a:p>
        </p:txBody>
      </p:sp>
      <p:sp>
        <p:nvSpPr>
          <p:cNvPr id="10" name="TextBox 9">
            <a:extLst>
              <a:ext uri="{FF2B5EF4-FFF2-40B4-BE49-F238E27FC236}">
                <a16:creationId xmlns:a16="http://schemas.microsoft.com/office/drawing/2014/main" id="{ABD55580-8337-D809-9492-1BB6ABAF9694}"/>
              </a:ext>
            </a:extLst>
          </p:cNvPr>
          <p:cNvSpPr txBox="1"/>
          <p:nvPr/>
        </p:nvSpPr>
        <p:spPr>
          <a:xfrm>
            <a:off x="8273244" y="1097380"/>
            <a:ext cx="375059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Duration of Response: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Synsarc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11.6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MRCLS:  4.2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D4DBFFFE-43AD-86EC-0196-C1F072A73070}"/>
              </a:ext>
            </a:extLst>
          </p:cNvPr>
          <p:cNvCxnSpPr>
            <a:cxnSpLocks noChangeShapeType="1"/>
          </p:cNvCxnSpPr>
          <p:nvPr/>
        </p:nvCxnSpPr>
        <p:spPr bwMode="auto">
          <a:xfrm>
            <a:off x="-30997" y="901248"/>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28405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C777-A256-E374-BFBD-6592B3EA98CC}"/>
              </a:ext>
            </a:extLst>
          </p:cNvPr>
          <p:cNvSpPr>
            <a:spLocks noGrp="1"/>
          </p:cNvSpPr>
          <p:nvPr>
            <p:ph type="title"/>
          </p:nvPr>
        </p:nvSpPr>
        <p:spPr>
          <a:xfrm>
            <a:off x="838200" y="115105"/>
            <a:ext cx="10515600" cy="1325563"/>
          </a:xfrm>
        </p:spPr>
        <p:txBody>
          <a:bodyPr/>
          <a:lstStyle/>
          <a:p>
            <a:r>
              <a:rPr lang="en-US" dirty="0">
                <a:solidFill>
                  <a:srgbClr val="FFFF00"/>
                </a:solidFill>
              </a:rPr>
              <a:t>Synovial Sarcoma Case History</a:t>
            </a:r>
          </a:p>
        </p:txBody>
      </p:sp>
      <p:sp>
        <p:nvSpPr>
          <p:cNvPr id="4" name="TextBox 3">
            <a:extLst>
              <a:ext uri="{FF2B5EF4-FFF2-40B4-BE49-F238E27FC236}">
                <a16:creationId xmlns:a16="http://schemas.microsoft.com/office/drawing/2014/main" id="{08642B48-7564-A7AC-9071-220807615682}"/>
              </a:ext>
            </a:extLst>
          </p:cNvPr>
          <p:cNvSpPr txBox="1"/>
          <p:nvPr/>
        </p:nvSpPr>
        <p:spPr>
          <a:xfrm>
            <a:off x="994060" y="1449146"/>
            <a:ext cx="9564672" cy="4985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50 y/o presented with dyspnea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6.7 cm left hilar mass- resected: high grade synovial sarcoma with positive margins.  Rx with adjuvant radiation.  Recurred L paraspinal.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Doxorubicin/</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ifosfamide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x 2 cycles with poor tolerance and then single agent doxorubicin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progressive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Pazopanib x 5 months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progressive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Screened for SPEARHEAD Study- Eligible based on HLA type and MAGEA4 expression.  Bridge therapy with trabectedin x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Pheresis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itchFamily="2" charset="2"/>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Fludarabine/Cyclophosphamide conditioning followed by ADP-A2M4 SPEAR T-cells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cxnSp>
        <p:nvCxnSpPr>
          <p:cNvPr id="3" name="Straight Connector 2">
            <a:extLst>
              <a:ext uri="{FF2B5EF4-FFF2-40B4-BE49-F238E27FC236}">
                <a16:creationId xmlns:a16="http://schemas.microsoft.com/office/drawing/2014/main" id="{88EE4494-DECD-F176-409E-E45DF7F84C62}"/>
              </a:ext>
            </a:extLst>
          </p:cNvPr>
          <p:cNvCxnSpPr>
            <a:cxnSpLocks noChangeShapeType="1"/>
          </p:cNvCxnSpPr>
          <p:nvPr/>
        </p:nvCxnSpPr>
        <p:spPr bwMode="auto">
          <a:xfrm>
            <a:off x="0" y="124220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62127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A7B2-907F-E0B3-5306-9D313907E7BB}"/>
              </a:ext>
            </a:extLst>
          </p:cNvPr>
          <p:cNvSpPr>
            <a:spLocks noGrp="1"/>
          </p:cNvSpPr>
          <p:nvPr>
            <p:ph type="title"/>
          </p:nvPr>
        </p:nvSpPr>
        <p:spPr>
          <a:xfrm>
            <a:off x="816634" y="363492"/>
            <a:ext cx="10558732" cy="1325563"/>
          </a:xfrm>
        </p:spPr>
        <p:txBody>
          <a:bodyPr>
            <a:noAutofit/>
          </a:bodyPr>
          <a:lstStyle/>
          <a:p>
            <a:r>
              <a:rPr lang="en-US" sz="3600" dirty="0">
                <a:solidFill>
                  <a:srgbClr val="FFFF00"/>
                </a:solidFill>
                <a:latin typeface="+mn-lt"/>
              </a:rPr>
              <a:t>8/2/24: </a:t>
            </a:r>
            <a:r>
              <a:rPr lang="en-US" sz="3600" i="0" u="none" strike="noStrike" dirty="0">
                <a:solidFill>
                  <a:srgbClr val="FFFF00"/>
                </a:solidFill>
                <a:effectLst/>
                <a:latin typeface="+mn-lt"/>
              </a:rPr>
              <a:t>FDA Approves </a:t>
            </a:r>
            <a:r>
              <a:rPr lang="en-US" sz="3600" i="0" u="none" strike="noStrike" dirty="0" err="1">
                <a:solidFill>
                  <a:srgbClr val="FFFF00"/>
                </a:solidFill>
                <a:effectLst/>
                <a:latin typeface="+mn-lt"/>
              </a:rPr>
              <a:t>Afamitrasgene</a:t>
            </a:r>
            <a:r>
              <a:rPr lang="en-US" sz="3600" i="0" u="none" strike="noStrike" dirty="0">
                <a:solidFill>
                  <a:srgbClr val="FFFF00"/>
                </a:solidFill>
                <a:effectLst/>
                <a:latin typeface="+mn-lt"/>
              </a:rPr>
              <a:t> </a:t>
            </a:r>
            <a:r>
              <a:rPr lang="en-US" sz="3600" i="0" u="none" strike="noStrike" dirty="0" err="1">
                <a:solidFill>
                  <a:srgbClr val="FFFF00"/>
                </a:solidFill>
                <a:effectLst/>
                <a:latin typeface="+mn-lt"/>
              </a:rPr>
              <a:t>Autoleucel</a:t>
            </a:r>
            <a:r>
              <a:rPr lang="en-US" sz="3600" i="0" u="none" strike="noStrike" dirty="0">
                <a:solidFill>
                  <a:srgbClr val="FFFF00"/>
                </a:solidFill>
                <a:effectLst/>
                <a:latin typeface="+mn-lt"/>
              </a:rPr>
              <a:t> for  Metastatic Synovial Sarcoma via Accelerated Approval</a:t>
            </a:r>
            <a:endParaRPr lang="en-US" sz="4800" dirty="0"/>
          </a:p>
        </p:txBody>
      </p:sp>
      <p:pic>
        <p:nvPicPr>
          <p:cNvPr id="4" name="Picture 3" descr="A close-up of a chest x-ray&#10;&#10;Description automatically generated">
            <a:extLst>
              <a:ext uri="{FF2B5EF4-FFF2-40B4-BE49-F238E27FC236}">
                <a16:creationId xmlns:a16="http://schemas.microsoft.com/office/drawing/2014/main" id="{94ACBFB2-4CCA-209C-2DA4-2BF4B6AD40C3}"/>
              </a:ext>
            </a:extLst>
          </p:cNvPr>
          <p:cNvPicPr>
            <a:picLocks noChangeAspect="1"/>
          </p:cNvPicPr>
          <p:nvPr/>
        </p:nvPicPr>
        <p:blipFill>
          <a:blip r:embed="rId3"/>
          <a:stretch>
            <a:fillRect/>
          </a:stretch>
        </p:blipFill>
        <p:spPr>
          <a:xfrm>
            <a:off x="218949" y="1839093"/>
            <a:ext cx="3987800" cy="2857500"/>
          </a:xfrm>
          <a:prstGeom prst="rect">
            <a:avLst/>
          </a:prstGeom>
        </p:spPr>
      </p:pic>
      <p:sp>
        <p:nvSpPr>
          <p:cNvPr id="5" name="TextBox 4">
            <a:extLst>
              <a:ext uri="{FF2B5EF4-FFF2-40B4-BE49-F238E27FC236}">
                <a16:creationId xmlns:a16="http://schemas.microsoft.com/office/drawing/2014/main" id="{862FEBD9-666C-7A0D-DC02-0A7944865EB7}"/>
              </a:ext>
            </a:extLst>
          </p:cNvPr>
          <p:cNvSpPr txBox="1"/>
          <p:nvPr/>
        </p:nvSpPr>
        <p:spPr>
          <a:xfrm>
            <a:off x="1092634" y="4702473"/>
            <a:ext cx="15727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Screening scan</a:t>
            </a:r>
          </a:p>
        </p:txBody>
      </p:sp>
      <p:pic>
        <p:nvPicPr>
          <p:cNvPr id="7" name="Picture 6" descr="An x-ray of a chest&#10;&#10;Description automatically generated">
            <a:extLst>
              <a:ext uri="{FF2B5EF4-FFF2-40B4-BE49-F238E27FC236}">
                <a16:creationId xmlns:a16="http://schemas.microsoft.com/office/drawing/2014/main" id="{0E3D1944-E83E-BA37-D467-BE7E3A55BE87}"/>
              </a:ext>
            </a:extLst>
          </p:cNvPr>
          <p:cNvPicPr>
            <a:picLocks noChangeAspect="1"/>
          </p:cNvPicPr>
          <p:nvPr/>
        </p:nvPicPr>
        <p:blipFill>
          <a:blip r:embed="rId4"/>
          <a:stretch>
            <a:fillRect/>
          </a:stretch>
        </p:blipFill>
        <p:spPr>
          <a:xfrm>
            <a:off x="4102100" y="1844973"/>
            <a:ext cx="3987800" cy="2857500"/>
          </a:xfrm>
          <a:prstGeom prst="rect">
            <a:avLst/>
          </a:prstGeom>
        </p:spPr>
      </p:pic>
      <p:pic>
        <p:nvPicPr>
          <p:cNvPr id="9" name="Picture 8" descr="A close-up of an x-ray&#10;&#10;Description automatically generated">
            <a:extLst>
              <a:ext uri="{FF2B5EF4-FFF2-40B4-BE49-F238E27FC236}">
                <a16:creationId xmlns:a16="http://schemas.microsoft.com/office/drawing/2014/main" id="{FCF765AC-33D2-0F2A-EF38-42D65DFF0228}"/>
              </a:ext>
            </a:extLst>
          </p:cNvPr>
          <p:cNvPicPr>
            <a:picLocks noChangeAspect="1"/>
          </p:cNvPicPr>
          <p:nvPr/>
        </p:nvPicPr>
        <p:blipFill>
          <a:blip r:embed="rId5"/>
          <a:stretch>
            <a:fillRect/>
          </a:stretch>
        </p:blipFill>
        <p:spPr>
          <a:xfrm>
            <a:off x="8089900" y="1844973"/>
            <a:ext cx="3987800" cy="2857500"/>
          </a:xfrm>
          <a:prstGeom prst="rect">
            <a:avLst/>
          </a:prstGeom>
        </p:spPr>
      </p:pic>
      <p:sp>
        <p:nvSpPr>
          <p:cNvPr id="10" name="TextBox 9">
            <a:extLst>
              <a:ext uri="{FF2B5EF4-FFF2-40B4-BE49-F238E27FC236}">
                <a16:creationId xmlns:a16="http://schemas.microsoft.com/office/drawing/2014/main" id="{AE925B30-087C-1484-9965-8305A5CDFB9F}"/>
              </a:ext>
            </a:extLst>
          </p:cNvPr>
          <p:cNvSpPr txBox="1"/>
          <p:nvPr/>
        </p:nvSpPr>
        <p:spPr>
          <a:xfrm>
            <a:off x="5080433" y="4702472"/>
            <a:ext cx="1450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 month scan</a:t>
            </a:r>
          </a:p>
        </p:txBody>
      </p:sp>
      <p:sp>
        <p:nvSpPr>
          <p:cNvPr id="11" name="TextBox 10">
            <a:extLst>
              <a:ext uri="{FF2B5EF4-FFF2-40B4-BE49-F238E27FC236}">
                <a16:creationId xmlns:a16="http://schemas.microsoft.com/office/drawing/2014/main" id="{6C987E86-D99A-FD6D-3FB5-66EDE77C6C9F}"/>
              </a:ext>
            </a:extLst>
          </p:cNvPr>
          <p:cNvSpPr txBox="1"/>
          <p:nvPr/>
        </p:nvSpPr>
        <p:spPr>
          <a:xfrm>
            <a:off x="9377780" y="4685222"/>
            <a:ext cx="1567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 month scan</a:t>
            </a:r>
          </a:p>
        </p:txBody>
      </p:sp>
      <p:sp>
        <p:nvSpPr>
          <p:cNvPr id="12" name="TextBox 11">
            <a:extLst>
              <a:ext uri="{FF2B5EF4-FFF2-40B4-BE49-F238E27FC236}">
                <a16:creationId xmlns:a16="http://schemas.microsoft.com/office/drawing/2014/main" id="{932D7C63-125B-C176-1AB6-D4CA1C26ABC2}"/>
              </a:ext>
            </a:extLst>
          </p:cNvPr>
          <p:cNvSpPr txBox="1"/>
          <p:nvPr/>
        </p:nvSpPr>
        <p:spPr>
          <a:xfrm>
            <a:off x="2665372" y="4994800"/>
            <a:ext cx="68635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Ongoing Partial Response at 12 months!</a:t>
            </a:r>
          </a:p>
        </p:txBody>
      </p:sp>
      <p:sp>
        <p:nvSpPr>
          <p:cNvPr id="6" name="Title 1">
            <a:extLst>
              <a:ext uri="{FF2B5EF4-FFF2-40B4-BE49-F238E27FC236}">
                <a16:creationId xmlns:a16="http://schemas.microsoft.com/office/drawing/2014/main" id="{FB2CF6E3-1738-CF4D-7D97-C833F646724F}"/>
              </a:ext>
            </a:extLst>
          </p:cNvPr>
          <p:cNvSpPr txBox="1">
            <a:spLocks/>
          </p:cNvSpPr>
          <p:nvPr/>
        </p:nvSpPr>
        <p:spPr>
          <a:xfrm>
            <a:off x="83844" y="5664415"/>
            <a:ext cx="11858751" cy="1073460"/>
          </a:xfrm>
          <a:prstGeom prst="rect">
            <a:avLst/>
          </a:prstGeom>
          <a:solidFill>
            <a:schemeClr val="accent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rPr>
              <a:t>Only applicable for a minority of pts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Screened (n=330)</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sym typeface="Wingdings" pitchFamily="2" charset="2"/>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HLA-A*02 present (n=176)</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sym typeface="Wingdings" pitchFamily="2" charset="2"/>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MAGE-A4 positive (n=106)</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sym typeface="Wingdings" pitchFamily="2" charset="2"/>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Received T cell therapy (n=37)</a:t>
            </a:r>
          </a:p>
        </p:txBody>
      </p:sp>
    </p:spTree>
    <p:extLst>
      <p:ext uri="{BB962C8B-B14F-4D97-AF65-F5344CB8AC3E}">
        <p14:creationId xmlns:p14="http://schemas.microsoft.com/office/powerpoint/2010/main" val="17207209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91F3-7FAA-CFC5-8FEC-83A4E225092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7334DDE-D1A3-ED6B-36F6-ECD9A49F2A02}"/>
              </a:ext>
            </a:extLst>
          </p:cNvPr>
          <p:cNvSpPr txBox="1">
            <a:spLocks/>
          </p:cNvSpPr>
          <p:nvPr/>
        </p:nvSpPr>
        <p:spPr>
          <a:xfrm>
            <a:off x="838200" y="192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Calibri Light" panose="020F0302020204030204"/>
                <a:ea typeface="+mj-ea"/>
                <a:cs typeface="+mj-cs"/>
              </a:rPr>
              <a:t>Checkpoint inhibitors in STS</a:t>
            </a:r>
          </a:p>
        </p:txBody>
      </p:sp>
      <p:cxnSp>
        <p:nvCxnSpPr>
          <p:cNvPr id="4" name="Straight Connector 3">
            <a:extLst>
              <a:ext uri="{FF2B5EF4-FFF2-40B4-BE49-F238E27FC236}">
                <a16:creationId xmlns:a16="http://schemas.microsoft.com/office/drawing/2014/main" id="{50AA0B48-0EDC-C877-97E5-D2D656587FD7}"/>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A8969DF0-39E9-1B23-764F-998B652370CB}"/>
              </a:ext>
            </a:extLst>
          </p:cNvPr>
          <p:cNvSpPr txBox="1"/>
          <p:nvPr/>
        </p:nvSpPr>
        <p:spPr>
          <a:xfrm>
            <a:off x="531364" y="1358639"/>
            <a:ext cx="681220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Checkpoint inhibitors with greatest signal of activity in few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histologies</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-Undifferentiated Pleomorphic Sarcoma: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-RR ~14-23%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-Dedifferentiated Liposarcoma: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-RR~10%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-Angiosarcoma: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-Nivo/</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ipi</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RR 25% (4/16). 3 CRs in 	cutaneous. 6-month PFS:38%.</a:t>
            </a:r>
            <a:r>
              <a:rPr kumimoji="0" lang="en-US" sz="2400" b="0"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3</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D0821A-D28A-4DA3-015E-83494C658AF4}"/>
              </a:ext>
            </a:extLst>
          </p:cNvPr>
          <p:cNvSpPr txBox="1"/>
          <p:nvPr/>
        </p:nvSpPr>
        <p:spPr>
          <a:xfrm>
            <a:off x="247052" y="6423741"/>
            <a:ext cx="1180640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Tawbi et al.</a:t>
            </a:r>
            <a:r>
              <a:rPr kumimoji="0" lang="en-US" sz="1600" b="0" i="0" u="none" strike="noStrike" kern="1200" cap="none" spc="0" normalizeH="0" baseline="0" noProof="0" dirty="0">
                <a:ln>
                  <a:noFill/>
                </a:ln>
                <a:solidFill>
                  <a:prstClr val="white"/>
                </a:solidFill>
                <a:effectLst/>
                <a:uLnTx/>
                <a:uFillTx/>
                <a:latin typeface="BlinkMacSystemFont"/>
                <a:ea typeface="+mn-ea"/>
                <a:cs typeface="+mn-cs"/>
              </a:rPr>
              <a:t> Lancet Oncol. 2017.</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Wagner MJ et al. , J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Immunother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Cancer. 2021. </a:t>
            </a:r>
            <a:r>
              <a:rPr kumimoji="0" lang="en-US" sz="1600" b="0"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Petitprez F et al. </a:t>
            </a:r>
            <a:r>
              <a:rPr kumimoji="0" lang="en-US" sz="1600" b="0" i="0" u="none" strike="noStrike" kern="1200" cap="none" spc="0" normalizeH="0" baseline="0" noProof="0" dirty="0">
                <a:ln>
                  <a:noFill/>
                </a:ln>
                <a:solidFill>
                  <a:prstClr val="white"/>
                </a:solidFill>
                <a:effectLst/>
                <a:uLnTx/>
                <a:uFillTx/>
                <a:latin typeface="BlinkMacSystemFont"/>
                <a:ea typeface="+mn-ea"/>
                <a:cs typeface="+mn-cs"/>
              </a:rPr>
              <a:t>Nature. 2020 Jan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84370D2-389D-A0D1-383D-8414F0AF218C}"/>
              </a:ext>
            </a:extLst>
          </p:cNvPr>
          <p:cNvSpPr txBox="1"/>
          <p:nvPr/>
        </p:nvSpPr>
        <p:spPr>
          <a:xfrm>
            <a:off x="427162" y="5019106"/>
            <a:ext cx="7500410"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-PDL1/TMB status not predictive, Class E immune phenotype predictive on correlative studies</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2</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-Positive signals seen in neoadjuvant setting with radiation and UPS/dedifferentiated liposarcoma</a:t>
            </a:r>
          </a:p>
        </p:txBody>
      </p:sp>
      <p:sp>
        <p:nvSpPr>
          <p:cNvPr id="9" name="TextBox 8">
            <a:extLst>
              <a:ext uri="{FF2B5EF4-FFF2-40B4-BE49-F238E27FC236}">
                <a16:creationId xmlns:a16="http://schemas.microsoft.com/office/drawing/2014/main" id="{10901B67-EF72-FFB3-3664-8818D4FDEA0E}"/>
              </a:ext>
            </a:extLst>
          </p:cNvPr>
          <p:cNvSpPr txBox="1"/>
          <p:nvPr/>
        </p:nvSpPr>
        <p:spPr>
          <a:xfrm>
            <a:off x="8132890" y="1262881"/>
            <a:ext cx="3283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SARC028: Pembrolizumab in STS</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graph of a graph of a patient&#10;&#10;AI-generated content may be incorrect.">
            <a:extLst>
              <a:ext uri="{FF2B5EF4-FFF2-40B4-BE49-F238E27FC236}">
                <a16:creationId xmlns:a16="http://schemas.microsoft.com/office/drawing/2014/main" id="{CBFA0FF2-D172-C4FB-799A-1E641D488175}"/>
              </a:ext>
            </a:extLst>
          </p:cNvPr>
          <p:cNvPicPr>
            <a:picLocks noChangeAspect="1"/>
          </p:cNvPicPr>
          <p:nvPr/>
        </p:nvPicPr>
        <p:blipFill>
          <a:blip r:embed="rId2"/>
          <a:srcRect b="8587"/>
          <a:stretch/>
        </p:blipFill>
        <p:spPr>
          <a:xfrm>
            <a:off x="8187117" y="3175712"/>
            <a:ext cx="3204788" cy="2253147"/>
          </a:xfrm>
          <a:prstGeom prst="rect">
            <a:avLst/>
          </a:prstGeom>
        </p:spPr>
      </p:pic>
      <p:graphicFrame>
        <p:nvGraphicFramePr>
          <p:cNvPr id="12" name="Table 11">
            <a:extLst>
              <a:ext uri="{FF2B5EF4-FFF2-40B4-BE49-F238E27FC236}">
                <a16:creationId xmlns:a16="http://schemas.microsoft.com/office/drawing/2014/main" id="{7845A3E0-4E4E-8026-78B1-8BD8A7190124}"/>
              </a:ext>
            </a:extLst>
          </p:cNvPr>
          <p:cNvGraphicFramePr>
            <a:graphicFrameLocks noGrp="1"/>
          </p:cNvGraphicFramePr>
          <p:nvPr/>
        </p:nvGraphicFramePr>
        <p:xfrm>
          <a:off x="7747462" y="1623806"/>
          <a:ext cx="4305994" cy="1523920"/>
        </p:xfrm>
        <a:graphic>
          <a:graphicData uri="http://schemas.openxmlformats.org/drawingml/2006/table">
            <a:tbl>
              <a:tblPr firstRow="1" bandRow="1">
                <a:tableStyleId>{00A15C55-8517-42AA-B614-E9B94910E393}</a:tableStyleId>
              </a:tblPr>
              <a:tblGrid>
                <a:gridCol w="1535470">
                  <a:extLst>
                    <a:ext uri="{9D8B030D-6E8A-4147-A177-3AD203B41FA5}">
                      <a16:colId xmlns:a16="http://schemas.microsoft.com/office/drawing/2014/main" val="20000"/>
                    </a:ext>
                  </a:extLst>
                </a:gridCol>
                <a:gridCol w="1151603">
                  <a:extLst>
                    <a:ext uri="{9D8B030D-6E8A-4147-A177-3AD203B41FA5}">
                      <a16:colId xmlns:a16="http://schemas.microsoft.com/office/drawing/2014/main" val="20001"/>
                    </a:ext>
                  </a:extLst>
                </a:gridCol>
                <a:gridCol w="633202">
                  <a:extLst>
                    <a:ext uri="{9D8B030D-6E8A-4147-A177-3AD203B41FA5}">
                      <a16:colId xmlns:a16="http://schemas.microsoft.com/office/drawing/2014/main" val="20002"/>
                    </a:ext>
                  </a:extLst>
                </a:gridCol>
                <a:gridCol w="985719">
                  <a:extLst>
                    <a:ext uri="{9D8B030D-6E8A-4147-A177-3AD203B41FA5}">
                      <a16:colId xmlns:a16="http://schemas.microsoft.com/office/drawing/2014/main" val="3699093097"/>
                    </a:ext>
                  </a:extLst>
                </a:gridCol>
              </a:tblGrid>
              <a:tr h="289661">
                <a:tc>
                  <a:txBody>
                    <a:bodyPr/>
                    <a:lstStyle/>
                    <a:p>
                      <a:r>
                        <a:rPr lang="en-US" sz="1400" dirty="0"/>
                        <a:t>Subtype </a:t>
                      </a:r>
                    </a:p>
                  </a:txBody>
                  <a:tcPr marT="45712" marB="45712">
                    <a:solidFill>
                      <a:schemeClr val="accent5"/>
                    </a:solidFill>
                  </a:tcPr>
                </a:tc>
                <a:tc>
                  <a:txBody>
                    <a:bodyPr/>
                    <a:lstStyle/>
                    <a:p>
                      <a:r>
                        <a:rPr lang="en-US" sz="1400" dirty="0"/>
                        <a:t>Responders</a:t>
                      </a:r>
                    </a:p>
                  </a:txBody>
                  <a:tcPr marT="45712" marB="45712">
                    <a:solidFill>
                      <a:schemeClr val="accent5"/>
                    </a:solidFill>
                  </a:tcPr>
                </a:tc>
                <a:tc>
                  <a:txBody>
                    <a:bodyPr/>
                    <a:lstStyle/>
                    <a:p>
                      <a:r>
                        <a:rPr lang="en-US" sz="1400" dirty="0"/>
                        <a:t>RR</a:t>
                      </a:r>
                    </a:p>
                  </a:txBody>
                  <a:tcPr marT="45712" marB="45712">
                    <a:solidFill>
                      <a:schemeClr val="accent5"/>
                    </a:solidFill>
                  </a:tcPr>
                </a:tc>
                <a:tc>
                  <a:txBody>
                    <a:bodyPr/>
                    <a:lstStyle/>
                    <a:p>
                      <a:r>
                        <a:rPr lang="en-US" sz="1400" dirty="0"/>
                        <a:t>Expansion</a:t>
                      </a:r>
                    </a:p>
                  </a:txBody>
                  <a:tcPr marT="45712" marB="45712">
                    <a:solidFill>
                      <a:schemeClr val="accent5"/>
                    </a:solidFill>
                  </a:tcPr>
                </a:tc>
                <a:extLst>
                  <a:ext uri="{0D108BD9-81ED-4DB2-BD59-A6C34878D82A}">
                    <a16:rowId xmlns:a16="http://schemas.microsoft.com/office/drawing/2014/main" val="10000"/>
                  </a:ext>
                </a:extLst>
              </a:tr>
              <a:tr h="297367">
                <a:tc>
                  <a:txBody>
                    <a:bodyPr/>
                    <a:lstStyle/>
                    <a:p>
                      <a:r>
                        <a:rPr lang="en-US" sz="1400" dirty="0" err="1"/>
                        <a:t>Leiomyosarcoma</a:t>
                      </a:r>
                      <a:endParaRPr lang="en-US" sz="1400" dirty="0"/>
                    </a:p>
                  </a:txBody>
                  <a:tcPr marT="45712" marB="45712">
                    <a:solidFill>
                      <a:schemeClr val="bg1"/>
                    </a:solidFill>
                  </a:tcPr>
                </a:tc>
                <a:tc>
                  <a:txBody>
                    <a:bodyPr/>
                    <a:lstStyle/>
                    <a:p>
                      <a:r>
                        <a:rPr lang="en-US" sz="1400" dirty="0"/>
                        <a:t>0</a:t>
                      </a:r>
                    </a:p>
                  </a:txBody>
                  <a:tcPr marT="45712" marB="45712">
                    <a:solidFill>
                      <a:schemeClr val="bg1"/>
                    </a:solidFill>
                  </a:tcPr>
                </a:tc>
                <a:tc>
                  <a:txBody>
                    <a:bodyPr/>
                    <a:lstStyle/>
                    <a:p>
                      <a:r>
                        <a:rPr lang="en-US" sz="1400" dirty="0"/>
                        <a:t>0%</a:t>
                      </a:r>
                    </a:p>
                  </a:txBody>
                  <a:tcPr marT="45712" marB="45712">
                    <a:solidFill>
                      <a:schemeClr val="bg1"/>
                    </a:solidFill>
                  </a:tcPr>
                </a:tc>
                <a:tc>
                  <a:txBody>
                    <a:bodyPr/>
                    <a:lstStyle/>
                    <a:p>
                      <a:endParaRPr lang="en-US" sz="1400" dirty="0"/>
                    </a:p>
                  </a:txBody>
                  <a:tcPr marT="45712" marB="45712">
                    <a:solidFill>
                      <a:schemeClr val="bg1"/>
                    </a:solidFill>
                  </a:tcPr>
                </a:tc>
                <a:extLst>
                  <a:ext uri="{0D108BD9-81ED-4DB2-BD59-A6C34878D82A}">
                    <a16:rowId xmlns:a16="http://schemas.microsoft.com/office/drawing/2014/main" val="10002"/>
                  </a:ext>
                </a:extLst>
              </a:tr>
              <a:tr h="297367">
                <a:tc>
                  <a:txBody>
                    <a:bodyPr/>
                    <a:lstStyle/>
                    <a:p>
                      <a:r>
                        <a:rPr lang="en-US" sz="1400" dirty="0"/>
                        <a:t>HGUPS</a:t>
                      </a:r>
                    </a:p>
                  </a:txBody>
                  <a:tcPr marT="45712" marB="45712">
                    <a:solidFill>
                      <a:schemeClr val="bg1"/>
                    </a:solidFill>
                  </a:tcPr>
                </a:tc>
                <a:tc>
                  <a:txBody>
                    <a:bodyPr/>
                    <a:lstStyle/>
                    <a:p>
                      <a:r>
                        <a:rPr lang="en-US" sz="1400" dirty="0"/>
                        <a:t>1 CR, 3 PR</a:t>
                      </a:r>
                    </a:p>
                  </a:txBody>
                  <a:tcPr marT="45712" marB="45712">
                    <a:solidFill>
                      <a:schemeClr val="bg1"/>
                    </a:solidFill>
                  </a:tcPr>
                </a:tc>
                <a:tc>
                  <a:txBody>
                    <a:bodyPr/>
                    <a:lstStyle/>
                    <a:p>
                      <a:r>
                        <a:rPr lang="en-US" sz="1400" dirty="0"/>
                        <a:t>40%</a:t>
                      </a:r>
                    </a:p>
                  </a:txBody>
                  <a:tcPr marT="45712" marB="45712">
                    <a:solidFill>
                      <a:schemeClr val="bg1"/>
                    </a:solidFill>
                  </a:tcPr>
                </a:tc>
                <a:tc>
                  <a:txBody>
                    <a:bodyPr/>
                    <a:lstStyle/>
                    <a:p>
                      <a:r>
                        <a:rPr lang="en-US" sz="1400" dirty="0"/>
                        <a:t>23%</a:t>
                      </a:r>
                    </a:p>
                  </a:txBody>
                  <a:tcPr marT="45712" marB="45712">
                    <a:solidFill>
                      <a:schemeClr val="bg1"/>
                    </a:solidFill>
                  </a:tcPr>
                </a:tc>
                <a:extLst>
                  <a:ext uri="{0D108BD9-81ED-4DB2-BD59-A6C34878D82A}">
                    <a16:rowId xmlns:a16="http://schemas.microsoft.com/office/drawing/2014/main" val="10003"/>
                  </a:ext>
                </a:extLst>
              </a:tr>
              <a:tr h="297367">
                <a:tc>
                  <a:txBody>
                    <a:bodyPr/>
                    <a:lstStyle/>
                    <a:p>
                      <a:r>
                        <a:rPr lang="en-US" sz="1400" dirty="0" err="1"/>
                        <a:t>Liposarcoma</a:t>
                      </a:r>
                      <a:endParaRPr lang="en-US" sz="1400" dirty="0"/>
                    </a:p>
                  </a:txBody>
                  <a:tcPr marT="45712" marB="45712">
                    <a:solidFill>
                      <a:schemeClr val="bg1"/>
                    </a:solidFill>
                  </a:tcPr>
                </a:tc>
                <a:tc>
                  <a:txBody>
                    <a:bodyPr/>
                    <a:lstStyle/>
                    <a:p>
                      <a:r>
                        <a:rPr lang="en-US" sz="1400" dirty="0"/>
                        <a:t>2 PR</a:t>
                      </a:r>
                    </a:p>
                  </a:txBody>
                  <a:tcPr marT="45712" marB="45712">
                    <a:solidFill>
                      <a:schemeClr val="bg1"/>
                    </a:solidFill>
                  </a:tcPr>
                </a:tc>
                <a:tc>
                  <a:txBody>
                    <a:bodyPr/>
                    <a:lstStyle/>
                    <a:p>
                      <a:r>
                        <a:rPr lang="en-US" sz="1400" dirty="0"/>
                        <a:t>20%</a:t>
                      </a:r>
                    </a:p>
                  </a:txBody>
                  <a:tcPr marT="45712" marB="45712">
                    <a:solidFill>
                      <a:schemeClr val="bg1"/>
                    </a:solidFill>
                  </a:tcPr>
                </a:tc>
                <a:tc>
                  <a:txBody>
                    <a:bodyPr/>
                    <a:lstStyle/>
                    <a:p>
                      <a:r>
                        <a:rPr lang="en-US" sz="1400" dirty="0"/>
                        <a:t>10%</a:t>
                      </a:r>
                    </a:p>
                  </a:txBody>
                  <a:tcPr marT="45712" marB="45712">
                    <a:solidFill>
                      <a:schemeClr val="bg1"/>
                    </a:solidFill>
                  </a:tcPr>
                </a:tc>
                <a:extLst>
                  <a:ext uri="{0D108BD9-81ED-4DB2-BD59-A6C34878D82A}">
                    <a16:rowId xmlns:a16="http://schemas.microsoft.com/office/drawing/2014/main" val="10004"/>
                  </a:ext>
                </a:extLst>
              </a:tr>
              <a:tr h="297367">
                <a:tc>
                  <a:txBody>
                    <a:bodyPr/>
                    <a:lstStyle/>
                    <a:p>
                      <a:r>
                        <a:rPr lang="en-US" sz="1400" dirty="0"/>
                        <a:t>Synovial</a:t>
                      </a:r>
                    </a:p>
                  </a:txBody>
                  <a:tcPr marT="45712" marB="45712">
                    <a:lnB w="38100" cap="flat" cmpd="sng" algn="ctr">
                      <a:solidFill>
                        <a:schemeClr val="tx1"/>
                      </a:solidFill>
                      <a:prstDash val="solid"/>
                      <a:round/>
                      <a:headEnd type="none" w="med" len="med"/>
                      <a:tailEnd type="none" w="med" len="med"/>
                    </a:lnB>
                    <a:solidFill>
                      <a:schemeClr val="bg1"/>
                    </a:solidFill>
                  </a:tcPr>
                </a:tc>
                <a:tc>
                  <a:txBody>
                    <a:bodyPr/>
                    <a:lstStyle/>
                    <a:p>
                      <a:r>
                        <a:rPr lang="en-US" sz="1400" dirty="0"/>
                        <a:t>1PR</a:t>
                      </a:r>
                    </a:p>
                  </a:txBody>
                  <a:tcPr marT="45712" marB="45712">
                    <a:lnB w="38100" cap="flat" cmpd="sng" algn="ctr">
                      <a:solidFill>
                        <a:schemeClr val="tx1"/>
                      </a:solidFill>
                      <a:prstDash val="solid"/>
                      <a:round/>
                      <a:headEnd type="none" w="med" len="med"/>
                      <a:tailEnd type="none" w="med" len="med"/>
                    </a:lnB>
                    <a:solidFill>
                      <a:schemeClr val="bg1"/>
                    </a:solidFill>
                  </a:tcPr>
                </a:tc>
                <a:tc>
                  <a:txBody>
                    <a:bodyPr/>
                    <a:lstStyle/>
                    <a:p>
                      <a:r>
                        <a:rPr lang="en-US" sz="1400" dirty="0"/>
                        <a:t>10%</a:t>
                      </a:r>
                    </a:p>
                  </a:txBody>
                  <a:tcPr marT="45712" marB="45712">
                    <a:lnB w="381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T="45712" marB="45712">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958171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08A2EE-4002-3AC0-92F6-1CCA94373D83}"/>
              </a:ext>
            </a:extLst>
          </p:cNvPr>
          <p:cNvSpPr txBox="1">
            <a:spLocks/>
          </p:cNvSpPr>
          <p:nvPr/>
        </p:nvSpPr>
        <p:spPr>
          <a:xfrm>
            <a:off x="1238865" y="0"/>
            <a:ext cx="115922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Light" panose="020F0302020204030204"/>
                <a:ea typeface="+mj-ea"/>
                <a:cs typeface="+mj-cs"/>
              </a:rPr>
              <a:t>Atezolizumab in Alveolar Soft Part Sarcoma (ASPS)</a:t>
            </a:r>
          </a:p>
        </p:txBody>
      </p:sp>
      <p:cxnSp>
        <p:nvCxnSpPr>
          <p:cNvPr id="4" name="Straight Connector 3">
            <a:extLst>
              <a:ext uri="{FF2B5EF4-FFF2-40B4-BE49-F238E27FC236}">
                <a16:creationId xmlns:a16="http://schemas.microsoft.com/office/drawing/2014/main" id="{2E2AD473-B1B5-FC35-A4AA-FDB43EF2C6C9}"/>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A6FA637F-B4F9-B61D-0F06-DB6C0C1B9629}"/>
              </a:ext>
            </a:extLst>
          </p:cNvPr>
          <p:cNvSpPr txBox="1"/>
          <p:nvPr/>
        </p:nvSpPr>
        <p:spPr>
          <a:xfrm>
            <a:off x="994060" y="1449146"/>
            <a:ext cx="593768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ASPS is an ultra-rare 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-most common in AYA,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-indolent course (5-year OS: 20-46%)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-often metastatic at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-ASPL</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TFE3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resistant to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cytotoxics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Atezolizumab (PDL1 </a:t>
            </a:r>
            <a:r>
              <a:rPr kumimoji="0" lang="en-US" sz="24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mAb</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Phase 2 study in advanced ASPS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-ORR of 37% (95% CI, 24–51)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mPFS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20.8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mDOR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24.7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graph of a patient&#10;&#10;AI-generated content may be incorrect.">
            <a:extLst>
              <a:ext uri="{FF2B5EF4-FFF2-40B4-BE49-F238E27FC236}">
                <a16:creationId xmlns:a16="http://schemas.microsoft.com/office/drawing/2014/main" id="{74592A33-41D7-56EE-4310-2571D023B35E}"/>
              </a:ext>
            </a:extLst>
          </p:cNvPr>
          <p:cNvPicPr>
            <a:picLocks noChangeAspect="1"/>
          </p:cNvPicPr>
          <p:nvPr/>
        </p:nvPicPr>
        <p:blipFill>
          <a:blip r:embed="rId2"/>
          <a:srcRect b="3953"/>
          <a:stretch/>
        </p:blipFill>
        <p:spPr>
          <a:xfrm>
            <a:off x="7280897" y="1249364"/>
            <a:ext cx="4690969" cy="4304770"/>
          </a:xfrm>
          <a:prstGeom prst="rect">
            <a:avLst/>
          </a:prstGeom>
        </p:spPr>
      </p:pic>
      <p:sp>
        <p:nvSpPr>
          <p:cNvPr id="9" name="TextBox 8">
            <a:extLst>
              <a:ext uri="{FF2B5EF4-FFF2-40B4-BE49-F238E27FC236}">
                <a16:creationId xmlns:a16="http://schemas.microsoft.com/office/drawing/2014/main" id="{7CB0A56E-6E0B-6F30-8DED-C19CA3750206}"/>
              </a:ext>
            </a:extLst>
          </p:cNvPr>
          <p:cNvSpPr txBox="1"/>
          <p:nvPr/>
        </p:nvSpPr>
        <p:spPr>
          <a:xfrm>
            <a:off x="7078133" y="5731288"/>
            <a:ext cx="5189902" cy="1015663"/>
          </a:xfrm>
          <a:prstGeom prst="rect">
            <a:avLst/>
          </a:prstGeom>
          <a:solidFill>
            <a:schemeClr val="bg1"/>
          </a:solidFill>
        </p:spPr>
        <p:txBody>
          <a:bodyPr wrap="square">
            <a:spAutoFit/>
          </a:bodyPr>
          <a:lstStyle>
            <a:defPPr>
              <a:defRPr lang="en-US"/>
            </a:defPPr>
            <a:lvl1pPr>
              <a:defRPr>
                <a:solidFill>
                  <a:schemeClr val="accent5"/>
                </a:solidFill>
                <a:latin typeface="Tahoma" charset="0"/>
                <a:ea typeface="ＭＳ Ｐゴシック" charset="0"/>
                <a:cs typeface="ＭＳ Ｐゴシック"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a:t>
            </a:r>
            <a:r>
              <a:rPr kumimoji="0" lang="en-US" sz="2000" b="0" i="1"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atezolizumab</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 approved in 2021 for patients </a:t>
            </a:r>
            <a:r>
              <a:rPr kumimoji="0" lang="en-US" sz="2000" b="0" i="0" u="sng"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&gt;</a:t>
            </a:r>
            <a:r>
              <a:rPr kumimoji="0" lang="en-US" sz="2000" b="0" i="0" u="none" strike="noStrike" kern="1200" cap="none" spc="0" normalizeH="0" baseline="0" noProof="0" dirty="0">
                <a:ln>
                  <a:noFill/>
                </a:ln>
                <a:solidFill>
                  <a:srgbClr val="C00000"/>
                </a:solidFill>
                <a:effectLst/>
                <a:uLnTx/>
                <a:uFillTx/>
                <a:latin typeface="Tahoma" charset="0"/>
                <a:ea typeface="ＭＳ Ｐゴシック" charset="0"/>
                <a:sym typeface="Wingdings" pitchFamily="2" charset="2"/>
              </a:rPr>
              <a:t>2 years old with unresectable or metastatic ASPS</a:t>
            </a:r>
            <a:endParaRPr kumimoji="0" lang="en-US" sz="2000" b="0" i="0" u="none" strike="noStrike" kern="1200" cap="none" spc="0" normalizeH="0" baseline="0" noProof="0" dirty="0">
              <a:ln>
                <a:noFill/>
              </a:ln>
              <a:solidFill>
                <a:srgbClr val="C00000"/>
              </a:solidFill>
              <a:effectLst/>
              <a:uLnTx/>
              <a:uFillTx/>
              <a:latin typeface="Tahoma" charset="0"/>
              <a:ea typeface="ＭＳ Ｐゴシック" charset="0"/>
            </a:endParaRPr>
          </a:p>
        </p:txBody>
      </p:sp>
      <p:sp>
        <p:nvSpPr>
          <p:cNvPr id="12" name="TextBox 11">
            <a:extLst>
              <a:ext uri="{FF2B5EF4-FFF2-40B4-BE49-F238E27FC236}">
                <a16:creationId xmlns:a16="http://schemas.microsoft.com/office/drawing/2014/main" id="{9B957B7F-AC57-21F2-BE64-173C0186559B}"/>
              </a:ext>
            </a:extLst>
          </p:cNvPr>
          <p:cNvSpPr txBox="1"/>
          <p:nvPr/>
        </p:nvSpPr>
        <p:spPr>
          <a:xfrm>
            <a:off x="121510" y="6466376"/>
            <a:ext cx="64417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BlinkMacSystemFont"/>
                <a:ea typeface="+mn-ea"/>
                <a:cs typeface="+mn-cs"/>
              </a:rPr>
              <a:t>Chen AP, et al. N Engl J Med. 2023 Sep 7;389(10):911-921.</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5812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7" y="366866"/>
            <a:ext cx="9712867" cy="974539"/>
          </a:xfrm>
        </p:spPr>
        <p:txBody>
          <a:bodyPr>
            <a:noAutofit/>
          </a:bodyPr>
          <a:lstStyle/>
          <a:p>
            <a:r>
              <a:rPr lang="en-US" sz="4000" dirty="0">
                <a:solidFill>
                  <a:srgbClr val="FFFF00"/>
                </a:solidFill>
              </a:rPr>
              <a:t>Histology-specific agents in (non-GIST) STS</a:t>
            </a:r>
          </a:p>
        </p:txBody>
      </p:sp>
      <p:sp>
        <p:nvSpPr>
          <p:cNvPr id="4" name="Slide Number Placeholder 3"/>
          <p:cNvSpPr>
            <a:spLocks noGrp="1"/>
          </p:cNvSpPr>
          <p:nvPr>
            <p:ph type="sldNum" sz="quarter" idx="4294967295"/>
          </p:nvPr>
        </p:nvSpPr>
        <p:spPr>
          <a:xfrm>
            <a:off x="10264139" y="5631834"/>
            <a:ext cx="287616"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Calibri"/>
            </a:endParaRPr>
          </a:p>
        </p:txBody>
      </p:sp>
      <p:graphicFrame>
        <p:nvGraphicFramePr>
          <p:cNvPr id="3" name="Table 2">
            <a:extLst>
              <a:ext uri="{FF2B5EF4-FFF2-40B4-BE49-F238E27FC236}">
                <a16:creationId xmlns:a16="http://schemas.microsoft.com/office/drawing/2014/main" id="{6029553D-BA47-C1EC-726A-FB306E76FF48}"/>
              </a:ext>
            </a:extLst>
          </p:cNvPr>
          <p:cNvGraphicFramePr>
            <a:graphicFrameLocks noGrp="1"/>
          </p:cNvGraphicFramePr>
          <p:nvPr/>
        </p:nvGraphicFramePr>
        <p:xfrm>
          <a:off x="939180" y="1596896"/>
          <a:ext cx="4518191" cy="4683760"/>
        </p:xfrm>
        <a:graphic>
          <a:graphicData uri="http://schemas.openxmlformats.org/drawingml/2006/table">
            <a:tbl>
              <a:tblPr firstRow="1" bandRow="1">
                <a:tableStyleId>{5C22544A-7EE6-4342-B048-85BDC9FD1C3A}</a:tableStyleId>
              </a:tblPr>
              <a:tblGrid>
                <a:gridCol w="2156522">
                  <a:extLst>
                    <a:ext uri="{9D8B030D-6E8A-4147-A177-3AD203B41FA5}">
                      <a16:colId xmlns:a16="http://schemas.microsoft.com/office/drawing/2014/main" val="3287885982"/>
                    </a:ext>
                  </a:extLst>
                </a:gridCol>
                <a:gridCol w="2361669">
                  <a:extLst>
                    <a:ext uri="{9D8B030D-6E8A-4147-A177-3AD203B41FA5}">
                      <a16:colId xmlns:a16="http://schemas.microsoft.com/office/drawing/2014/main" val="3997253080"/>
                    </a:ext>
                  </a:extLst>
                </a:gridCol>
              </a:tblGrid>
              <a:tr h="370840">
                <a:tc>
                  <a:txBody>
                    <a:bodyPr/>
                    <a:lstStyle/>
                    <a:p>
                      <a:r>
                        <a:rPr lang="en-US" dirty="0"/>
                        <a:t>Histology</a:t>
                      </a:r>
                    </a:p>
                  </a:txBody>
                  <a:tcPr/>
                </a:tc>
                <a:tc>
                  <a:txBody>
                    <a:bodyPr/>
                    <a:lstStyle/>
                    <a:p>
                      <a:r>
                        <a:rPr lang="en-US" dirty="0"/>
                        <a:t>FDA approved</a:t>
                      </a:r>
                    </a:p>
                  </a:txBody>
                  <a:tcPr/>
                </a:tc>
                <a:extLst>
                  <a:ext uri="{0D108BD9-81ED-4DB2-BD59-A6C34878D82A}">
                    <a16:rowId xmlns:a16="http://schemas.microsoft.com/office/drawing/2014/main" val="482395205"/>
                  </a:ext>
                </a:extLst>
              </a:tr>
              <a:tr h="370840">
                <a:tc>
                  <a:txBody>
                    <a:bodyPr/>
                    <a:lstStyle/>
                    <a:p>
                      <a:r>
                        <a:rPr lang="en-US" dirty="0"/>
                        <a:t>Alveolar soft part sarcoma</a:t>
                      </a:r>
                    </a:p>
                  </a:txBody>
                  <a:tcPr/>
                </a:tc>
                <a:tc>
                  <a:txBody>
                    <a:bodyPr/>
                    <a:lstStyle/>
                    <a:p>
                      <a:r>
                        <a:rPr lang="en-US" dirty="0"/>
                        <a:t>Atezolizumab</a:t>
                      </a:r>
                    </a:p>
                  </a:txBody>
                  <a:tcPr/>
                </a:tc>
                <a:extLst>
                  <a:ext uri="{0D108BD9-81ED-4DB2-BD59-A6C34878D82A}">
                    <a16:rowId xmlns:a16="http://schemas.microsoft.com/office/drawing/2014/main" val="1348078219"/>
                  </a:ext>
                </a:extLst>
              </a:tr>
              <a:tr h="370840">
                <a:tc>
                  <a:txBody>
                    <a:bodyPr/>
                    <a:lstStyle/>
                    <a:p>
                      <a:r>
                        <a:rPr lang="en-US" dirty="0"/>
                        <a:t>Epithelioid sarcoma</a:t>
                      </a:r>
                    </a:p>
                  </a:txBody>
                  <a:tcPr/>
                </a:tc>
                <a:tc>
                  <a:txBody>
                    <a:bodyPr/>
                    <a:lstStyle/>
                    <a:p>
                      <a:r>
                        <a:rPr lang="en-US" dirty="0" err="1"/>
                        <a:t>Tazemetostat</a:t>
                      </a:r>
                      <a:endParaRPr lang="en-US" dirty="0"/>
                    </a:p>
                  </a:txBody>
                  <a:tcPr/>
                </a:tc>
                <a:extLst>
                  <a:ext uri="{0D108BD9-81ED-4DB2-BD59-A6C34878D82A}">
                    <a16:rowId xmlns:a16="http://schemas.microsoft.com/office/drawing/2014/main" val="2782216901"/>
                  </a:ext>
                </a:extLst>
              </a:tr>
              <a:tr h="370840">
                <a:tc>
                  <a:txBody>
                    <a:bodyPr/>
                    <a:lstStyle/>
                    <a:p>
                      <a:r>
                        <a:rPr lang="en-US" dirty="0"/>
                        <a:t>Liposarcoma</a:t>
                      </a:r>
                    </a:p>
                  </a:txBody>
                  <a:tcPr/>
                </a:tc>
                <a:tc>
                  <a:txBody>
                    <a:bodyPr/>
                    <a:lstStyle/>
                    <a:p>
                      <a:r>
                        <a:rPr lang="en-US" dirty="0"/>
                        <a:t>Trabectedin</a:t>
                      </a:r>
                    </a:p>
                    <a:p>
                      <a:r>
                        <a:rPr lang="en-US" dirty="0" err="1"/>
                        <a:t>Eribulin</a:t>
                      </a:r>
                      <a:endParaRPr lang="en-US" dirty="0"/>
                    </a:p>
                  </a:txBody>
                  <a:tcPr/>
                </a:tc>
                <a:extLst>
                  <a:ext uri="{0D108BD9-81ED-4DB2-BD59-A6C34878D82A}">
                    <a16:rowId xmlns:a16="http://schemas.microsoft.com/office/drawing/2014/main" val="2646713116"/>
                  </a:ext>
                </a:extLst>
              </a:tr>
              <a:tr h="370840">
                <a:tc>
                  <a:txBody>
                    <a:bodyPr/>
                    <a:lstStyle/>
                    <a:p>
                      <a:r>
                        <a:rPr lang="en-US" dirty="0"/>
                        <a:t>Leiomyosarcoma</a:t>
                      </a:r>
                    </a:p>
                  </a:txBody>
                  <a:tcPr/>
                </a:tc>
                <a:tc>
                  <a:txBody>
                    <a:bodyPr/>
                    <a:lstStyle/>
                    <a:p>
                      <a:r>
                        <a:rPr lang="en-US" dirty="0"/>
                        <a:t>Trabectedin</a:t>
                      </a:r>
                    </a:p>
                  </a:txBody>
                  <a:tcPr/>
                </a:tc>
                <a:extLst>
                  <a:ext uri="{0D108BD9-81ED-4DB2-BD59-A6C34878D82A}">
                    <a16:rowId xmlns:a16="http://schemas.microsoft.com/office/drawing/2014/main" val="3420350667"/>
                  </a:ext>
                </a:extLst>
              </a:tr>
              <a:tr h="370840">
                <a:tc>
                  <a:txBody>
                    <a:bodyPr/>
                    <a:lstStyle/>
                    <a:p>
                      <a:r>
                        <a:rPr lang="en-US" dirty="0"/>
                        <a:t>Synovial sarcoma</a:t>
                      </a:r>
                    </a:p>
                  </a:txBody>
                  <a:tcPr>
                    <a:lnB w="38100" cap="flat" cmpd="sng" algn="ctr">
                      <a:solidFill>
                        <a:schemeClr val="tx1"/>
                      </a:solidFill>
                      <a:prstDash val="solid"/>
                      <a:round/>
                      <a:headEnd type="none" w="med" len="med"/>
                      <a:tailEnd type="none" w="med" len="med"/>
                    </a:lnB>
                  </a:tcPr>
                </a:tc>
                <a:tc>
                  <a:txBody>
                    <a:bodyPr/>
                    <a:lstStyle/>
                    <a:p>
                      <a:r>
                        <a:rPr lang="en-US" dirty="0" err="1">
                          <a:solidFill>
                            <a:schemeClr val="tx1"/>
                          </a:solidFill>
                        </a:rPr>
                        <a:t>Afamitresgene</a:t>
                      </a:r>
                      <a:r>
                        <a:rPr lang="en-US" dirty="0">
                          <a:solidFill>
                            <a:schemeClr val="tx1"/>
                          </a:solidFill>
                        </a:rPr>
                        <a:t> </a:t>
                      </a:r>
                      <a:r>
                        <a:rPr lang="en-US" dirty="0" err="1">
                          <a:solidFill>
                            <a:schemeClr val="tx1"/>
                          </a:solidFill>
                        </a:rPr>
                        <a:t>autoleucel</a:t>
                      </a:r>
                      <a:endParaRPr lang="en-US" dirty="0">
                        <a:solidFill>
                          <a:schemeClr val="tx1"/>
                        </a:solidFill>
                      </a:endParaRP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104297"/>
                  </a:ext>
                </a:extLst>
              </a:tr>
              <a:tr h="370840">
                <a:tc>
                  <a:txBody>
                    <a:bodyPr/>
                    <a:lstStyle/>
                    <a:p>
                      <a:r>
                        <a:rPr lang="en-US" dirty="0"/>
                        <a:t>Giant Cell tumor of bone</a:t>
                      </a:r>
                    </a:p>
                  </a:txBody>
                  <a:tcPr>
                    <a:lnT w="38100" cap="flat" cmpd="sng" algn="ctr">
                      <a:solidFill>
                        <a:schemeClr val="tx1"/>
                      </a:solidFill>
                      <a:prstDash val="solid"/>
                      <a:round/>
                      <a:headEnd type="none" w="med" len="med"/>
                      <a:tailEnd type="none" w="med" len="med"/>
                    </a:lnT>
                  </a:tcPr>
                </a:tc>
                <a:tc>
                  <a:txBody>
                    <a:bodyPr/>
                    <a:lstStyle/>
                    <a:p>
                      <a:r>
                        <a:rPr lang="en-US" dirty="0"/>
                        <a:t>Denosumab</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3826150"/>
                  </a:ext>
                </a:extLst>
              </a:tr>
              <a:tr h="370840">
                <a:tc>
                  <a:txBody>
                    <a:bodyPr/>
                    <a:lstStyle/>
                    <a:p>
                      <a:r>
                        <a:rPr lang="en-US" dirty="0"/>
                        <a:t>Desmoid tumor</a:t>
                      </a:r>
                    </a:p>
                  </a:txBody>
                  <a:tcPr/>
                </a:tc>
                <a:tc>
                  <a:txBody>
                    <a:bodyPr/>
                    <a:lstStyle/>
                    <a:p>
                      <a:r>
                        <a:rPr lang="en-US" dirty="0" err="1"/>
                        <a:t>Nirogacestat</a:t>
                      </a:r>
                      <a:endParaRPr lang="en-US" dirty="0"/>
                    </a:p>
                  </a:txBody>
                  <a:tcPr/>
                </a:tc>
                <a:extLst>
                  <a:ext uri="{0D108BD9-81ED-4DB2-BD59-A6C34878D82A}">
                    <a16:rowId xmlns:a16="http://schemas.microsoft.com/office/drawing/2014/main" val="2437440088"/>
                  </a:ext>
                </a:extLst>
              </a:tr>
              <a:tr h="370840">
                <a:tc>
                  <a:txBody>
                    <a:bodyPr/>
                    <a:lstStyle/>
                    <a:p>
                      <a:r>
                        <a:rPr lang="en-US" dirty="0" err="1"/>
                        <a:t>Tenosynovial</a:t>
                      </a:r>
                      <a:r>
                        <a:rPr lang="en-US" dirty="0"/>
                        <a:t> giant cell tumor</a:t>
                      </a:r>
                    </a:p>
                  </a:txBody>
                  <a:tcPr/>
                </a:tc>
                <a:tc>
                  <a:txBody>
                    <a:bodyPr/>
                    <a:lstStyle/>
                    <a:p>
                      <a:r>
                        <a:rPr lang="en-US" dirty="0" err="1"/>
                        <a:t>Pexidartinib</a:t>
                      </a:r>
                      <a:endParaRPr lang="en-US" dirty="0"/>
                    </a:p>
                    <a:p>
                      <a:r>
                        <a:rPr lang="en-US" dirty="0" err="1"/>
                        <a:t>Vimseltinib</a:t>
                      </a:r>
                      <a:endParaRPr lang="en-US" dirty="0"/>
                    </a:p>
                  </a:txBody>
                  <a:tcPr/>
                </a:tc>
                <a:extLst>
                  <a:ext uri="{0D108BD9-81ED-4DB2-BD59-A6C34878D82A}">
                    <a16:rowId xmlns:a16="http://schemas.microsoft.com/office/drawing/2014/main" val="971684733"/>
                  </a:ext>
                </a:extLst>
              </a:tr>
            </a:tbl>
          </a:graphicData>
        </a:graphic>
      </p:graphicFrame>
      <p:graphicFrame>
        <p:nvGraphicFramePr>
          <p:cNvPr id="5" name="Table 4">
            <a:extLst>
              <a:ext uri="{FF2B5EF4-FFF2-40B4-BE49-F238E27FC236}">
                <a16:creationId xmlns:a16="http://schemas.microsoft.com/office/drawing/2014/main" id="{AF93FA21-1798-2B61-906B-07CBE9573089}"/>
              </a:ext>
            </a:extLst>
          </p:cNvPr>
          <p:cNvGraphicFramePr>
            <a:graphicFrameLocks noGrp="1"/>
          </p:cNvGraphicFramePr>
          <p:nvPr/>
        </p:nvGraphicFramePr>
        <p:xfrm>
          <a:off x="6217969" y="1596896"/>
          <a:ext cx="4929002" cy="2565400"/>
        </p:xfrm>
        <a:graphic>
          <a:graphicData uri="http://schemas.openxmlformats.org/drawingml/2006/table">
            <a:tbl>
              <a:tblPr firstRow="1" bandRow="1">
                <a:tableStyleId>{5C22544A-7EE6-4342-B048-85BDC9FD1C3A}</a:tableStyleId>
              </a:tblPr>
              <a:tblGrid>
                <a:gridCol w="2464501">
                  <a:extLst>
                    <a:ext uri="{9D8B030D-6E8A-4147-A177-3AD203B41FA5}">
                      <a16:colId xmlns:a16="http://schemas.microsoft.com/office/drawing/2014/main" val="3287885982"/>
                    </a:ext>
                  </a:extLst>
                </a:gridCol>
                <a:gridCol w="2464501">
                  <a:extLst>
                    <a:ext uri="{9D8B030D-6E8A-4147-A177-3AD203B41FA5}">
                      <a16:colId xmlns:a16="http://schemas.microsoft.com/office/drawing/2014/main" val="3997253080"/>
                    </a:ext>
                  </a:extLst>
                </a:gridCol>
              </a:tblGrid>
              <a:tr h="370840">
                <a:tc>
                  <a:txBody>
                    <a:bodyPr/>
                    <a:lstStyle/>
                    <a:p>
                      <a:r>
                        <a:rPr lang="en-US" dirty="0"/>
                        <a:t>Histology</a:t>
                      </a:r>
                    </a:p>
                  </a:txBody>
                  <a:tcPr/>
                </a:tc>
                <a:tc>
                  <a:txBody>
                    <a:bodyPr/>
                    <a:lstStyle/>
                    <a:p>
                      <a:r>
                        <a:rPr lang="en-US" dirty="0"/>
                        <a:t>NCCN Compendia Listed</a:t>
                      </a:r>
                    </a:p>
                  </a:txBody>
                  <a:tcPr/>
                </a:tc>
                <a:extLst>
                  <a:ext uri="{0D108BD9-81ED-4DB2-BD59-A6C34878D82A}">
                    <a16:rowId xmlns:a16="http://schemas.microsoft.com/office/drawing/2014/main" val="482395205"/>
                  </a:ext>
                </a:extLst>
              </a:tr>
              <a:tr h="370840">
                <a:tc>
                  <a:txBody>
                    <a:bodyPr/>
                    <a:lstStyle/>
                    <a:p>
                      <a:r>
                        <a:rPr lang="en-US" dirty="0"/>
                        <a:t>Angiosarcoma</a:t>
                      </a:r>
                    </a:p>
                  </a:txBody>
                  <a:tcPr/>
                </a:tc>
                <a:tc>
                  <a:txBody>
                    <a:bodyPr/>
                    <a:lstStyle/>
                    <a:p>
                      <a:r>
                        <a:rPr lang="en-US" dirty="0"/>
                        <a:t>Paclitaxel, Checkpoint inhibitors</a:t>
                      </a:r>
                    </a:p>
                  </a:txBody>
                  <a:tcPr/>
                </a:tc>
                <a:extLst>
                  <a:ext uri="{0D108BD9-81ED-4DB2-BD59-A6C34878D82A}">
                    <a16:rowId xmlns:a16="http://schemas.microsoft.com/office/drawing/2014/main" val="1348078219"/>
                  </a:ext>
                </a:extLst>
              </a:tr>
              <a:tr h="370840">
                <a:tc>
                  <a:txBody>
                    <a:bodyPr/>
                    <a:lstStyle/>
                    <a:p>
                      <a:r>
                        <a:rPr lang="en-US" dirty="0"/>
                        <a:t>Alveolar soft part sarcoma</a:t>
                      </a:r>
                    </a:p>
                  </a:txBody>
                  <a:tcPr/>
                </a:tc>
                <a:tc>
                  <a:txBody>
                    <a:bodyPr/>
                    <a:lstStyle/>
                    <a:p>
                      <a:r>
                        <a:rPr lang="en-US" dirty="0"/>
                        <a:t>Sunitinib, pazopanib, pembrolizumab + </a:t>
                      </a:r>
                      <a:r>
                        <a:rPr lang="en-US" dirty="0" err="1"/>
                        <a:t>axitinib</a:t>
                      </a:r>
                      <a:endParaRPr lang="en-US" dirty="0"/>
                    </a:p>
                  </a:txBody>
                  <a:tcPr/>
                </a:tc>
                <a:extLst>
                  <a:ext uri="{0D108BD9-81ED-4DB2-BD59-A6C34878D82A}">
                    <a16:rowId xmlns:a16="http://schemas.microsoft.com/office/drawing/2014/main" val="2841124065"/>
                  </a:ext>
                </a:extLst>
              </a:tr>
              <a:tr h="370840">
                <a:tc>
                  <a:txBody>
                    <a:bodyPr/>
                    <a:lstStyle/>
                    <a:p>
                      <a:r>
                        <a:rPr lang="en-US" dirty="0"/>
                        <a:t>Undifferentiated pleomorphic sarcoma</a:t>
                      </a:r>
                    </a:p>
                  </a:txBody>
                  <a:tcPr/>
                </a:tc>
                <a:tc>
                  <a:txBody>
                    <a:bodyPr/>
                    <a:lstStyle/>
                    <a:p>
                      <a:r>
                        <a:rPr lang="en-US" dirty="0"/>
                        <a:t>Checkpoint inhibitors</a:t>
                      </a:r>
                    </a:p>
                  </a:txBody>
                  <a:tcPr/>
                </a:tc>
                <a:extLst>
                  <a:ext uri="{0D108BD9-81ED-4DB2-BD59-A6C34878D82A}">
                    <a16:rowId xmlns:a16="http://schemas.microsoft.com/office/drawing/2014/main" val="946305164"/>
                  </a:ext>
                </a:extLst>
              </a:tr>
            </a:tbl>
          </a:graphicData>
        </a:graphic>
      </p:graphicFrame>
    </p:spTree>
    <p:extLst>
      <p:ext uri="{BB962C8B-B14F-4D97-AF65-F5344CB8AC3E}">
        <p14:creationId xmlns:p14="http://schemas.microsoft.com/office/powerpoint/2010/main" val="14894598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73C7-31E7-AC56-2591-5554DE63C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20D2F-F614-F42E-0BE9-6A32237F0D4C}"/>
              </a:ext>
            </a:extLst>
          </p:cNvPr>
          <p:cNvSpPr>
            <a:spLocks noGrp="1"/>
          </p:cNvSpPr>
          <p:nvPr>
            <p:ph type="title"/>
          </p:nvPr>
        </p:nvSpPr>
        <p:spPr>
          <a:xfrm>
            <a:off x="818147" y="366866"/>
            <a:ext cx="10459453" cy="974539"/>
          </a:xfrm>
        </p:spPr>
        <p:txBody>
          <a:bodyPr>
            <a:noAutofit/>
          </a:bodyPr>
          <a:lstStyle/>
          <a:p>
            <a:r>
              <a:rPr lang="en-US" sz="3600" dirty="0">
                <a:solidFill>
                  <a:srgbClr val="FFFF00"/>
                </a:solidFill>
              </a:rPr>
              <a:t>Future Directions….Combinations….and more Targeting</a:t>
            </a:r>
          </a:p>
        </p:txBody>
      </p:sp>
      <p:sp>
        <p:nvSpPr>
          <p:cNvPr id="4" name="Slide Number Placeholder 3">
            <a:extLst>
              <a:ext uri="{FF2B5EF4-FFF2-40B4-BE49-F238E27FC236}">
                <a16:creationId xmlns:a16="http://schemas.microsoft.com/office/drawing/2014/main" id="{7548BF75-A31C-6125-D08C-2EF3BCB568E9}"/>
              </a:ext>
            </a:extLst>
          </p:cNvPr>
          <p:cNvSpPr>
            <a:spLocks noGrp="1"/>
          </p:cNvSpPr>
          <p:nvPr>
            <p:ph type="sldNum" sz="quarter" idx="4294967295"/>
          </p:nvPr>
        </p:nvSpPr>
        <p:spPr>
          <a:xfrm>
            <a:off x="10264139" y="5631834"/>
            <a:ext cx="287616"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Calibri"/>
            </a:endParaRPr>
          </a:p>
        </p:txBody>
      </p:sp>
      <p:cxnSp>
        <p:nvCxnSpPr>
          <p:cNvPr id="6" name="Straight Connector 5">
            <a:extLst>
              <a:ext uri="{FF2B5EF4-FFF2-40B4-BE49-F238E27FC236}">
                <a16:creationId xmlns:a16="http://schemas.microsoft.com/office/drawing/2014/main" id="{62134B6E-4802-3B65-F2D7-06EEF4EC454E}"/>
              </a:ext>
            </a:extLst>
          </p:cNvPr>
          <p:cNvCxnSpPr>
            <a:cxnSpLocks noChangeShapeType="1"/>
          </p:cNvCxnSpPr>
          <p:nvPr/>
        </p:nvCxnSpPr>
        <p:spPr bwMode="auto">
          <a:xfrm>
            <a:off x="0" y="1164717"/>
            <a:ext cx="12192000" cy="0"/>
          </a:xfrm>
          <a:prstGeom prst="line">
            <a:avLst/>
          </a:prstGeom>
          <a:noFill/>
          <a:ln w="76200">
            <a:solidFill>
              <a:schemeClr val="accent5"/>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F42774F1-01A0-3F4E-5B38-7779EDAF843B}"/>
              </a:ext>
            </a:extLst>
          </p:cNvPr>
          <p:cNvSpPr txBox="1"/>
          <p:nvPr/>
        </p:nvSpPr>
        <p:spPr>
          <a:xfrm>
            <a:off x="818147" y="1449145"/>
            <a:ext cx="1087949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mn-cs"/>
              </a:rPr>
              <a:t>Standard +Targeted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Doxorubicin + Trabectedin (Improved PFS/ORR/OS in LMS, NEJM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Doxorubicin +Lurbinectedin in Leiomyosarcoma (NCT06088290)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mn-cs"/>
              </a:rPr>
              <a:t>Immunotherapy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Doxorubicin + pembrolizumab in UPS (</a:t>
            </a:r>
            <a:r>
              <a:rPr kumimoji="0" lang="en-US" sz="2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NCT06422806)</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Nivolumab + sunitinib (IMMUNOSARC, Asco 2025)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Tazemetostat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 nivolumab + ipilimumab in SMARCA4-deficient (NCT05407441)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Pembrolizumab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Cabozantinib</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(PEMBROCABOSARC\NCT05182164)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mn-cs"/>
              </a:rPr>
              <a:t>Antibody-drug Conjugates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B7H3, 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1003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13460"/>
        </a:solidFill>
        <a:effectLst/>
      </p:bgPr>
    </p:bg>
    <p:spTree>
      <p:nvGrpSpPr>
        <p:cNvPr id="1" name="">
          <a:extLst>
            <a:ext uri="{FF2B5EF4-FFF2-40B4-BE49-F238E27FC236}">
              <a16:creationId xmlns:a16="http://schemas.microsoft.com/office/drawing/2014/main" id="{2267DF2B-A340-89BA-48D7-0AA754384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60235-76C9-DA5D-4B2C-05D705D80EA4}"/>
              </a:ext>
            </a:extLst>
          </p:cNvPr>
          <p:cNvSpPr>
            <a:spLocks noGrp="1"/>
          </p:cNvSpPr>
          <p:nvPr>
            <p:ph type="title"/>
          </p:nvPr>
        </p:nvSpPr>
        <p:spPr>
          <a:xfrm>
            <a:off x="838200" y="127368"/>
            <a:ext cx="10515600" cy="1325563"/>
          </a:xfrm>
        </p:spPr>
        <p:txBody>
          <a:bodyPr/>
          <a:lstStyle/>
          <a:p>
            <a:r>
              <a:rPr lang="en-US" b="1" dirty="0">
                <a:solidFill>
                  <a:srgbClr val="EDE057"/>
                </a:solidFill>
              </a:rPr>
              <a:t>Therapies in STS Summary</a:t>
            </a:r>
          </a:p>
        </p:txBody>
      </p:sp>
      <p:sp>
        <p:nvSpPr>
          <p:cNvPr id="3" name="Content Placeholder 2">
            <a:extLst>
              <a:ext uri="{FF2B5EF4-FFF2-40B4-BE49-F238E27FC236}">
                <a16:creationId xmlns:a16="http://schemas.microsoft.com/office/drawing/2014/main" id="{FD03766B-6AFF-8723-7E93-092171874551}"/>
              </a:ext>
            </a:extLst>
          </p:cNvPr>
          <p:cNvSpPr>
            <a:spLocks noGrp="1"/>
          </p:cNvSpPr>
          <p:nvPr>
            <p:ph idx="1"/>
          </p:nvPr>
        </p:nvSpPr>
        <p:spPr>
          <a:xfrm>
            <a:off x="742177" y="1452931"/>
            <a:ext cx="10380747" cy="4737531"/>
          </a:xfrm>
        </p:spPr>
        <p:txBody>
          <a:bodyPr>
            <a:normAutofit fontScale="92500"/>
          </a:bodyPr>
          <a:lstStyle/>
          <a:p>
            <a:pPr>
              <a:spcBef>
                <a:spcPts val="400"/>
              </a:spcBef>
            </a:pPr>
            <a:r>
              <a:rPr lang="en-US" dirty="0">
                <a:effectLst/>
              </a:rPr>
              <a:t>Historically treat most aggressive </a:t>
            </a:r>
            <a:r>
              <a:rPr lang="en-US" dirty="0" err="1">
                <a:effectLst/>
              </a:rPr>
              <a:t>histologies</a:t>
            </a:r>
            <a:r>
              <a:rPr lang="en-US" dirty="0">
                <a:effectLst/>
              </a:rPr>
              <a:t> with doxorubicin initially.</a:t>
            </a:r>
          </a:p>
          <a:p>
            <a:pPr lvl="1">
              <a:spcBef>
                <a:spcPts val="400"/>
              </a:spcBef>
            </a:pPr>
            <a:r>
              <a:rPr lang="en-US" sz="2800" dirty="0"/>
              <a:t>Combinations used when applicable</a:t>
            </a:r>
          </a:p>
          <a:p>
            <a:pPr lvl="1">
              <a:spcBef>
                <a:spcPts val="400"/>
              </a:spcBef>
            </a:pPr>
            <a:r>
              <a:rPr lang="en-US" sz="2800" dirty="0"/>
              <a:t>P</a:t>
            </a:r>
            <a:r>
              <a:rPr lang="en-US" sz="2800" dirty="0">
                <a:effectLst/>
              </a:rPr>
              <a:t>rioritization of quality, toxicity measures in addition to responses</a:t>
            </a:r>
          </a:p>
          <a:p>
            <a:pPr lvl="1">
              <a:spcBef>
                <a:spcPts val="400"/>
              </a:spcBef>
            </a:pPr>
            <a:r>
              <a:rPr lang="en-US" sz="2800" dirty="0">
                <a:effectLst/>
              </a:rPr>
              <a:t>Local therapies key adjuncts</a:t>
            </a:r>
          </a:p>
          <a:p>
            <a:pPr lvl="1">
              <a:spcBef>
                <a:spcPts val="400"/>
              </a:spcBef>
            </a:pPr>
            <a:r>
              <a:rPr lang="en-US" sz="2800" dirty="0">
                <a:effectLst/>
              </a:rPr>
              <a:t>Many nuances to consider! Refer to sarcoma center when possible</a:t>
            </a:r>
          </a:p>
          <a:p>
            <a:pPr lvl="1">
              <a:spcBef>
                <a:spcPts val="400"/>
              </a:spcBef>
            </a:pPr>
            <a:endParaRPr lang="en-US" sz="1500" dirty="0"/>
          </a:p>
          <a:p>
            <a:pPr>
              <a:spcBef>
                <a:spcPts val="400"/>
              </a:spcBef>
            </a:pPr>
            <a:r>
              <a:rPr lang="en-US" dirty="0"/>
              <a:t>Recently approved agents are histology and/or pathway specific and are preferred in earlier lines when applicable (.</a:t>
            </a:r>
            <a:r>
              <a:rPr lang="en-US" dirty="0" err="1"/>
              <a:t>i.e</a:t>
            </a:r>
            <a:r>
              <a:rPr lang="en-US" dirty="0"/>
              <a:t>- mTOR, EZH2, </a:t>
            </a:r>
            <a:r>
              <a:rPr lang="en-US" dirty="0" err="1"/>
              <a:t>afami</a:t>
            </a:r>
            <a:r>
              <a:rPr lang="en-US" dirty="0"/>
              <a:t>-cel)</a:t>
            </a:r>
          </a:p>
          <a:p>
            <a:pPr>
              <a:spcBef>
                <a:spcPts val="400"/>
              </a:spcBef>
            </a:pPr>
            <a:endParaRPr lang="en-US" sz="1700" dirty="0"/>
          </a:p>
          <a:p>
            <a:pPr>
              <a:spcBef>
                <a:spcPts val="400"/>
              </a:spcBef>
            </a:pPr>
            <a:r>
              <a:rPr lang="en-US" dirty="0"/>
              <a:t>Future…</a:t>
            </a:r>
          </a:p>
          <a:p>
            <a:pPr lvl="1">
              <a:spcBef>
                <a:spcPts val="400"/>
              </a:spcBef>
            </a:pPr>
            <a:r>
              <a:rPr lang="en-US" sz="2800" dirty="0"/>
              <a:t>Combination strategies</a:t>
            </a:r>
          </a:p>
          <a:p>
            <a:pPr lvl="1">
              <a:spcBef>
                <a:spcPts val="400"/>
              </a:spcBef>
            </a:pPr>
            <a:r>
              <a:rPr lang="en-US" sz="2800" dirty="0"/>
              <a:t>Many additional pathways of interest based on driver</a:t>
            </a:r>
          </a:p>
          <a:p>
            <a:pPr marL="0" indent="0">
              <a:spcBef>
                <a:spcPts val="400"/>
              </a:spcBef>
              <a:buNone/>
            </a:pPr>
            <a:endParaRPr lang="en-US" sz="1000" dirty="0"/>
          </a:p>
        </p:txBody>
      </p:sp>
      <p:sp>
        <p:nvSpPr>
          <p:cNvPr id="5" name="TextBox 4">
            <a:extLst>
              <a:ext uri="{FF2B5EF4-FFF2-40B4-BE49-F238E27FC236}">
                <a16:creationId xmlns:a16="http://schemas.microsoft.com/office/drawing/2014/main" id="{68C8E01D-8780-C11E-1543-560F6678BAC4}"/>
              </a:ext>
            </a:extLst>
          </p:cNvPr>
          <p:cNvSpPr txBox="1"/>
          <p:nvPr/>
        </p:nvSpPr>
        <p:spPr>
          <a:xfrm>
            <a:off x="5932551" y="6279729"/>
            <a:ext cx="4991114" cy="40011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9CCC"/>
                </a:solidFill>
                <a:effectLst/>
                <a:uLnTx/>
                <a:uFillTx/>
                <a:latin typeface="Calibri" panose="020F0502020204030204"/>
                <a:ea typeface="+mn-ea"/>
                <a:cs typeface="+mn-cs"/>
              </a:rPr>
              <a:t>Thank  you!              </a:t>
            </a:r>
            <a:r>
              <a:rPr kumimoji="0" lang="en-US" sz="2000" b="0" i="0" u="none" strike="noStrike" kern="1200" cap="none" spc="0" normalizeH="0" baseline="0" noProof="0" dirty="0" err="1">
                <a:ln>
                  <a:noFill/>
                </a:ln>
                <a:solidFill>
                  <a:srgbClr val="3D9CCC"/>
                </a:solidFill>
                <a:effectLst/>
                <a:uLnTx/>
                <a:uFillTx/>
                <a:latin typeface="Calibri" panose="020F0502020204030204"/>
                <a:ea typeface="+mn-ea"/>
                <a:cs typeface="+mn-cs"/>
              </a:rPr>
              <a:t>rashmim@med.umich.edu</a:t>
            </a:r>
            <a:endParaRPr kumimoji="0" lang="en-US" sz="2000" b="0" i="0" u="none" strike="noStrike" kern="1200" cap="none" spc="0" normalizeH="0" baseline="0" noProof="0" dirty="0">
              <a:ln>
                <a:noFill/>
              </a:ln>
              <a:solidFill>
                <a:srgbClr val="3D9CCC"/>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18DCD6A-AFC8-8962-21E1-67DF7170822D}"/>
              </a:ext>
            </a:extLst>
          </p:cNvPr>
          <p:cNvPicPr>
            <a:picLocks noChangeAspect="1"/>
          </p:cNvPicPr>
          <p:nvPr/>
        </p:nvPicPr>
        <p:blipFill>
          <a:blip r:embed="rId3"/>
          <a:stretch>
            <a:fillRect/>
          </a:stretch>
        </p:blipFill>
        <p:spPr>
          <a:xfrm>
            <a:off x="11064949" y="5730949"/>
            <a:ext cx="1127051" cy="1127051"/>
          </a:xfrm>
          <a:prstGeom prst="rect">
            <a:avLst/>
          </a:prstGeom>
        </p:spPr>
      </p:pic>
      <p:cxnSp>
        <p:nvCxnSpPr>
          <p:cNvPr id="4" name="Straight Connector 3">
            <a:extLst>
              <a:ext uri="{FF2B5EF4-FFF2-40B4-BE49-F238E27FC236}">
                <a16:creationId xmlns:a16="http://schemas.microsoft.com/office/drawing/2014/main" id="{D98FA734-0BC6-C039-C58C-489077ECBF05}"/>
              </a:ext>
            </a:extLst>
          </p:cNvPr>
          <p:cNvCxnSpPr>
            <a:cxnSpLocks noChangeShapeType="1"/>
          </p:cNvCxnSpPr>
          <p:nvPr/>
        </p:nvCxnSpPr>
        <p:spPr bwMode="auto">
          <a:xfrm>
            <a:off x="0" y="1164717"/>
            <a:ext cx="12192000" cy="0"/>
          </a:xfrm>
          <a:prstGeom prst="line">
            <a:avLst/>
          </a:prstGeom>
          <a:noFill/>
          <a:ln w="76200">
            <a:solidFill>
              <a:schemeClr val="accent3"/>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77845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308C-2C20-3A62-19C3-2868FA2E8F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EEE1F8-2372-8631-B006-16DAC007ABCA}"/>
              </a:ext>
            </a:extLst>
          </p:cNvPr>
          <p:cNvSpPr/>
          <p:nvPr/>
        </p:nvSpPr>
        <p:spPr bwMode="auto">
          <a:xfrm>
            <a:off x="659069" y="2905620"/>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8F5175F-326D-7D93-04A9-AF76137E316B}"/>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4858B608-6C93-B04E-8DF4-6BADA1DFF20D}"/>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bg1"/>
                </a:solidFill>
              </a:rPr>
              <a:t>Module 2: 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20741152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A7B6-5690-ECBC-FF23-08804AC6B84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9909A43-7D67-913B-411A-658412EFBD2C}"/>
              </a:ext>
            </a:extLst>
          </p:cNvPr>
          <p:cNvSpPr>
            <a:spLocks noGrp="1"/>
          </p:cNvSpPr>
          <p:nvPr>
            <p:ph idx="1"/>
          </p:nvPr>
        </p:nvSpPr>
        <p:spPr>
          <a:xfrm>
            <a:off x="885255" y="1844824"/>
            <a:ext cx="10584313" cy="3866186"/>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Would need a review from the beginning, I do not see these patients other than a few </a:t>
            </a:r>
            <a:r>
              <a:rPr lang="en-US" sz="2700" kern="100" dirty="0">
                <a:solidFill>
                  <a:schemeClr val="tx1"/>
                </a:solidFill>
                <a:latin typeface="+mn-lt"/>
                <a:ea typeface="Calibri" panose="020F0502020204030204" pitchFamily="34" charset="0"/>
                <a:cs typeface="Times New Roman" panose="02020603050405020304" pitchFamily="18" charset="0"/>
              </a:rPr>
              <a:t>GIST </a:t>
            </a:r>
            <a:r>
              <a:rPr lang="en-US" sz="2700" kern="100" dirty="0">
                <a:solidFill>
                  <a:schemeClr val="tx1"/>
                </a:solidFill>
                <a:effectLst/>
                <a:latin typeface="+mn-lt"/>
                <a:ea typeface="Calibri" panose="020F0502020204030204" pitchFamily="34" charset="0"/>
                <a:cs typeface="Times New Roman" panose="02020603050405020304" pitchFamily="18" charset="0"/>
              </a:rPr>
              <a:t>patients, so I refer them elsewhere in my institution to a sarcoma expert.</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Can you provide a practical overview of the key molecular alterations and typical clinical presentations associated with common STS subtypes, and how these factors influence prognosis and treatment selection?</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Soft tissue sarcomas are so complicated and so rare, that I feel very uncomfortable managing these patients without the assistance of a sarcoma subspecialist.</a:t>
            </a:r>
          </a:p>
        </p:txBody>
      </p:sp>
      <p:sp>
        <p:nvSpPr>
          <p:cNvPr id="2" name="TextBox 1">
            <a:extLst>
              <a:ext uri="{FF2B5EF4-FFF2-40B4-BE49-F238E27FC236}">
                <a16:creationId xmlns:a16="http://schemas.microsoft.com/office/drawing/2014/main" id="{5763E09D-D3EC-B766-5032-395AE16D85BE}"/>
              </a:ext>
            </a:extLst>
          </p:cNvPr>
          <p:cNvSpPr txBox="1"/>
          <p:nvPr/>
        </p:nvSpPr>
        <p:spPr>
          <a:xfrm>
            <a:off x="885255" y="281817"/>
            <a:ext cx="10360152" cy="1418991"/>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a:t>
            </a:r>
          </a:p>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Overview of STS</a:t>
            </a:r>
          </a:p>
        </p:txBody>
      </p:sp>
    </p:spTree>
    <p:extLst>
      <p:ext uri="{BB962C8B-B14F-4D97-AF65-F5344CB8AC3E}">
        <p14:creationId xmlns:p14="http://schemas.microsoft.com/office/powerpoint/2010/main" val="5937931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6DD3-E793-0D8B-52EB-4F5B9EAB6AD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E006303-C4BE-4D3F-CD40-F16349E53691}"/>
              </a:ext>
            </a:extLst>
          </p:cNvPr>
          <p:cNvSpPr>
            <a:spLocks noGrp="1"/>
          </p:cNvSpPr>
          <p:nvPr>
            <p:ph idx="1"/>
          </p:nvPr>
        </p:nvSpPr>
        <p:spPr>
          <a:xfrm>
            <a:off x="912287" y="2060848"/>
            <a:ext cx="10584313" cy="3866186"/>
          </a:xfrm>
        </p:spPr>
        <p:txBody>
          <a:bodyPr/>
          <a:lstStyle/>
          <a:p>
            <a:r>
              <a:rPr lang="en-US" sz="2700" dirty="0"/>
              <a:t>What are key mistakes in the community that providers do not consider when seeing patients in this setting prior to eval at tertiary centers? </a:t>
            </a:r>
          </a:p>
          <a:p>
            <a:r>
              <a:rPr lang="en-US" sz="2700" dirty="0"/>
              <a:t>When sarcoma is suspected by imaging, do you recommend core needle biopsy or referral to specialty surgeon first?</a:t>
            </a:r>
          </a:p>
        </p:txBody>
      </p:sp>
      <p:sp>
        <p:nvSpPr>
          <p:cNvPr id="4" name="TextBox 3">
            <a:extLst>
              <a:ext uri="{FF2B5EF4-FFF2-40B4-BE49-F238E27FC236}">
                <a16:creationId xmlns:a16="http://schemas.microsoft.com/office/drawing/2014/main" id="{33057870-0E40-B9B2-FEB6-FCAB022E9813}"/>
              </a:ext>
            </a:extLst>
          </p:cNvPr>
          <p:cNvSpPr txBox="1"/>
          <p:nvPr/>
        </p:nvSpPr>
        <p:spPr>
          <a:xfrm>
            <a:off x="885255" y="281817"/>
            <a:ext cx="10360152" cy="1418991"/>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a:t>
            </a:r>
          </a:p>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Overview of STS: Diagnosis</a:t>
            </a:r>
          </a:p>
        </p:txBody>
      </p:sp>
    </p:spTree>
    <p:extLst>
      <p:ext uri="{BB962C8B-B14F-4D97-AF65-F5344CB8AC3E}">
        <p14:creationId xmlns:p14="http://schemas.microsoft.com/office/powerpoint/2010/main" val="25387424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17FC-630C-BE9D-9A21-7327F8DA0AF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733B996-C45C-2D0B-48E0-8ACADFEEE308}"/>
              </a:ext>
            </a:extLst>
          </p:cNvPr>
          <p:cNvSpPr>
            <a:spLocks noGrp="1"/>
          </p:cNvSpPr>
          <p:nvPr>
            <p:ph idx="1"/>
          </p:nvPr>
        </p:nvSpPr>
        <p:spPr>
          <a:xfrm>
            <a:off x="912287" y="2060848"/>
            <a:ext cx="10584313" cy="3866186"/>
          </a:xfrm>
        </p:spPr>
        <p:txBody>
          <a:bodyPr/>
          <a:lstStyle/>
          <a:p>
            <a:r>
              <a:rPr lang="en-US" sz="2700" dirty="0"/>
              <a:t>What molecular testing should be done for a patient with sarcoma? </a:t>
            </a:r>
          </a:p>
          <a:p>
            <a:r>
              <a:rPr lang="en-US" sz="2700" dirty="0"/>
              <a:t>How to select therapy based on histology</a:t>
            </a:r>
          </a:p>
          <a:p>
            <a:r>
              <a:rPr lang="en-US" sz="2700" dirty="0"/>
              <a:t>I would like to know more about molecular alterations and its implications on prognosis and treatment </a:t>
            </a:r>
          </a:p>
        </p:txBody>
      </p:sp>
      <p:sp>
        <p:nvSpPr>
          <p:cNvPr id="4" name="TextBox 3">
            <a:extLst>
              <a:ext uri="{FF2B5EF4-FFF2-40B4-BE49-F238E27FC236}">
                <a16:creationId xmlns:a16="http://schemas.microsoft.com/office/drawing/2014/main" id="{BC8567D1-F7E5-3381-AEDF-1673E0544C61}"/>
              </a:ext>
            </a:extLst>
          </p:cNvPr>
          <p:cNvSpPr txBox="1"/>
          <p:nvPr/>
        </p:nvSpPr>
        <p:spPr>
          <a:xfrm>
            <a:off x="885255" y="281817"/>
            <a:ext cx="10360152" cy="1418991"/>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a:t>
            </a:r>
          </a:p>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Overview of STS: Molecular Testing</a:t>
            </a:r>
          </a:p>
        </p:txBody>
      </p:sp>
    </p:spTree>
    <p:extLst>
      <p:ext uri="{BB962C8B-B14F-4D97-AF65-F5344CB8AC3E}">
        <p14:creationId xmlns:p14="http://schemas.microsoft.com/office/powerpoint/2010/main" val="32196305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CDFE-B626-1891-376C-907A73804E2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503D3E4-686A-A2AC-869B-5B469D1AC02D}"/>
              </a:ext>
            </a:extLst>
          </p:cNvPr>
          <p:cNvSpPr>
            <a:spLocks noGrp="1"/>
          </p:cNvSpPr>
          <p:nvPr>
            <p:ph idx="1"/>
          </p:nvPr>
        </p:nvSpPr>
        <p:spPr>
          <a:xfrm>
            <a:off x="912287" y="2060848"/>
            <a:ext cx="10584313" cy="3866186"/>
          </a:xfrm>
        </p:spPr>
        <p:txBody>
          <a:bodyPr/>
          <a:lstStyle/>
          <a:p>
            <a:r>
              <a:rPr lang="en-US" sz="2700" dirty="0"/>
              <a:t>How strong is the clinical evidence supporting mTOR inhibitors in </a:t>
            </a:r>
            <a:r>
              <a:rPr lang="en-US" sz="2700" dirty="0" err="1"/>
              <a:t>PEComa</a:t>
            </a:r>
            <a:r>
              <a:rPr lang="en-US" sz="2700" dirty="0"/>
              <a:t>, and what are the key clinical features that would prompt you to consider this therapy?</a:t>
            </a:r>
          </a:p>
          <a:p>
            <a:r>
              <a:rPr lang="en-US" sz="2700" dirty="0"/>
              <a:t>Use of nab-sirolimus? No experience</a:t>
            </a:r>
          </a:p>
          <a:p>
            <a:r>
              <a:rPr lang="en-US" sz="2700" dirty="0"/>
              <a:t>Have you used nab-sirolimus as neoadjuvant therapy in borderline </a:t>
            </a:r>
            <a:r>
              <a:rPr lang="en-US" sz="2700" dirty="0" err="1"/>
              <a:t>resectable</a:t>
            </a:r>
            <a:r>
              <a:rPr lang="en-US" sz="2700" dirty="0"/>
              <a:t> perivascular epithelioid cell tumors (</a:t>
            </a:r>
            <a:r>
              <a:rPr lang="en-US" sz="2700" dirty="0" err="1"/>
              <a:t>PEComas</a:t>
            </a:r>
            <a:r>
              <a:rPr lang="en-US" sz="2700" dirty="0"/>
              <a:t>)?</a:t>
            </a:r>
            <a:br>
              <a:rPr lang="en-US" sz="2700" dirty="0"/>
            </a:br>
            <a:endParaRPr lang="en-US" sz="2700" dirty="0"/>
          </a:p>
        </p:txBody>
      </p:sp>
      <p:sp>
        <p:nvSpPr>
          <p:cNvPr id="3" name="TextBox 2">
            <a:extLst>
              <a:ext uri="{FF2B5EF4-FFF2-40B4-BE49-F238E27FC236}">
                <a16:creationId xmlns:a16="http://schemas.microsoft.com/office/drawing/2014/main" id="{7370D11C-4096-BCEE-B724-6DBBD54633AB}"/>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lang="en-US" sz="3000" dirty="0">
                <a:solidFill>
                  <a:schemeClr val="bg1"/>
                </a:solidFill>
                <a:latin typeface="+mn-lt"/>
              </a:rPr>
              <a:t>Perivascular Epithelioid Cell tumor (</a:t>
            </a:r>
            <a:r>
              <a:rPr lang="en-US" sz="3000" dirty="0" err="1">
                <a:solidFill>
                  <a:schemeClr val="bg1"/>
                </a:solidFill>
                <a:latin typeface="+mn-lt"/>
              </a:rPr>
              <a:t>PEComa</a:t>
            </a:r>
            <a:r>
              <a:rPr lang="en-US" sz="3000" dirty="0">
                <a:solidFill>
                  <a:schemeClr val="bg1"/>
                </a:solidFill>
                <a:latin typeface="+mn-lt"/>
              </a:rPr>
              <a:t>)</a:t>
            </a:r>
            <a:endParaRPr kumimoji="0" lang="en-US" sz="3000" b="1" i="0" u="none" strike="noStrike" kern="0" cap="none" spc="0" normalizeH="0" baseline="0" noProof="0" dirty="0">
              <a:ln>
                <a:noFill/>
              </a:ln>
              <a:solidFill>
                <a:schemeClr val="bg1"/>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3189028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8879-E692-6F5F-E832-2AC4E772199F}"/>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2E4CDAF-6C6D-76E7-A08F-2427F7A6F1CE}"/>
              </a:ext>
            </a:extLst>
          </p:cNvPr>
          <p:cNvSpPr>
            <a:spLocks noGrp="1"/>
          </p:cNvSpPr>
          <p:nvPr>
            <p:ph idx="1"/>
          </p:nvPr>
        </p:nvSpPr>
        <p:spPr>
          <a:xfrm>
            <a:off x="912287" y="2060848"/>
            <a:ext cx="10584313" cy="3866186"/>
          </a:xfrm>
        </p:spPr>
        <p:txBody>
          <a:bodyPr/>
          <a:lstStyle/>
          <a:p>
            <a:r>
              <a:rPr lang="en-US" sz="2700" dirty="0"/>
              <a:t>51-year-old man was found to have 4 cm right breast mass. Pathology showed </a:t>
            </a:r>
            <a:r>
              <a:rPr lang="en-US" sz="2700" dirty="0" err="1"/>
              <a:t>PEComa</a:t>
            </a:r>
            <a:r>
              <a:rPr lang="en-US" sz="2700" dirty="0"/>
              <a:t>. Any role for adjuvant therapy? </a:t>
            </a:r>
            <a:endParaRPr lang="en-US" sz="2700" i="1" dirty="0">
              <a:solidFill>
                <a:srgbClr val="FF0000"/>
              </a:solidFill>
            </a:endParaRPr>
          </a:p>
          <a:p>
            <a:r>
              <a:rPr lang="en-US" sz="2700" dirty="0"/>
              <a:t>What therapy do you give after progression on nab-sirolimus?</a:t>
            </a:r>
          </a:p>
          <a:p>
            <a:pPr marL="98425" indent="0">
              <a:buNone/>
            </a:pPr>
            <a:br>
              <a:rPr lang="en-US" sz="2700" dirty="0"/>
            </a:br>
            <a:endParaRPr lang="en-US" sz="2700" dirty="0"/>
          </a:p>
        </p:txBody>
      </p:sp>
      <p:sp>
        <p:nvSpPr>
          <p:cNvPr id="3" name="TextBox 2">
            <a:extLst>
              <a:ext uri="{FF2B5EF4-FFF2-40B4-BE49-F238E27FC236}">
                <a16:creationId xmlns:a16="http://schemas.microsoft.com/office/drawing/2014/main" id="{B2EC0453-7B7D-4866-A831-1A974DAC924D}"/>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lang="en-US" sz="3000" dirty="0" err="1">
                <a:solidFill>
                  <a:schemeClr val="bg1"/>
                </a:solidFill>
                <a:latin typeface="+mn-lt"/>
              </a:rPr>
              <a:t>PEComa</a:t>
            </a:r>
            <a:endParaRPr kumimoji="0" lang="en-US" sz="3000" b="1" i="0" u="none" strike="noStrike" kern="0" cap="none" spc="0" normalizeH="0" baseline="0" noProof="0" dirty="0">
              <a:ln>
                <a:noFill/>
              </a:ln>
              <a:solidFill>
                <a:schemeClr val="bg1"/>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8226184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DBE-3A2F-8DAD-6854-8114A9E0D8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3C7A64A-886C-B480-6B12-373CD8037C5C}"/>
              </a:ext>
            </a:extLst>
          </p:cNvPr>
          <p:cNvSpPr/>
          <p:nvPr/>
        </p:nvSpPr>
        <p:spPr bwMode="auto">
          <a:xfrm>
            <a:off x="659069" y="3895902"/>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EFB8B1-1A4E-3CFC-40A0-00FC5332ED8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800EC8E-FB49-4D25-84D4-3190FFC4CCCE}"/>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bg1"/>
                </a:solidFill>
              </a:rPr>
              <a:t>Module 3: Evolving Treatment Paradigm for Locally Aggressive STS </a:t>
            </a:r>
            <a:br>
              <a:rPr lang="en-US" sz="2500" dirty="0">
                <a:solidFill>
                  <a:schemeClr val="bg1"/>
                </a:solidFill>
              </a:rPr>
            </a:br>
            <a:r>
              <a:rPr lang="en-US" sz="2500" dirty="0">
                <a:solidFill>
                  <a:schemeClr val="bg1"/>
                </a:solidFill>
              </a:rPr>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2470539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5188-F438-4B61-89E7-2051FEB908DA}"/>
              </a:ext>
            </a:extLst>
          </p:cNvPr>
          <p:cNvSpPr>
            <a:spLocks noGrp="1"/>
          </p:cNvSpPr>
          <p:nvPr>
            <p:ph type="title"/>
          </p:nvPr>
        </p:nvSpPr>
        <p:spPr>
          <a:xfrm>
            <a:off x="838200" y="3544743"/>
            <a:ext cx="10515600" cy="2076739"/>
          </a:xfrm>
        </p:spPr>
        <p:txBody>
          <a:bodyPr>
            <a:noAutofit/>
          </a:bodyPr>
          <a:lstStyle/>
          <a:p>
            <a:pPr algn="ctr"/>
            <a:r>
              <a:rPr lang="en-US" sz="1800" b="1" dirty="0">
                <a:solidFill>
                  <a:srgbClr val="000000"/>
                </a:solidFill>
                <a:effectLst/>
                <a:latin typeface="Arial" panose="020B0604020202020204" pitchFamily="34" charset="0"/>
                <a:ea typeface="Calibri" panose="020F0502020204030204" pitchFamily="34" charset="0"/>
              </a:rPr>
              <a:t>Mrinal Gounder, MD</a:t>
            </a:r>
            <a:br>
              <a:rPr lang="en-US" sz="1800" dirty="0">
                <a:solidFill>
                  <a:srgbClr val="000000"/>
                </a:solidFill>
                <a:effectLst/>
                <a:latin typeface="Arial" panose="020B0604020202020204" pitchFamily="34" charset="0"/>
                <a:ea typeface="Calibri" panose="020F0502020204030204" pitchFamily="34" charset="0"/>
              </a:rPr>
            </a:br>
            <a:r>
              <a:rPr lang="en-US" sz="1800" dirty="0">
                <a:solidFill>
                  <a:srgbClr val="000000"/>
                </a:solidFill>
                <a:effectLst/>
                <a:latin typeface="Arial" panose="020B0604020202020204" pitchFamily="34" charset="0"/>
                <a:ea typeface="Calibri" panose="020F0502020204030204" pitchFamily="34" charset="0"/>
              </a:rPr>
              <a:t>Sarcoma Medical Oncology |  Phase 1 Drug Development Program</a:t>
            </a:r>
            <a:br>
              <a:rPr lang="en-US" sz="1800" dirty="0">
                <a:solidFill>
                  <a:srgbClr val="000000"/>
                </a:solidFill>
                <a:effectLst/>
                <a:latin typeface="Arial" panose="020B0604020202020204" pitchFamily="34" charset="0"/>
                <a:ea typeface="Calibri" panose="020F0502020204030204" pitchFamily="34" charset="0"/>
              </a:rPr>
            </a:br>
            <a:r>
              <a:rPr lang="en-US" sz="1800" dirty="0">
                <a:solidFill>
                  <a:srgbClr val="000000"/>
                </a:solidFill>
                <a:effectLst/>
                <a:latin typeface="Arial" panose="020B0604020202020204" pitchFamily="34" charset="0"/>
                <a:ea typeface="Calibri" panose="020F0502020204030204" pitchFamily="34" charset="0"/>
              </a:rPr>
              <a:t>Physician Ambassador – India and Asia</a:t>
            </a:r>
            <a:br>
              <a:rPr lang="en-US" sz="1800" dirty="0">
                <a:solidFill>
                  <a:srgbClr val="000000"/>
                </a:solidFill>
                <a:effectLst/>
                <a:latin typeface="Arial" panose="020B0604020202020204" pitchFamily="34" charset="0"/>
                <a:ea typeface="Calibri" panose="020F0502020204030204" pitchFamily="34" charset="0"/>
              </a:rPr>
            </a:br>
            <a:r>
              <a:rPr lang="en-US" sz="1800" dirty="0">
                <a:solidFill>
                  <a:srgbClr val="000000"/>
                </a:solidFill>
                <a:effectLst/>
                <a:latin typeface="Arial" panose="020B0604020202020204" pitchFamily="34" charset="0"/>
                <a:ea typeface="Calibri" panose="020F0502020204030204" pitchFamily="34" charset="0"/>
              </a:rPr>
              <a:t>Memorial Sloan Ketterin</a:t>
            </a:r>
            <a:r>
              <a:rPr lang="en-US" sz="1800" dirty="0">
                <a:solidFill>
                  <a:srgbClr val="000000"/>
                </a:solidFill>
                <a:latin typeface="Arial" panose="020B0604020202020204" pitchFamily="34" charset="0"/>
                <a:ea typeface="Calibri" panose="020F0502020204030204" pitchFamily="34" charset="0"/>
              </a:rPr>
              <a:t>g Cancer Center</a:t>
            </a:r>
            <a:br>
              <a:rPr lang="en-US" sz="1800" dirty="0">
                <a:solidFill>
                  <a:srgbClr val="000000"/>
                </a:solidFill>
                <a:latin typeface="Arial" panose="020B0604020202020204" pitchFamily="34" charset="0"/>
                <a:ea typeface="Calibri" panose="020F0502020204030204" pitchFamily="34" charset="0"/>
              </a:rPr>
            </a:br>
            <a:br>
              <a:rPr lang="en-US" sz="1800" dirty="0">
                <a:solidFill>
                  <a:srgbClr val="000000"/>
                </a:solidFill>
                <a:latin typeface="Arial" panose="020B0604020202020204" pitchFamily="34" charset="0"/>
                <a:ea typeface="Calibri" panose="020F0502020204030204" pitchFamily="34" charset="0"/>
              </a:rPr>
            </a:br>
            <a:r>
              <a:rPr lang="en-US" sz="1800" dirty="0">
                <a:solidFill>
                  <a:srgbClr val="000000"/>
                </a:solidFill>
                <a:latin typeface="Arial" panose="020B0604020202020204" pitchFamily="34" charset="0"/>
                <a:ea typeface="Calibri" panose="020F0502020204030204" pitchFamily="34" charset="0"/>
              </a:rPr>
              <a:t>email – </a:t>
            </a:r>
            <a:r>
              <a:rPr lang="en-US" sz="1800" dirty="0" err="1">
                <a:solidFill>
                  <a:srgbClr val="000000"/>
                </a:solidFill>
                <a:latin typeface="Arial" panose="020B0604020202020204" pitchFamily="34" charset="0"/>
                <a:ea typeface="Calibri" panose="020F0502020204030204" pitchFamily="34" charset="0"/>
                <a:hlinkClick r:id="rId2"/>
              </a:rPr>
              <a:t>gounderm@mskcc.org</a:t>
            </a:r>
            <a:endParaRPr lang="en-US" dirty="0"/>
          </a:p>
        </p:txBody>
      </p:sp>
      <p:sp>
        <p:nvSpPr>
          <p:cNvPr id="3" name="Title 1">
            <a:extLst>
              <a:ext uri="{FF2B5EF4-FFF2-40B4-BE49-F238E27FC236}">
                <a16:creationId xmlns:a16="http://schemas.microsoft.com/office/drawing/2014/main" id="{3C0A3E5D-017F-31CE-C234-6719CD09E63C}"/>
              </a:ext>
            </a:extLst>
          </p:cNvPr>
          <p:cNvSpPr txBox="1">
            <a:spLocks/>
          </p:cNvSpPr>
          <p:nvPr/>
        </p:nvSpPr>
        <p:spPr>
          <a:xfrm>
            <a:off x="838200" y="146656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j-cs"/>
              </a:rPr>
              <a:t>Desmoid Tumor and TGCT</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9414019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36CF920-7C61-4EEF-BD43-AF7559A5D030}"/>
              </a:ext>
            </a:extLst>
          </p:cNvPr>
          <p:cNvSpPr>
            <a:spLocks noGrp="1"/>
          </p:cNvSpPr>
          <p:nvPr>
            <p:ph idx="1"/>
          </p:nvPr>
        </p:nvSpPr>
        <p:spPr>
          <a:xfrm>
            <a:off x="1163510" y="5629066"/>
            <a:ext cx="10048010" cy="789810"/>
          </a:xfrm>
        </p:spPr>
        <p:txBody>
          <a:bodyPr>
            <a:normAutofit/>
          </a:bodyPr>
          <a:lstStyle/>
          <a:p>
            <a:pPr>
              <a:spcAft>
                <a:spcPts val="4000"/>
              </a:spcAft>
            </a:pPr>
            <a:r>
              <a:rPr lang="en-US" sz="2000" dirty="0"/>
              <a:t>Both are mediators of the wingless signaling pathway, which gives rise to an uncontrolled proliferation of fibroblasts</a:t>
            </a:r>
          </a:p>
        </p:txBody>
      </p:sp>
      <p:pic>
        <p:nvPicPr>
          <p:cNvPr id="9" name="Picture 8">
            <a:extLst>
              <a:ext uri="{FF2B5EF4-FFF2-40B4-BE49-F238E27FC236}">
                <a16:creationId xmlns:a16="http://schemas.microsoft.com/office/drawing/2014/main" id="{EA63279B-2D5A-4A72-49A3-903732DD98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04451" y="1228933"/>
            <a:ext cx="7983098" cy="4400133"/>
          </a:xfrm>
          <a:prstGeom prst="rect">
            <a:avLst/>
          </a:prstGeom>
        </p:spPr>
      </p:pic>
      <p:sp>
        <p:nvSpPr>
          <p:cNvPr id="10" name="TextBox 9">
            <a:extLst>
              <a:ext uri="{FF2B5EF4-FFF2-40B4-BE49-F238E27FC236}">
                <a16:creationId xmlns:a16="http://schemas.microsoft.com/office/drawing/2014/main" id="{9E70DA7A-940A-A0C0-842E-EFA77ADD07FA}"/>
              </a:ext>
            </a:extLst>
          </p:cNvPr>
          <p:cNvSpPr txBox="1"/>
          <p:nvPr/>
        </p:nvSpPr>
        <p:spPr>
          <a:xfrm>
            <a:off x="346465" y="337073"/>
            <a:ext cx="11682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Either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loss or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CTNNB1 (beta-catenin)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mutation found in DT</a:t>
            </a:r>
          </a:p>
        </p:txBody>
      </p:sp>
      <p:sp>
        <p:nvSpPr>
          <p:cNvPr id="2" name="TextBox 1">
            <a:extLst>
              <a:ext uri="{FF2B5EF4-FFF2-40B4-BE49-F238E27FC236}">
                <a16:creationId xmlns:a16="http://schemas.microsoft.com/office/drawing/2014/main" id="{973A924F-3A91-6F71-4BAC-836826CB662A}"/>
              </a:ext>
            </a:extLst>
          </p:cNvPr>
          <p:cNvSpPr txBox="1"/>
          <p:nvPr/>
        </p:nvSpPr>
        <p:spPr>
          <a:xfrm>
            <a:off x="117984" y="6486399"/>
            <a:ext cx="70054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Desmoid Tumor Working Group.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J Cancer. 2020 Mar:127:96-107.</a:t>
            </a:r>
          </a:p>
        </p:txBody>
      </p:sp>
    </p:spTree>
    <p:extLst>
      <p:ext uri="{BB962C8B-B14F-4D97-AF65-F5344CB8AC3E}">
        <p14:creationId xmlns:p14="http://schemas.microsoft.com/office/powerpoint/2010/main" val="40997042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96EE7C-F1FE-9663-D197-DF75548AC769}"/>
              </a:ext>
            </a:extLst>
          </p:cNvPr>
          <p:cNvSpPr/>
          <p:nvPr/>
        </p:nvSpPr>
        <p:spPr>
          <a:xfrm>
            <a:off x="269175" y="1900042"/>
            <a:ext cx="11653652" cy="452845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3" name="Trapezoid 12">
            <a:extLst>
              <a:ext uri="{FF2B5EF4-FFF2-40B4-BE49-F238E27FC236}">
                <a16:creationId xmlns:a16="http://schemas.microsoft.com/office/drawing/2014/main" id="{DA8117F2-BB47-294E-906D-C80E4DF0B5C5}"/>
              </a:ext>
            </a:extLst>
          </p:cNvPr>
          <p:cNvSpPr/>
          <p:nvPr/>
        </p:nvSpPr>
        <p:spPr>
          <a:xfrm>
            <a:off x="269175" y="1330027"/>
            <a:ext cx="2929248" cy="570015"/>
          </a:xfrm>
          <a:prstGeom prst="trapezoid">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4" name="Content Placeholder 2">
            <a:extLst>
              <a:ext uri="{FF2B5EF4-FFF2-40B4-BE49-F238E27FC236}">
                <a16:creationId xmlns:a16="http://schemas.microsoft.com/office/drawing/2014/main" id="{C3A104D3-8B12-7C0E-68D7-FB0CDA4120BB}"/>
              </a:ext>
            </a:extLst>
          </p:cNvPr>
          <p:cNvSpPr txBox="1">
            <a:spLocks/>
          </p:cNvSpPr>
          <p:nvPr/>
        </p:nvSpPr>
        <p:spPr>
          <a:xfrm>
            <a:off x="412743" y="2087445"/>
            <a:ext cx="11335911" cy="4151057"/>
          </a:xfrm>
          <a:prstGeom prst="rect">
            <a:avLst/>
          </a:prstGeom>
          <a:gradFill>
            <a:gsLst>
              <a:gs pos="0">
                <a:srgbClr val="E9F4FD"/>
              </a:gs>
              <a:gs pos="100000">
                <a:schemeClr val="bg2"/>
              </a:gs>
            </a:gsLst>
            <a:lin ang="5400000" scaled="0"/>
          </a:gradFill>
          <a:ln w="19050">
            <a:solidFill>
              <a:schemeClr val="accent1"/>
            </a:solidFill>
          </a:ln>
          <a:effectLst>
            <a:outerShdw blurRad="50800" dist="38100" dir="5400000" algn="t" rotWithShape="0">
              <a:prstClr val="black">
                <a:alpha val="40000"/>
              </a:prstClr>
            </a:outerShdw>
          </a:effectLst>
        </p:spPr>
        <p:txBody>
          <a:bodyPr vert="horz" lIns="121920" tIns="60960" rIns="121920" bIns="60960" rtlCol="0" anchor="t">
            <a:noAutofit/>
          </a:bodyPr>
          <a:lst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panose="05000000000000000000" pitchFamily="2" charset="2"/>
              <a:buChar char="Ø"/>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Content Placeholder 1">
            <a:extLst>
              <a:ext uri="{FF2B5EF4-FFF2-40B4-BE49-F238E27FC236}">
                <a16:creationId xmlns:a16="http://schemas.microsoft.com/office/drawing/2014/main" id="{C08336EA-1B56-E1DF-1358-13D94869547F}"/>
              </a:ext>
            </a:extLst>
          </p:cNvPr>
          <p:cNvSpPr>
            <a:spLocks noGrp="1"/>
          </p:cNvSpPr>
          <p:nvPr>
            <p:ph sz="half" idx="2"/>
          </p:nvPr>
        </p:nvSpPr>
        <p:spPr>
          <a:xfrm>
            <a:off x="6278880" y="2440049"/>
            <a:ext cx="5469773" cy="3100379"/>
          </a:xfrm>
        </p:spPr>
        <p:txBody>
          <a:bodyPr anchor="t"/>
          <a:lstStyle/>
          <a:p>
            <a:pPr marL="457189" indent="-457189">
              <a:buFont typeface="Wingdings" panose="05000000000000000000" pitchFamily="2" charset="2"/>
              <a:buChar char="ü"/>
            </a:pPr>
            <a:r>
              <a:rPr lang="en-US" sz="2667" dirty="0"/>
              <a:t>Cosmesis</a:t>
            </a:r>
          </a:p>
          <a:p>
            <a:pPr marL="457189" indent="-457189">
              <a:buFont typeface="Wingdings" panose="05000000000000000000" pitchFamily="2" charset="2"/>
              <a:buChar char="ü"/>
            </a:pPr>
            <a:r>
              <a:rPr lang="en-US" sz="2667" dirty="0"/>
              <a:t>Pregnancy</a:t>
            </a:r>
          </a:p>
          <a:p>
            <a:pPr marL="457189" indent="-457189">
              <a:buFont typeface="Wingdings" panose="05000000000000000000" pitchFamily="2" charset="2"/>
              <a:buChar char="ü"/>
            </a:pPr>
            <a:r>
              <a:rPr lang="en-US" sz="2667" dirty="0"/>
              <a:t>Progression</a:t>
            </a:r>
          </a:p>
          <a:p>
            <a:pPr marL="457189" indent="-457189">
              <a:buFont typeface="Wingdings" panose="05000000000000000000" pitchFamily="2" charset="2"/>
              <a:buChar char="ü"/>
            </a:pPr>
            <a:r>
              <a:rPr lang="en-US" sz="2667" dirty="0"/>
              <a:t>Pain</a:t>
            </a:r>
          </a:p>
        </p:txBody>
      </p:sp>
      <p:pic>
        <p:nvPicPr>
          <p:cNvPr id="3" name="Picture 3" descr="C:\Users\gronchialessandro\Documents\Lavoro_Ale\Album\Fibromatosi\Chirurgia\Mazzini Stefania\RMN post W&amp;S\T1 assiale mdc.0015.jpg">
            <a:extLst>
              <a:ext uri="{FF2B5EF4-FFF2-40B4-BE49-F238E27FC236}">
                <a16:creationId xmlns:a16="http://schemas.microsoft.com/office/drawing/2014/main" id="{D5AB885F-F950-9B77-3D88-67BF421B3BEA}"/>
              </a:ext>
            </a:extLst>
          </p:cNvPr>
          <p:cNvPicPr>
            <a:picLocks noGrp="1" noChangeAspect="1" noChangeArrowheads="1"/>
          </p:cNvPicPr>
          <p:nvPr>
            <p:ph sz="half" idx="1"/>
          </p:nvPr>
        </p:nvPicPr>
        <p:blipFill>
          <a:blip r:embed="rId2" cstate="print"/>
          <a:srcRect l="10413" t="22562" r="6282" b="18431"/>
          <a:stretch>
            <a:fillRect/>
          </a:stretch>
        </p:blipFill>
        <p:spPr bwMode="auto">
          <a:xfrm>
            <a:off x="1536061" y="2572129"/>
            <a:ext cx="4377060" cy="3100379"/>
          </a:xfrm>
          <a:prstGeom prst="rect">
            <a:avLst/>
          </a:prstGeom>
          <a:noFill/>
          <a:ln w="19050">
            <a:solidFill>
              <a:schemeClr val="accent1"/>
            </a:solidFill>
          </a:ln>
          <a:effectLst>
            <a:outerShdw blurRad="50800" dist="38100" dir="5400000" algn="t" rotWithShape="0">
              <a:prstClr val="black">
                <a:alpha val="40000"/>
              </a:prstClr>
            </a:outerShdw>
          </a:effectLst>
        </p:spPr>
      </p:pic>
      <p:sp>
        <p:nvSpPr>
          <p:cNvPr id="4" name="Title 3"/>
          <p:cNvSpPr>
            <a:spLocks noGrp="1"/>
          </p:cNvSpPr>
          <p:nvPr>
            <p:ph type="title"/>
          </p:nvPr>
        </p:nvSpPr>
        <p:spPr>
          <a:xfrm>
            <a:off x="930479" y="159362"/>
            <a:ext cx="10515600" cy="774905"/>
          </a:xfrm>
        </p:spPr>
        <p:txBody>
          <a:bodyPr>
            <a:noAutofit/>
          </a:bodyPr>
          <a:lstStyle/>
          <a:p>
            <a:pPr algn="ctr"/>
            <a:r>
              <a:rPr lang="en-US" dirty="0"/>
              <a:t>Criteria for Active Treatment</a:t>
            </a:r>
          </a:p>
        </p:txBody>
      </p:sp>
      <p:sp>
        <p:nvSpPr>
          <p:cNvPr id="6" name="TextBox 76">
            <a:extLst>
              <a:ext uri="{FF2B5EF4-FFF2-40B4-BE49-F238E27FC236}">
                <a16:creationId xmlns:a16="http://schemas.microsoft.com/office/drawing/2014/main" id="{9FA16AE7-3508-C194-B7A9-6A43163DD6D6}"/>
              </a:ext>
            </a:extLst>
          </p:cNvPr>
          <p:cNvSpPr txBox="1"/>
          <p:nvPr/>
        </p:nvSpPr>
        <p:spPr>
          <a:xfrm>
            <a:off x="6278880" y="4480033"/>
            <a:ext cx="5372741" cy="1630411"/>
          </a:xfrm>
          <a:prstGeom prst="rect">
            <a:avLst/>
          </a:prstGeom>
          <a:noFill/>
          <a:ln w="19050">
            <a:noFill/>
          </a:ln>
          <a:effectLst/>
        </p:spPr>
        <p:txBody>
          <a:bodyPr wrap="square" lIns="48000" tIns="48000" rIns="48000" bIns="4800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2667" b="1" i="0" u="none" strike="noStrike" kern="1200" cap="none" spc="0" normalizeH="0" baseline="0" noProof="0" dirty="0">
                <a:ln>
                  <a:noFill/>
                </a:ln>
                <a:solidFill>
                  <a:sysClr val="windowText" lastClr="000000"/>
                </a:solidFill>
                <a:effectLst/>
                <a:uLnTx/>
                <a:uFillTx/>
                <a:latin typeface="Arial"/>
                <a:ea typeface="+mn-ea"/>
                <a:cs typeface="Arial"/>
                <a:sym typeface="Arial"/>
              </a:rPr>
              <a:t>Surgery remains in the initial lines of treatments</a:t>
            </a:r>
          </a:p>
        </p:txBody>
      </p:sp>
    </p:spTree>
    <p:extLst>
      <p:ext uri="{BB962C8B-B14F-4D97-AF65-F5344CB8AC3E}">
        <p14:creationId xmlns:p14="http://schemas.microsoft.com/office/powerpoint/2010/main" val="32274088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C461-2CD1-0F4C-7E7D-B990DF398C5A}"/>
              </a:ext>
            </a:extLst>
          </p:cNvPr>
          <p:cNvSpPr>
            <a:spLocks noGrp="1"/>
          </p:cNvSpPr>
          <p:nvPr>
            <p:ph type="title"/>
          </p:nvPr>
        </p:nvSpPr>
        <p:spPr>
          <a:xfrm>
            <a:off x="838200" y="0"/>
            <a:ext cx="10515600" cy="1325563"/>
          </a:xfrm>
        </p:spPr>
        <p:txBody>
          <a:bodyPr/>
          <a:lstStyle/>
          <a:p>
            <a:r>
              <a:rPr lang="en-US" dirty="0"/>
              <a:t>Tyrosine Kinase Inhibitors </a:t>
            </a:r>
          </a:p>
        </p:txBody>
      </p:sp>
      <p:sp>
        <p:nvSpPr>
          <p:cNvPr id="7" name="Rechteck 6"/>
          <p:cNvSpPr/>
          <p:nvPr/>
        </p:nvSpPr>
        <p:spPr>
          <a:xfrm>
            <a:off x="609601" y="6085312"/>
            <a:ext cx="2702091" cy="461665"/>
          </a:xfrm>
          <a:prstGeom prst="rect">
            <a:avLst/>
          </a:prstGeom>
          <a:solidFill>
            <a:schemeClr val="bg1"/>
          </a:solid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8">
            <a:extLst>
              <a:ext uri="{FF2B5EF4-FFF2-40B4-BE49-F238E27FC236}">
                <a16:creationId xmlns:a16="http://schemas.microsoft.com/office/drawing/2014/main" id="{FEBD43A4-9D1F-12C8-68F7-CE19B5C39C04}"/>
              </a:ext>
            </a:extLst>
          </p:cNvPr>
          <p:cNvGraphicFramePr>
            <a:graphicFrameLocks noGrp="1"/>
          </p:cNvGraphicFramePr>
          <p:nvPr>
            <p:ph idx="1"/>
          </p:nvPr>
        </p:nvGraphicFramePr>
        <p:xfrm>
          <a:off x="304800" y="1253067"/>
          <a:ext cx="11582400" cy="5035972"/>
        </p:xfrm>
        <a:graphic>
          <a:graphicData uri="http://schemas.openxmlformats.org/drawingml/2006/table">
            <a:tbl>
              <a:tblPr firstRow="1" bandRow="1"/>
              <a:tblGrid>
                <a:gridCol w="1848465">
                  <a:extLst>
                    <a:ext uri="{9D8B030D-6E8A-4147-A177-3AD203B41FA5}">
                      <a16:colId xmlns:a16="http://schemas.microsoft.com/office/drawing/2014/main" val="3444639230"/>
                    </a:ext>
                  </a:extLst>
                </a:gridCol>
                <a:gridCol w="486696">
                  <a:extLst>
                    <a:ext uri="{9D8B030D-6E8A-4147-A177-3AD203B41FA5}">
                      <a16:colId xmlns:a16="http://schemas.microsoft.com/office/drawing/2014/main" val="1070598667"/>
                    </a:ext>
                  </a:extLst>
                </a:gridCol>
                <a:gridCol w="1740310">
                  <a:extLst>
                    <a:ext uri="{9D8B030D-6E8A-4147-A177-3AD203B41FA5}">
                      <a16:colId xmlns:a16="http://schemas.microsoft.com/office/drawing/2014/main" val="2935999626"/>
                    </a:ext>
                  </a:extLst>
                </a:gridCol>
                <a:gridCol w="2010369">
                  <a:extLst>
                    <a:ext uri="{9D8B030D-6E8A-4147-A177-3AD203B41FA5}">
                      <a16:colId xmlns:a16="http://schemas.microsoft.com/office/drawing/2014/main" val="1560456186"/>
                    </a:ext>
                  </a:extLst>
                </a:gridCol>
                <a:gridCol w="1341120">
                  <a:extLst>
                    <a:ext uri="{9D8B030D-6E8A-4147-A177-3AD203B41FA5}">
                      <a16:colId xmlns:a16="http://schemas.microsoft.com/office/drawing/2014/main" val="1829343000"/>
                    </a:ext>
                  </a:extLst>
                </a:gridCol>
                <a:gridCol w="944880">
                  <a:extLst>
                    <a:ext uri="{9D8B030D-6E8A-4147-A177-3AD203B41FA5}">
                      <a16:colId xmlns:a16="http://schemas.microsoft.com/office/drawing/2014/main" val="758899482"/>
                    </a:ext>
                  </a:extLst>
                </a:gridCol>
                <a:gridCol w="1158240">
                  <a:extLst>
                    <a:ext uri="{9D8B030D-6E8A-4147-A177-3AD203B41FA5}">
                      <a16:colId xmlns:a16="http://schemas.microsoft.com/office/drawing/2014/main" val="1207956183"/>
                    </a:ext>
                  </a:extLst>
                </a:gridCol>
                <a:gridCol w="1016000">
                  <a:extLst>
                    <a:ext uri="{9D8B030D-6E8A-4147-A177-3AD203B41FA5}">
                      <a16:colId xmlns:a16="http://schemas.microsoft.com/office/drawing/2014/main" val="4110624507"/>
                    </a:ext>
                  </a:extLst>
                </a:gridCol>
                <a:gridCol w="1036320">
                  <a:extLst>
                    <a:ext uri="{9D8B030D-6E8A-4147-A177-3AD203B41FA5}">
                      <a16:colId xmlns:a16="http://schemas.microsoft.com/office/drawing/2014/main" val="3948232469"/>
                    </a:ext>
                  </a:extLst>
                </a:gridCol>
              </a:tblGrid>
              <a:tr h="538567">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Reference</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n</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Inclusion Criteria</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Treatment Dose, mg</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Treatment Duration</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ORR, %</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6-Month PFS, %</a:t>
                      </a:r>
                    </a:p>
                  </a:txBody>
                  <a:tcPr marL="36576" marR="36576" marT="0" marB="0" anchor="ctr" horzOverflow="overflow">
                    <a:solidFill>
                      <a:schemeClr val="bg2"/>
                    </a:solidFill>
                  </a:tcPr>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12-Month PFS, %</a:t>
                      </a:r>
                    </a:p>
                  </a:txBody>
                  <a:tcPr marL="36576" marR="36576" marT="0" marB="0" anchor="ctr" horzOverflow="overflow">
                    <a:solidFill>
                      <a:schemeClr val="bg2"/>
                    </a:solidFill>
                  </a:tcPr>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b="1" dirty="0">
                          <a:solidFill>
                            <a:schemeClr val="tx1"/>
                          </a:solidFill>
                        </a:rPr>
                        <a:t>24-Month PFS, %</a:t>
                      </a:r>
                    </a:p>
                  </a:txBody>
                  <a:tcPr marL="36576" marR="36576" marT="0" marB="0" anchor="ctr" horzOverflow="overflow">
                    <a:solidFill>
                      <a:schemeClr val="bg2"/>
                    </a:solidFill>
                  </a:tcPr>
                </a:tc>
                <a:extLst>
                  <a:ext uri="{0D108BD9-81ED-4DB2-BD59-A6C34878D82A}">
                    <a16:rowId xmlns:a16="http://schemas.microsoft.com/office/drawing/2014/main" val="2223212475"/>
                  </a:ext>
                </a:extLst>
              </a:tr>
              <a:tr h="697187">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a:t>Heinrich et al, 2006</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19</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“Heavily pretreated patients”</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Imatinib 800 mg</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325 days</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16</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53 </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37</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NE</a:t>
                      </a:r>
                    </a:p>
                  </a:txBody>
                  <a:tcPr marL="36576" marR="36576" marT="0" marB="0" anchor="ctr" horzOverflow="overflow"/>
                </a:tc>
                <a:extLst>
                  <a:ext uri="{0D108BD9-81ED-4DB2-BD59-A6C34878D82A}">
                    <a16:rowId xmlns:a16="http://schemas.microsoft.com/office/drawing/2014/main" val="178940442"/>
                  </a:ext>
                </a:extLst>
              </a:tr>
              <a:tr h="697187">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a:t>Penel et al, 2010</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35</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“Radiological evidence for PD”</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Imatinib 400 mg</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 year</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11</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80</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67</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55</a:t>
                      </a:r>
                    </a:p>
                  </a:txBody>
                  <a:tcPr marL="36576" marR="36576" marT="0" marB="0" anchor="ctr" horzOverflow="overflow"/>
                </a:tc>
                <a:extLst>
                  <a:ext uri="{0D108BD9-81ED-4DB2-BD59-A6C34878D82A}">
                    <a16:rowId xmlns:a16="http://schemas.microsoft.com/office/drawing/2014/main" val="1619910916"/>
                  </a:ext>
                </a:extLst>
              </a:tr>
              <a:tr h="743665">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a:t>Chugh et al, 2010</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49</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“Locally advanced disease”</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Imatinib 200-600 mg</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Until PD</a:t>
                      </a:r>
                    </a:p>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9 patients </a:t>
                      </a:r>
                      <a:br>
                        <a:rPr lang="en-US" sz="1500" dirty="0"/>
                      </a:br>
                      <a:r>
                        <a:rPr lang="en-US" sz="1500" dirty="0"/>
                        <a:t>&gt;3 years</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6</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84</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66</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NE</a:t>
                      </a:r>
                    </a:p>
                  </a:txBody>
                  <a:tcPr marL="36576" marR="36576" marT="0" marB="0" anchor="ctr" horzOverflow="overflow"/>
                </a:tc>
                <a:extLst>
                  <a:ext uri="{0D108BD9-81ED-4DB2-BD59-A6C34878D82A}">
                    <a16:rowId xmlns:a16="http://schemas.microsoft.com/office/drawing/2014/main" val="2978749733"/>
                  </a:ext>
                </a:extLst>
              </a:tr>
              <a:tr h="538567">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a:t>Kasper et al, 2017</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38</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RECIST PD</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Imatinib 800 mg</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2 years</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19</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65</a:t>
                      </a:r>
                    </a:p>
                  </a:txBody>
                  <a:tcPr marL="36576" marR="36576" marT="0" marB="0" anchor="ctr" horzOverflow="overflow"/>
                </a:tc>
                <a:tc>
                  <a:txBody>
                    <a:bodyPr/>
                    <a:lstStyle>
                      <a:lvl1pPr marL="0" algn="l" defTabSz="457200" rtl="0" eaLnBrk="1" latinLnBrk="0" hangingPunct="1">
                        <a:spcBef>
                          <a:spcPct val="20000"/>
                        </a:spcBef>
                        <a:defRPr sz="1800" kern="1200">
                          <a:solidFill>
                            <a:schemeClr val="tx1"/>
                          </a:solidFill>
                          <a:latin typeface="Arial" charset="0"/>
                          <a:ea typeface="ＭＳ Ｐゴシック" pitchFamily="-1" charset="-128"/>
                        </a:defRPr>
                      </a:lvl1pPr>
                      <a:lvl2pPr marL="742950" indent="-285750" algn="l" defTabSz="457200" rtl="0" eaLnBrk="1" latinLnBrk="0" hangingPunct="1">
                        <a:spcBef>
                          <a:spcPct val="20000"/>
                        </a:spcBef>
                        <a:buClr>
                          <a:schemeClr val="accent1"/>
                        </a:buClr>
                        <a:buSzPct val="85000"/>
                        <a:buFont typeface="Wingdings" pitchFamily="2" charset="2"/>
                        <a:defRPr sz="1800" kern="1200">
                          <a:solidFill>
                            <a:schemeClr val="tx1"/>
                          </a:solidFill>
                          <a:latin typeface="Arial" charset="0"/>
                          <a:ea typeface="ＭＳ Ｐゴシック" pitchFamily="-1" charset="-128"/>
                        </a:defRPr>
                      </a:lvl2pPr>
                      <a:lvl3pPr marL="1143000" indent="-228600" algn="l" defTabSz="457200" rtl="0" eaLnBrk="1" latinLnBrk="0" hangingPunct="1">
                        <a:spcBef>
                          <a:spcPct val="20000"/>
                        </a:spcBef>
                        <a:buClr>
                          <a:schemeClr val="accent2"/>
                        </a:buClr>
                        <a:buSzPct val="75000"/>
                        <a:buFont typeface="Wingdings" pitchFamily="2" charset="2"/>
                        <a:defRPr sz="1800" kern="1200">
                          <a:solidFill>
                            <a:schemeClr val="tx1"/>
                          </a:solidFill>
                          <a:latin typeface="Arial" charset="0"/>
                          <a:ea typeface="ＭＳ Ｐゴシック" pitchFamily="-1" charset="-128"/>
                        </a:defRPr>
                      </a:lvl3pPr>
                      <a:lvl4pPr marL="16002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4pPr>
                      <a:lvl5pPr marL="2057400" indent="-228600" algn="l" defTabSz="457200" rtl="0" eaLnBrk="1" latinLnBrk="0" hangingPunct="1">
                        <a:spcBef>
                          <a:spcPct val="20000"/>
                        </a:spcBef>
                        <a:buFont typeface="Times" pitchFamily="18" charset="0"/>
                        <a:defRPr sz="1800" kern="1200">
                          <a:solidFill>
                            <a:schemeClr val="tx1"/>
                          </a:solidFill>
                          <a:latin typeface="Arial" charset="0"/>
                          <a:ea typeface="ＭＳ Ｐゴシック" pitchFamily="-1" charset="-128"/>
                        </a:defRPr>
                      </a:lvl5pPr>
                      <a:lvl6pPr marL="25146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6pPr>
                      <a:lvl7pPr marL="29718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7pPr>
                      <a:lvl8pPr marL="34290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8pPr>
                      <a:lvl9pPr marL="3886200" indent="-228600" algn="l" defTabSz="457200" rtl="0" eaLnBrk="0" fontAlgn="base" latinLnBrk="0" hangingPunct="0">
                        <a:spcBef>
                          <a:spcPct val="20000"/>
                        </a:spcBef>
                        <a:spcAft>
                          <a:spcPct val="0"/>
                        </a:spcAft>
                        <a:buFont typeface="Times" pitchFamily="18" charset="0"/>
                        <a:defRPr sz="1800" kern="1200">
                          <a:solidFill>
                            <a:schemeClr val="tx1"/>
                          </a:solidFill>
                          <a:latin typeface="Arial" charset="0"/>
                          <a:ea typeface="ＭＳ Ｐゴシック" pitchFamily="-1"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59</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45</a:t>
                      </a:r>
                    </a:p>
                  </a:txBody>
                  <a:tcPr marL="36576" marR="36576" marT="0" marB="0" anchor="ctr" horzOverflow="overflow"/>
                </a:tc>
                <a:extLst>
                  <a:ext uri="{0D108BD9-81ED-4DB2-BD59-A6C34878D82A}">
                    <a16:rowId xmlns:a16="http://schemas.microsoft.com/office/drawing/2014/main" val="864692285"/>
                  </a:ext>
                </a:extLst>
              </a:tr>
              <a:tr h="538567">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1" dirty="0"/>
                        <a:t>Sorafenib</a:t>
                      </a:r>
                    </a:p>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a:t>Gounder, 2018</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50</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“Progressive or symptomatic”</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Sorafenib 400 mg</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Until PD</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33</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NE</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89</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81</a:t>
                      </a:r>
                    </a:p>
                  </a:txBody>
                  <a:tcPr marL="36576" marR="36576" marT="0" marB="0" anchor="ctr" horzOverflow="overflow"/>
                </a:tc>
                <a:extLst>
                  <a:ext uri="{0D108BD9-81ED-4DB2-BD59-A6C34878D82A}">
                    <a16:rowId xmlns:a16="http://schemas.microsoft.com/office/drawing/2014/main" val="2360226344"/>
                  </a:ext>
                </a:extLst>
              </a:tr>
              <a:tr h="7436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1" dirty="0"/>
                        <a:t>Pazopanib</a:t>
                      </a:r>
                    </a:p>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err="1"/>
                        <a:t>Toulmond</a:t>
                      </a:r>
                      <a:r>
                        <a:rPr lang="en-US" sz="1500" b="0" dirty="0"/>
                        <a:t>, ASCO 2018</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48</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RECIST PD</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Pazopanib 800 mg</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 year</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37</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81</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86</a:t>
                      </a:r>
                    </a:p>
                  </a:txBody>
                  <a:tcPr marL="36576" marR="36576" marT="0"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NE</a:t>
                      </a:r>
                    </a:p>
                  </a:txBody>
                  <a:tcPr marL="36576" marR="36576" marT="0" marB="0" anchor="ctr" horzOverflow="overflow"/>
                </a:tc>
                <a:extLst>
                  <a:ext uri="{0D108BD9-81ED-4DB2-BD59-A6C34878D82A}">
                    <a16:rowId xmlns:a16="http://schemas.microsoft.com/office/drawing/2014/main" val="1818417604"/>
                  </a:ext>
                </a:extLst>
              </a:tr>
              <a:tr h="538567">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b="1" dirty="0"/>
                        <a:t>Nirogacestat</a:t>
                      </a:r>
                    </a:p>
                    <a:p>
                      <a:pPr marL="0" marR="0" lvl="0" indent="0" algn="l" defTabSz="914400" rtl="0" eaLnBrk="1" fontAlgn="base" latinLnBrk="0" hangingPunct="1">
                        <a:lnSpc>
                          <a:spcPct val="100000"/>
                        </a:lnSpc>
                        <a:spcBef>
                          <a:spcPct val="20000"/>
                        </a:spcBef>
                        <a:spcAft>
                          <a:spcPct val="0"/>
                        </a:spcAft>
                        <a:buClrTx/>
                        <a:buSzTx/>
                        <a:buFontTx/>
                        <a:buNone/>
                        <a:tabLst/>
                      </a:pPr>
                      <a:r>
                        <a:rPr lang="en-US" sz="1500" b="0" dirty="0" err="1"/>
                        <a:t>Kummar</a:t>
                      </a:r>
                      <a:r>
                        <a:rPr lang="en-US" sz="1500" b="0" dirty="0"/>
                        <a:t>, 2017</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17</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noProof="0" dirty="0"/>
                        <a:t>“Progressive/ symptomatic”</a:t>
                      </a:r>
                      <a:endParaRPr lang="en-US" sz="1500" dirty="0"/>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Nirogacestat 300 mg</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Until PD</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29</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100</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100</a:t>
                      </a:r>
                    </a:p>
                  </a:txBody>
                  <a:tcPr marL="36576" marR="36576" marT="0" marB="0" anchor="ctr" horzOverflow="overflow"/>
                </a:tc>
                <a:tc>
                  <a:txBody>
                    <a:bodyPr/>
                    <a:lstStyle>
                      <a:lvl1pPr marL="0" algn="l" defTabSz="457200" rtl="0" eaLnBrk="1" latinLnBrk="0" hangingPunct="1">
                        <a:defRPr sz="1800" kern="1200">
                          <a:solidFill>
                            <a:schemeClr val="tx1"/>
                          </a:solidFill>
                          <a:latin typeface="Arial"/>
                          <a:ea typeface="ＭＳ Ｐゴシック"/>
                        </a:defRPr>
                      </a:lvl1pPr>
                      <a:lvl2pPr marL="457200" algn="l" defTabSz="457200" rtl="0" eaLnBrk="1" latinLnBrk="0" hangingPunct="1">
                        <a:defRPr sz="1800" kern="1200">
                          <a:solidFill>
                            <a:schemeClr val="tx1"/>
                          </a:solidFill>
                          <a:latin typeface="Arial"/>
                          <a:ea typeface="ＭＳ Ｐゴシック"/>
                        </a:defRPr>
                      </a:lvl2pPr>
                      <a:lvl3pPr marL="914400" algn="l" defTabSz="457200" rtl="0" eaLnBrk="1" latinLnBrk="0" hangingPunct="1">
                        <a:defRPr sz="1800" kern="1200">
                          <a:solidFill>
                            <a:schemeClr val="tx1"/>
                          </a:solidFill>
                          <a:latin typeface="Arial"/>
                          <a:ea typeface="ＭＳ Ｐゴシック"/>
                        </a:defRPr>
                      </a:lvl3pPr>
                      <a:lvl4pPr marL="1371600" algn="l" defTabSz="457200" rtl="0" eaLnBrk="1" latinLnBrk="0" hangingPunct="1">
                        <a:defRPr sz="1800" kern="1200">
                          <a:solidFill>
                            <a:schemeClr val="tx1"/>
                          </a:solidFill>
                          <a:latin typeface="Arial"/>
                          <a:ea typeface="ＭＳ Ｐゴシック"/>
                        </a:defRPr>
                      </a:lvl4pPr>
                      <a:lvl5pPr marL="1828800" algn="l" defTabSz="457200" rtl="0" eaLnBrk="1" latinLnBrk="0" hangingPunct="1">
                        <a:defRPr sz="1800" kern="1200">
                          <a:solidFill>
                            <a:schemeClr val="tx1"/>
                          </a:solidFill>
                          <a:latin typeface="Arial"/>
                          <a:ea typeface="ＭＳ Ｐゴシック"/>
                        </a:defRPr>
                      </a:lvl5pPr>
                      <a:lvl6pPr marL="2286000" algn="l" defTabSz="457200" rtl="0" eaLnBrk="1" latinLnBrk="0" hangingPunct="1">
                        <a:defRPr sz="1800" kern="1200">
                          <a:solidFill>
                            <a:schemeClr val="tx1"/>
                          </a:solidFill>
                          <a:latin typeface="Arial"/>
                          <a:ea typeface="ＭＳ Ｐゴシック"/>
                        </a:defRPr>
                      </a:lvl6pPr>
                      <a:lvl7pPr marL="2743200" algn="l" defTabSz="457200" rtl="0" eaLnBrk="1" latinLnBrk="0" hangingPunct="1">
                        <a:defRPr sz="1800" kern="1200">
                          <a:solidFill>
                            <a:schemeClr val="tx1"/>
                          </a:solidFill>
                          <a:latin typeface="Arial"/>
                          <a:ea typeface="ＭＳ Ｐゴシック"/>
                        </a:defRPr>
                      </a:lvl7pPr>
                      <a:lvl8pPr marL="3200400" algn="l" defTabSz="457200" rtl="0" eaLnBrk="1" latinLnBrk="0" hangingPunct="1">
                        <a:defRPr sz="1800" kern="1200">
                          <a:solidFill>
                            <a:schemeClr val="tx1"/>
                          </a:solidFill>
                          <a:latin typeface="Arial"/>
                          <a:ea typeface="ＭＳ Ｐゴシック"/>
                        </a:defRPr>
                      </a:lvl8pPr>
                      <a:lvl9pPr marL="3657600" algn="l" defTabSz="457200" rtl="0" eaLnBrk="1" latinLnBrk="0" hangingPunct="1">
                        <a:defRPr sz="1800" kern="1200">
                          <a:solidFill>
                            <a:schemeClr val="tx1"/>
                          </a:solidFill>
                          <a:latin typeface="Arial"/>
                          <a:ea typeface="ＭＳ Ｐゴシック"/>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1500" dirty="0"/>
                        <a:t>100</a:t>
                      </a:r>
                    </a:p>
                  </a:txBody>
                  <a:tcPr marL="36576" marR="36576" marT="0" marB="0" anchor="ctr" horzOverflow="overflow"/>
                </a:tc>
                <a:extLst>
                  <a:ext uri="{0D108BD9-81ED-4DB2-BD59-A6C34878D82A}">
                    <a16:rowId xmlns:a16="http://schemas.microsoft.com/office/drawing/2014/main" val="939206114"/>
                  </a:ext>
                </a:extLst>
              </a:tr>
            </a:tbl>
          </a:graphicData>
        </a:graphic>
      </p:graphicFrame>
      <p:sp>
        <p:nvSpPr>
          <p:cNvPr id="11" name="Rechteck 14">
            <a:extLst>
              <a:ext uri="{FF2B5EF4-FFF2-40B4-BE49-F238E27FC236}">
                <a16:creationId xmlns:a16="http://schemas.microsoft.com/office/drawing/2014/main" id="{EDA17423-482D-BC69-3797-97BA2C65414C}"/>
              </a:ext>
            </a:extLst>
          </p:cNvPr>
          <p:cNvSpPr/>
          <p:nvPr/>
        </p:nvSpPr>
        <p:spPr bwMode="auto">
          <a:xfrm>
            <a:off x="304801" y="4460240"/>
            <a:ext cx="11582399" cy="1828797"/>
          </a:xfrm>
          <a:prstGeom prst="rect">
            <a:avLst/>
          </a:prstGeom>
          <a:solidFill>
            <a:srgbClr val="09345A">
              <a:alpha val="2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pitchFamily="18" charset="0"/>
              <a:ea typeface="ＭＳ Ｐゴシック"/>
              <a:cs typeface="+mn-cs"/>
            </a:endParaRPr>
          </a:p>
        </p:txBody>
      </p:sp>
    </p:spTree>
    <p:extLst>
      <p:ext uri="{BB962C8B-B14F-4D97-AF65-F5344CB8AC3E}">
        <p14:creationId xmlns:p14="http://schemas.microsoft.com/office/powerpoint/2010/main" val="38683711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3DFE5-58CA-A334-47AC-8AD49CE09F75}"/>
              </a:ext>
            </a:extLst>
          </p:cNvPr>
          <p:cNvSpPr/>
          <p:nvPr/>
        </p:nvSpPr>
        <p:spPr>
          <a:xfrm>
            <a:off x="699827" y="2493463"/>
            <a:ext cx="7090077" cy="102618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err="1">
                <a:ln>
                  <a:noFill/>
                </a:ln>
                <a:solidFill>
                  <a:prstClr val="white"/>
                </a:solidFill>
                <a:effectLst/>
                <a:uLnTx/>
                <a:uFillTx/>
                <a:latin typeface="Calibri" panose="020F0502020204030204"/>
                <a:ea typeface="+mn-ea"/>
                <a:cs typeface="+mn-cs"/>
              </a:rPr>
              <a:t>Nirogacestat</a:t>
            </a:r>
            <a: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t> is an investigational, oral, selective, small-molecule </a:t>
            </a:r>
            <a:b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t>GSI that has shown evidence of antitumor activity in DTs </a:t>
            </a:r>
            <a:b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t>in phase 1 and 2 trials with a manageable AE profile</a:t>
            </a:r>
            <a:r>
              <a:rPr kumimoji="0" lang="en-US" sz="1733" b="0" i="0" u="none" strike="noStrike" kern="1200" cap="none" spc="0" normalizeH="0" baseline="30000" noProof="0" dirty="0">
                <a:ln>
                  <a:noFill/>
                </a:ln>
                <a:solidFill>
                  <a:prstClr val="white"/>
                </a:solidFill>
                <a:effectLst/>
                <a:uLnTx/>
                <a:uFillTx/>
                <a:latin typeface="Calibri" panose="020F0502020204030204"/>
                <a:ea typeface="+mn-ea"/>
                <a:cs typeface="+mn-cs"/>
              </a:rPr>
              <a:t>1,7,8</a:t>
            </a:r>
          </a:p>
        </p:txBody>
      </p:sp>
      <p:sp>
        <p:nvSpPr>
          <p:cNvPr id="27" name="Content Placeholder 26">
            <a:extLst>
              <a:ext uri="{FF2B5EF4-FFF2-40B4-BE49-F238E27FC236}">
                <a16:creationId xmlns:a16="http://schemas.microsoft.com/office/drawing/2014/main" id="{35B5CE8F-2348-EB8F-5E8D-A3C88B38A468}"/>
              </a:ext>
            </a:extLst>
          </p:cNvPr>
          <p:cNvSpPr>
            <a:spLocks noGrp="1"/>
          </p:cNvSpPr>
          <p:nvPr>
            <p:ph idx="1"/>
          </p:nvPr>
        </p:nvSpPr>
        <p:spPr>
          <a:xfrm>
            <a:off x="304801" y="1253039"/>
            <a:ext cx="7869951" cy="521484"/>
          </a:xfrm>
        </p:spPr>
        <p:txBody>
          <a:bodyPr>
            <a:normAutofit lnSpcReduction="10000"/>
          </a:bodyPr>
          <a:lstStyle/>
          <a:p>
            <a:r>
              <a:rPr lang="en-US" sz="1733" dirty="0"/>
              <a:t>There is mechanistic rationale for the use of GSIs in DTs because these tumors highly express Notch, which can be blocked by GSIs</a:t>
            </a:r>
            <a:r>
              <a:rPr lang="en-US" sz="1733" baseline="30000" dirty="0"/>
              <a:t>5,6</a:t>
            </a:r>
            <a:endParaRPr lang="en-US" sz="1733" dirty="0"/>
          </a:p>
        </p:txBody>
      </p:sp>
      <p:sp>
        <p:nvSpPr>
          <p:cNvPr id="2" name="Title 1">
            <a:extLst>
              <a:ext uri="{FF2B5EF4-FFF2-40B4-BE49-F238E27FC236}">
                <a16:creationId xmlns:a16="http://schemas.microsoft.com/office/drawing/2014/main" id="{9F931782-7CC6-0040-F7C2-C1AC07C0A053}"/>
              </a:ext>
            </a:extLst>
          </p:cNvPr>
          <p:cNvSpPr>
            <a:spLocks noGrp="1"/>
          </p:cNvSpPr>
          <p:nvPr>
            <p:ph type="title"/>
          </p:nvPr>
        </p:nvSpPr>
        <p:spPr>
          <a:xfrm>
            <a:off x="892769" y="159956"/>
            <a:ext cx="10515600" cy="684476"/>
          </a:xfrm>
        </p:spPr>
        <p:txBody>
          <a:bodyPr/>
          <a:lstStyle/>
          <a:p>
            <a:pPr algn="ctr"/>
            <a:r>
              <a:rPr lang="en-US" sz="3200" dirty="0"/>
              <a:t>Gamma Secretase Inhibition in Desmoid Tumors</a:t>
            </a:r>
            <a:endParaRPr lang="en-US" dirty="0"/>
          </a:p>
        </p:txBody>
      </p:sp>
      <p:sp>
        <p:nvSpPr>
          <p:cNvPr id="34" name="Rectangle 33">
            <a:extLst>
              <a:ext uri="{FF2B5EF4-FFF2-40B4-BE49-F238E27FC236}">
                <a16:creationId xmlns:a16="http://schemas.microsoft.com/office/drawing/2014/main" id="{D1AD5DF1-4CF7-2906-183A-ACE08635B11F}"/>
              </a:ext>
            </a:extLst>
          </p:cNvPr>
          <p:cNvSpPr/>
          <p:nvPr/>
        </p:nvSpPr>
        <p:spPr>
          <a:xfrm>
            <a:off x="805617" y="4010018"/>
            <a:ext cx="7090077" cy="521483"/>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white"/>
                </a:solidFill>
                <a:effectLst/>
                <a:uLnTx/>
                <a:uFillTx/>
                <a:latin typeface="Calibri" panose="020F0502020204030204"/>
                <a:ea typeface="+mn-ea"/>
                <a:cs typeface="+mn-cs"/>
              </a:rPr>
              <a:t>AL102 </a:t>
            </a:r>
            <a:r>
              <a:rPr kumimoji="0" lang="en-US" sz="1733" b="0" i="0" u="none" strike="noStrike" kern="1200" cap="none" spc="0" normalizeH="0" baseline="0" noProof="0" dirty="0">
                <a:ln>
                  <a:noFill/>
                </a:ln>
                <a:solidFill>
                  <a:prstClr val="white"/>
                </a:solidFill>
                <a:effectLst/>
                <a:uLnTx/>
                <a:uFillTx/>
                <a:latin typeface="Calibri" panose="020F0502020204030204"/>
                <a:ea typeface="+mn-ea"/>
                <a:cs typeface="+mn-cs"/>
              </a:rPr>
              <a:t>is an investigational, oral, potent inhibitor of gamma secretase</a:t>
            </a:r>
          </a:p>
        </p:txBody>
      </p:sp>
      <p:grpSp>
        <p:nvGrpSpPr>
          <p:cNvPr id="28" name="Group 27">
            <a:extLst>
              <a:ext uri="{FF2B5EF4-FFF2-40B4-BE49-F238E27FC236}">
                <a16:creationId xmlns:a16="http://schemas.microsoft.com/office/drawing/2014/main" id="{46BBED47-E73A-ECA4-F287-22C04484D0F7}"/>
              </a:ext>
            </a:extLst>
          </p:cNvPr>
          <p:cNvGrpSpPr/>
          <p:nvPr/>
        </p:nvGrpSpPr>
        <p:grpSpPr>
          <a:xfrm>
            <a:off x="8117338" y="1135780"/>
            <a:ext cx="3894550" cy="5526875"/>
            <a:chOff x="8284061" y="1294100"/>
            <a:chExt cx="3453880" cy="4901507"/>
          </a:xfrm>
        </p:grpSpPr>
        <p:sp>
          <p:nvSpPr>
            <p:cNvPr id="3" name="Rectangle 2">
              <a:extLst>
                <a:ext uri="{FF2B5EF4-FFF2-40B4-BE49-F238E27FC236}">
                  <a16:creationId xmlns:a16="http://schemas.microsoft.com/office/drawing/2014/main" id="{A944EBFE-0DEF-FF4B-7917-2334FBEBA417}"/>
                </a:ext>
              </a:extLst>
            </p:cNvPr>
            <p:cNvSpPr/>
            <p:nvPr/>
          </p:nvSpPr>
          <p:spPr>
            <a:xfrm>
              <a:off x="8593363" y="5826276"/>
              <a:ext cx="2778844" cy="338554"/>
            </a:xfrm>
            <a:prstGeom prst="rect">
              <a:avLst/>
            </a:prstGeom>
          </p:spPr>
          <p:txBody>
            <a:bodyPr wrap="square" lIns="0" r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6C6362"/>
                  </a:solidFill>
                  <a:effectLst/>
                  <a:uLnTx/>
                  <a:uFillTx/>
                  <a:latin typeface="Calibri" panose="020F0502020204030204"/>
                  <a:ea typeface="+mn-ea"/>
                  <a:cs typeface="+mn-cs"/>
                </a:rPr>
                <a:t>Image adapted from Andersson et al. </a:t>
              </a:r>
              <a:r>
                <a:rPr kumimoji="0" lang="en-US" sz="800" b="0" i="1" u="none" strike="noStrike" kern="1200" cap="none" spc="0" normalizeH="0" baseline="0" noProof="0" dirty="0">
                  <a:ln>
                    <a:noFill/>
                  </a:ln>
                  <a:solidFill>
                    <a:srgbClr val="6C6362"/>
                  </a:solidFill>
                  <a:effectLst/>
                  <a:uLnTx/>
                  <a:uFillTx/>
                  <a:latin typeface="Calibri" panose="020F0502020204030204"/>
                  <a:ea typeface="+mn-ea"/>
                  <a:cs typeface="+mn-cs"/>
                </a:rPr>
                <a:t>Development</a:t>
              </a:r>
              <a:r>
                <a:rPr kumimoji="0" lang="en-US" sz="800" b="0" i="0" u="none" strike="noStrike" kern="1200" cap="none" spc="0" normalizeH="0" baseline="0" noProof="0" dirty="0">
                  <a:ln>
                    <a:noFill/>
                  </a:ln>
                  <a:solidFill>
                    <a:srgbClr val="6C6362"/>
                  </a:solidFill>
                  <a:effectLst/>
                  <a:uLnTx/>
                  <a:uFillTx/>
                  <a:latin typeface="Calibri" panose="020F0502020204030204"/>
                  <a:ea typeface="+mn-ea"/>
                  <a:cs typeface="+mn-cs"/>
                </a:rPr>
                <a:t> (2011) and Bui and </a:t>
              </a:r>
              <a:r>
                <a:rPr kumimoji="0" lang="en-US" sz="800" b="0" i="0" u="none" strike="noStrike" kern="1200" cap="none" spc="0" normalizeH="0" baseline="0" noProof="0" dirty="0" err="1">
                  <a:ln>
                    <a:noFill/>
                  </a:ln>
                  <a:solidFill>
                    <a:srgbClr val="6C6362"/>
                  </a:solidFill>
                  <a:effectLst/>
                  <a:uLnTx/>
                  <a:uFillTx/>
                  <a:latin typeface="Calibri" panose="020F0502020204030204"/>
                  <a:ea typeface="+mn-ea"/>
                  <a:cs typeface="+mn-cs"/>
                </a:rPr>
                <a:t>Kummar</a:t>
              </a:r>
              <a:r>
                <a:rPr kumimoji="0" lang="en-US" sz="800" b="0" i="0" u="none" strike="noStrike" kern="1200" cap="none" spc="0" normalizeH="0" baseline="0" noProof="0" dirty="0">
                  <a:ln>
                    <a:noFill/>
                  </a:ln>
                  <a:solidFill>
                    <a:srgbClr val="6C6362"/>
                  </a:solidFill>
                  <a:effectLst/>
                  <a:uLnTx/>
                  <a:uFillTx/>
                  <a:latin typeface="Calibri" panose="020F0502020204030204"/>
                  <a:ea typeface="+mn-ea"/>
                  <a:cs typeface="+mn-cs"/>
                </a:rPr>
                <a:t>. </a:t>
              </a:r>
              <a:r>
                <a:rPr kumimoji="0" lang="en-US" sz="800" b="0" i="1" u="none" strike="noStrike" kern="1200" cap="none" spc="0" normalizeH="0" baseline="0" noProof="0" dirty="0" err="1">
                  <a:ln>
                    <a:noFill/>
                  </a:ln>
                  <a:solidFill>
                    <a:srgbClr val="6C6362"/>
                  </a:solidFill>
                  <a:effectLst/>
                  <a:uLnTx/>
                  <a:uFillTx/>
                  <a:latin typeface="Calibri" panose="020F0502020204030204"/>
                  <a:ea typeface="+mn-ea"/>
                  <a:cs typeface="+mn-cs"/>
                </a:rPr>
                <a:t>Oncotarget</a:t>
              </a:r>
              <a:r>
                <a:rPr kumimoji="0" lang="en-US" sz="800" b="0" i="0" u="none" strike="noStrike" kern="1200" cap="none" spc="0" normalizeH="0" baseline="0" noProof="0" dirty="0">
                  <a:ln>
                    <a:noFill/>
                  </a:ln>
                  <a:solidFill>
                    <a:srgbClr val="6C6362"/>
                  </a:solidFill>
                  <a:effectLst/>
                  <a:uLnTx/>
                  <a:uFillTx/>
                  <a:latin typeface="Calibri" panose="020F0502020204030204"/>
                  <a:ea typeface="+mn-ea"/>
                  <a:cs typeface="+mn-cs"/>
                </a:rPr>
                <a:t> (2017).</a:t>
              </a:r>
            </a:p>
          </p:txBody>
        </p:sp>
        <p:pic>
          <p:nvPicPr>
            <p:cNvPr id="26" name="Picture 25">
              <a:extLst>
                <a:ext uri="{FF2B5EF4-FFF2-40B4-BE49-F238E27FC236}">
                  <a16:creationId xmlns:a16="http://schemas.microsoft.com/office/drawing/2014/main" id="{492A0081-AC6F-51CE-10C4-D5D24D0021F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284061" y="1294100"/>
              <a:ext cx="3453880" cy="4901507"/>
            </a:xfrm>
            <a:prstGeom prst="rect">
              <a:avLst/>
            </a:prstGeom>
          </p:spPr>
        </p:pic>
        <p:sp>
          <p:nvSpPr>
            <p:cNvPr id="29" name="TextBox 28">
              <a:extLst>
                <a:ext uri="{FF2B5EF4-FFF2-40B4-BE49-F238E27FC236}">
                  <a16:creationId xmlns:a16="http://schemas.microsoft.com/office/drawing/2014/main" id="{FFFD7953-7E7B-851E-F96C-B753D2ED0D27}"/>
                </a:ext>
              </a:extLst>
            </p:cNvPr>
            <p:cNvSpPr txBox="1"/>
            <p:nvPr/>
          </p:nvSpPr>
          <p:spPr>
            <a:xfrm>
              <a:off x="8583664" y="1317259"/>
              <a:ext cx="858888" cy="498726"/>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467" b="1" i="0" u="none" strike="noStrike" kern="1200" cap="none" spc="0" normalizeH="0" baseline="0" noProof="0" dirty="0" err="1">
                  <a:ln>
                    <a:noFill/>
                  </a:ln>
                  <a:solidFill>
                    <a:srgbClr val="005EA7">
                      <a:lumMod val="50000"/>
                    </a:srgbClr>
                  </a:solidFill>
                  <a:effectLst/>
                  <a:uLnTx/>
                  <a:uFillTx/>
                  <a:latin typeface="Calibri" panose="020F0502020204030204"/>
                  <a:ea typeface="+mn-ea"/>
                  <a:cs typeface="+mn-cs"/>
                </a:rPr>
                <a:t>Wnt</a:t>
              </a:r>
              <a:br>
                <a:rPr kumimoji="0" lang="en-US" sz="14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br>
              <a:r>
                <a:rPr kumimoji="0" lang="en-US" sz="14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t>pathway</a:t>
              </a:r>
            </a:p>
          </p:txBody>
        </p:sp>
        <p:sp>
          <p:nvSpPr>
            <p:cNvPr id="31" name="TextBox 30">
              <a:extLst>
                <a:ext uri="{FF2B5EF4-FFF2-40B4-BE49-F238E27FC236}">
                  <a16:creationId xmlns:a16="http://schemas.microsoft.com/office/drawing/2014/main" id="{FFC84479-BD08-1297-97F1-9891C66FC735}"/>
                </a:ext>
              </a:extLst>
            </p:cNvPr>
            <p:cNvSpPr txBox="1"/>
            <p:nvPr/>
          </p:nvSpPr>
          <p:spPr>
            <a:xfrm>
              <a:off x="10549481" y="1313571"/>
              <a:ext cx="858888" cy="498726"/>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4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t>Notch</a:t>
              </a:r>
              <a:br>
                <a:rPr kumimoji="0" lang="en-US" sz="14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br>
              <a:r>
                <a:rPr kumimoji="0" lang="en-US" sz="14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t>pathway</a:t>
              </a:r>
            </a:p>
          </p:txBody>
        </p:sp>
        <p:sp>
          <p:nvSpPr>
            <p:cNvPr id="32" name="TextBox 31">
              <a:extLst>
                <a:ext uri="{FF2B5EF4-FFF2-40B4-BE49-F238E27FC236}">
                  <a16:creationId xmlns:a16="http://schemas.microsoft.com/office/drawing/2014/main" id="{A0701CC5-4029-954A-FB46-2CA501CE5B1F}"/>
                </a:ext>
              </a:extLst>
            </p:cNvPr>
            <p:cNvSpPr txBox="1"/>
            <p:nvPr/>
          </p:nvSpPr>
          <p:spPr>
            <a:xfrm>
              <a:off x="9650057" y="1609856"/>
              <a:ext cx="858099" cy="286232"/>
            </a:xfrm>
            <a:prstGeom prst="rect">
              <a:avLst/>
            </a:prstGeom>
            <a:noFill/>
          </p:spPr>
          <p:txBody>
            <a:bodyPr wrap="squar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400" b="1" i="0" u="none" strike="noStrike" kern="1200" cap="none" spc="0" normalizeH="0" baseline="0" noProof="0" dirty="0">
                  <a:ln>
                    <a:noFill/>
                  </a:ln>
                  <a:solidFill>
                    <a:srgbClr val="6C6362"/>
                  </a:solidFill>
                  <a:effectLst/>
                  <a:uLnTx/>
                  <a:uFillTx/>
                  <a:latin typeface="Calibri" panose="020F0502020204030204"/>
                  <a:ea typeface="+mn-ea"/>
                  <a:cs typeface="+mn-cs"/>
                </a:rPr>
                <a:t>Notch</a:t>
              </a:r>
            </a:p>
          </p:txBody>
        </p:sp>
        <p:sp>
          <p:nvSpPr>
            <p:cNvPr id="35" name="TextBox 34">
              <a:extLst>
                <a:ext uri="{FF2B5EF4-FFF2-40B4-BE49-F238E27FC236}">
                  <a16:creationId xmlns:a16="http://schemas.microsoft.com/office/drawing/2014/main" id="{455E0DF0-B96A-4BBB-2B15-F9254B5C9A49}"/>
                </a:ext>
              </a:extLst>
            </p:cNvPr>
            <p:cNvSpPr txBox="1"/>
            <p:nvPr/>
          </p:nvSpPr>
          <p:spPr>
            <a:xfrm>
              <a:off x="9413773" y="1935320"/>
              <a:ext cx="878767" cy="240130"/>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t>Extracellular</a:t>
              </a:r>
            </a:p>
          </p:txBody>
        </p:sp>
        <p:sp>
          <p:nvSpPr>
            <p:cNvPr id="36" name="TextBox 35">
              <a:extLst>
                <a:ext uri="{FF2B5EF4-FFF2-40B4-BE49-F238E27FC236}">
                  <a16:creationId xmlns:a16="http://schemas.microsoft.com/office/drawing/2014/main" id="{FEA4D01E-0E29-0A95-C01D-51AC787D7AD5}"/>
                </a:ext>
              </a:extLst>
            </p:cNvPr>
            <p:cNvSpPr txBox="1"/>
            <p:nvPr/>
          </p:nvSpPr>
          <p:spPr>
            <a:xfrm>
              <a:off x="10561644" y="1892605"/>
              <a:ext cx="795410" cy="387927"/>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t>Plasma</a:t>
              </a:r>
              <a:b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br>
              <a: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t>membrane</a:t>
              </a:r>
            </a:p>
          </p:txBody>
        </p:sp>
        <p:sp>
          <p:nvSpPr>
            <p:cNvPr id="37" name="TextBox 36">
              <a:extLst>
                <a:ext uri="{FF2B5EF4-FFF2-40B4-BE49-F238E27FC236}">
                  <a16:creationId xmlns:a16="http://schemas.microsoft.com/office/drawing/2014/main" id="{645E4DEC-6131-2DE5-B1A2-E5A652837DB4}"/>
                </a:ext>
              </a:extLst>
            </p:cNvPr>
            <p:cNvSpPr txBox="1"/>
            <p:nvPr/>
          </p:nvSpPr>
          <p:spPr>
            <a:xfrm>
              <a:off x="9460672" y="2493463"/>
              <a:ext cx="859531" cy="240130"/>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t>Intracellular</a:t>
              </a:r>
            </a:p>
          </p:txBody>
        </p:sp>
        <p:sp>
          <p:nvSpPr>
            <p:cNvPr id="38" name="TextBox 37">
              <a:extLst>
                <a:ext uri="{FF2B5EF4-FFF2-40B4-BE49-F238E27FC236}">
                  <a16:creationId xmlns:a16="http://schemas.microsoft.com/office/drawing/2014/main" id="{99C49392-4709-6150-88FF-2CD9DA8FEDE2}"/>
                </a:ext>
              </a:extLst>
            </p:cNvPr>
            <p:cNvSpPr txBox="1"/>
            <p:nvPr/>
          </p:nvSpPr>
          <p:spPr>
            <a:xfrm>
              <a:off x="9112943" y="3565638"/>
              <a:ext cx="189154"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Axin</a:t>
              </a:r>
              <a:endPar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5FE4289-0DEC-50C0-5086-F01A4D1C578F}"/>
                </a:ext>
              </a:extLst>
            </p:cNvPr>
            <p:cNvSpPr txBox="1"/>
            <p:nvPr/>
          </p:nvSpPr>
          <p:spPr>
            <a:xfrm>
              <a:off x="9490804" y="3499017"/>
              <a:ext cx="277319"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GSK3</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sym typeface="Symbol" panose="05050102010706020507" pitchFamily="18" charset="2"/>
                </a:rPr>
                <a:t></a:t>
              </a:r>
              <a:endPar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D429AE7-BAB2-2C91-505E-EB07E82710EE}"/>
                </a:ext>
              </a:extLst>
            </p:cNvPr>
            <p:cNvSpPr txBox="1"/>
            <p:nvPr/>
          </p:nvSpPr>
          <p:spPr>
            <a:xfrm>
              <a:off x="9376047" y="3860817"/>
              <a:ext cx="171522"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APC</a:t>
              </a:r>
            </a:p>
          </p:txBody>
        </p:sp>
        <p:sp>
          <p:nvSpPr>
            <p:cNvPr id="41" name="TextBox 40">
              <a:extLst>
                <a:ext uri="{FF2B5EF4-FFF2-40B4-BE49-F238E27FC236}">
                  <a16:creationId xmlns:a16="http://schemas.microsoft.com/office/drawing/2014/main" id="{B12A8CE0-249D-A57A-6372-24067DD92076}"/>
                </a:ext>
              </a:extLst>
            </p:cNvPr>
            <p:cNvSpPr txBox="1"/>
            <p:nvPr/>
          </p:nvSpPr>
          <p:spPr>
            <a:xfrm>
              <a:off x="9150827" y="4333354"/>
              <a:ext cx="403957"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sym typeface="Symbol" panose="05050102010706020507" pitchFamily="18" charset="2"/>
                </a:rPr>
                <a:t>-catenin</a:t>
              </a:r>
              <a:endPar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5A62474-5411-6F5F-441A-59E09F5EFC87}"/>
                </a:ext>
              </a:extLst>
            </p:cNvPr>
            <p:cNvSpPr txBox="1"/>
            <p:nvPr/>
          </p:nvSpPr>
          <p:spPr>
            <a:xfrm>
              <a:off x="10479646" y="4623529"/>
              <a:ext cx="213199"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sym typeface="Symbol" panose="05050102010706020507" pitchFamily="18" charset="2"/>
                </a:rPr>
                <a:t>HES1</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444D574-0842-13FF-0357-D32232240232}"/>
                </a:ext>
              </a:extLst>
            </p:cNvPr>
            <p:cNvSpPr txBox="1"/>
            <p:nvPr/>
          </p:nvSpPr>
          <p:spPr>
            <a:xfrm>
              <a:off x="9617038" y="5592908"/>
              <a:ext cx="177933"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sym typeface="Symbol" panose="05050102010706020507" pitchFamily="18" charset="2"/>
                </a:rPr>
                <a:t>Tcf4</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BF5322E-AE55-3B93-6E90-1DCDCE690184}"/>
                </a:ext>
              </a:extLst>
            </p:cNvPr>
            <p:cNvSpPr txBox="1"/>
            <p:nvPr/>
          </p:nvSpPr>
          <p:spPr>
            <a:xfrm>
              <a:off x="10383345" y="4861563"/>
              <a:ext cx="691215" cy="240130"/>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067" b="0" i="0" u="none" strike="noStrike" kern="1200" cap="none" spc="0" normalizeH="0" baseline="0" noProof="0" dirty="0">
                  <a:ln>
                    <a:noFill/>
                  </a:ln>
                  <a:solidFill>
                    <a:srgbClr val="6C6362"/>
                  </a:solidFill>
                  <a:effectLst/>
                  <a:uLnTx/>
                  <a:uFillTx/>
                  <a:latin typeface="Calibri" panose="020F0502020204030204"/>
                  <a:ea typeface="+mn-ea"/>
                  <a:cs typeface="+mn-cs"/>
                </a:rPr>
                <a:t>Crosstalk</a:t>
              </a:r>
            </a:p>
          </p:txBody>
        </p:sp>
        <p:sp>
          <p:nvSpPr>
            <p:cNvPr id="45" name="TextBox 44">
              <a:extLst>
                <a:ext uri="{FF2B5EF4-FFF2-40B4-BE49-F238E27FC236}">
                  <a16:creationId xmlns:a16="http://schemas.microsoft.com/office/drawing/2014/main" id="{1A7794BF-C096-A44B-329F-6701F96C2D09}"/>
                </a:ext>
              </a:extLst>
            </p:cNvPr>
            <p:cNvSpPr txBox="1"/>
            <p:nvPr/>
          </p:nvSpPr>
          <p:spPr>
            <a:xfrm>
              <a:off x="8709771" y="4708124"/>
              <a:ext cx="1542410" cy="240130"/>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0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t>Canonical </a:t>
              </a:r>
              <a:r>
                <a:rPr kumimoji="0" lang="en-US" sz="1067" b="1" i="0" u="none" strike="noStrike" kern="1200" cap="none" spc="0" normalizeH="0" baseline="0" noProof="0" dirty="0" err="1">
                  <a:ln>
                    <a:noFill/>
                  </a:ln>
                  <a:solidFill>
                    <a:srgbClr val="005EA7">
                      <a:lumMod val="50000"/>
                    </a:srgbClr>
                  </a:solidFill>
                  <a:effectLst/>
                  <a:uLnTx/>
                  <a:uFillTx/>
                  <a:latin typeface="Calibri" panose="020F0502020204030204"/>
                  <a:ea typeface="+mn-ea"/>
                  <a:cs typeface="+mn-cs"/>
                </a:rPr>
                <a:t>Wnt</a:t>
              </a:r>
              <a:r>
                <a:rPr kumimoji="0" lang="en-US" sz="1067" b="1" i="0" u="none" strike="noStrike" kern="1200" cap="none" spc="0" normalizeH="0" baseline="0" noProof="0" dirty="0">
                  <a:ln>
                    <a:noFill/>
                  </a:ln>
                  <a:solidFill>
                    <a:srgbClr val="005EA7">
                      <a:lumMod val="50000"/>
                    </a:srgbClr>
                  </a:solidFill>
                  <a:effectLst/>
                  <a:uLnTx/>
                  <a:uFillTx/>
                  <a:latin typeface="Calibri" panose="020F0502020204030204"/>
                  <a:ea typeface="+mn-ea"/>
                  <a:cs typeface="+mn-cs"/>
                </a:rPr>
                <a:t> signaling</a:t>
              </a:r>
            </a:p>
          </p:txBody>
        </p:sp>
        <p:sp>
          <p:nvSpPr>
            <p:cNvPr id="46" name="TextBox 45">
              <a:extLst>
                <a:ext uri="{FF2B5EF4-FFF2-40B4-BE49-F238E27FC236}">
                  <a16:creationId xmlns:a16="http://schemas.microsoft.com/office/drawing/2014/main" id="{1439EC9B-081F-6E9D-F643-823741AE431C}"/>
                </a:ext>
              </a:extLst>
            </p:cNvPr>
            <p:cNvSpPr txBox="1"/>
            <p:nvPr/>
          </p:nvSpPr>
          <p:spPr>
            <a:xfrm>
              <a:off x="10306360" y="4015235"/>
              <a:ext cx="559769" cy="286232"/>
            </a:xfrm>
            <a:prstGeom prst="rect">
              <a:avLst/>
            </a:prstGeom>
            <a:noFill/>
          </p:spPr>
          <p:txBody>
            <a:bodyPr wrap="none" rtlCol="0">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1400" b="1" i="0" u="none" strike="noStrike" kern="1200" cap="none" spc="0" normalizeH="0" baseline="0" noProof="0" dirty="0">
                  <a:ln>
                    <a:noFill/>
                  </a:ln>
                  <a:solidFill>
                    <a:srgbClr val="6C6362"/>
                  </a:solidFill>
                  <a:effectLst/>
                  <a:uLnTx/>
                  <a:uFillTx/>
                  <a:latin typeface="Calibri" panose="020F0502020204030204"/>
                  <a:ea typeface="+mn-ea"/>
                  <a:cs typeface="+mn-cs"/>
                </a:rPr>
                <a:t>NICD</a:t>
              </a:r>
            </a:p>
          </p:txBody>
        </p:sp>
        <p:sp>
          <p:nvSpPr>
            <p:cNvPr id="47" name="TextBox 46">
              <a:extLst>
                <a:ext uri="{FF2B5EF4-FFF2-40B4-BE49-F238E27FC236}">
                  <a16:creationId xmlns:a16="http://schemas.microsoft.com/office/drawing/2014/main" id="{0B10C5CB-09FB-02DF-E452-A0ED14A2725F}"/>
                </a:ext>
              </a:extLst>
            </p:cNvPr>
            <p:cNvSpPr txBox="1"/>
            <p:nvPr/>
          </p:nvSpPr>
          <p:spPr>
            <a:xfrm>
              <a:off x="8386984" y="1936537"/>
              <a:ext cx="699355" cy="286232"/>
            </a:xfrm>
            <a:prstGeom prst="rect">
              <a:avLst/>
            </a:prstGeom>
            <a:noFill/>
          </p:spPr>
          <p:txBody>
            <a:bodyPr wrap="square" rtlCol="0">
              <a:spAutoFit/>
            </a:bodyPr>
            <a:lstStyle/>
            <a:p>
              <a:pPr marL="0" marR="0" lvl="0" indent="0" algn="l" defTabSz="1219170" rtl="0" eaLnBrk="1" fontAlgn="auto" latinLnBrk="0" hangingPunct="1">
                <a:lnSpc>
                  <a:spcPct val="90000"/>
                </a:lnSpc>
                <a:spcBef>
                  <a:spcPts val="0"/>
                </a:spcBef>
                <a:spcAft>
                  <a:spcPts val="0"/>
                </a:spcAft>
                <a:buClr>
                  <a:srgbClr val="046937"/>
                </a:buClr>
                <a:buSzTx/>
                <a:buFontTx/>
                <a:buNone/>
                <a:tabLst/>
                <a:defRPr/>
              </a:pPr>
              <a:r>
                <a:rPr kumimoji="0" lang="en-US" sz="1400" b="1" i="0" u="none" strike="noStrike" kern="1200" cap="none" spc="0" normalizeH="0" baseline="0" noProof="0" dirty="0" err="1">
                  <a:ln>
                    <a:noFill/>
                  </a:ln>
                  <a:solidFill>
                    <a:srgbClr val="6C6362"/>
                  </a:solidFill>
                  <a:effectLst/>
                  <a:uLnTx/>
                  <a:uFillTx/>
                  <a:latin typeface="Calibri" panose="020F0502020204030204"/>
                  <a:ea typeface="+mn-ea"/>
                  <a:cs typeface="+mn-cs"/>
                </a:rPr>
                <a:t>Wnt</a:t>
              </a:r>
              <a:endParaRPr kumimoji="0" lang="en-US" sz="1400" b="1" i="0" u="none" strike="noStrike" kern="1200" cap="none" spc="0" normalizeH="0" baseline="0" noProof="0" dirty="0">
                <a:ln>
                  <a:noFill/>
                </a:ln>
                <a:solidFill>
                  <a:srgbClr val="6C6362"/>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344D07D-ADD8-979B-A6A7-0F97BF55B824}"/>
                </a:ext>
              </a:extLst>
            </p:cNvPr>
            <p:cNvSpPr txBox="1"/>
            <p:nvPr/>
          </p:nvSpPr>
          <p:spPr>
            <a:xfrm>
              <a:off x="9265210" y="3076281"/>
              <a:ext cx="139461" cy="110800"/>
            </a:xfrm>
            <a:prstGeom prst="rect">
              <a:avLst/>
            </a:prstGeom>
            <a:noFill/>
          </p:spPr>
          <p:txBody>
            <a:bodyPr wrap="none" lIns="0" tIns="0" rIns="0" bIns="0" rtlCol="0" anchor="ctr" anchorCtr="1">
              <a:spAutoFit/>
            </a:bodyPr>
            <a:lstStyle/>
            <a:p>
              <a:pPr marL="0" marR="0" lvl="0" indent="0" algn="ctr" defTabSz="1219170" rtl="0" eaLnBrk="1" fontAlgn="auto" latinLnBrk="0" hangingPunct="1">
                <a:lnSpc>
                  <a:spcPct val="90000"/>
                </a:lnSpc>
                <a:spcBef>
                  <a:spcPts val="0"/>
                </a:spcBef>
                <a:spcAft>
                  <a:spcPts val="0"/>
                </a:spcAft>
                <a:buClr>
                  <a:srgbClr val="046937"/>
                </a:buClr>
                <a:buSzTx/>
                <a:buFontTx/>
                <a:buNone/>
                <a:tabLst/>
                <a:defRPr/>
              </a:pP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DvI</a:t>
              </a:r>
              <a:endPar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37882393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A77E5DB7-AF7B-7D11-7C11-14503B57BD1D}"/>
              </a:ext>
            </a:extLst>
          </p:cNvPr>
          <p:cNvSpPr txBox="1"/>
          <p:nvPr/>
        </p:nvSpPr>
        <p:spPr>
          <a:xfrm>
            <a:off x="4292547" y="2381937"/>
            <a:ext cx="2050251" cy="99540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t>Stratified by </a:t>
            </a:r>
            <a:b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br>
            <a: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t>tumor location</a:t>
            </a:r>
            <a:b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br>
            <a: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t>(intra- vs extra-abdominal)</a:t>
            </a:r>
          </a:p>
        </p:txBody>
      </p:sp>
      <p:sp>
        <p:nvSpPr>
          <p:cNvPr id="26" name="Text Placeholder 5">
            <a:extLst>
              <a:ext uri="{FF2B5EF4-FFF2-40B4-BE49-F238E27FC236}">
                <a16:creationId xmlns:a16="http://schemas.microsoft.com/office/drawing/2014/main" id="{EEAB9223-7ABE-949B-9744-7FBC278C6031}"/>
              </a:ext>
            </a:extLst>
          </p:cNvPr>
          <p:cNvSpPr txBox="1">
            <a:spLocks/>
          </p:cNvSpPr>
          <p:nvPr/>
        </p:nvSpPr>
        <p:spPr>
          <a:xfrm>
            <a:off x="6024881" y="4691705"/>
            <a:ext cx="5830769" cy="69036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284400" marR="0" lvl="0" indent="-2844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806400" marR="0" lvl="1" indent="-234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5280" algn="l" rtl="0">
              <a:lnSpc>
                <a:spcPct val="100000"/>
              </a:lnSpc>
              <a:spcBef>
                <a:spcPts val="600"/>
              </a:spcBef>
              <a:spcAft>
                <a:spcPts val="0"/>
              </a:spcAft>
              <a:buClr>
                <a:schemeClr val="dk1"/>
              </a:buClr>
              <a:buSzPts val="1680"/>
              <a:buFont typeface="Noto Sans Symbols"/>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100000"/>
              </a:lnSpc>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284400" marR="0" lvl="0" indent="-284400" algn="l" defTabSz="914400" rtl="0" eaLnBrk="1" fontAlgn="auto" latinLnBrk="0" hangingPunct="1">
              <a:lnSpc>
                <a:spcPct val="100000"/>
              </a:lnSpc>
              <a:spcBef>
                <a:spcPts val="0"/>
              </a:spcBef>
              <a:spcAft>
                <a:spcPts val="800"/>
              </a:spcAft>
              <a:buClr>
                <a:prstClr val="black"/>
              </a:buClr>
              <a:buSzPct val="100000"/>
              <a:buFont typeface="Arial"/>
              <a:buChar char="•"/>
              <a:tabLst/>
              <a:defRPr/>
            </a:pPr>
            <a:r>
              <a:rPr kumimoji="0" lang="en-US" sz="1600" b="1" i="0" u="none" strike="noStrike" kern="1200" cap="none" spc="0" normalizeH="0" baseline="0" noProof="0" dirty="0">
                <a:ln>
                  <a:noFill/>
                </a:ln>
                <a:solidFill>
                  <a:prstClr val="black"/>
                </a:solidFill>
                <a:effectLst/>
                <a:uLnTx/>
                <a:uFillTx/>
                <a:latin typeface="Arial"/>
                <a:cs typeface="Arial"/>
                <a:sym typeface="Arial"/>
              </a:rPr>
              <a:t>Primary endpoint: </a:t>
            </a:r>
            <a:r>
              <a:rPr kumimoji="0" lang="en-US" sz="1600" b="0" i="0" u="none" strike="noStrike" kern="1200" cap="none" spc="0" normalizeH="0" baseline="0" noProof="0" dirty="0" err="1">
                <a:ln>
                  <a:noFill/>
                </a:ln>
                <a:solidFill>
                  <a:prstClr val="black"/>
                </a:solidFill>
                <a:effectLst/>
                <a:uLnTx/>
                <a:uFillTx/>
                <a:latin typeface="Arial"/>
                <a:cs typeface="Arial"/>
                <a:sym typeface="Arial"/>
              </a:rPr>
              <a:t>PFS</a:t>
            </a:r>
            <a:r>
              <a:rPr kumimoji="0" lang="en-US" sz="1600" b="0" i="0" u="none" strike="noStrike" kern="1200" cap="none" spc="0" normalizeH="0" baseline="30000" noProof="0" dirty="0" err="1">
                <a:ln>
                  <a:noFill/>
                </a:ln>
                <a:solidFill>
                  <a:prstClr val="black"/>
                </a:solidFill>
                <a:effectLst/>
                <a:uLnTx/>
                <a:uFillTx/>
                <a:latin typeface="Arial"/>
                <a:cs typeface="Arial"/>
                <a:sym typeface="Arial"/>
              </a:rPr>
              <a:t>c</a:t>
            </a:r>
            <a:endParaRPr kumimoji="0" lang="en-US" sz="1600" b="0" i="0" u="none" strike="noStrike" kern="1200" cap="none" spc="0" normalizeH="0" baseline="30000" noProof="0" dirty="0">
              <a:ln>
                <a:noFill/>
              </a:ln>
              <a:solidFill>
                <a:prstClr val="black"/>
              </a:solidFill>
              <a:effectLst/>
              <a:uLnTx/>
              <a:uFillTx/>
              <a:latin typeface="Arial"/>
              <a:cs typeface="Arial"/>
              <a:sym typeface="Arial"/>
            </a:endParaRPr>
          </a:p>
          <a:p>
            <a:pPr marL="284400" marR="0" lvl="0" indent="-284400" algn="l" defTabSz="914400" rtl="0" eaLnBrk="1" fontAlgn="auto" latinLnBrk="0" hangingPunct="1">
              <a:lnSpc>
                <a:spcPct val="100000"/>
              </a:lnSpc>
              <a:spcBef>
                <a:spcPts val="0"/>
              </a:spcBef>
              <a:spcAft>
                <a:spcPts val="800"/>
              </a:spcAft>
              <a:buClr>
                <a:prstClr val="black"/>
              </a:buClr>
              <a:buSzPct val="100000"/>
              <a:buFont typeface="Arial"/>
              <a:buChar char="•"/>
              <a:tabLst/>
              <a:defRPr/>
            </a:pPr>
            <a:r>
              <a:rPr kumimoji="0" lang="en-US" sz="1600" b="1" i="0" u="none" strike="noStrike" kern="1200" cap="none" spc="0" normalizeH="0" baseline="0" noProof="0" dirty="0">
                <a:ln>
                  <a:noFill/>
                </a:ln>
                <a:solidFill>
                  <a:prstClr val="black"/>
                </a:solidFill>
                <a:effectLst/>
                <a:uLnTx/>
                <a:uFillTx/>
                <a:latin typeface="Arial"/>
                <a:cs typeface="Arial"/>
                <a:sym typeface="Arial"/>
              </a:rPr>
              <a:t>Secondary endpoints:</a:t>
            </a:r>
            <a:r>
              <a:rPr kumimoji="0" lang="en-US" sz="1600" b="0" i="0" u="none" strike="noStrike" kern="1200" cap="none" spc="0" normalizeH="0" baseline="0" noProof="0" dirty="0">
                <a:ln>
                  <a:noFill/>
                </a:ln>
                <a:solidFill>
                  <a:prstClr val="black"/>
                </a:solidFill>
                <a:effectLst/>
                <a:uLnTx/>
                <a:uFillTx/>
                <a:latin typeface="Arial"/>
                <a:cs typeface="Arial"/>
                <a:sym typeface="Arial"/>
              </a:rPr>
              <a:t> ORR and PROs, including symptom burden, physical/role function, and overall </a:t>
            </a:r>
            <a:r>
              <a:rPr kumimoji="0" lang="en-US" sz="1600" b="0" i="0" u="none" strike="noStrike" kern="1200" cap="none" spc="0" normalizeH="0" baseline="0" noProof="0" dirty="0" err="1">
                <a:ln>
                  <a:noFill/>
                </a:ln>
                <a:solidFill>
                  <a:prstClr val="black"/>
                </a:solidFill>
                <a:effectLst/>
                <a:uLnTx/>
                <a:uFillTx/>
                <a:latin typeface="Arial"/>
                <a:cs typeface="Arial"/>
                <a:sym typeface="Arial"/>
              </a:rPr>
              <a:t>QoL</a:t>
            </a:r>
            <a:r>
              <a:rPr kumimoji="0" lang="en-US" sz="1600" b="0" i="0" u="none" strike="noStrike" kern="1200" cap="none" spc="0" normalizeH="0" baseline="30000" noProof="0" dirty="0" err="1">
                <a:ln>
                  <a:noFill/>
                </a:ln>
                <a:solidFill>
                  <a:prstClr val="black"/>
                </a:solidFill>
                <a:effectLst/>
                <a:uLnTx/>
                <a:uFillTx/>
                <a:latin typeface="Arial"/>
                <a:cs typeface="Arial"/>
                <a:sym typeface="Arial"/>
              </a:rPr>
              <a:t>d</a:t>
            </a:r>
            <a:endParaRPr kumimoji="0" lang="en-US" sz="1600" b="0" i="0" u="none" strike="noStrike" kern="1200" cap="none" spc="0" normalizeH="0" baseline="30000" noProof="0" dirty="0">
              <a:ln>
                <a:noFill/>
              </a:ln>
              <a:solidFill>
                <a:prstClr val="black"/>
              </a:solidFill>
              <a:effectLst/>
              <a:uLnTx/>
              <a:uFillTx/>
              <a:latin typeface="Arial"/>
              <a:cs typeface="Arial"/>
              <a:sym typeface="Arial"/>
            </a:endParaRPr>
          </a:p>
        </p:txBody>
      </p:sp>
      <p:sp>
        <p:nvSpPr>
          <p:cNvPr id="27" name="Content Placeholder 26">
            <a:extLst>
              <a:ext uri="{FF2B5EF4-FFF2-40B4-BE49-F238E27FC236}">
                <a16:creationId xmlns:a16="http://schemas.microsoft.com/office/drawing/2014/main" id="{26DA197A-CBE4-3B2E-BF88-4537B4DA3767}"/>
              </a:ext>
            </a:extLst>
          </p:cNvPr>
          <p:cNvSpPr>
            <a:spLocks noGrp="1"/>
          </p:cNvSpPr>
          <p:nvPr>
            <p:ph idx="1"/>
          </p:nvPr>
        </p:nvSpPr>
        <p:spPr>
          <a:xfrm>
            <a:off x="304800" y="1253037"/>
            <a:ext cx="11582400" cy="1368923"/>
          </a:xfrm>
        </p:spPr>
        <p:txBody>
          <a:bodyPr/>
          <a:lstStyle/>
          <a:p>
            <a:r>
              <a:rPr lang="en-US" sz="1600" dirty="0"/>
              <a:t>Global, randomized, double-blind, placebo-controlled, phase 3 trial comparing the efficacy, safety, and tolerability </a:t>
            </a:r>
            <a:br>
              <a:rPr lang="en-US" sz="1600" dirty="0"/>
            </a:br>
            <a:r>
              <a:rPr lang="en-US" sz="1600" dirty="0"/>
              <a:t>of nirogacestat vs placebo in adult patients with progressing DTs</a:t>
            </a:r>
          </a:p>
          <a:p>
            <a:r>
              <a:rPr lang="en-US" sz="1600" dirty="0"/>
              <a:t>142 patients randomized across 37 sites in North America and Europe</a:t>
            </a:r>
          </a:p>
          <a:p>
            <a:endParaRPr lang="en-US" sz="1600" dirty="0"/>
          </a:p>
        </p:txBody>
      </p:sp>
      <p:sp>
        <p:nvSpPr>
          <p:cNvPr id="2" name="Title 1">
            <a:extLst>
              <a:ext uri="{FF2B5EF4-FFF2-40B4-BE49-F238E27FC236}">
                <a16:creationId xmlns:a16="http://schemas.microsoft.com/office/drawing/2014/main" id="{CFE615D8-CF9B-0E72-E0E3-0A035E7320A5}"/>
              </a:ext>
            </a:extLst>
          </p:cNvPr>
          <p:cNvSpPr>
            <a:spLocks noGrp="1"/>
          </p:cNvSpPr>
          <p:nvPr>
            <p:ph type="title"/>
          </p:nvPr>
        </p:nvSpPr>
        <p:spPr>
          <a:xfrm>
            <a:off x="72736" y="135148"/>
            <a:ext cx="12043064" cy="640986"/>
          </a:xfrm>
        </p:spPr>
        <p:txBody>
          <a:bodyPr>
            <a:normAutofit/>
          </a:bodyPr>
          <a:lstStyle/>
          <a:p>
            <a:pPr algn="ctr"/>
            <a:r>
              <a:rPr lang="en-US" sz="3200" dirty="0"/>
              <a:t>DeFi: Phase 3 Study of Nirogacestat vs Placebo </a:t>
            </a:r>
            <a:endParaRPr lang="en-US" baseline="30000" dirty="0"/>
          </a:p>
        </p:txBody>
      </p:sp>
      <p:sp>
        <p:nvSpPr>
          <p:cNvPr id="25" name="Content Placeholder 7">
            <a:extLst>
              <a:ext uri="{FF2B5EF4-FFF2-40B4-BE49-F238E27FC236}">
                <a16:creationId xmlns:a16="http://schemas.microsoft.com/office/drawing/2014/main" id="{27C4AA7B-4061-8C9C-07A8-F2F7B51D9A62}"/>
              </a:ext>
            </a:extLst>
          </p:cNvPr>
          <p:cNvSpPr txBox="1">
            <a:spLocks/>
          </p:cNvSpPr>
          <p:nvPr/>
        </p:nvSpPr>
        <p:spPr>
          <a:xfrm>
            <a:off x="185717" y="5005307"/>
            <a:ext cx="4407009" cy="318868"/>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cs typeface="Arial"/>
                <a:sym typeface="Arial"/>
              </a:rPr>
              <a:t>Primary Analysis Data Cutoff: April 7, 2022</a:t>
            </a:r>
          </a:p>
        </p:txBody>
      </p:sp>
      <p:grpSp>
        <p:nvGrpSpPr>
          <p:cNvPr id="31" name="Group 30">
            <a:extLst>
              <a:ext uri="{FF2B5EF4-FFF2-40B4-BE49-F238E27FC236}">
                <a16:creationId xmlns:a16="http://schemas.microsoft.com/office/drawing/2014/main" id="{03CCE339-8645-A0A7-EF3E-1FEB6A1B255A}"/>
              </a:ext>
            </a:extLst>
          </p:cNvPr>
          <p:cNvGrpSpPr/>
          <p:nvPr/>
        </p:nvGrpSpPr>
        <p:grpSpPr>
          <a:xfrm>
            <a:off x="5560318" y="3003529"/>
            <a:ext cx="957053" cy="1245060"/>
            <a:chOff x="5491283" y="2023171"/>
            <a:chExt cx="579708" cy="1044302"/>
          </a:xfrm>
        </p:grpSpPr>
        <p:cxnSp>
          <p:nvCxnSpPr>
            <p:cNvPr id="32" name="Elbow Connector 55">
              <a:extLst>
                <a:ext uri="{FF2B5EF4-FFF2-40B4-BE49-F238E27FC236}">
                  <a16:creationId xmlns:a16="http://schemas.microsoft.com/office/drawing/2014/main" id="{BFEA94F0-6D04-EEFC-1D72-BCB79053E1D3}"/>
                </a:ext>
              </a:extLst>
            </p:cNvPr>
            <p:cNvCxnSpPr>
              <a:cxnSpLocks/>
            </p:cNvCxnSpPr>
            <p:nvPr/>
          </p:nvCxnSpPr>
          <p:spPr>
            <a:xfrm flipV="1">
              <a:off x="5491283" y="2023171"/>
              <a:ext cx="579702" cy="522151"/>
            </a:xfrm>
            <a:prstGeom prst="bentConnector3">
              <a:avLst/>
            </a:prstGeom>
            <a:noFill/>
            <a:ln w="19050" cap="flat" cmpd="sng" algn="ctr">
              <a:solidFill>
                <a:srgbClr val="000000"/>
              </a:solidFill>
              <a:prstDash val="solid"/>
              <a:tailEnd type="triangle"/>
            </a:ln>
            <a:effectLst/>
          </p:spPr>
        </p:cxnSp>
        <p:cxnSp>
          <p:nvCxnSpPr>
            <p:cNvPr id="33" name="Elbow Connector 56">
              <a:extLst>
                <a:ext uri="{FF2B5EF4-FFF2-40B4-BE49-F238E27FC236}">
                  <a16:creationId xmlns:a16="http://schemas.microsoft.com/office/drawing/2014/main" id="{23F95F17-C06F-C93F-D021-368952457D46}"/>
                </a:ext>
              </a:extLst>
            </p:cNvPr>
            <p:cNvCxnSpPr>
              <a:cxnSpLocks/>
            </p:cNvCxnSpPr>
            <p:nvPr/>
          </p:nvCxnSpPr>
          <p:spPr>
            <a:xfrm>
              <a:off x="5491283" y="2545321"/>
              <a:ext cx="579702" cy="522152"/>
            </a:xfrm>
            <a:prstGeom prst="bentConnector3">
              <a:avLst/>
            </a:prstGeom>
            <a:noFill/>
            <a:ln w="19050" cap="flat" cmpd="sng" algn="ctr">
              <a:solidFill>
                <a:srgbClr val="000000"/>
              </a:solidFill>
              <a:prstDash val="solid"/>
              <a:tailEnd type="triangle"/>
            </a:ln>
            <a:effectLst/>
          </p:spPr>
        </p:cxnSp>
      </p:grpSp>
      <p:sp>
        <p:nvSpPr>
          <p:cNvPr id="36" name="角丸四角形 50">
            <a:extLst>
              <a:ext uri="{FF2B5EF4-FFF2-40B4-BE49-F238E27FC236}">
                <a16:creationId xmlns:a16="http://schemas.microsoft.com/office/drawing/2014/main" id="{C928493A-A6CF-3003-83C9-573EE21F4919}"/>
              </a:ext>
            </a:extLst>
          </p:cNvPr>
          <p:cNvSpPr/>
          <p:nvPr/>
        </p:nvSpPr>
        <p:spPr>
          <a:xfrm>
            <a:off x="6540402" y="3775531"/>
            <a:ext cx="1916193" cy="775528"/>
          </a:xfrm>
          <a:prstGeom prst="roundRect">
            <a:avLst/>
          </a:prstGeom>
          <a:solidFill>
            <a:srgbClr val="D77624"/>
          </a:solidFill>
          <a:ln w="28575" cap="flat" cmpd="sng" algn="ctr">
            <a:noFill/>
            <a:prstDash val="solid"/>
          </a:ln>
          <a:effectLst>
            <a:outerShdw blurRad="50800" dist="38100" dir="5400000" algn="t" rotWithShape="0">
              <a:prstClr val="black">
                <a:alpha val="40000"/>
              </a:prstClr>
            </a:outerShdw>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Placebo </a:t>
            </a: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BID</a:t>
            </a:r>
          </a:p>
        </p:txBody>
      </p:sp>
      <p:sp>
        <p:nvSpPr>
          <p:cNvPr id="37" name="角丸四角形 51">
            <a:extLst>
              <a:ext uri="{FF2B5EF4-FFF2-40B4-BE49-F238E27FC236}">
                <a16:creationId xmlns:a16="http://schemas.microsoft.com/office/drawing/2014/main" id="{A48C9003-8E3E-786F-B996-9BD5D8972A61}"/>
              </a:ext>
            </a:extLst>
          </p:cNvPr>
          <p:cNvSpPr/>
          <p:nvPr/>
        </p:nvSpPr>
        <p:spPr>
          <a:xfrm>
            <a:off x="6540402" y="2708299"/>
            <a:ext cx="1916193" cy="716295"/>
          </a:xfrm>
          <a:prstGeom prst="roundRect">
            <a:avLst/>
          </a:prstGeom>
          <a:solidFill>
            <a:srgbClr val="09345A"/>
          </a:solidFill>
          <a:ln w="28575" cap="flat" cmpd="sng" algn="ctr">
            <a:noFill/>
            <a:prstDash val="solid"/>
          </a:ln>
          <a:effectLst>
            <a:outerShdw blurRad="50800" dist="38100" dir="5400000" algn="t" rotWithShape="0">
              <a:prstClr val="black">
                <a:alpha val="40000"/>
              </a:prstClr>
            </a:outerShdw>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1600" b="1" i="0" u="none" strike="noStrike" kern="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Nirogacestat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1600" b="0" i="0" u="none" strike="noStrike" kern="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150 mg BID</a:t>
            </a:r>
          </a:p>
        </p:txBody>
      </p:sp>
      <p:cxnSp>
        <p:nvCxnSpPr>
          <p:cNvPr id="45" name="Straight Arrow Connector 44">
            <a:extLst>
              <a:ext uri="{FF2B5EF4-FFF2-40B4-BE49-F238E27FC236}">
                <a16:creationId xmlns:a16="http://schemas.microsoft.com/office/drawing/2014/main" id="{10577A33-C18E-5D46-0574-1F788A62A80B}"/>
              </a:ext>
            </a:extLst>
          </p:cNvPr>
          <p:cNvCxnSpPr>
            <a:cxnSpLocks/>
            <a:stCxn id="46" idx="3"/>
            <a:endCxn id="34" idx="2"/>
          </p:cNvCxnSpPr>
          <p:nvPr/>
        </p:nvCxnSpPr>
        <p:spPr>
          <a:xfrm>
            <a:off x="4473644" y="3626057"/>
            <a:ext cx="612829" cy="0"/>
          </a:xfrm>
          <a:prstGeom prst="straightConnector1">
            <a:avLst/>
          </a:prstGeom>
          <a:noFill/>
          <a:ln w="19050" cap="flat" cmpd="sng" algn="ctr">
            <a:solidFill>
              <a:srgbClr val="000000"/>
            </a:solidFill>
            <a:prstDash val="solid"/>
            <a:tailEnd type="none"/>
          </a:ln>
          <a:effectLst/>
        </p:spPr>
      </p:cxnSp>
      <p:sp>
        <p:nvSpPr>
          <p:cNvPr id="34" name="Oval 33">
            <a:extLst>
              <a:ext uri="{FF2B5EF4-FFF2-40B4-BE49-F238E27FC236}">
                <a16:creationId xmlns:a16="http://schemas.microsoft.com/office/drawing/2014/main" id="{3EC86929-B533-7396-4E52-C9AF7AD93F42}"/>
              </a:ext>
            </a:extLst>
          </p:cNvPr>
          <p:cNvSpPr/>
          <p:nvPr/>
        </p:nvSpPr>
        <p:spPr>
          <a:xfrm>
            <a:off x="5086474" y="3391869"/>
            <a:ext cx="462397" cy="468376"/>
          </a:xfrm>
          <a:prstGeom prst="ellipse">
            <a:avLst/>
          </a:prstGeom>
          <a:solidFill>
            <a:srgbClr val="09345A">
              <a:lumMod val="90000"/>
              <a:lumOff val="10000"/>
            </a:srgbClr>
          </a:solidFill>
          <a:ln w="25400" cap="flat" cmpd="sng" algn="ctr">
            <a:solidFill>
              <a:srgbClr val="09345A">
                <a:shade val="50000"/>
              </a:srgbClr>
            </a:solidFill>
            <a:prstDash val="solid"/>
          </a:ln>
          <a:effectLst/>
        </p:spPr>
        <p:txBody>
          <a:bodyPr rtlCol="0" anchor="ctr"/>
          <a:lstStyle/>
          <a:p>
            <a:pPr marL="0" marR="0" lvl="0" indent="0" algn="ctr" defTabSz="12188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R</a:t>
            </a:r>
          </a:p>
        </p:txBody>
      </p:sp>
      <p:sp>
        <p:nvSpPr>
          <p:cNvPr id="46" name="角丸四角形 68">
            <a:extLst>
              <a:ext uri="{FF2B5EF4-FFF2-40B4-BE49-F238E27FC236}">
                <a16:creationId xmlns:a16="http://schemas.microsoft.com/office/drawing/2014/main" id="{5EE75B1A-EC9E-271B-723B-2E3EC08C2FD7}"/>
              </a:ext>
            </a:extLst>
          </p:cNvPr>
          <p:cNvSpPr/>
          <p:nvPr/>
        </p:nvSpPr>
        <p:spPr>
          <a:xfrm>
            <a:off x="304799" y="2387689"/>
            <a:ext cx="4168845" cy="2476736"/>
          </a:xfrm>
          <a:prstGeom prst="rect">
            <a:avLst/>
          </a:prstGeom>
          <a:gradFill>
            <a:gsLst>
              <a:gs pos="0">
                <a:srgbClr val="E3F1FD"/>
              </a:gs>
              <a:gs pos="100000">
                <a:srgbClr val="F0F0F4"/>
              </a:gs>
            </a:gsLst>
            <a:lin ang="5400000" scaled="1"/>
          </a:gradFill>
          <a:ln w="19050" cap="flat" cmpd="sng" algn="ctr">
            <a:solidFill>
              <a:srgbClr val="09345A"/>
            </a:solidFill>
            <a:prstDash val="solid"/>
          </a:ln>
          <a:effectLst>
            <a:outerShdw blurRad="50800" dist="38100" dir="5400000" algn="t" rotWithShape="0">
              <a:prstClr val="black">
                <a:alpha val="40000"/>
              </a:prstClr>
            </a:outerShdw>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1" lang="en-US" sz="1600" b="1"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Adult eligible patients</a:t>
            </a:r>
          </a:p>
          <a:p>
            <a:pPr marL="152396" marR="0" lvl="0" indent="-152396"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1"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Histologically confirmed DT with progressive disease per RECIST v1.1</a:t>
            </a:r>
            <a:r>
              <a:rPr kumimoji="1" lang="en-US" sz="1600" b="0" i="0" u="none" strike="noStrike" kern="0" cap="none" spc="0" normalizeH="0" baseline="30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a:t>
            </a:r>
          </a:p>
          <a:p>
            <a:pPr marL="380990" marR="0" lvl="2" indent="-228594"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1"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Treatment-naive with DT not amenable to surgery, </a:t>
            </a:r>
            <a:r>
              <a:rPr kumimoji="1" lang="en-US" sz="1600" b="0" i="1"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or</a:t>
            </a:r>
          </a:p>
          <a:p>
            <a:pPr marL="380990" marR="0" lvl="2" indent="-228594" algn="l"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1" lang="en-US" sz="1600" b="0" i="0" u="none" strike="noStrike" kern="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Refractory or recurrent disease (after ≥1 line of therapy)</a:t>
            </a:r>
          </a:p>
        </p:txBody>
      </p:sp>
      <p:sp>
        <p:nvSpPr>
          <p:cNvPr id="47" name="Rectangle 46">
            <a:extLst>
              <a:ext uri="{FF2B5EF4-FFF2-40B4-BE49-F238E27FC236}">
                <a16:creationId xmlns:a16="http://schemas.microsoft.com/office/drawing/2014/main" id="{139D9DFB-6249-B131-E265-0289D0208A58}"/>
              </a:ext>
            </a:extLst>
          </p:cNvPr>
          <p:cNvSpPr/>
          <p:nvPr/>
        </p:nvSpPr>
        <p:spPr>
          <a:xfrm>
            <a:off x="4761558" y="3899516"/>
            <a:ext cx="1112229" cy="318100"/>
          </a:xfrm>
          <a:prstGeom prst="rect">
            <a:avLst/>
          </a:prstGeom>
        </p:spPr>
        <p:txBody>
          <a:bodyPr wrap="square">
            <a:spAutoFit/>
          </a:bodyPr>
          <a:lstStyle/>
          <a:p>
            <a:pPr marL="0" marR="0" lvl="0" indent="0" algn="ctr" defTabSz="914058"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1:1</a:t>
            </a:r>
          </a:p>
        </p:txBody>
      </p:sp>
      <p:cxnSp>
        <p:nvCxnSpPr>
          <p:cNvPr id="48" name="Straight Arrow Connector 47">
            <a:extLst>
              <a:ext uri="{FF2B5EF4-FFF2-40B4-BE49-F238E27FC236}">
                <a16:creationId xmlns:a16="http://schemas.microsoft.com/office/drawing/2014/main" id="{BAFDE4A6-CA1C-FCD7-1CF2-22FE6FB328E9}"/>
              </a:ext>
            </a:extLst>
          </p:cNvPr>
          <p:cNvCxnSpPr>
            <a:cxnSpLocks/>
          </p:cNvCxnSpPr>
          <p:nvPr/>
        </p:nvCxnSpPr>
        <p:spPr>
          <a:xfrm>
            <a:off x="8458201" y="4229151"/>
            <a:ext cx="1520041" cy="0"/>
          </a:xfrm>
          <a:prstGeom prst="straightConnector1">
            <a:avLst/>
          </a:prstGeom>
          <a:noFill/>
          <a:ln w="19050" cap="flat" cmpd="sng" algn="ctr">
            <a:solidFill>
              <a:schemeClr val="tx1"/>
            </a:solidFill>
            <a:prstDash val="solid"/>
            <a:miter lim="800000"/>
            <a:tailEnd type="triangle"/>
          </a:ln>
          <a:effectLst/>
        </p:spPr>
      </p:cxnSp>
      <p:sp>
        <p:nvSpPr>
          <p:cNvPr id="49" name="TextBox 48">
            <a:extLst>
              <a:ext uri="{FF2B5EF4-FFF2-40B4-BE49-F238E27FC236}">
                <a16:creationId xmlns:a16="http://schemas.microsoft.com/office/drawing/2014/main" id="{3DFAA594-A72F-4B9D-BB02-CC4250808E64}"/>
              </a:ext>
            </a:extLst>
          </p:cNvPr>
          <p:cNvSpPr txBox="1"/>
          <p:nvPr/>
        </p:nvSpPr>
        <p:spPr>
          <a:xfrm>
            <a:off x="8443195" y="3240786"/>
            <a:ext cx="1633348" cy="318868"/>
          </a:xfrm>
          <a:prstGeom prst="rect">
            <a:avLst/>
          </a:prstGeom>
        </p:spPr>
        <p:txBody>
          <a:bodyPr wrap="square" rtlCol="0">
            <a:noAutofit/>
          </a:bodyPr>
          <a:lstStyle/>
          <a:p>
            <a:pPr marL="0" marR="0" lvl="0" indent="0" algn="ctr" defTabSz="1219170" rtl="0" eaLnBrk="1" fontAlgn="auto" latinLnBrk="0" hangingPunct="1">
              <a:lnSpc>
                <a:spcPct val="100000"/>
              </a:lnSpc>
              <a:spcBef>
                <a:spcPts val="0"/>
              </a:spcBef>
              <a:spcAft>
                <a:spcPts val="0"/>
              </a:spcAft>
              <a:buClr>
                <a:srgbClr val="046937"/>
              </a:buClr>
              <a:buSzTx/>
              <a:buFontTx/>
              <a:buNone/>
              <a:tabLst/>
              <a:defRPr/>
            </a:pPr>
            <a:r>
              <a:rPr kumimoji="0" lang="en-US" sz="1467" b="0" i="0" u="none" strike="noStrike" kern="1200" cap="none" spc="0" normalizeH="0" baseline="0" noProof="0" dirty="0">
                <a:ln>
                  <a:noFill/>
                </a:ln>
                <a:solidFill>
                  <a:prstClr val="black"/>
                </a:solidFill>
                <a:effectLst/>
                <a:uLnTx/>
                <a:uFillTx/>
                <a:latin typeface="Calibri Light" panose="020F0302020204030204"/>
                <a:ea typeface="+mn-ea"/>
                <a:cs typeface="+mn-cs"/>
              </a:rPr>
              <a:t>Radiographic p</a:t>
            </a:r>
            <a: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t>rogressive </a:t>
            </a:r>
            <a:r>
              <a:rPr kumimoji="0" lang="en-US" sz="1467" b="0" i="0" u="none" strike="noStrike" kern="0" cap="none" spc="0" normalizeH="0" baseline="0" noProof="0" dirty="0" err="1">
                <a:ln>
                  <a:noFill/>
                </a:ln>
                <a:solidFill>
                  <a:prstClr val="black"/>
                </a:solidFill>
                <a:effectLst/>
                <a:uLnTx/>
                <a:uFillTx/>
                <a:latin typeface="Calibri Light" panose="020F0302020204030204"/>
                <a:ea typeface="+mn-ea"/>
                <a:cs typeface="+mn-cs"/>
              </a:rPr>
              <a:t>disease</a:t>
            </a:r>
            <a:r>
              <a:rPr kumimoji="0" lang="en-US" sz="1467" b="0" i="0" u="none" strike="noStrike" kern="1200" cap="none" spc="0" normalizeH="0" baseline="30000" noProof="0" dirty="0" err="1">
                <a:ln>
                  <a:noFill/>
                </a:ln>
                <a:solidFill>
                  <a:prstClr val="black"/>
                </a:solidFill>
                <a:effectLst/>
                <a:uLnTx/>
                <a:uFillTx/>
                <a:latin typeface="Calibri Light" panose="020F0302020204030204"/>
                <a:ea typeface="+mn-ea"/>
                <a:cs typeface="+mn-cs"/>
              </a:rPr>
              <a:t>b</a:t>
            </a:r>
            <a:endParaRPr kumimoji="0" lang="en-US" sz="1467" b="0" i="0" u="none" strike="noStrike" kern="0" cap="none" spc="0" normalizeH="0" baseline="30000" noProof="0" dirty="0">
              <a:ln>
                <a:noFill/>
              </a:ln>
              <a:solidFill>
                <a:prstClr val="black"/>
              </a:solidFill>
              <a:effectLst/>
              <a:uLnTx/>
              <a:uFillTx/>
              <a:latin typeface="Calibri Light" panose="020F0302020204030204"/>
              <a:ea typeface="+mn-ea"/>
              <a:cs typeface="+mn-cs"/>
            </a:endParaRPr>
          </a:p>
        </p:txBody>
      </p:sp>
      <p:sp>
        <p:nvSpPr>
          <p:cNvPr id="50" name="Rectangle: Rounded Corners 49">
            <a:extLst>
              <a:ext uri="{FF2B5EF4-FFF2-40B4-BE49-F238E27FC236}">
                <a16:creationId xmlns:a16="http://schemas.microsoft.com/office/drawing/2014/main" id="{04B4FF96-C2B7-1FAD-F8D4-C5E7F128C1E8}"/>
              </a:ext>
            </a:extLst>
          </p:cNvPr>
          <p:cNvSpPr/>
          <p:nvPr/>
        </p:nvSpPr>
        <p:spPr>
          <a:xfrm>
            <a:off x="9978242" y="2708301"/>
            <a:ext cx="1694509" cy="1842759"/>
          </a:xfrm>
          <a:prstGeom prst="roundRect">
            <a:avLst/>
          </a:prstGeom>
          <a:solidFill>
            <a:schemeClr val="tx2"/>
          </a:solidFill>
          <a:ln w="19050" cap="flat" cmpd="sng" algn="ctr">
            <a:solidFill>
              <a:schemeClr val="tx2"/>
            </a:solidFill>
            <a:prstDash val="solid"/>
            <a:miter lim="800000"/>
          </a:ln>
          <a:effectLst>
            <a:outerShdw blurRad="50800" dist="38100" dir="5400000" algn="t"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Light" panose="020F0302020204030204"/>
                <a:ea typeface="+mn-ea"/>
                <a:cs typeface="+mn-cs"/>
              </a:rPr>
              <a:t>Open-label </a:t>
            </a:r>
            <a:r>
              <a:rPr kumimoji="0" lang="en-US" sz="1600" b="1" i="0" u="none" strike="noStrike" kern="0" cap="none" spc="0" normalizeH="0" baseline="0" noProof="0" dirty="0">
                <a:ln>
                  <a:noFill/>
                </a:ln>
                <a:solidFill>
                  <a:prstClr val="white"/>
                </a:solidFill>
                <a:effectLst/>
                <a:uLnTx/>
                <a:uFillTx/>
                <a:latin typeface="Calibri Light" panose="020F0302020204030204"/>
                <a:ea typeface="+mn-ea"/>
                <a:cs typeface="+mn-cs"/>
              </a:rPr>
              <a:t>nirogacestat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Light" panose="020F0302020204030204"/>
                <a:ea typeface="+mn-ea"/>
                <a:cs typeface="+mn-cs"/>
              </a:rPr>
              <a:t>150 mg BID</a:t>
            </a:r>
            <a:endParaRPr kumimoji="0" lang="en-US" sz="1600" b="0" i="0" u="none" strike="noStrike" kern="0" cap="none" spc="0" normalizeH="0" baseline="30000" noProof="0" dirty="0">
              <a:ln>
                <a:noFill/>
              </a:ln>
              <a:solidFill>
                <a:prstClr val="white"/>
              </a:solidFill>
              <a:effectLst/>
              <a:uLnTx/>
              <a:uFillTx/>
              <a:latin typeface="Calibri Light" panose="020F0302020204030204"/>
              <a:ea typeface="+mn-ea"/>
              <a:cs typeface="+mn-cs"/>
            </a:endParaRPr>
          </a:p>
        </p:txBody>
      </p:sp>
      <p:cxnSp>
        <p:nvCxnSpPr>
          <p:cNvPr id="51" name="Straight Arrow Connector 50">
            <a:extLst>
              <a:ext uri="{FF2B5EF4-FFF2-40B4-BE49-F238E27FC236}">
                <a16:creationId xmlns:a16="http://schemas.microsoft.com/office/drawing/2014/main" id="{0BC2269D-C1F3-0633-AE4D-0AD8E0CE3AB2}"/>
              </a:ext>
            </a:extLst>
          </p:cNvPr>
          <p:cNvCxnSpPr>
            <a:cxnSpLocks/>
          </p:cNvCxnSpPr>
          <p:nvPr/>
        </p:nvCxnSpPr>
        <p:spPr>
          <a:xfrm>
            <a:off x="8479635" y="3000265"/>
            <a:ext cx="1498607" cy="0"/>
          </a:xfrm>
          <a:prstGeom prst="straightConnector1">
            <a:avLst/>
          </a:prstGeom>
          <a:noFill/>
          <a:ln w="19050" cap="flat" cmpd="sng" algn="ctr">
            <a:solidFill>
              <a:schemeClr val="tx1"/>
            </a:solidFill>
            <a:prstDash val="solid"/>
            <a:miter lim="800000"/>
            <a:tailEnd type="triangle"/>
          </a:ln>
          <a:effectLst/>
        </p:spPr>
      </p:cxnSp>
      <p:sp>
        <p:nvSpPr>
          <p:cNvPr id="52" name="TextBox 51">
            <a:extLst>
              <a:ext uri="{FF2B5EF4-FFF2-40B4-BE49-F238E27FC236}">
                <a16:creationId xmlns:a16="http://schemas.microsoft.com/office/drawing/2014/main" id="{66C80D16-FBCD-87EE-1BAD-97B5C3DB65DA}"/>
              </a:ext>
            </a:extLst>
          </p:cNvPr>
          <p:cNvSpPr txBox="1"/>
          <p:nvPr/>
        </p:nvSpPr>
        <p:spPr>
          <a:xfrm>
            <a:off x="6517361" y="2367369"/>
            <a:ext cx="1925832" cy="279537"/>
          </a:xfrm>
          <a:prstGeom prst="rect">
            <a:avLst/>
          </a:prstGeom>
        </p:spPr>
        <p:txBody>
          <a:bodyPr wrap="square" rtlCol="0">
            <a:noAutofit/>
          </a:bodyPr>
          <a:lstStyle/>
          <a:p>
            <a:pPr marL="0" marR="0" lvl="0" indent="0" algn="ctr" defTabSz="1219170" rtl="0" eaLnBrk="1" fontAlgn="auto" latinLnBrk="0" hangingPunct="1">
              <a:lnSpc>
                <a:spcPct val="100000"/>
              </a:lnSpc>
              <a:spcBef>
                <a:spcPts val="0"/>
              </a:spcBef>
              <a:spcAft>
                <a:spcPts val="0"/>
              </a:spcAft>
              <a:buClr>
                <a:srgbClr val="046937"/>
              </a:buClr>
              <a:buSzTx/>
              <a:buFontTx/>
              <a:buNone/>
              <a:tabLst/>
              <a:defRPr/>
            </a:pPr>
            <a:r>
              <a:rPr kumimoji="0" lang="en-US" sz="1467" b="0" i="0" u="none" strike="noStrike" kern="0" cap="none" spc="0" normalizeH="0" baseline="0" noProof="0" dirty="0">
                <a:ln>
                  <a:noFill/>
                </a:ln>
                <a:solidFill>
                  <a:prstClr val="black"/>
                </a:solidFill>
                <a:effectLst/>
                <a:uLnTx/>
                <a:uFillTx/>
                <a:latin typeface="Calibri Light" panose="020F0302020204030204"/>
                <a:ea typeface="+mn-ea"/>
                <a:cs typeface="+mn-cs"/>
              </a:rPr>
              <a:t>28-day cycles</a:t>
            </a:r>
            <a:endParaRPr kumimoji="0" lang="en-US" sz="1467" b="0" i="0" u="none" strike="noStrike" kern="0" cap="none" spc="0" normalizeH="0" baseline="3000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491577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C6A8-6477-BE64-87C8-D946D417388F}"/>
              </a:ext>
            </a:extLst>
          </p:cNvPr>
          <p:cNvSpPr>
            <a:spLocks noGrp="1"/>
          </p:cNvSpPr>
          <p:nvPr>
            <p:ph type="title"/>
          </p:nvPr>
        </p:nvSpPr>
        <p:spPr>
          <a:xfrm>
            <a:off x="130597" y="236945"/>
            <a:ext cx="12097074" cy="759758"/>
          </a:xfrm>
        </p:spPr>
        <p:txBody>
          <a:bodyPr>
            <a:normAutofit fontScale="90000"/>
          </a:bodyPr>
          <a:lstStyle/>
          <a:p>
            <a:pPr algn="ctr"/>
            <a:r>
              <a:rPr lang="en-US" sz="3200" dirty="0"/>
              <a:t>Nirogacestat Significantly Reduced the Risk </a:t>
            </a:r>
            <a:br>
              <a:rPr lang="en-US" sz="3200" dirty="0"/>
            </a:br>
            <a:r>
              <a:rPr lang="en-US" sz="3200" dirty="0"/>
              <a:t>of Disease Progression</a:t>
            </a:r>
            <a:endParaRPr lang="en-US" baseline="30000" dirty="0"/>
          </a:p>
        </p:txBody>
      </p:sp>
      <p:graphicFrame>
        <p:nvGraphicFramePr>
          <p:cNvPr id="8" name="Table 5">
            <a:extLst>
              <a:ext uri="{FF2B5EF4-FFF2-40B4-BE49-F238E27FC236}">
                <a16:creationId xmlns:a16="http://schemas.microsoft.com/office/drawing/2014/main" id="{6C22DD5A-8D5B-7299-E3CE-F759FD77D4AB}"/>
              </a:ext>
            </a:extLst>
          </p:cNvPr>
          <p:cNvGraphicFramePr>
            <a:graphicFrameLocks noGrp="1"/>
          </p:cNvGraphicFramePr>
          <p:nvPr/>
        </p:nvGraphicFramePr>
        <p:xfrm>
          <a:off x="352289" y="5546035"/>
          <a:ext cx="11330388" cy="731520"/>
        </p:xfrm>
        <a:graphic>
          <a:graphicData uri="http://schemas.openxmlformats.org/drawingml/2006/table">
            <a:tbl>
              <a:tblPr firstRow="1" bandRow="1"/>
              <a:tblGrid>
                <a:gridCol w="1215728">
                  <a:extLst>
                    <a:ext uri="{9D8B030D-6E8A-4147-A177-3AD203B41FA5}">
                      <a16:colId xmlns:a16="http://schemas.microsoft.com/office/drawing/2014/main" val="3834653427"/>
                    </a:ext>
                  </a:extLst>
                </a:gridCol>
                <a:gridCol w="594980">
                  <a:extLst>
                    <a:ext uri="{9D8B030D-6E8A-4147-A177-3AD203B41FA5}">
                      <a16:colId xmlns:a16="http://schemas.microsoft.com/office/drawing/2014/main" val="3946836237"/>
                    </a:ext>
                  </a:extLst>
                </a:gridCol>
                <a:gridCol w="594980">
                  <a:extLst>
                    <a:ext uri="{9D8B030D-6E8A-4147-A177-3AD203B41FA5}">
                      <a16:colId xmlns:a16="http://schemas.microsoft.com/office/drawing/2014/main" val="4282405573"/>
                    </a:ext>
                  </a:extLst>
                </a:gridCol>
                <a:gridCol w="594980">
                  <a:extLst>
                    <a:ext uri="{9D8B030D-6E8A-4147-A177-3AD203B41FA5}">
                      <a16:colId xmlns:a16="http://schemas.microsoft.com/office/drawing/2014/main" val="434725865"/>
                    </a:ext>
                  </a:extLst>
                </a:gridCol>
                <a:gridCol w="594980">
                  <a:extLst>
                    <a:ext uri="{9D8B030D-6E8A-4147-A177-3AD203B41FA5}">
                      <a16:colId xmlns:a16="http://schemas.microsoft.com/office/drawing/2014/main" val="2296885018"/>
                    </a:ext>
                  </a:extLst>
                </a:gridCol>
                <a:gridCol w="594980">
                  <a:extLst>
                    <a:ext uri="{9D8B030D-6E8A-4147-A177-3AD203B41FA5}">
                      <a16:colId xmlns:a16="http://schemas.microsoft.com/office/drawing/2014/main" val="3353127496"/>
                    </a:ext>
                  </a:extLst>
                </a:gridCol>
                <a:gridCol w="594980">
                  <a:extLst>
                    <a:ext uri="{9D8B030D-6E8A-4147-A177-3AD203B41FA5}">
                      <a16:colId xmlns:a16="http://schemas.microsoft.com/office/drawing/2014/main" val="2937218840"/>
                    </a:ext>
                  </a:extLst>
                </a:gridCol>
                <a:gridCol w="594980">
                  <a:extLst>
                    <a:ext uri="{9D8B030D-6E8A-4147-A177-3AD203B41FA5}">
                      <a16:colId xmlns:a16="http://schemas.microsoft.com/office/drawing/2014/main" val="1013641123"/>
                    </a:ext>
                  </a:extLst>
                </a:gridCol>
                <a:gridCol w="594980">
                  <a:extLst>
                    <a:ext uri="{9D8B030D-6E8A-4147-A177-3AD203B41FA5}">
                      <a16:colId xmlns:a16="http://schemas.microsoft.com/office/drawing/2014/main" val="4108166690"/>
                    </a:ext>
                  </a:extLst>
                </a:gridCol>
                <a:gridCol w="594980">
                  <a:extLst>
                    <a:ext uri="{9D8B030D-6E8A-4147-A177-3AD203B41FA5}">
                      <a16:colId xmlns:a16="http://schemas.microsoft.com/office/drawing/2014/main" val="3000955862"/>
                    </a:ext>
                  </a:extLst>
                </a:gridCol>
                <a:gridCol w="594980">
                  <a:extLst>
                    <a:ext uri="{9D8B030D-6E8A-4147-A177-3AD203B41FA5}">
                      <a16:colId xmlns:a16="http://schemas.microsoft.com/office/drawing/2014/main" val="647156595"/>
                    </a:ext>
                  </a:extLst>
                </a:gridCol>
                <a:gridCol w="594980">
                  <a:extLst>
                    <a:ext uri="{9D8B030D-6E8A-4147-A177-3AD203B41FA5}">
                      <a16:colId xmlns:a16="http://schemas.microsoft.com/office/drawing/2014/main" val="1021847753"/>
                    </a:ext>
                  </a:extLst>
                </a:gridCol>
                <a:gridCol w="594980">
                  <a:extLst>
                    <a:ext uri="{9D8B030D-6E8A-4147-A177-3AD203B41FA5}">
                      <a16:colId xmlns:a16="http://schemas.microsoft.com/office/drawing/2014/main" val="3218288680"/>
                    </a:ext>
                  </a:extLst>
                </a:gridCol>
                <a:gridCol w="594980">
                  <a:extLst>
                    <a:ext uri="{9D8B030D-6E8A-4147-A177-3AD203B41FA5}">
                      <a16:colId xmlns:a16="http://schemas.microsoft.com/office/drawing/2014/main" val="936299342"/>
                    </a:ext>
                  </a:extLst>
                </a:gridCol>
                <a:gridCol w="594980">
                  <a:extLst>
                    <a:ext uri="{9D8B030D-6E8A-4147-A177-3AD203B41FA5}">
                      <a16:colId xmlns:a16="http://schemas.microsoft.com/office/drawing/2014/main" val="383526760"/>
                    </a:ext>
                  </a:extLst>
                </a:gridCol>
                <a:gridCol w="594980">
                  <a:extLst>
                    <a:ext uri="{9D8B030D-6E8A-4147-A177-3AD203B41FA5}">
                      <a16:colId xmlns:a16="http://schemas.microsoft.com/office/drawing/2014/main" val="2465591799"/>
                    </a:ext>
                  </a:extLst>
                </a:gridCol>
                <a:gridCol w="594980">
                  <a:extLst>
                    <a:ext uri="{9D8B030D-6E8A-4147-A177-3AD203B41FA5}">
                      <a16:colId xmlns:a16="http://schemas.microsoft.com/office/drawing/2014/main" val="1086372632"/>
                    </a:ext>
                  </a:extLst>
                </a:gridCol>
                <a:gridCol w="594980">
                  <a:extLst>
                    <a:ext uri="{9D8B030D-6E8A-4147-A177-3AD203B41FA5}">
                      <a16:colId xmlns:a16="http://schemas.microsoft.com/office/drawing/2014/main" val="4085672668"/>
                    </a:ext>
                  </a:extLst>
                </a:gridCol>
              </a:tblGrid>
              <a:tr h="243840">
                <a:tc gridSpan="14">
                  <a:txBody>
                    <a:bodyPr/>
                    <a:lstStyle/>
                    <a:p>
                      <a:r>
                        <a:rPr lang="en-US" sz="1600" dirty="0">
                          <a:solidFill>
                            <a:sysClr val="windowText" lastClr="000000"/>
                          </a:solidFill>
                        </a:rPr>
                        <a:t>No. of Participants at Risk</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dirty="0"/>
                    </a:p>
                  </a:txBody>
                  <a:tcPr anchor="ctr"/>
                </a:tc>
                <a:tc hMerge="1">
                  <a:txBody>
                    <a:bodyPr/>
                    <a:lstStyle/>
                    <a:p>
                      <a:endParaRPr lang="en-US" sz="1000" dirty="0"/>
                    </a:p>
                  </a:txBody>
                  <a:tcPr anchor="ctr"/>
                </a:tc>
                <a:tc hMerge="1">
                  <a:txBody>
                    <a:bodyPr/>
                    <a:lstStyle/>
                    <a:p>
                      <a:endParaRPr lang="en-US" sz="1000" dirty="0"/>
                    </a:p>
                  </a:txBody>
                  <a:tcPr anchor="ctr"/>
                </a:tc>
                <a:tc>
                  <a:txBody>
                    <a:bodyPr/>
                    <a:lstStyle/>
                    <a:p>
                      <a:endParaRPr lang="en-US" sz="1600" dirty="0">
                        <a:solidFill>
                          <a:sysClr val="windowText" lastClr="000000"/>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endParaRPr lang="en-US" sz="1600" dirty="0">
                        <a:solidFill>
                          <a:sysClr val="windowText" lastClr="000000"/>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endParaRPr lang="en-US" sz="1600" dirty="0">
                        <a:solidFill>
                          <a:sysClr val="windowText" lastClr="000000"/>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endParaRPr lang="en-US" sz="1600" dirty="0">
                        <a:solidFill>
                          <a:sysClr val="windowText" lastClr="000000"/>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315943531"/>
                  </a:ext>
                </a:extLst>
              </a:tr>
              <a:tr h="243840">
                <a:tc>
                  <a:txBody>
                    <a:bodyPr/>
                    <a:lstStyle/>
                    <a:p>
                      <a:r>
                        <a:rPr lang="en-US" sz="1600" dirty="0">
                          <a:solidFill>
                            <a:sysClr val="windowText" lastClr="000000"/>
                          </a:solidFill>
                        </a:rPr>
                        <a:t>Nirogacestat</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70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63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56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52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52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26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26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17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12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632644978"/>
                  </a:ext>
                </a:extLst>
              </a:tr>
              <a:tr h="243840">
                <a:tc>
                  <a:txBody>
                    <a:bodyPr/>
                    <a:lstStyle/>
                    <a:p>
                      <a:r>
                        <a:rPr lang="en-US" sz="1600" dirty="0">
                          <a:solidFill>
                            <a:sysClr val="windowText" lastClr="000000"/>
                          </a:solidFill>
                        </a:rPr>
                        <a:t>Placebo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72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67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58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29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27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600" dirty="0">
                          <a:solidFill>
                            <a:sysClr val="windowText" lastClr="000000"/>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22826458"/>
                  </a:ext>
                </a:extLst>
              </a:tr>
            </a:tbl>
          </a:graphicData>
        </a:graphic>
      </p:graphicFrame>
      <p:sp>
        <p:nvSpPr>
          <p:cNvPr id="12" name="TextBox 11">
            <a:extLst>
              <a:ext uri="{FF2B5EF4-FFF2-40B4-BE49-F238E27FC236}">
                <a16:creationId xmlns:a16="http://schemas.microsoft.com/office/drawing/2014/main" id="{F5F175A3-1AF8-508A-19A6-C4BB7BD20E7F}"/>
              </a:ext>
            </a:extLst>
          </p:cNvPr>
          <p:cNvSpPr txBox="1"/>
          <p:nvPr/>
        </p:nvSpPr>
        <p:spPr>
          <a:xfrm>
            <a:off x="1660928" y="1131581"/>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D1DD970D-58F5-9B67-EDD8-7A128946788C}"/>
              </a:ext>
            </a:extLst>
          </p:cNvPr>
          <p:cNvSpPr txBox="1"/>
          <p:nvPr/>
        </p:nvSpPr>
        <p:spPr>
          <a:xfrm>
            <a:off x="2110367" y="1189654"/>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A8AF810A-2670-9EE0-8FC6-72B67D90418E}"/>
              </a:ext>
            </a:extLst>
          </p:cNvPr>
          <p:cNvSpPr txBox="1"/>
          <p:nvPr/>
        </p:nvSpPr>
        <p:spPr>
          <a:xfrm>
            <a:off x="2240887" y="1189654"/>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5979ACE5-6B5C-BA89-45B9-02E2CAC4975A}"/>
              </a:ext>
            </a:extLst>
          </p:cNvPr>
          <p:cNvSpPr txBox="1"/>
          <p:nvPr/>
        </p:nvSpPr>
        <p:spPr>
          <a:xfrm>
            <a:off x="2476134" y="1246036"/>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05ACB34B-37CD-4DE4-F0AD-02A579C245A1}"/>
              </a:ext>
            </a:extLst>
          </p:cNvPr>
          <p:cNvSpPr txBox="1"/>
          <p:nvPr/>
        </p:nvSpPr>
        <p:spPr>
          <a:xfrm>
            <a:off x="2499699" y="1243618"/>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61" name="TextBox 60">
            <a:extLst>
              <a:ext uri="{FF2B5EF4-FFF2-40B4-BE49-F238E27FC236}">
                <a16:creationId xmlns:a16="http://schemas.microsoft.com/office/drawing/2014/main" id="{894F3ECE-7196-75DF-DE08-4E00B9F03A5E}"/>
              </a:ext>
            </a:extLst>
          </p:cNvPr>
          <p:cNvSpPr txBox="1"/>
          <p:nvPr/>
        </p:nvSpPr>
        <p:spPr>
          <a:xfrm>
            <a:off x="1660928" y="1131581"/>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grpSp>
        <p:nvGrpSpPr>
          <p:cNvPr id="91" name="Group 90">
            <a:extLst>
              <a:ext uri="{FF2B5EF4-FFF2-40B4-BE49-F238E27FC236}">
                <a16:creationId xmlns:a16="http://schemas.microsoft.com/office/drawing/2014/main" id="{78A994D6-2463-2092-F61E-91A7893B7D9D}"/>
              </a:ext>
            </a:extLst>
          </p:cNvPr>
          <p:cNvGrpSpPr/>
          <p:nvPr/>
        </p:nvGrpSpPr>
        <p:grpSpPr>
          <a:xfrm>
            <a:off x="859888" y="1292245"/>
            <a:ext cx="10442833" cy="4384443"/>
            <a:chOff x="748612" y="969184"/>
            <a:chExt cx="7832125" cy="3288332"/>
          </a:xfrm>
        </p:grpSpPr>
        <p:sp>
          <p:nvSpPr>
            <p:cNvPr id="6" name="Freeform 5">
              <a:extLst>
                <a:ext uri="{FF2B5EF4-FFF2-40B4-BE49-F238E27FC236}">
                  <a16:creationId xmlns:a16="http://schemas.microsoft.com/office/drawing/2014/main" id="{359D63FC-3729-02BA-7EA2-6707F9F37BBC}"/>
                </a:ext>
              </a:extLst>
            </p:cNvPr>
            <p:cNvSpPr/>
            <p:nvPr/>
          </p:nvSpPr>
          <p:spPr>
            <a:xfrm>
              <a:off x="1442139" y="998002"/>
              <a:ext cx="7038268" cy="627017"/>
            </a:xfrm>
            <a:custGeom>
              <a:avLst/>
              <a:gdLst>
                <a:gd name="connsiteX0" fmla="*/ 7038268 w 7038268"/>
                <a:gd name="connsiteY0" fmla="*/ 627017 h 627017"/>
                <a:gd name="connsiteX1" fmla="*/ 5068389 w 7038268"/>
                <a:gd name="connsiteY1" fmla="*/ 627017 h 627017"/>
                <a:gd name="connsiteX2" fmla="*/ 5068389 w 7038268"/>
                <a:gd name="connsiteY2" fmla="*/ 512064 h 627017"/>
                <a:gd name="connsiteX3" fmla="*/ 3725527 w 7038268"/>
                <a:gd name="connsiteY3" fmla="*/ 512064 h 627017"/>
                <a:gd name="connsiteX4" fmla="*/ 3725527 w 7038268"/>
                <a:gd name="connsiteY4" fmla="*/ 459813 h 627017"/>
                <a:gd name="connsiteX5" fmla="*/ 3103735 w 7038268"/>
                <a:gd name="connsiteY5" fmla="*/ 459813 h 627017"/>
                <a:gd name="connsiteX6" fmla="*/ 3103735 w 7038268"/>
                <a:gd name="connsiteY6" fmla="*/ 412787 h 627017"/>
                <a:gd name="connsiteX7" fmla="*/ 2283388 w 7038268"/>
                <a:gd name="connsiteY7" fmla="*/ 412787 h 627017"/>
                <a:gd name="connsiteX8" fmla="*/ 2283388 w 7038268"/>
                <a:gd name="connsiteY8" fmla="*/ 412787 h 627017"/>
                <a:gd name="connsiteX9" fmla="*/ 2283388 w 7038268"/>
                <a:gd name="connsiteY9" fmla="*/ 412787 h 627017"/>
                <a:gd name="connsiteX10" fmla="*/ 2283388 w 7038268"/>
                <a:gd name="connsiteY10" fmla="*/ 381436 h 627017"/>
                <a:gd name="connsiteX11" fmla="*/ 2142309 w 7038268"/>
                <a:gd name="connsiteY11" fmla="*/ 381436 h 627017"/>
                <a:gd name="connsiteX12" fmla="*/ 2142309 w 7038268"/>
                <a:gd name="connsiteY12" fmla="*/ 334409 h 627017"/>
                <a:gd name="connsiteX13" fmla="*/ 1928078 w 7038268"/>
                <a:gd name="connsiteY13" fmla="*/ 334409 h 627017"/>
                <a:gd name="connsiteX14" fmla="*/ 1928078 w 7038268"/>
                <a:gd name="connsiteY14" fmla="*/ 229907 h 627017"/>
                <a:gd name="connsiteX15" fmla="*/ 1301061 w 7038268"/>
                <a:gd name="connsiteY15" fmla="*/ 229907 h 627017"/>
                <a:gd name="connsiteX16" fmla="*/ 1301061 w 7038268"/>
                <a:gd name="connsiteY16" fmla="*/ 182880 h 627017"/>
                <a:gd name="connsiteX17" fmla="*/ 1233134 w 7038268"/>
                <a:gd name="connsiteY17" fmla="*/ 182880 h 627017"/>
                <a:gd name="connsiteX18" fmla="*/ 1233134 w 7038268"/>
                <a:gd name="connsiteY18" fmla="*/ 146304 h 627017"/>
                <a:gd name="connsiteX19" fmla="*/ 883050 w 7038268"/>
                <a:gd name="connsiteY19" fmla="*/ 146304 h 627017"/>
                <a:gd name="connsiteX20" fmla="*/ 883050 w 7038268"/>
                <a:gd name="connsiteY20" fmla="*/ 94053 h 627017"/>
                <a:gd name="connsiteX21" fmla="*/ 517290 w 7038268"/>
                <a:gd name="connsiteY21" fmla="*/ 94053 h 627017"/>
                <a:gd name="connsiteX22" fmla="*/ 517290 w 7038268"/>
                <a:gd name="connsiteY22" fmla="*/ 47027 h 627017"/>
                <a:gd name="connsiteX23" fmla="*/ 329184 w 7038268"/>
                <a:gd name="connsiteY23" fmla="*/ 47027 h 627017"/>
                <a:gd name="connsiteX24" fmla="*/ 329184 w 7038268"/>
                <a:gd name="connsiteY24" fmla="*/ 0 h 627017"/>
                <a:gd name="connsiteX25" fmla="*/ 0 w 7038268"/>
                <a:gd name="connsiteY25" fmla="*/ 0 h 62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38268" h="627017">
                  <a:moveTo>
                    <a:pt x="7038268" y="627017"/>
                  </a:moveTo>
                  <a:lnTo>
                    <a:pt x="5068389" y="627017"/>
                  </a:lnTo>
                  <a:lnTo>
                    <a:pt x="5068389" y="512064"/>
                  </a:lnTo>
                  <a:lnTo>
                    <a:pt x="3725527" y="512064"/>
                  </a:lnTo>
                  <a:lnTo>
                    <a:pt x="3725527" y="459813"/>
                  </a:lnTo>
                  <a:lnTo>
                    <a:pt x="3103735" y="459813"/>
                  </a:lnTo>
                  <a:lnTo>
                    <a:pt x="3103735" y="412787"/>
                  </a:lnTo>
                  <a:lnTo>
                    <a:pt x="2283388" y="412787"/>
                  </a:lnTo>
                  <a:lnTo>
                    <a:pt x="2283388" y="412787"/>
                  </a:lnTo>
                  <a:lnTo>
                    <a:pt x="2283388" y="412787"/>
                  </a:lnTo>
                  <a:lnTo>
                    <a:pt x="2283388" y="381436"/>
                  </a:lnTo>
                  <a:lnTo>
                    <a:pt x="2142309" y="381436"/>
                  </a:lnTo>
                  <a:lnTo>
                    <a:pt x="2142309" y="334409"/>
                  </a:lnTo>
                  <a:lnTo>
                    <a:pt x="1928078" y="334409"/>
                  </a:lnTo>
                  <a:lnTo>
                    <a:pt x="1928078" y="229907"/>
                  </a:lnTo>
                  <a:lnTo>
                    <a:pt x="1301061" y="229907"/>
                  </a:lnTo>
                  <a:lnTo>
                    <a:pt x="1301061" y="182880"/>
                  </a:lnTo>
                  <a:lnTo>
                    <a:pt x="1233134" y="182880"/>
                  </a:lnTo>
                  <a:lnTo>
                    <a:pt x="1233134" y="146304"/>
                  </a:lnTo>
                  <a:lnTo>
                    <a:pt x="883050" y="146304"/>
                  </a:lnTo>
                  <a:lnTo>
                    <a:pt x="883050" y="94053"/>
                  </a:lnTo>
                  <a:lnTo>
                    <a:pt x="517290" y="94053"/>
                  </a:lnTo>
                  <a:lnTo>
                    <a:pt x="517290" y="47027"/>
                  </a:lnTo>
                  <a:lnTo>
                    <a:pt x="329184" y="47027"/>
                  </a:lnTo>
                  <a:lnTo>
                    <a:pt x="329184"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2F6DE9B-6CFD-6577-BB03-44F85E8BC0AF}"/>
                </a:ext>
              </a:extLst>
            </p:cNvPr>
            <p:cNvSpPr txBox="1"/>
            <p:nvPr/>
          </p:nvSpPr>
          <p:spPr>
            <a:xfrm>
              <a:off x="2575545" y="10238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D218F175-92A7-B084-1D1A-DDDBA71C7845}"/>
                </a:ext>
              </a:extLst>
            </p:cNvPr>
            <p:cNvSpPr txBox="1"/>
            <p:nvPr/>
          </p:nvSpPr>
          <p:spPr>
            <a:xfrm>
              <a:off x="2604937" y="1071265"/>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11EE1D4D-4F5B-5AA6-E26D-7AC25CDD56A9}"/>
                </a:ext>
              </a:extLst>
            </p:cNvPr>
            <p:cNvSpPr txBox="1"/>
            <p:nvPr/>
          </p:nvSpPr>
          <p:spPr>
            <a:xfrm>
              <a:off x="3343919" y="117590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60C7B388-F314-C909-DCF7-D39627409CF2}"/>
                </a:ext>
              </a:extLst>
            </p:cNvPr>
            <p:cNvSpPr txBox="1"/>
            <p:nvPr/>
          </p:nvSpPr>
          <p:spPr>
            <a:xfrm>
              <a:off x="3807755" y="125505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DD188687-6F80-0033-251F-EE3889E9EAA9}"/>
                </a:ext>
              </a:extLst>
            </p:cNvPr>
            <p:cNvSpPr txBox="1"/>
            <p:nvPr/>
          </p:nvSpPr>
          <p:spPr>
            <a:xfrm>
              <a:off x="4399511" y="130426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7BFB2716-B473-92FA-2883-A19C28410334}"/>
                </a:ext>
              </a:extLst>
            </p:cNvPr>
            <p:cNvSpPr txBox="1"/>
            <p:nvPr/>
          </p:nvSpPr>
          <p:spPr>
            <a:xfrm>
              <a:off x="5064154" y="135717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BF190659-5F8B-6038-AC47-C2F4AD46C52A}"/>
                </a:ext>
              </a:extLst>
            </p:cNvPr>
            <p:cNvSpPr txBox="1"/>
            <p:nvPr/>
          </p:nvSpPr>
          <p:spPr>
            <a:xfrm>
              <a:off x="5107799" y="135830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4" name="TextBox 23">
              <a:extLst>
                <a:ext uri="{FF2B5EF4-FFF2-40B4-BE49-F238E27FC236}">
                  <a16:creationId xmlns:a16="http://schemas.microsoft.com/office/drawing/2014/main" id="{CE8C623F-8BFD-EDE9-A137-C60D8752A859}"/>
                </a:ext>
              </a:extLst>
            </p:cNvPr>
            <p:cNvSpPr txBox="1"/>
            <p:nvPr/>
          </p:nvSpPr>
          <p:spPr>
            <a:xfrm>
              <a:off x="5631273" y="135717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1C7866D8-79D3-E8F7-BCE4-46D67A555A40}"/>
                </a:ext>
              </a:extLst>
            </p:cNvPr>
            <p:cNvSpPr txBox="1"/>
            <p:nvPr/>
          </p:nvSpPr>
          <p:spPr>
            <a:xfrm>
              <a:off x="5639478" y="135717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6" name="TextBox 25">
              <a:extLst>
                <a:ext uri="{FF2B5EF4-FFF2-40B4-BE49-F238E27FC236}">
                  <a16:creationId xmlns:a16="http://schemas.microsoft.com/office/drawing/2014/main" id="{3646E19B-763E-CDC5-06FB-CE5A8581FF56}"/>
                </a:ext>
              </a:extLst>
            </p:cNvPr>
            <p:cNvSpPr txBox="1"/>
            <p:nvPr/>
          </p:nvSpPr>
          <p:spPr>
            <a:xfrm>
              <a:off x="5653432" y="135717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7" name="TextBox 26">
              <a:extLst>
                <a:ext uri="{FF2B5EF4-FFF2-40B4-BE49-F238E27FC236}">
                  <a16:creationId xmlns:a16="http://schemas.microsoft.com/office/drawing/2014/main" id="{1E250663-CE7A-4068-36BA-360EAE8849B0}"/>
                </a:ext>
              </a:extLst>
            </p:cNvPr>
            <p:cNvSpPr txBox="1"/>
            <p:nvPr/>
          </p:nvSpPr>
          <p:spPr>
            <a:xfrm>
              <a:off x="5721163" y="135716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6D3FC754-FE74-6F63-C96F-D560B50442A8}"/>
                </a:ext>
              </a:extLst>
            </p:cNvPr>
            <p:cNvSpPr txBox="1"/>
            <p:nvPr/>
          </p:nvSpPr>
          <p:spPr>
            <a:xfrm>
              <a:off x="5729368" y="135716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7CCBB8B5-A14E-1BD7-1143-EBF9706BCE62}"/>
                </a:ext>
              </a:extLst>
            </p:cNvPr>
            <p:cNvSpPr txBox="1"/>
            <p:nvPr/>
          </p:nvSpPr>
          <p:spPr>
            <a:xfrm>
              <a:off x="5743322" y="13571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0" name="TextBox 29">
              <a:extLst>
                <a:ext uri="{FF2B5EF4-FFF2-40B4-BE49-F238E27FC236}">
                  <a16:creationId xmlns:a16="http://schemas.microsoft.com/office/drawing/2014/main" id="{4ED21223-259E-7A98-BFF4-08EC67BD1F69}"/>
                </a:ext>
              </a:extLst>
            </p:cNvPr>
            <p:cNvSpPr txBox="1"/>
            <p:nvPr/>
          </p:nvSpPr>
          <p:spPr>
            <a:xfrm>
              <a:off x="6289221" y="13571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1" name="TextBox 30">
              <a:extLst>
                <a:ext uri="{FF2B5EF4-FFF2-40B4-BE49-F238E27FC236}">
                  <a16:creationId xmlns:a16="http://schemas.microsoft.com/office/drawing/2014/main" id="{336FD4E7-E61D-2270-2152-903C4D7EAE60}"/>
                </a:ext>
              </a:extLst>
            </p:cNvPr>
            <p:cNvSpPr txBox="1"/>
            <p:nvPr/>
          </p:nvSpPr>
          <p:spPr>
            <a:xfrm>
              <a:off x="6297426" y="13571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081F4E89-82EE-1233-011A-2EB553BCF897}"/>
                </a:ext>
              </a:extLst>
            </p:cNvPr>
            <p:cNvSpPr txBox="1"/>
            <p:nvPr/>
          </p:nvSpPr>
          <p:spPr>
            <a:xfrm>
              <a:off x="6311380" y="135716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63750ECD-3307-625B-6E09-0F866BDB9438}"/>
                </a:ext>
              </a:extLst>
            </p:cNvPr>
            <p:cNvSpPr txBox="1"/>
            <p:nvPr/>
          </p:nvSpPr>
          <p:spPr>
            <a:xfrm>
              <a:off x="6342578" y="13571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4" name="TextBox 33">
              <a:extLst>
                <a:ext uri="{FF2B5EF4-FFF2-40B4-BE49-F238E27FC236}">
                  <a16:creationId xmlns:a16="http://schemas.microsoft.com/office/drawing/2014/main" id="{40FD59C4-7BAD-DAD5-3924-153CE71E0D85}"/>
                </a:ext>
              </a:extLst>
            </p:cNvPr>
            <p:cNvSpPr txBox="1"/>
            <p:nvPr/>
          </p:nvSpPr>
          <p:spPr>
            <a:xfrm>
              <a:off x="6350783" y="135716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5" name="TextBox 34">
              <a:extLst>
                <a:ext uri="{FF2B5EF4-FFF2-40B4-BE49-F238E27FC236}">
                  <a16:creationId xmlns:a16="http://schemas.microsoft.com/office/drawing/2014/main" id="{9B87E37E-B6C3-6A43-23AA-4821B918338E}"/>
                </a:ext>
              </a:extLst>
            </p:cNvPr>
            <p:cNvSpPr txBox="1"/>
            <p:nvPr/>
          </p:nvSpPr>
          <p:spPr>
            <a:xfrm>
              <a:off x="6364737" y="135716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13A1CE2C-1B4C-9EEC-7F05-A9A4EA0C863E}"/>
                </a:ext>
              </a:extLst>
            </p:cNvPr>
            <p:cNvSpPr txBox="1"/>
            <p:nvPr/>
          </p:nvSpPr>
          <p:spPr>
            <a:xfrm>
              <a:off x="7510299" y="147113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274CCA16-EF64-8974-9D54-3C5AF068D01F}"/>
                </a:ext>
              </a:extLst>
            </p:cNvPr>
            <p:cNvSpPr txBox="1"/>
            <p:nvPr/>
          </p:nvSpPr>
          <p:spPr>
            <a:xfrm>
              <a:off x="7518504" y="147113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8CB459A1-2351-8360-7267-AE0FB16D396D}"/>
                </a:ext>
              </a:extLst>
            </p:cNvPr>
            <p:cNvSpPr txBox="1"/>
            <p:nvPr/>
          </p:nvSpPr>
          <p:spPr>
            <a:xfrm>
              <a:off x="7532458" y="147113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39" name="TextBox 38">
              <a:extLst>
                <a:ext uri="{FF2B5EF4-FFF2-40B4-BE49-F238E27FC236}">
                  <a16:creationId xmlns:a16="http://schemas.microsoft.com/office/drawing/2014/main" id="{DBD5B430-8CF8-858E-DFFE-AD4F83BC5113}"/>
                </a:ext>
              </a:extLst>
            </p:cNvPr>
            <p:cNvSpPr txBox="1"/>
            <p:nvPr/>
          </p:nvSpPr>
          <p:spPr>
            <a:xfrm>
              <a:off x="7541927" y="147113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0" name="TextBox 39">
              <a:extLst>
                <a:ext uri="{FF2B5EF4-FFF2-40B4-BE49-F238E27FC236}">
                  <a16:creationId xmlns:a16="http://schemas.microsoft.com/office/drawing/2014/main" id="{A7A54D2A-8E86-E52C-2AA4-3CE359472C77}"/>
                </a:ext>
              </a:extLst>
            </p:cNvPr>
            <p:cNvSpPr txBox="1"/>
            <p:nvPr/>
          </p:nvSpPr>
          <p:spPr>
            <a:xfrm>
              <a:off x="7550132" y="147113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1" name="TextBox 40">
              <a:extLst>
                <a:ext uri="{FF2B5EF4-FFF2-40B4-BE49-F238E27FC236}">
                  <a16:creationId xmlns:a16="http://schemas.microsoft.com/office/drawing/2014/main" id="{61716246-94DA-3ECB-ABA3-1673A5C6E005}"/>
                </a:ext>
              </a:extLst>
            </p:cNvPr>
            <p:cNvSpPr txBox="1"/>
            <p:nvPr/>
          </p:nvSpPr>
          <p:spPr>
            <a:xfrm>
              <a:off x="7564086" y="147113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2" name="TextBox 41">
              <a:extLst>
                <a:ext uri="{FF2B5EF4-FFF2-40B4-BE49-F238E27FC236}">
                  <a16:creationId xmlns:a16="http://schemas.microsoft.com/office/drawing/2014/main" id="{572D816C-32C5-2727-8521-FCD85987AE71}"/>
                </a:ext>
              </a:extLst>
            </p:cNvPr>
            <p:cNvSpPr txBox="1"/>
            <p:nvPr/>
          </p:nvSpPr>
          <p:spPr>
            <a:xfrm>
              <a:off x="5688872" y="135716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3" name="TextBox 42">
              <a:extLst>
                <a:ext uri="{FF2B5EF4-FFF2-40B4-BE49-F238E27FC236}">
                  <a16:creationId xmlns:a16="http://schemas.microsoft.com/office/drawing/2014/main" id="{38448FEB-18C6-AA83-B098-77192D474439}"/>
                </a:ext>
              </a:extLst>
            </p:cNvPr>
            <p:cNvSpPr txBox="1"/>
            <p:nvPr/>
          </p:nvSpPr>
          <p:spPr>
            <a:xfrm>
              <a:off x="5674918" y="1358693"/>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4" name="TextBox 43">
              <a:extLst>
                <a:ext uri="{FF2B5EF4-FFF2-40B4-BE49-F238E27FC236}">
                  <a16:creationId xmlns:a16="http://schemas.microsoft.com/office/drawing/2014/main" id="{D212C383-E7CA-4DED-5451-BCB381922CAA}"/>
                </a:ext>
              </a:extLst>
            </p:cNvPr>
            <p:cNvSpPr txBox="1"/>
            <p:nvPr/>
          </p:nvSpPr>
          <p:spPr>
            <a:xfrm>
              <a:off x="5797549" y="135716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8" name="TextBox 47">
              <a:extLst>
                <a:ext uri="{FF2B5EF4-FFF2-40B4-BE49-F238E27FC236}">
                  <a16:creationId xmlns:a16="http://schemas.microsoft.com/office/drawing/2014/main" id="{BB33C230-6C80-2C0E-DCC1-C7319D5508D8}"/>
                </a:ext>
              </a:extLst>
            </p:cNvPr>
            <p:cNvSpPr txBox="1"/>
            <p:nvPr/>
          </p:nvSpPr>
          <p:spPr>
            <a:xfrm>
              <a:off x="6921030" y="1475323"/>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49" name="TextBox 48">
              <a:extLst>
                <a:ext uri="{FF2B5EF4-FFF2-40B4-BE49-F238E27FC236}">
                  <a16:creationId xmlns:a16="http://schemas.microsoft.com/office/drawing/2014/main" id="{B104A19E-4739-D6FC-4FC8-B5BEFD810688}"/>
                </a:ext>
              </a:extLst>
            </p:cNvPr>
            <p:cNvSpPr txBox="1"/>
            <p:nvPr/>
          </p:nvSpPr>
          <p:spPr>
            <a:xfrm>
              <a:off x="6955107" y="1477675"/>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0" name="TextBox 49">
              <a:extLst>
                <a:ext uri="{FF2B5EF4-FFF2-40B4-BE49-F238E27FC236}">
                  <a16:creationId xmlns:a16="http://schemas.microsoft.com/office/drawing/2014/main" id="{4FE8CA96-E57D-7613-AFDF-6E18EF72E73E}"/>
                </a:ext>
              </a:extLst>
            </p:cNvPr>
            <p:cNvSpPr txBox="1"/>
            <p:nvPr/>
          </p:nvSpPr>
          <p:spPr>
            <a:xfrm>
              <a:off x="7461254" y="147364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4" name="TextBox 53">
              <a:extLst>
                <a:ext uri="{FF2B5EF4-FFF2-40B4-BE49-F238E27FC236}">
                  <a16:creationId xmlns:a16="http://schemas.microsoft.com/office/drawing/2014/main" id="{B202AA53-C1DC-FEE2-1F83-407FE1175AC4}"/>
                </a:ext>
              </a:extLst>
            </p:cNvPr>
            <p:cNvSpPr txBox="1"/>
            <p:nvPr/>
          </p:nvSpPr>
          <p:spPr>
            <a:xfrm>
              <a:off x="8291875" y="147551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5" name="TextBox 54">
              <a:extLst>
                <a:ext uri="{FF2B5EF4-FFF2-40B4-BE49-F238E27FC236}">
                  <a16:creationId xmlns:a16="http://schemas.microsoft.com/office/drawing/2014/main" id="{1096D346-A981-A4F3-D0D1-85FCF6F0D3C1}"/>
                </a:ext>
              </a:extLst>
            </p:cNvPr>
            <p:cNvSpPr txBox="1"/>
            <p:nvPr/>
          </p:nvSpPr>
          <p:spPr>
            <a:xfrm>
              <a:off x="8127707" y="1477673"/>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6" name="TextBox 55">
              <a:extLst>
                <a:ext uri="{FF2B5EF4-FFF2-40B4-BE49-F238E27FC236}">
                  <a16:creationId xmlns:a16="http://schemas.microsoft.com/office/drawing/2014/main" id="{D1096119-3A02-7266-C124-68BD7FD4013E}"/>
                </a:ext>
              </a:extLst>
            </p:cNvPr>
            <p:cNvSpPr txBox="1"/>
            <p:nvPr/>
          </p:nvSpPr>
          <p:spPr>
            <a:xfrm>
              <a:off x="6881293" y="1477674"/>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7" name="TextBox 56">
              <a:extLst>
                <a:ext uri="{FF2B5EF4-FFF2-40B4-BE49-F238E27FC236}">
                  <a16:creationId xmlns:a16="http://schemas.microsoft.com/office/drawing/2014/main" id="{165495CE-1E56-A2FF-B8A7-57E8709C1E89}"/>
                </a:ext>
              </a:extLst>
            </p:cNvPr>
            <p:cNvSpPr txBox="1"/>
            <p:nvPr/>
          </p:nvSpPr>
          <p:spPr>
            <a:xfrm>
              <a:off x="6873548" y="147683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8" name="TextBox 57">
              <a:extLst>
                <a:ext uri="{FF2B5EF4-FFF2-40B4-BE49-F238E27FC236}">
                  <a16:creationId xmlns:a16="http://schemas.microsoft.com/office/drawing/2014/main" id="{105A5C2A-9E0B-C08E-0D36-B8D2657BDE0D}"/>
                </a:ext>
              </a:extLst>
            </p:cNvPr>
            <p:cNvSpPr txBox="1"/>
            <p:nvPr/>
          </p:nvSpPr>
          <p:spPr>
            <a:xfrm>
              <a:off x="8154371" y="147486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59" name="TextBox 58">
              <a:extLst>
                <a:ext uri="{FF2B5EF4-FFF2-40B4-BE49-F238E27FC236}">
                  <a16:creationId xmlns:a16="http://schemas.microsoft.com/office/drawing/2014/main" id="{5104F1D9-F95B-04A2-959A-6EA56263D28D}"/>
                </a:ext>
              </a:extLst>
            </p:cNvPr>
            <p:cNvSpPr txBox="1"/>
            <p:nvPr/>
          </p:nvSpPr>
          <p:spPr>
            <a:xfrm>
              <a:off x="8233417" y="1473695"/>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60" name="Freeform 59">
              <a:extLst>
                <a:ext uri="{FF2B5EF4-FFF2-40B4-BE49-F238E27FC236}">
                  <a16:creationId xmlns:a16="http://schemas.microsoft.com/office/drawing/2014/main" id="{E22C8FDF-A4EA-47C1-0A29-B8D9FB55E44C}"/>
                </a:ext>
              </a:extLst>
            </p:cNvPr>
            <p:cNvSpPr/>
            <p:nvPr/>
          </p:nvSpPr>
          <p:spPr>
            <a:xfrm>
              <a:off x="1457815" y="998002"/>
              <a:ext cx="6923314" cy="1489166"/>
            </a:xfrm>
            <a:custGeom>
              <a:avLst/>
              <a:gdLst>
                <a:gd name="connsiteX0" fmla="*/ 6923314 w 6923314"/>
                <a:gd name="connsiteY0" fmla="*/ 1489166 h 1489166"/>
                <a:gd name="connsiteX1" fmla="*/ 3892731 w 6923314"/>
                <a:gd name="connsiteY1" fmla="*/ 1489166 h 1489166"/>
                <a:gd name="connsiteX2" fmla="*/ 3892731 w 6923314"/>
                <a:gd name="connsiteY2" fmla="*/ 1452590 h 1489166"/>
                <a:gd name="connsiteX3" fmla="*/ 3688951 w 6923314"/>
                <a:gd name="connsiteY3" fmla="*/ 1452590 h 1489166"/>
                <a:gd name="connsiteX4" fmla="*/ 3688951 w 6923314"/>
                <a:gd name="connsiteY4" fmla="*/ 1400339 h 1489166"/>
                <a:gd name="connsiteX5" fmla="*/ 3485170 w 6923314"/>
                <a:gd name="connsiteY5" fmla="*/ 1400339 h 1489166"/>
                <a:gd name="connsiteX6" fmla="*/ 3485170 w 6923314"/>
                <a:gd name="connsiteY6" fmla="*/ 1358537 h 1489166"/>
                <a:gd name="connsiteX7" fmla="*/ 3422468 w 6923314"/>
                <a:gd name="connsiteY7" fmla="*/ 1358537 h 1489166"/>
                <a:gd name="connsiteX8" fmla="*/ 3422468 w 6923314"/>
                <a:gd name="connsiteY8" fmla="*/ 1316736 h 1489166"/>
                <a:gd name="connsiteX9" fmla="*/ 3119410 w 6923314"/>
                <a:gd name="connsiteY9" fmla="*/ 1316736 h 1489166"/>
                <a:gd name="connsiteX10" fmla="*/ 3119410 w 6923314"/>
                <a:gd name="connsiteY10" fmla="*/ 1248809 h 1489166"/>
                <a:gd name="connsiteX11" fmla="*/ 2685723 w 6923314"/>
                <a:gd name="connsiteY11" fmla="*/ 1248809 h 1489166"/>
                <a:gd name="connsiteX12" fmla="*/ 2685723 w 6923314"/>
                <a:gd name="connsiteY12" fmla="*/ 1217459 h 1489166"/>
                <a:gd name="connsiteX13" fmla="*/ 2523744 w 6923314"/>
                <a:gd name="connsiteY13" fmla="*/ 1217459 h 1489166"/>
                <a:gd name="connsiteX14" fmla="*/ 2523744 w 6923314"/>
                <a:gd name="connsiteY14" fmla="*/ 1170432 h 1489166"/>
                <a:gd name="connsiteX15" fmla="*/ 2481943 w 6923314"/>
                <a:gd name="connsiteY15" fmla="*/ 1170432 h 1489166"/>
                <a:gd name="connsiteX16" fmla="*/ 2481943 w 6923314"/>
                <a:gd name="connsiteY16" fmla="*/ 1133856 h 1489166"/>
                <a:gd name="connsiteX17" fmla="*/ 2403566 w 6923314"/>
                <a:gd name="connsiteY17" fmla="*/ 1133856 h 1489166"/>
                <a:gd name="connsiteX18" fmla="*/ 2403566 w 6923314"/>
                <a:gd name="connsiteY18" fmla="*/ 1050254 h 1489166"/>
                <a:gd name="connsiteX19" fmla="*/ 1928078 w 6923314"/>
                <a:gd name="connsiteY19" fmla="*/ 1050254 h 1489166"/>
                <a:gd name="connsiteX20" fmla="*/ 1928078 w 6923314"/>
                <a:gd name="connsiteY20" fmla="*/ 992777 h 1489166"/>
                <a:gd name="connsiteX21" fmla="*/ 1907177 w 6923314"/>
                <a:gd name="connsiteY21" fmla="*/ 992777 h 1489166"/>
                <a:gd name="connsiteX22" fmla="*/ 1907177 w 6923314"/>
                <a:gd name="connsiteY22" fmla="*/ 935301 h 1489166"/>
                <a:gd name="connsiteX23" fmla="*/ 1891502 w 6923314"/>
                <a:gd name="connsiteY23" fmla="*/ 935301 h 1489166"/>
                <a:gd name="connsiteX24" fmla="*/ 1891502 w 6923314"/>
                <a:gd name="connsiteY24" fmla="*/ 862149 h 1489166"/>
                <a:gd name="connsiteX25" fmla="*/ 1802674 w 6923314"/>
                <a:gd name="connsiteY25" fmla="*/ 862149 h 1489166"/>
                <a:gd name="connsiteX26" fmla="*/ 1802674 w 6923314"/>
                <a:gd name="connsiteY26" fmla="*/ 794222 h 1489166"/>
                <a:gd name="connsiteX27" fmla="*/ 1332411 w 6923314"/>
                <a:gd name="connsiteY27" fmla="*/ 794222 h 1489166"/>
                <a:gd name="connsiteX28" fmla="*/ 1332411 w 6923314"/>
                <a:gd name="connsiteY28" fmla="*/ 705395 h 1489166"/>
                <a:gd name="connsiteX29" fmla="*/ 1290610 w 6923314"/>
                <a:gd name="connsiteY29" fmla="*/ 705395 h 1489166"/>
                <a:gd name="connsiteX30" fmla="*/ 1290610 w 6923314"/>
                <a:gd name="connsiteY30" fmla="*/ 663593 h 1489166"/>
                <a:gd name="connsiteX31" fmla="*/ 1269710 w 6923314"/>
                <a:gd name="connsiteY31" fmla="*/ 663593 h 1489166"/>
                <a:gd name="connsiteX32" fmla="*/ 1269710 w 6923314"/>
                <a:gd name="connsiteY32" fmla="*/ 579991 h 1489166"/>
                <a:gd name="connsiteX33" fmla="*/ 1227908 w 6923314"/>
                <a:gd name="connsiteY33" fmla="*/ 579991 h 1489166"/>
                <a:gd name="connsiteX34" fmla="*/ 1227908 w 6923314"/>
                <a:gd name="connsiteY34" fmla="*/ 538190 h 1489166"/>
                <a:gd name="connsiteX35" fmla="*/ 1118180 w 6923314"/>
                <a:gd name="connsiteY35" fmla="*/ 538190 h 1489166"/>
                <a:gd name="connsiteX36" fmla="*/ 1118180 w 6923314"/>
                <a:gd name="connsiteY36" fmla="*/ 506839 h 1489166"/>
                <a:gd name="connsiteX37" fmla="*/ 1018903 w 6923314"/>
                <a:gd name="connsiteY37" fmla="*/ 506839 h 1489166"/>
                <a:gd name="connsiteX38" fmla="*/ 1018903 w 6923314"/>
                <a:gd name="connsiteY38" fmla="*/ 465038 h 1489166"/>
                <a:gd name="connsiteX39" fmla="*/ 851698 w 6923314"/>
                <a:gd name="connsiteY39" fmla="*/ 465038 h 1489166"/>
                <a:gd name="connsiteX40" fmla="*/ 851698 w 6923314"/>
                <a:gd name="connsiteY40" fmla="*/ 428462 h 1489166"/>
                <a:gd name="connsiteX41" fmla="*/ 741970 w 6923314"/>
                <a:gd name="connsiteY41" fmla="*/ 428462 h 1489166"/>
                <a:gd name="connsiteX42" fmla="*/ 741970 w 6923314"/>
                <a:gd name="connsiteY42" fmla="*/ 397111 h 1489166"/>
                <a:gd name="connsiteX43" fmla="*/ 668818 w 6923314"/>
                <a:gd name="connsiteY43" fmla="*/ 397111 h 1489166"/>
                <a:gd name="connsiteX44" fmla="*/ 668818 w 6923314"/>
                <a:gd name="connsiteY44" fmla="*/ 313509 h 1489166"/>
                <a:gd name="connsiteX45" fmla="*/ 653143 w 6923314"/>
                <a:gd name="connsiteY45" fmla="*/ 313509 h 1489166"/>
                <a:gd name="connsiteX46" fmla="*/ 653143 w 6923314"/>
                <a:gd name="connsiteY46" fmla="*/ 198556 h 1489166"/>
                <a:gd name="connsiteX47" fmla="*/ 606116 w 6923314"/>
                <a:gd name="connsiteY47" fmla="*/ 198556 h 1489166"/>
                <a:gd name="connsiteX48" fmla="*/ 606116 w 6923314"/>
                <a:gd name="connsiteY48" fmla="*/ 161980 h 1489166"/>
                <a:gd name="connsiteX49" fmla="*/ 527739 w 6923314"/>
                <a:gd name="connsiteY49" fmla="*/ 161980 h 1489166"/>
                <a:gd name="connsiteX50" fmla="*/ 527739 w 6923314"/>
                <a:gd name="connsiteY50" fmla="*/ 130629 h 1489166"/>
                <a:gd name="connsiteX51" fmla="*/ 418011 w 6923314"/>
                <a:gd name="connsiteY51" fmla="*/ 130629 h 1489166"/>
                <a:gd name="connsiteX52" fmla="*/ 418011 w 6923314"/>
                <a:gd name="connsiteY52" fmla="*/ 94053 h 1489166"/>
                <a:gd name="connsiteX53" fmla="*/ 318734 w 6923314"/>
                <a:gd name="connsiteY53" fmla="*/ 94053 h 1489166"/>
                <a:gd name="connsiteX54" fmla="*/ 318734 w 6923314"/>
                <a:gd name="connsiteY54" fmla="*/ 57477 h 1489166"/>
                <a:gd name="connsiteX55" fmla="*/ 120178 w 6923314"/>
                <a:gd name="connsiteY55" fmla="*/ 57477 h 1489166"/>
                <a:gd name="connsiteX56" fmla="*/ 120178 w 6923314"/>
                <a:gd name="connsiteY56" fmla="*/ 0 h 1489166"/>
                <a:gd name="connsiteX57" fmla="*/ 0 w 6923314"/>
                <a:gd name="connsiteY57" fmla="*/ 0 h 14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923314" h="1489166">
                  <a:moveTo>
                    <a:pt x="6923314" y="1489166"/>
                  </a:moveTo>
                  <a:lnTo>
                    <a:pt x="3892731" y="1489166"/>
                  </a:lnTo>
                  <a:lnTo>
                    <a:pt x="3892731" y="1452590"/>
                  </a:lnTo>
                  <a:lnTo>
                    <a:pt x="3688951" y="1452590"/>
                  </a:lnTo>
                  <a:lnTo>
                    <a:pt x="3688951" y="1400339"/>
                  </a:lnTo>
                  <a:lnTo>
                    <a:pt x="3485170" y="1400339"/>
                  </a:lnTo>
                  <a:lnTo>
                    <a:pt x="3485170" y="1358537"/>
                  </a:lnTo>
                  <a:lnTo>
                    <a:pt x="3422468" y="1358537"/>
                  </a:lnTo>
                  <a:lnTo>
                    <a:pt x="3422468" y="1316736"/>
                  </a:lnTo>
                  <a:lnTo>
                    <a:pt x="3119410" y="1316736"/>
                  </a:lnTo>
                  <a:lnTo>
                    <a:pt x="3119410" y="1248809"/>
                  </a:lnTo>
                  <a:lnTo>
                    <a:pt x="2685723" y="1248809"/>
                  </a:lnTo>
                  <a:lnTo>
                    <a:pt x="2685723" y="1217459"/>
                  </a:lnTo>
                  <a:lnTo>
                    <a:pt x="2523744" y="1217459"/>
                  </a:lnTo>
                  <a:lnTo>
                    <a:pt x="2523744" y="1170432"/>
                  </a:lnTo>
                  <a:lnTo>
                    <a:pt x="2481943" y="1170432"/>
                  </a:lnTo>
                  <a:lnTo>
                    <a:pt x="2481943" y="1133856"/>
                  </a:lnTo>
                  <a:lnTo>
                    <a:pt x="2403566" y="1133856"/>
                  </a:lnTo>
                  <a:lnTo>
                    <a:pt x="2403566" y="1050254"/>
                  </a:lnTo>
                  <a:lnTo>
                    <a:pt x="1928078" y="1050254"/>
                  </a:lnTo>
                  <a:lnTo>
                    <a:pt x="1928078" y="992777"/>
                  </a:lnTo>
                  <a:lnTo>
                    <a:pt x="1907177" y="992777"/>
                  </a:lnTo>
                  <a:lnTo>
                    <a:pt x="1907177" y="935301"/>
                  </a:lnTo>
                  <a:lnTo>
                    <a:pt x="1891502" y="935301"/>
                  </a:lnTo>
                  <a:lnTo>
                    <a:pt x="1891502" y="862149"/>
                  </a:lnTo>
                  <a:lnTo>
                    <a:pt x="1802674" y="862149"/>
                  </a:lnTo>
                  <a:lnTo>
                    <a:pt x="1802674" y="794222"/>
                  </a:lnTo>
                  <a:lnTo>
                    <a:pt x="1332411" y="794222"/>
                  </a:lnTo>
                  <a:lnTo>
                    <a:pt x="1332411" y="705395"/>
                  </a:lnTo>
                  <a:lnTo>
                    <a:pt x="1290610" y="705395"/>
                  </a:lnTo>
                  <a:lnTo>
                    <a:pt x="1290610" y="663593"/>
                  </a:lnTo>
                  <a:lnTo>
                    <a:pt x="1269710" y="663593"/>
                  </a:lnTo>
                  <a:lnTo>
                    <a:pt x="1269710" y="579991"/>
                  </a:lnTo>
                  <a:lnTo>
                    <a:pt x="1227908" y="579991"/>
                  </a:lnTo>
                  <a:lnTo>
                    <a:pt x="1227908" y="538190"/>
                  </a:lnTo>
                  <a:lnTo>
                    <a:pt x="1118180" y="538190"/>
                  </a:lnTo>
                  <a:lnTo>
                    <a:pt x="1118180" y="506839"/>
                  </a:lnTo>
                  <a:lnTo>
                    <a:pt x="1018903" y="506839"/>
                  </a:lnTo>
                  <a:lnTo>
                    <a:pt x="1018903" y="465038"/>
                  </a:lnTo>
                  <a:lnTo>
                    <a:pt x="851698" y="465038"/>
                  </a:lnTo>
                  <a:lnTo>
                    <a:pt x="851698" y="428462"/>
                  </a:lnTo>
                  <a:lnTo>
                    <a:pt x="741970" y="428462"/>
                  </a:lnTo>
                  <a:lnTo>
                    <a:pt x="741970" y="397111"/>
                  </a:lnTo>
                  <a:lnTo>
                    <a:pt x="668818" y="397111"/>
                  </a:lnTo>
                  <a:lnTo>
                    <a:pt x="668818" y="313509"/>
                  </a:lnTo>
                  <a:lnTo>
                    <a:pt x="653143" y="313509"/>
                  </a:lnTo>
                  <a:lnTo>
                    <a:pt x="653143" y="198556"/>
                  </a:lnTo>
                  <a:lnTo>
                    <a:pt x="606116" y="198556"/>
                  </a:lnTo>
                  <a:lnTo>
                    <a:pt x="606116" y="161980"/>
                  </a:lnTo>
                  <a:lnTo>
                    <a:pt x="527739" y="161980"/>
                  </a:lnTo>
                  <a:lnTo>
                    <a:pt x="527739" y="130629"/>
                  </a:lnTo>
                  <a:lnTo>
                    <a:pt x="418011" y="130629"/>
                  </a:lnTo>
                  <a:lnTo>
                    <a:pt x="418011" y="94053"/>
                  </a:lnTo>
                  <a:lnTo>
                    <a:pt x="318734" y="94053"/>
                  </a:lnTo>
                  <a:lnTo>
                    <a:pt x="318734" y="57477"/>
                  </a:lnTo>
                  <a:lnTo>
                    <a:pt x="120178" y="57477"/>
                  </a:lnTo>
                  <a:lnTo>
                    <a:pt x="120178"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95D4BCE9-0618-9807-38F8-5BAA93EC651D}"/>
                </a:ext>
              </a:extLst>
            </p:cNvPr>
            <p:cNvSpPr txBox="1"/>
            <p:nvPr/>
          </p:nvSpPr>
          <p:spPr>
            <a:xfrm>
              <a:off x="1725847" y="969184"/>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3" name="TextBox 62">
              <a:extLst>
                <a:ext uri="{FF2B5EF4-FFF2-40B4-BE49-F238E27FC236}">
                  <a16:creationId xmlns:a16="http://schemas.microsoft.com/office/drawing/2014/main" id="{51B6C177-AC07-7070-F2C7-979F3029F890}"/>
                </a:ext>
              </a:extLst>
            </p:cNvPr>
            <p:cNvSpPr txBox="1"/>
            <p:nvPr/>
          </p:nvSpPr>
          <p:spPr>
            <a:xfrm>
              <a:off x="2582394" y="1458153"/>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4" name="TextBox 63">
              <a:extLst>
                <a:ext uri="{FF2B5EF4-FFF2-40B4-BE49-F238E27FC236}">
                  <a16:creationId xmlns:a16="http://schemas.microsoft.com/office/drawing/2014/main" id="{25121F4E-16AF-84D1-A5F0-17DA6CCDA5A6}"/>
                </a:ext>
              </a:extLst>
            </p:cNvPr>
            <p:cNvSpPr txBox="1"/>
            <p:nvPr/>
          </p:nvSpPr>
          <p:spPr>
            <a:xfrm>
              <a:off x="2617834" y="152895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5" name="TextBox 64">
              <a:extLst>
                <a:ext uri="{FF2B5EF4-FFF2-40B4-BE49-F238E27FC236}">
                  <a16:creationId xmlns:a16="http://schemas.microsoft.com/office/drawing/2014/main" id="{BB996903-F77D-89A0-1E07-EF0348526FAD}"/>
                </a:ext>
              </a:extLst>
            </p:cNvPr>
            <p:cNvSpPr txBox="1"/>
            <p:nvPr/>
          </p:nvSpPr>
          <p:spPr>
            <a:xfrm>
              <a:off x="2815952" y="1640705"/>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6" name="TextBox 65">
              <a:extLst>
                <a:ext uri="{FF2B5EF4-FFF2-40B4-BE49-F238E27FC236}">
                  <a16:creationId xmlns:a16="http://schemas.microsoft.com/office/drawing/2014/main" id="{822AFC2B-F623-2661-B689-C803C44F05DF}"/>
                </a:ext>
              </a:extLst>
            </p:cNvPr>
            <p:cNvSpPr txBox="1"/>
            <p:nvPr/>
          </p:nvSpPr>
          <p:spPr>
            <a:xfrm>
              <a:off x="3600777" y="1897622"/>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7" name="TextBox 66">
              <a:extLst>
                <a:ext uri="{FF2B5EF4-FFF2-40B4-BE49-F238E27FC236}">
                  <a16:creationId xmlns:a16="http://schemas.microsoft.com/office/drawing/2014/main" id="{1F8532F5-FFA6-4C43-0827-0B49B1A2CAFA}"/>
                </a:ext>
              </a:extLst>
            </p:cNvPr>
            <p:cNvSpPr txBox="1"/>
            <p:nvPr/>
          </p:nvSpPr>
          <p:spPr>
            <a:xfrm>
              <a:off x="3783109" y="197592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8" name="TextBox 67">
              <a:extLst>
                <a:ext uri="{FF2B5EF4-FFF2-40B4-BE49-F238E27FC236}">
                  <a16:creationId xmlns:a16="http://schemas.microsoft.com/office/drawing/2014/main" id="{B123F524-987C-1AC8-4765-B21CA78AB3E7}"/>
                </a:ext>
              </a:extLst>
            </p:cNvPr>
            <p:cNvSpPr txBox="1"/>
            <p:nvPr/>
          </p:nvSpPr>
          <p:spPr>
            <a:xfrm>
              <a:off x="3868035" y="206012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69" name="TextBox 68">
              <a:extLst>
                <a:ext uri="{FF2B5EF4-FFF2-40B4-BE49-F238E27FC236}">
                  <a16:creationId xmlns:a16="http://schemas.microsoft.com/office/drawing/2014/main" id="{AB1944BD-52C8-9A7F-8E87-123929D49148}"/>
                </a:ext>
              </a:extLst>
            </p:cNvPr>
            <p:cNvSpPr txBox="1"/>
            <p:nvPr/>
          </p:nvSpPr>
          <p:spPr>
            <a:xfrm>
              <a:off x="4407469" y="209606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0" name="TextBox 69">
              <a:extLst>
                <a:ext uri="{FF2B5EF4-FFF2-40B4-BE49-F238E27FC236}">
                  <a16:creationId xmlns:a16="http://schemas.microsoft.com/office/drawing/2014/main" id="{08858282-1E92-4AEE-553A-78AB9DAC2F6B}"/>
                </a:ext>
              </a:extLst>
            </p:cNvPr>
            <p:cNvSpPr txBox="1"/>
            <p:nvPr/>
          </p:nvSpPr>
          <p:spPr>
            <a:xfrm>
              <a:off x="4484130" y="2153094"/>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1" name="TextBox 70">
              <a:extLst>
                <a:ext uri="{FF2B5EF4-FFF2-40B4-BE49-F238E27FC236}">
                  <a16:creationId xmlns:a16="http://schemas.microsoft.com/office/drawing/2014/main" id="{89600BEF-9520-50C7-70B8-9FB8D51AE4B0}"/>
                </a:ext>
              </a:extLst>
            </p:cNvPr>
            <p:cNvSpPr txBox="1"/>
            <p:nvPr/>
          </p:nvSpPr>
          <p:spPr>
            <a:xfrm>
              <a:off x="6249868" y="233328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2" name="TextBox 71">
              <a:extLst>
                <a:ext uri="{FF2B5EF4-FFF2-40B4-BE49-F238E27FC236}">
                  <a16:creationId xmlns:a16="http://schemas.microsoft.com/office/drawing/2014/main" id="{104224F3-A11F-7620-2833-A59E4A37668B}"/>
                </a:ext>
              </a:extLst>
            </p:cNvPr>
            <p:cNvSpPr txBox="1"/>
            <p:nvPr/>
          </p:nvSpPr>
          <p:spPr>
            <a:xfrm>
              <a:off x="6984579"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3" name="TextBox 72">
              <a:extLst>
                <a:ext uri="{FF2B5EF4-FFF2-40B4-BE49-F238E27FC236}">
                  <a16:creationId xmlns:a16="http://schemas.microsoft.com/office/drawing/2014/main" id="{F2997400-8FC0-7E92-E602-A7CB9DC3C389}"/>
                </a:ext>
              </a:extLst>
            </p:cNvPr>
            <p:cNvSpPr txBox="1"/>
            <p:nvPr/>
          </p:nvSpPr>
          <p:spPr>
            <a:xfrm>
              <a:off x="7325967" y="2331602"/>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4" name="TextBox 73">
              <a:extLst>
                <a:ext uri="{FF2B5EF4-FFF2-40B4-BE49-F238E27FC236}">
                  <a16:creationId xmlns:a16="http://schemas.microsoft.com/office/drawing/2014/main" id="{D5FFBCBC-90B9-1224-EECF-4C21FA767CA5}"/>
                </a:ext>
              </a:extLst>
            </p:cNvPr>
            <p:cNvSpPr txBox="1"/>
            <p:nvPr/>
          </p:nvSpPr>
          <p:spPr>
            <a:xfrm>
              <a:off x="5841725" y="233218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5" name="TextBox 74">
              <a:extLst>
                <a:ext uri="{FF2B5EF4-FFF2-40B4-BE49-F238E27FC236}">
                  <a16:creationId xmlns:a16="http://schemas.microsoft.com/office/drawing/2014/main" id="{F75B54A0-6C7B-9E67-891B-399FCFC09755}"/>
                </a:ext>
              </a:extLst>
            </p:cNvPr>
            <p:cNvSpPr txBox="1"/>
            <p:nvPr/>
          </p:nvSpPr>
          <p:spPr>
            <a:xfrm>
              <a:off x="7504171"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6" name="TextBox 75">
              <a:extLst>
                <a:ext uri="{FF2B5EF4-FFF2-40B4-BE49-F238E27FC236}">
                  <a16:creationId xmlns:a16="http://schemas.microsoft.com/office/drawing/2014/main" id="{4E18C1B5-5142-2A2C-5BC3-7E9C89575F18}"/>
                </a:ext>
              </a:extLst>
            </p:cNvPr>
            <p:cNvSpPr txBox="1"/>
            <p:nvPr/>
          </p:nvSpPr>
          <p:spPr>
            <a:xfrm>
              <a:off x="7541927" y="233227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7" name="TextBox 76">
              <a:extLst>
                <a:ext uri="{FF2B5EF4-FFF2-40B4-BE49-F238E27FC236}">
                  <a16:creationId xmlns:a16="http://schemas.microsoft.com/office/drawing/2014/main" id="{BE2DECE7-C147-C918-C980-E39378BC3705}"/>
                </a:ext>
              </a:extLst>
            </p:cNvPr>
            <p:cNvSpPr txBox="1"/>
            <p:nvPr/>
          </p:nvSpPr>
          <p:spPr>
            <a:xfrm>
              <a:off x="7612498" y="2334793"/>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8" name="TextBox 77">
              <a:extLst>
                <a:ext uri="{FF2B5EF4-FFF2-40B4-BE49-F238E27FC236}">
                  <a16:creationId xmlns:a16="http://schemas.microsoft.com/office/drawing/2014/main" id="{9B704811-2903-48A7-981A-94E1794149B1}"/>
                </a:ext>
              </a:extLst>
            </p:cNvPr>
            <p:cNvSpPr txBox="1"/>
            <p:nvPr/>
          </p:nvSpPr>
          <p:spPr>
            <a:xfrm>
              <a:off x="8206959"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79" name="TextBox 78">
              <a:extLst>
                <a:ext uri="{FF2B5EF4-FFF2-40B4-BE49-F238E27FC236}">
                  <a16:creationId xmlns:a16="http://schemas.microsoft.com/office/drawing/2014/main" id="{CCB270FA-6930-3934-A4C0-0AF96BBC14E5}"/>
                </a:ext>
              </a:extLst>
            </p:cNvPr>
            <p:cNvSpPr txBox="1"/>
            <p:nvPr/>
          </p:nvSpPr>
          <p:spPr>
            <a:xfrm>
              <a:off x="6333369" y="2333602"/>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0" name="TextBox 79">
              <a:extLst>
                <a:ext uri="{FF2B5EF4-FFF2-40B4-BE49-F238E27FC236}">
                  <a16:creationId xmlns:a16="http://schemas.microsoft.com/office/drawing/2014/main" id="{C2A92DC5-D512-48AF-F1B6-BD792D219E56}"/>
                </a:ext>
              </a:extLst>
            </p:cNvPr>
            <p:cNvSpPr txBox="1"/>
            <p:nvPr/>
          </p:nvSpPr>
          <p:spPr>
            <a:xfrm>
              <a:off x="6342578"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1" name="TextBox 80">
              <a:extLst>
                <a:ext uri="{FF2B5EF4-FFF2-40B4-BE49-F238E27FC236}">
                  <a16:creationId xmlns:a16="http://schemas.microsoft.com/office/drawing/2014/main" id="{7843497E-5696-3DD6-36A9-53467ACC8872}"/>
                </a:ext>
              </a:extLst>
            </p:cNvPr>
            <p:cNvSpPr txBox="1"/>
            <p:nvPr/>
          </p:nvSpPr>
          <p:spPr>
            <a:xfrm>
              <a:off x="5625156"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2" name="TextBox 81">
              <a:extLst>
                <a:ext uri="{FF2B5EF4-FFF2-40B4-BE49-F238E27FC236}">
                  <a16:creationId xmlns:a16="http://schemas.microsoft.com/office/drawing/2014/main" id="{23B35FA2-77D6-2C62-5F64-10BA6082FD83}"/>
                </a:ext>
              </a:extLst>
            </p:cNvPr>
            <p:cNvSpPr txBox="1"/>
            <p:nvPr/>
          </p:nvSpPr>
          <p:spPr>
            <a:xfrm>
              <a:off x="5641017" y="2330900"/>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3" name="TextBox 82">
              <a:extLst>
                <a:ext uri="{FF2B5EF4-FFF2-40B4-BE49-F238E27FC236}">
                  <a16:creationId xmlns:a16="http://schemas.microsoft.com/office/drawing/2014/main" id="{251B1510-808C-C843-B866-B1FD7B9D4F07}"/>
                </a:ext>
              </a:extLst>
            </p:cNvPr>
            <p:cNvSpPr txBox="1"/>
            <p:nvPr/>
          </p:nvSpPr>
          <p:spPr>
            <a:xfrm>
              <a:off x="5653432" y="2333731"/>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4" name="TextBox 83">
              <a:extLst>
                <a:ext uri="{FF2B5EF4-FFF2-40B4-BE49-F238E27FC236}">
                  <a16:creationId xmlns:a16="http://schemas.microsoft.com/office/drawing/2014/main" id="{889ABBFF-98F7-CEB8-359E-0A5F5839074B}"/>
                </a:ext>
              </a:extLst>
            </p:cNvPr>
            <p:cNvSpPr txBox="1"/>
            <p:nvPr/>
          </p:nvSpPr>
          <p:spPr>
            <a:xfrm>
              <a:off x="5686598" y="2330899"/>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5" name="TextBox 84">
              <a:extLst>
                <a:ext uri="{FF2B5EF4-FFF2-40B4-BE49-F238E27FC236}">
                  <a16:creationId xmlns:a16="http://schemas.microsoft.com/office/drawing/2014/main" id="{AA4FBE00-EAB7-0091-4A55-CCDE51409C30}"/>
                </a:ext>
              </a:extLst>
            </p:cNvPr>
            <p:cNvSpPr txBox="1"/>
            <p:nvPr/>
          </p:nvSpPr>
          <p:spPr>
            <a:xfrm>
              <a:off x="5707278" y="2330898"/>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6" name="TextBox 85">
              <a:extLst>
                <a:ext uri="{FF2B5EF4-FFF2-40B4-BE49-F238E27FC236}">
                  <a16:creationId xmlns:a16="http://schemas.microsoft.com/office/drawing/2014/main" id="{2EE56CC5-7C41-4C51-19D1-4AA4069211BC}"/>
                </a:ext>
              </a:extLst>
            </p:cNvPr>
            <p:cNvSpPr txBox="1"/>
            <p:nvPr/>
          </p:nvSpPr>
          <p:spPr>
            <a:xfrm>
              <a:off x="5753236" y="2330897"/>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7" name="TextBox 86">
              <a:extLst>
                <a:ext uri="{FF2B5EF4-FFF2-40B4-BE49-F238E27FC236}">
                  <a16:creationId xmlns:a16="http://schemas.microsoft.com/office/drawing/2014/main" id="{0BCEA3C0-D50E-67CB-CFBE-984699DF3B20}"/>
                </a:ext>
              </a:extLst>
            </p:cNvPr>
            <p:cNvSpPr txBox="1"/>
            <p:nvPr/>
          </p:nvSpPr>
          <p:spPr>
            <a:xfrm>
              <a:off x="5792566" y="2330896"/>
              <a:ext cx="253916" cy="3462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a:t>
              </a:r>
            </a:p>
          </p:txBody>
        </p:sp>
        <p:sp>
          <p:nvSpPr>
            <p:cNvPr id="89" name="TextBox 88">
              <a:extLst>
                <a:ext uri="{FF2B5EF4-FFF2-40B4-BE49-F238E27FC236}">
                  <a16:creationId xmlns:a16="http://schemas.microsoft.com/office/drawing/2014/main" id="{B4C54133-C479-CFDE-3BCB-23F6104F3A4D}"/>
                </a:ext>
              </a:extLst>
            </p:cNvPr>
            <p:cNvSpPr txBox="1"/>
            <p:nvPr/>
          </p:nvSpPr>
          <p:spPr>
            <a:xfrm>
              <a:off x="1457815" y="3911267"/>
              <a:ext cx="7122922"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Progression-Free Survival,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113A9602-3E77-55D9-296F-3C9446E593EC}"/>
                </a:ext>
              </a:extLst>
            </p:cNvPr>
            <p:cNvSpPr txBox="1"/>
            <p:nvPr/>
          </p:nvSpPr>
          <p:spPr>
            <a:xfrm rot="16200000">
              <a:off x="-416530" y="2163144"/>
              <a:ext cx="2676533"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Probability, %</a:t>
              </a:r>
            </a:p>
          </p:txBody>
        </p:sp>
      </p:grpSp>
      <p:graphicFrame>
        <p:nvGraphicFramePr>
          <p:cNvPr id="3" name="Chart 2">
            <a:extLst>
              <a:ext uri="{FF2B5EF4-FFF2-40B4-BE49-F238E27FC236}">
                <a16:creationId xmlns:a16="http://schemas.microsoft.com/office/drawing/2014/main" id="{9C81685F-0841-A8FF-9BCC-A550080ED62D}"/>
              </a:ext>
            </a:extLst>
          </p:cNvPr>
          <p:cNvGraphicFramePr/>
          <p:nvPr/>
        </p:nvGraphicFramePr>
        <p:xfrm>
          <a:off x="1291662" y="1140288"/>
          <a:ext cx="10391015" cy="417691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04B5EC8D-CF88-DB95-1BB4-0649F4FE35D7}"/>
              </a:ext>
            </a:extLst>
          </p:cNvPr>
          <p:cNvSpPr/>
          <p:nvPr/>
        </p:nvSpPr>
        <p:spPr>
          <a:xfrm>
            <a:off x="1512712" y="1189653"/>
            <a:ext cx="170795" cy="35114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3F5A601-9EC9-9077-CB80-290C4600842B}"/>
              </a:ext>
            </a:extLst>
          </p:cNvPr>
          <p:cNvSpPr txBox="1"/>
          <p:nvPr/>
        </p:nvSpPr>
        <p:spPr>
          <a:xfrm>
            <a:off x="1284380" y="1128658"/>
            <a:ext cx="1186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graphicFrame>
        <p:nvGraphicFramePr>
          <p:cNvPr id="10" name="Table 9">
            <a:extLst>
              <a:ext uri="{FF2B5EF4-FFF2-40B4-BE49-F238E27FC236}">
                <a16:creationId xmlns:a16="http://schemas.microsoft.com/office/drawing/2014/main" id="{61443D98-C075-21EC-2337-4A8D6620AEF9}"/>
              </a:ext>
            </a:extLst>
          </p:cNvPr>
          <p:cNvGraphicFramePr>
            <a:graphicFrameLocks noGrp="1"/>
          </p:cNvGraphicFramePr>
          <p:nvPr/>
        </p:nvGraphicFramePr>
        <p:xfrm>
          <a:off x="3361168" y="3785037"/>
          <a:ext cx="7941553" cy="951417"/>
        </p:xfrm>
        <a:graphic>
          <a:graphicData uri="http://schemas.openxmlformats.org/drawingml/2006/table">
            <a:tbl>
              <a:tblPr firstRow="1" bandRow="1"/>
              <a:tblGrid>
                <a:gridCol w="1006675">
                  <a:extLst>
                    <a:ext uri="{9D8B030D-6E8A-4147-A177-3AD203B41FA5}">
                      <a16:colId xmlns:a16="http://schemas.microsoft.com/office/drawing/2014/main" val="1834850656"/>
                    </a:ext>
                  </a:extLst>
                </a:gridCol>
                <a:gridCol w="1342235">
                  <a:extLst>
                    <a:ext uri="{9D8B030D-6E8A-4147-A177-3AD203B41FA5}">
                      <a16:colId xmlns:a16="http://schemas.microsoft.com/office/drawing/2014/main" val="1118006086"/>
                    </a:ext>
                  </a:extLst>
                </a:gridCol>
                <a:gridCol w="1342235">
                  <a:extLst>
                    <a:ext uri="{9D8B030D-6E8A-4147-A177-3AD203B41FA5}">
                      <a16:colId xmlns:a16="http://schemas.microsoft.com/office/drawing/2014/main" val="3677509166"/>
                    </a:ext>
                  </a:extLst>
                </a:gridCol>
                <a:gridCol w="2125204">
                  <a:extLst>
                    <a:ext uri="{9D8B030D-6E8A-4147-A177-3AD203B41FA5}">
                      <a16:colId xmlns:a16="http://schemas.microsoft.com/office/drawing/2014/main" val="209989070"/>
                    </a:ext>
                  </a:extLst>
                </a:gridCol>
                <a:gridCol w="2125204">
                  <a:extLst>
                    <a:ext uri="{9D8B030D-6E8A-4147-A177-3AD203B41FA5}">
                      <a16:colId xmlns:a16="http://schemas.microsoft.com/office/drawing/2014/main" val="3689664411"/>
                    </a:ext>
                  </a:extLst>
                </a:gridCol>
              </a:tblGrid>
              <a:tr h="317139">
                <a:tc>
                  <a:txBody>
                    <a:bodyPr/>
                    <a:lstStyle/>
                    <a:p>
                      <a:endParaRPr lang="en-US" sz="1300" dirty="0">
                        <a:solidFill>
                          <a:schemeClr val="tx1"/>
                        </a:solidFill>
                      </a:endParaRPr>
                    </a:p>
                  </a:txBody>
                  <a:tcPr marL="0" marR="0" marT="0" marB="0"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No. of Patients</a:t>
                      </a:r>
                    </a:p>
                  </a:txBody>
                  <a:tcPr marL="0" marR="0" marT="0" marB="0"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No. of Events</a:t>
                      </a:r>
                    </a:p>
                  </a:txBody>
                  <a:tcPr marL="0" marR="0" marT="0" marB="0"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Median (95% CI)</a:t>
                      </a:r>
                    </a:p>
                  </a:txBody>
                  <a:tcPr marL="0" marR="0" marT="0" marB="0"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300" dirty="0">
                          <a:solidFill>
                            <a:schemeClr val="tx1"/>
                          </a:solidFill>
                        </a:rPr>
                        <a:t>HR (95% CI)</a:t>
                      </a:r>
                    </a:p>
                  </a:txBody>
                  <a:tcPr marL="0" marR="0" marT="0" marB="0" anchor="ct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3095812"/>
                  </a:ext>
                </a:extLst>
              </a:tr>
              <a:tr h="317139">
                <a:tc>
                  <a:txBody>
                    <a:bodyPr/>
                    <a:lstStyle/>
                    <a:p>
                      <a:r>
                        <a:rPr lang="en-US" sz="1300" dirty="0">
                          <a:solidFill>
                            <a:schemeClr val="accent1"/>
                          </a:solidFill>
                        </a:rPr>
                        <a:t> Nirogacestat</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300" dirty="0">
                          <a:solidFill>
                            <a:schemeClr val="tx1"/>
                          </a:solidFill>
                        </a:rPr>
                        <a:t>70</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300" dirty="0">
                          <a:solidFill>
                            <a:schemeClr val="tx1"/>
                          </a:solidFill>
                        </a:rPr>
                        <a:t>12</a:t>
                      </a: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a:r>
                        <a:rPr lang="en-US" sz="1300" dirty="0">
                          <a:solidFill>
                            <a:schemeClr val="tx1"/>
                          </a:solidFill>
                        </a:rPr>
                        <a:t>NE (NE-NE)</a:t>
                      </a:r>
                    </a:p>
                  </a:txBody>
                  <a:tcPr marL="0" marR="0" marT="0" marB="0" anchor="ctr">
                    <a:lnT w="12700" cap="flat" cmpd="sng" algn="ctr">
                      <a:solidFill>
                        <a:schemeClr val="tx1"/>
                      </a:solidFill>
                      <a:prstDash val="solid"/>
                      <a:round/>
                      <a:headEnd type="none" w="med" len="med"/>
                      <a:tailEnd type="none" w="med" len="med"/>
                    </a:lnT>
                    <a:noFill/>
                  </a:tcPr>
                </a:tc>
                <a:tc rowSpan="2">
                  <a:txBody>
                    <a:bodyPr/>
                    <a:lstStyle/>
                    <a:p>
                      <a:pPr algn="ctr"/>
                      <a:r>
                        <a:rPr lang="en-US" sz="1300" dirty="0">
                          <a:solidFill>
                            <a:schemeClr val="tx1"/>
                          </a:solidFill>
                        </a:rPr>
                        <a:t>0.29 (0.15-0.55)</a:t>
                      </a:r>
                    </a:p>
                    <a:p>
                      <a:pPr algn="ctr"/>
                      <a:r>
                        <a:rPr lang="en-US" sz="1300" i="1" dirty="0">
                          <a:solidFill>
                            <a:schemeClr val="tx1"/>
                          </a:solidFill>
                        </a:rPr>
                        <a:t>P </a:t>
                      </a:r>
                      <a:r>
                        <a:rPr lang="en-US" sz="1300" dirty="0">
                          <a:solidFill>
                            <a:schemeClr val="tx1"/>
                          </a:solidFill>
                        </a:rPr>
                        <a:t>&lt; .001</a:t>
                      </a:r>
                    </a:p>
                  </a:txBody>
                  <a:tcPr marL="0" marR="0" marT="0" marB="0" anchor="ct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2014890907"/>
                  </a:ext>
                </a:extLst>
              </a:tr>
              <a:tr h="317139">
                <a:tc>
                  <a:txBody>
                    <a:bodyPr/>
                    <a:lstStyle/>
                    <a:p>
                      <a:r>
                        <a:rPr lang="en-US" sz="1300" dirty="0">
                          <a:solidFill>
                            <a:schemeClr val="accent3"/>
                          </a:solidFill>
                        </a:rPr>
                        <a:t> Placebo</a:t>
                      </a:r>
                    </a:p>
                  </a:txBody>
                  <a:tcPr marL="0" marR="0" marT="0" marB="0" anchor="ctr">
                    <a:lnB w="19050" cap="flat" cmpd="sng" algn="ctr">
                      <a:noFill/>
                      <a:prstDash val="solid"/>
                      <a:round/>
                      <a:headEnd type="none" w="med" len="med"/>
                      <a:tailEnd type="none" w="med" len="med"/>
                    </a:lnB>
                    <a:noFill/>
                  </a:tcPr>
                </a:tc>
                <a:tc>
                  <a:txBody>
                    <a:bodyPr/>
                    <a:lstStyle/>
                    <a:p>
                      <a:pPr algn="ctr"/>
                      <a:r>
                        <a:rPr lang="en-US" sz="1300" dirty="0">
                          <a:solidFill>
                            <a:schemeClr val="tx1"/>
                          </a:solidFill>
                        </a:rPr>
                        <a:t>72</a:t>
                      </a:r>
                    </a:p>
                  </a:txBody>
                  <a:tcPr marL="0" marR="0" marT="0" marB="0" anchor="ctr">
                    <a:lnB w="19050" cap="flat" cmpd="sng" algn="ctr">
                      <a:noFill/>
                      <a:prstDash val="solid"/>
                      <a:round/>
                      <a:headEnd type="none" w="med" len="med"/>
                      <a:tailEnd type="none" w="med" len="med"/>
                    </a:lnB>
                    <a:noFill/>
                  </a:tcPr>
                </a:tc>
                <a:tc>
                  <a:txBody>
                    <a:bodyPr/>
                    <a:lstStyle/>
                    <a:p>
                      <a:pPr algn="ctr"/>
                      <a:r>
                        <a:rPr lang="en-US" sz="1300" dirty="0">
                          <a:solidFill>
                            <a:schemeClr val="tx1"/>
                          </a:solidFill>
                        </a:rPr>
                        <a:t>37</a:t>
                      </a:r>
                    </a:p>
                  </a:txBody>
                  <a:tcPr marL="0" marR="0" marT="0" marB="0" anchor="ctr">
                    <a:lnB w="19050" cap="flat" cmpd="sng" algn="ctr">
                      <a:noFill/>
                      <a:prstDash val="solid"/>
                      <a:round/>
                      <a:headEnd type="none" w="med" len="med"/>
                      <a:tailEnd type="none" w="med" len="med"/>
                    </a:lnB>
                    <a:noFill/>
                  </a:tcPr>
                </a:tc>
                <a:tc>
                  <a:txBody>
                    <a:bodyPr/>
                    <a:lstStyle/>
                    <a:p>
                      <a:pPr algn="ctr"/>
                      <a:r>
                        <a:rPr lang="en-US" sz="1300" dirty="0">
                          <a:solidFill>
                            <a:schemeClr val="tx1"/>
                          </a:solidFill>
                        </a:rPr>
                        <a:t>15.1 (8.4-NE)</a:t>
                      </a:r>
                    </a:p>
                  </a:txBody>
                  <a:tcPr marL="0" marR="0" marT="0" marB="0" anchor="ctr">
                    <a:lnB w="19050" cap="flat" cmpd="sng" algn="ctr">
                      <a:noFill/>
                      <a:prstDash val="solid"/>
                      <a:round/>
                      <a:headEnd type="none" w="med" len="med"/>
                      <a:tailEnd type="none" w="med" len="med"/>
                    </a:lnB>
                    <a:noFill/>
                  </a:tcPr>
                </a:tc>
                <a:tc vMerge="1">
                  <a:txBody>
                    <a:bodyPr/>
                    <a:lstStyle/>
                    <a:p>
                      <a:pPr algn="ctr"/>
                      <a:endParaRPr lang="en-US" sz="1000" dirty="0"/>
                    </a:p>
                  </a:txBody>
                  <a:tcPr marL="0" marR="0" marT="0" marB="0" anchor="ctr"/>
                </a:tc>
                <a:extLst>
                  <a:ext uri="{0D108BD9-81ED-4DB2-BD59-A6C34878D82A}">
                    <a16:rowId xmlns:a16="http://schemas.microsoft.com/office/drawing/2014/main" val="1020078513"/>
                  </a:ext>
                </a:extLst>
              </a:tr>
            </a:tbl>
          </a:graphicData>
        </a:graphic>
      </p:graphicFrame>
      <p:sp>
        <p:nvSpPr>
          <p:cNvPr id="46" name="Rectangle 45">
            <a:extLst>
              <a:ext uri="{FF2B5EF4-FFF2-40B4-BE49-F238E27FC236}">
                <a16:creationId xmlns:a16="http://schemas.microsoft.com/office/drawing/2014/main" id="{A743C81A-560A-90C7-6744-25CB1F8E812A}"/>
              </a:ext>
            </a:extLst>
          </p:cNvPr>
          <p:cNvSpPr/>
          <p:nvPr/>
        </p:nvSpPr>
        <p:spPr>
          <a:xfrm>
            <a:off x="9971079" y="2923019"/>
            <a:ext cx="119197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solidFill>
                <a:effectLst/>
                <a:uLnTx/>
                <a:uFillTx/>
                <a:latin typeface="Calibri" panose="020F0502020204030204"/>
                <a:ea typeface="+mn-ea"/>
                <a:cs typeface="+mn-cs"/>
              </a:rPr>
              <a:t>Placebo</a:t>
            </a:r>
          </a:p>
        </p:txBody>
      </p:sp>
      <p:sp>
        <p:nvSpPr>
          <p:cNvPr id="47" name="Rectangle 46">
            <a:extLst>
              <a:ext uri="{FF2B5EF4-FFF2-40B4-BE49-F238E27FC236}">
                <a16:creationId xmlns:a16="http://schemas.microsoft.com/office/drawing/2014/main" id="{D8586F8E-9F47-5113-AE6F-27AC87650589}"/>
              </a:ext>
            </a:extLst>
          </p:cNvPr>
          <p:cNvSpPr/>
          <p:nvPr/>
        </p:nvSpPr>
        <p:spPr>
          <a:xfrm>
            <a:off x="9971079" y="1768434"/>
            <a:ext cx="157385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Nirogacestat</a:t>
            </a:r>
          </a:p>
        </p:txBody>
      </p:sp>
      <p:sp>
        <p:nvSpPr>
          <p:cNvPr id="7" name="TextBox 6">
            <a:extLst>
              <a:ext uri="{FF2B5EF4-FFF2-40B4-BE49-F238E27FC236}">
                <a16:creationId xmlns:a16="http://schemas.microsoft.com/office/drawing/2014/main" id="{1E056B42-4F0E-09E4-1CF3-A7B47930DC33}"/>
              </a:ext>
            </a:extLst>
          </p:cNvPr>
          <p:cNvSpPr txBox="1"/>
          <p:nvPr/>
        </p:nvSpPr>
        <p:spPr>
          <a:xfrm>
            <a:off x="32455" y="6521455"/>
            <a:ext cx="6164909" cy="256545"/>
          </a:xfrm>
          <a:prstGeom prst="rect">
            <a:avLst/>
          </a:prstGeom>
          <a:noFill/>
        </p:spPr>
        <p:txBody>
          <a:bodyPr wrap="square">
            <a:spAutoFit/>
          </a:bodyPr>
          <a:lstStyle/>
          <a:p>
            <a:pPr marL="16933"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Gounder M et al. NEJM 2023</a:t>
            </a:r>
          </a:p>
        </p:txBody>
      </p:sp>
    </p:spTree>
    <p:extLst>
      <p:ext uri="{BB962C8B-B14F-4D97-AF65-F5344CB8AC3E}">
        <p14:creationId xmlns:p14="http://schemas.microsoft.com/office/powerpoint/2010/main" val="6393371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3CC7-90A4-308E-383A-9935C7EA9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5029B-DB45-41ED-E700-197158DD5B51}"/>
              </a:ext>
            </a:extLst>
          </p:cNvPr>
          <p:cNvSpPr>
            <a:spLocks noGrp="1"/>
          </p:cNvSpPr>
          <p:nvPr>
            <p:ph type="title"/>
          </p:nvPr>
        </p:nvSpPr>
        <p:spPr/>
        <p:txBody>
          <a:bodyPr/>
          <a:lstStyle/>
          <a:p>
            <a:pPr algn="ctr"/>
            <a:r>
              <a:rPr lang="en-US" dirty="0">
                <a:solidFill>
                  <a:srgbClr val="0070C0"/>
                </a:solidFill>
              </a:rPr>
              <a:t>PFS Benefit With </a:t>
            </a:r>
            <a:r>
              <a:rPr lang="en-US" dirty="0" err="1">
                <a:solidFill>
                  <a:srgbClr val="0070C0"/>
                </a:solidFill>
              </a:rPr>
              <a:t>Nirogacestat</a:t>
            </a:r>
            <a:r>
              <a:rPr lang="en-US" dirty="0">
                <a:solidFill>
                  <a:srgbClr val="0070C0"/>
                </a:solidFill>
              </a:rPr>
              <a:t> Was Observed </a:t>
            </a:r>
            <a:br>
              <a:rPr lang="en-US" dirty="0">
                <a:solidFill>
                  <a:srgbClr val="0070C0"/>
                </a:solidFill>
              </a:rPr>
            </a:br>
            <a:r>
              <a:rPr lang="en-US" dirty="0">
                <a:solidFill>
                  <a:srgbClr val="0070C0"/>
                </a:solidFill>
              </a:rPr>
              <a:t>Across Pre-specified Subgroups</a:t>
            </a:r>
            <a:endParaRPr lang="en-US" baseline="30000" dirty="0">
              <a:solidFill>
                <a:srgbClr val="0070C0"/>
              </a:solidFill>
            </a:endParaRPr>
          </a:p>
        </p:txBody>
      </p:sp>
      <p:pic>
        <p:nvPicPr>
          <p:cNvPr id="1026" name="Picture 2">
            <a:extLst>
              <a:ext uri="{FF2B5EF4-FFF2-40B4-BE49-F238E27FC236}">
                <a16:creationId xmlns:a16="http://schemas.microsoft.com/office/drawing/2014/main" id="{3CE1E9F1-602D-BB15-1795-5C2E3927B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0" t="36861" r="718" b="1167"/>
          <a:stretch/>
        </p:blipFill>
        <p:spPr bwMode="auto">
          <a:xfrm>
            <a:off x="2342565" y="1127995"/>
            <a:ext cx="7506870" cy="5694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6054D8-4E07-7D1F-09F9-EEE1919F83B0}"/>
              </a:ext>
            </a:extLst>
          </p:cNvPr>
          <p:cNvSpPr txBox="1"/>
          <p:nvPr/>
        </p:nvSpPr>
        <p:spPr>
          <a:xfrm>
            <a:off x="32455" y="6521455"/>
            <a:ext cx="6164909" cy="256545"/>
          </a:xfrm>
          <a:prstGeom prst="rect">
            <a:avLst/>
          </a:prstGeom>
          <a:noFill/>
        </p:spPr>
        <p:txBody>
          <a:bodyPr wrap="square">
            <a:spAutoFit/>
          </a:bodyPr>
          <a:lstStyle/>
          <a:p>
            <a:pPr marL="16933"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Gounder M et al. NEJM 2023</a:t>
            </a:r>
          </a:p>
        </p:txBody>
      </p:sp>
    </p:spTree>
    <p:extLst>
      <p:ext uri="{BB962C8B-B14F-4D97-AF65-F5344CB8AC3E}">
        <p14:creationId xmlns:p14="http://schemas.microsoft.com/office/powerpoint/2010/main" val="38571778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17CB-DA0C-A5D0-692D-7789EC197810}"/>
              </a:ext>
            </a:extLst>
          </p:cNvPr>
          <p:cNvSpPr>
            <a:spLocks noGrp="1"/>
          </p:cNvSpPr>
          <p:nvPr>
            <p:ph type="title"/>
          </p:nvPr>
        </p:nvSpPr>
        <p:spPr>
          <a:xfrm>
            <a:off x="121920" y="35787"/>
            <a:ext cx="11948160" cy="762719"/>
          </a:xfrm>
        </p:spPr>
        <p:txBody>
          <a:bodyPr/>
          <a:lstStyle/>
          <a:p>
            <a:pPr algn="ctr"/>
            <a:r>
              <a:rPr lang="en-US" dirty="0" err="1"/>
              <a:t>Nirogacestat</a:t>
            </a:r>
            <a:r>
              <a:rPr lang="en-US" dirty="0"/>
              <a:t> Resulted in Substantial Reductions in Tumor Size</a:t>
            </a:r>
            <a:endParaRPr lang="en-US" baseline="30000" dirty="0"/>
          </a:p>
        </p:txBody>
      </p:sp>
      <p:sp>
        <p:nvSpPr>
          <p:cNvPr id="8" name="Footer Placeholder 7">
            <a:extLst>
              <a:ext uri="{FF2B5EF4-FFF2-40B4-BE49-F238E27FC236}">
                <a16:creationId xmlns:a16="http://schemas.microsoft.com/office/drawing/2014/main" id="{38004E8F-DFC3-3831-EB18-8CFD32230043}"/>
              </a:ext>
            </a:extLst>
          </p:cNvPr>
          <p:cNvSpPr txBox="1">
            <a:spLocks noGrp="1"/>
          </p:cNvSpPr>
          <p:nvPr>
            <p:ph type="ftr" sz="quarter" idx="13"/>
          </p:nvPr>
        </p:nvSpPr>
        <p:spPr>
          <a:xfrm>
            <a:off x="126568" y="6183878"/>
            <a:ext cx="12012125" cy="5849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AEA8A5">
                  <a:lumMod val="75000"/>
                </a:srgbClr>
              </a:buClr>
              <a:buSzTx/>
              <a:buFontTx/>
              <a:buNone/>
              <a:tabLst/>
              <a:defRPr/>
            </a:pPr>
            <a:r>
              <a:rPr kumimoji="0" lang="en-US" sz="1067" b="0" i="0" u="none" strike="noStrike" kern="1200" cap="none" spc="0" normalizeH="0" baseline="30000" noProof="0" dirty="0">
                <a:ln>
                  <a:noFill/>
                </a:ln>
                <a:solidFill>
                  <a:prstClr val="black"/>
                </a:solidFill>
                <a:effectLst/>
                <a:uLnTx/>
                <a:uFillTx/>
                <a:latin typeface="Calibri" panose="020F0502020204030204"/>
                <a:ea typeface="+mn-ea"/>
                <a:cs typeface="+mn-cs"/>
              </a:rPr>
              <a:t>a</a:t>
            </a: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 Patient had a complete resolution of the target lesion but still had documented non-target lesion; therefore, not a complete response. Best percent change values are averaged between 2 blinded independent reviewers unless a reader was selected for adjudication, in which case only the adjudicated value is presented. </a:t>
            </a:r>
          </a:p>
          <a:p>
            <a:pPr marL="16933"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1. Kasper B et al. ESMO 2022. Abstract LBA2.</a:t>
            </a:r>
          </a:p>
        </p:txBody>
      </p:sp>
      <p:sp>
        <p:nvSpPr>
          <p:cNvPr id="20" name="TextBox 19">
            <a:extLst>
              <a:ext uri="{FF2B5EF4-FFF2-40B4-BE49-F238E27FC236}">
                <a16:creationId xmlns:a16="http://schemas.microsoft.com/office/drawing/2014/main" id="{48F5801B-363B-9B06-A698-F3D11969E00C}"/>
              </a:ext>
            </a:extLst>
          </p:cNvPr>
          <p:cNvSpPr txBox="1"/>
          <p:nvPr/>
        </p:nvSpPr>
        <p:spPr>
          <a:xfrm>
            <a:off x="6688173" y="1336329"/>
            <a:ext cx="545052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Placebo</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8B7BBC4-C051-4240-F0BE-3DD551004F33}"/>
              </a:ext>
            </a:extLst>
          </p:cNvPr>
          <p:cNvSpPr txBox="1"/>
          <p:nvPr/>
        </p:nvSpPr>
        <p:spPr>
          <a:xfrm>
            <a:off x="711206" y="1336329"/>
            <a:ext cx="5467349"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Nirogacestat</a:t>
            </a:r>
            <a:endPar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318AE9A5-DE9D-CA2A-5C69-C95ADE860F45}"/>
              </a:ext>
            </a:extLst>
          </p:cNvPr>
          <p:cNvGrpSpPr/>
          <p:nvPr/>
        </p:nvGrpSpPr>
        <p:grpSpPr>
          <a:xfrm>
            <a:off x="-4804" y="1585645"/>
            <a:ext cx="12162548" cy="4322228"/>
            <a:chOff x="-79806" y="1308977"/>
            <a:chExt cx="9121911" cy="3241671"/>
          </a:xfrm>
        </p:grpSpPr>
        <p:pic>
          <p:nvPicPr>
            <p:cNvPr id="25" name="Picture 24">
              <a:extLst>
                <a:ext uri="{FF2B5EF4-FFF2-40B4-BE49-F238E27FC236}">
                  <a16:creationId xmlns:a16="http://schemas.microsoft.com/office/drawing/2014/main" id="{8BF75612-D35F-F026-9684-120372457122}"/>
                </a:ext>
              </a:extLst>
            </p:cNvPr>
            <p:cNvPicPr>
              <a:picLocks noChangeAspect="1"/>
            </p:cNvPicPr>
            <p:nvPr/>
          </p:nvPicPr>
          <p:blipFill>
            <a:blip r:embed="rId2"/>
            <a:stretch>
              <a:fillRect/>
            </a:stretch>
          </p:blipFill>
          <p:spPr>
            <a:xfrm>
              <a:off x="493777" y="2235217"/>
              <a:ext cx="8493994" cy="2192678"/>
            </a:xfrm>
            <a:prstGeom prst="rect">
              <a:avLst/>
            </a:prstGeom>
          </p:spPr>
        </p:pic>
        <p:sp>
          <p:nvSpPr>
            <p:cNvPr id="9" name="TextBox 8">
              <a:extLst>
                <a:ext uri="{FF2B5EF4-FFF2-40B4-BE49-F238E27FC236}">
                  <a16:creationId xmlns:a16="http://schemas.microsoft.com/office/drawing/2014/main" id="{E05A2964-0F48-FDC2-FBCD-489303806DC4}"/>
                </a:ext>
              </a:extLst>
            </p:cNvPr>
            <p:cNvSpPr txBox="1"/>
            <p:nvPr/>
          </p:nvSpPr>
          <p:spPr>
            <a:xfrm rot="16200000">
              <a:off x="-1430197" y="2823588"/>
              <a:ext cx="295469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Change in Tumor Size,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13A3073-0AD5-4384-B332-CB594385F4C7}"/>
                </a:ext>
              </a:extLst>
            </p:cNvPr>
            <p:cNvGrpSpPr/>
            <p:nvPr/>
          </p:nvGrpSpPr>
          <p:grpSpPr>
            <a:xfrm>
              <a:off x="442913" y="2637387"/>
              <a:ext cx="4114800" cy="1779038"/>
              <a:chOff x="442913" y="2637387"/>
              <a:chExt cx="4114800" cy="1779038"/>
            </a:xfrm>
          </p:grpSpPr>
          <p:sp>
            <p:nvSpPr>
              <p:cNvPr id="10" name="Freeform 9">
                <a:extLst>
                  <a:ext uri="{FF2B5EF4-FFF2-40B4-BE49-F238E27FC236}">
                    <a16:creationId xmlns:a16="http://schemas.microsoft.com/office/drawing/2014/main" id="{ACA8D7E4-BD33-D18B-0332-B4307A34216C}"/>
                  </a:ext>
                </a:extLst>
              </p:cNvPr>
              <p:cNvSpPr/>
              <p:nvPr/>
            </p:nvSpPr>
            <p:spPr>
              <a:xfrm>
                <a:off x="442913" y="4416425"/>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7C864FB6-0C07-AFF0-BEF2-BEC77BA8C3D3}"/>
                  </a:ext>
                </a:extLst>
              </p:cNvPr>
              <p:cNvSpPr/>
              <p:nvPr/>
            </p:nvSpPr>
            <p:spPr>
              <a:xfrm>
                <a:off x="457201" y="3378200"/>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25D5F7B8-2C2A-3A38-7A46-6898F0160C1B}"/>
                  </a:ext>
                </a:extLst>
              </p:cNvPr>
              <p:cNvSpPr/>
              <p:nvPr/>
            </p:nvSpPr>
            <p:spPr>
              <a:xfrm>
                <a:off x="442914" y="2637387"/>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DA7789D-0422-CB14-26F1-3174733F1EB6}"/>
                </a:ext>
              </a:extLst>
            </p:cNvPr>
            <p:cNvGrpSpPr/>
            <p:nvPr/>
          </p:nvGrpSpPr>
          <p:grpSpPr>
            <a:xfrm>
              <a:off x="4501152" y="1308977"/>
              <a:ext cx="4540953" cy="3241671"/>
              <a:chOff x="16760" y="1314452"/>
              <a:chExt cx="4540953" cy="3241671"/>
            </a:xfrm>
          </p:grpSpPr>
          <p:graphicFrame>
            <p:nvGraphicFramePr>
              <p:cNvPr id="15" name="Chart 14">
                <a:extLst>
                  <a:ext uri="{FF2B5EF4-FFF2-40B4-BE49-F238E27FC236}">
                    <a16:creationId xmlns:a16="http://schemas.microsoft.com/office/drawing/2014/main" id="{6534384D-C4B3-5F29-488C-ABF8CE786CFE}"/>
                  </a:ext>
                </a:extLst>
              </p:cNvPr>
              <p:cNvGraphicFramePr/>
              <p:nvPr/>
            </p:nvGraphicFramePr>
            <p:xfrm>
              <a:off x="16760" y="1314452"/>
              <a:ext cx="571500" cy="3241671"/>
            </p:xfrm>
            <a:graphic>
              <a:graphicData uri="http://schemas.openxmlformats.org/drawingml/2006/chart">
                <c:chart xmlns:c="http://schemas.openxmlformats.org/drawingml/2006/chart" xmlns:r="http://schemas.openxmlformats.org/officeDocument/2006/relationships" r:id="rId3"/>
              </a:graphicData>
            </a:graphic>
          </p:graphicFrame>
          <p:sp>
            <p:nvSpPr>
              <p:cNvPr id="16" name="Freeform 15">
                <a:extLst>
                  <a:ext uri="{FF2B5EF4-FFF2-40B4-BE49-F238E27FC236}">
                    <a16:creationId xmlns:a16="http://schemas.microsoft.com/office/drawing/2014/main" id="{D05445ED-C27C-AA09-A482-5FDD3C5300C2}"/>
                  </a:ext>
                </a:extLst>
              </p:cNvPr>
              <p:cNvSpPr/>
              <p:nvPr/>
            </p:nvSpPr>
            <p:spPr>
              <a:xfrm>
                <a:off x="442913" y="4416425"/>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B2FE4418-D669-7941-38AA-3D29EE4F2406}"/>
                  </a:ext>
                </a:extLst>
              </p:cNvPr>
              <p:cNvSpPr/>
              <p:nvPr/>
            </p:nvSpPr>
            <p:spPr>
              <a:xfrm>
                <a:off x="457201" y="3378200"/>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93C71F3F-AD30-CE26-C1EB-04072F083BCA}"/>
                  </a:ext>
                </a:extLst>
              </p:cNvPr>
              <p:cNvSpPr/>
              <p:nvPr/>
            </p:nvSpPr>
            <p:spPr>
              <a:xfrm>
                <a:off x="442914" y="2637828"/>
                <a:ext cx="4100512" cy="0"/>
              </a:xfrm>
              <a:custGeom>
                <a:avLst/>
                <a:gdLst>
                  <a:gd name="connsiteX0" fmla="*/ 0 w 4100512"/>
                  <a:gd name="connsiteY0" fmla="*/ 0 h 0"/>
                  <a:gd name="connsiteX1" fmla="*/ 4100512 w 4100512"/>
                  <a:gd name="connsiteY1" fmla="*/ 0 h 0"/>
                </a:gdLst>
                <a:ahLst/>
                <a:cxnLst>
                  <a:cxn ang="0">
                    <a:pos x="connsiteX0" y="connsiteY0"/>
                  </a:cxn>
                  <a:cxn ang="0">
                    <a:pos x="connsiteX1" y="connsiteY1"/>
                  </a:cxn>
                </a:cxnLst>
                <a:rect l="l" t="t" r="r" b="b"/>
                <a:pathLst>
                  <a:path w="4100512">
                    <a:moveTo>
                      <a:pt x="0" y="0"/>
                    </a:moveTo>
                    <a:lnTo>
                      <a:pt x="4100512"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Freeform 25">
              <a:extLst>
                <a:ext uri="{FF2B5EF4-FFF2-40B4-BE49-F238E27FC236}">
                  <a16:creationId xmlns:a16="http://schemas.microsoft.com/office/drawing/2014/main" id="{A7A83C2A-8B2B-3FE5-C775-A20057B6B7E0}"/>
                </a:ext>
              </a:extLst>
            </p:cNvPr>
            <p:cNvSpPr/>
            <p:nvPr/>
          </p:nvSpPr>
          <p:spPr>
            <a:xfrm>
              <a:off x="440267" y="2929466"/>
              <a:ext cx="4089400" cy="0"/>
            </a:xfrm>
            <a:custGeom>
              <a:avLst/>
              <a:gdLst>
                <a:gd name="connsiteX0" fmla="*/ 0 w 4089400"/>
                <a:gd name="connsiteY0" fmla="*/ 0 h 0"/>
                <a:gd name="connsiteX1" fmla="*/ 4089400 w 4089400"/>
                <a:gd name="connsiteY1" fmla="*/ 0 h 0"/>
              </a:gdLst>
              <a:ahLst/>
              <a:cxnLst>
                <a:cxn ang="0">
                  <a:pos x="connsiteX0" y="connsiteY0"/>
                </a:cxn>
                <a:cxn ang="0">
                  <a:pos x="connsiteX1" y="connsiteY1"/>
                </a:cxn>
              </a:cxnLst>
              <a:rect l="l" t="t" r="r" b="b"/>
              <a:pathLst>
                <a:path w="4089400">
                  <a:moveTo>
                    <a:pt x="0" y="0"/>
                  </a:moveTo>
                  <a:lnTo>
                    <a:pt x="4089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DD5B89A4-592F-98DE-A2B3-F42F0CC409B1}"/>
                </a:ext>
              </a:extLst>
            </p:cNvPr>
            <p:cNvSpPr/>
            <p:nvPr/>
          </p:nvSpPr>
          <p:spPr>
            <a:xfrm>
              <a:off x="4939926" y="2929466"/>
              <a:ext cx="4089400" cy="0"/>
            </a:xfrm>
            <a:custGeom>
              <a:avLst/>
              <a:gdLst>
                <a:gd name="connsiteX0" fmla="*/ 0 w 4089400"/>
                <a:gd name="connsiteY0" fmla="*/ 0 h 0"/>
                <a:gd name="connsiteX1" fmla="*/ 4089400 w 4089400"/>
                <a:gd name="connsiteY1" fmla="*/ 0 h 0"/>
              </a:gdLst>
              <a:ahLst/>
              <a:cxnLst>
                <a:cxn ang="0">
                  <a:pos x="connsiteX0" y="connsiteY0"/>
                </a:cxn>
                <a:cxn ang="0">
                  <a:pos x="connsiteX1" y="connsiteY1"/>
                </a:cxn>
              </a:cxnLst>
              <a:rect l="l" t="t" r="r" b="b"/>
              <a:pathLst>
                <a:path w="4089400">
                  <a:moveTo>
                    <a:pt x="0" y="0"/>
                  </a:moveTo>
                  <a:lnTo>
                    <a:pt x="4089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30" name="Chart 29">
            <a:extLst>
              <a:ext uri="{FF2B5EF4-FFF2-40B4-BE49-F238E27FC236}">
                <a16:creationId xmlns:a16="http://schemas.microsoft.com/office/drawing/2014/main" id="{6F686559-566F-528C-A747-F3360CC97882}"/>
              </a:ext>
            </a:extLst>
          </p:cNvPr>
          <p:cNvGraphicFramePr/>
          <p:nvPr/>
        </p:nvGraphicFramePr>
        <p:xfrm>
          <a:off x="123951" y="1592945"/>
          <a:ext cx="762000" cy="4322228"/>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9F3A939F-0C23-04AB-17BE-D529400CA0FA}"/>
              </a:ext>
            </a:extLst>
          </p:cNvPr>
          <p:cNvSpPr txBox="1"/>
          <p:nvPr/>
        </p:nvSpPr>
        <p:spPr>
          <a:xfrm>
            <a:off x="11901144" y="5816671"/>
            <a:ext cx="272749" cy="2428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3000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6825464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1CF4-4ADC-895F-FB62-7D2C78B99E85}"/>
              </a:ext>
            </a:extLst>
          </p:cNvPr>
          <p:cNvSpPr>
            <a:spLocks noGrp="1"/>
          </p:cNvSpPr>
          <p:nvPr>
            <p:ph type="title"/>
          </p:nvPr>
        </p:nvSpPr>
        <p:spPr>
          <a:xfrm>
            <a:off x="137010" y="87291"/>
            <a:ext cx="11948160" cy="659090"/>
          </a:xfrm>
        </p:spPr>
        <p:txBody>
          <a:bodyPr/>
          <a:lstStyle/>
          <a:p>
            <a:pPr algn="ctr"/>
            <a:r>
              <a:rPr lang="en-US" dirty="0" err="1"/>
              <a:t>Nirogacestat</a:t>
            </a:r>
            <a:r>
              <a:rPr lang="en-US" dirty="0"/>
              <a:t> Significantly Reduced Pain</a:t>
            </a:r>
            <a:endParaRPr lang="en-US" baseline="30000" dirty="0"/>
          </a:p>
        </p:txBody>
      </p:sp>
      <p:sp>
        <p:nvSpPr>
          <p:cNvPr id="9" name="Footer Placeholder 8">
            <a:extLst>
              <a:ext uri="{FF2B5EF4-FFF2-40B4-BE49-F238E27FC236}">
                <a16:creationId xmlns:a16="http://schemas.microsoft.com/office/drawing/2014/main" id="{5B70DBF1-65DA-6E71-B321-C9BA8AF03917}"/>
              </a:ext>
            </a:extLst>
          </p:cNvPr>
          <p:cNvSpPr txBox="1">
            <a:spLocks noGrp="1"/>
          </p:cNvSpPr>
          <p:nvPr>
            <p:ph type="ftr" sz="quarter" idx="13"/>
          </p:nvPr>
        </p:nvSpPr>
        <p:spPr>
          <a:xfrm>
            <a:off x="126568" y="6183878"/>
            <a:ext cx="11943512" cy="584968"/>
          </a:xfrm>
          <a:prstGeom prst="rect">
            <a:avLst/>
          </a:prstGeom>
          <a:noFill/>
        </p:spPr>
        <p:txBody>
          <a:bodyPr wrap="square">
            <a:spAutoFit/>
          </a:bodyPr>
          <a:lstStyle/>
          <a:p>
            <a:pPr marL="16933"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Mean (SD) baseline scores: nirogacestat, 3.2 (3.26); placebo, 3.3 (3.31). </a:t>
            </a: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Differences at cycle 10 were statistically significant and clinically meaningful. LS mean change from baseline represents the 7-day average of “worst pain in last 24 hours”.</a:t>
            </a:r>
          </a:p>
          <a:p>
            <a:pPr marL="16933"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1. Kasper B et al. ESMO 2022. Abstract LBA2.</a:t>
            </a:r>
          </a:p>
        </p:txBody>
      </p:sp>
      <p:graphicFrame>
        <p:nvGraphicFramePr>
          <p:cNvPr id="10" name="Table 5">
            <a:extLst>
              <a:ext uri="{FF2B5EF4-FFF2-40B4-BE49-F238E27FC236}">
                <a16:creationId xmlns:a16="http://schemas.microsoft.com/office/drawing/2014/main" id="{8DB3B94E-57C3-F4EC-B1E4-1B9FCB39B6AA}"/>
              </a:ext>
            </a:extLst>
          </p:cNvPr>
          <p:cNvGraphicFramePr>
            <a:graphicFrameLocks noGrp="1"/>
          </p:cNvGraphicFramePr>
          <p:nvPr/>
        </p:nvGraphicFramePr>
        <p:xfrm>
          <a:off x="121921" y="5639849"/>
          <a:ext cx="10314704" cy="365760"/>
        </p:xfrm>
        <a:graphic>
          <a:graphicData uri="http://schemas.openxmlformats.org/drawingml/2006/table">
            <a:tbl>
              <a:tblPr bandRow="1"/>
              <a:tblGrid>
                <a:gridCol w="878679">
                  <a:extLst>
                    <a:ext uri="{9D8B030D-6E8A-4147-A177-3AD203B41FA5}">
                      <a16:colId xmlns:a16="http://schemas.microsoft.com/office/drawing/2014/main" val="3834653427"/>
                    </a:ext>
                  </a:extLst>
                </a:gridCol>
                <a:gridCol w="377441">
                  <a:extLst>
                    <a:ext uri="{9D8B030D-6E8A-4147-A177-3AD203B41FA5}">
                      <a16:colId xmlns:a16="http://schemas.microsoft.com/office/drawing/2014/main" val="3946836237"/>
                    </a:ext>
                  </a:extLst>
                </a:gridCol>
                <a:gridCol w="377441">
                  <a:extLst>
                    <a:ext uri="{9D8B030D-6E8A-4147-A177-3AD203B41FA5}">
                      <a16:colId xmlns:a16="http://schemas.microsoft.com/office/drawing/2014/main" val="4282405573"/>
                    </a:ext>
                  </a:extLst>
                </a:gridCol>
                <a:gridCol w="377441">
                  <a:extLst>
                    <a:ext uri="{9D8B030D-6E8A-4147-A177-3AD203B41FA5}">
                      <a16:colId xmlns:a16="http://schemas.microsoft.com/office/drawing/2014/main" val="434725865"/>
                    </a:ext>
                  </a:extLst>
                </a:gridCol>
                <a:gridCol w="377441">
                  <a:extLst>
                    <a:ext uri="{9D8B030D-6E8A-4147-A177-3AD203B41FA5}">
                      <a16:colId xmlns:a16="http://schemas.microsoft.com/office/drawing/2014/main" val="2296885018"/>
                    </a:ext>
                  </a:extLst>
                </a:gridCol>
                <a:gridCol w="377441">
                  <a:extLst>
                    <a:ext uri="{9D8B030D-6E8A-4147-A177-3AD203B41FA5}">
                      <a16:colId xmlns:a16="http://schemas.microsoft.com/office/drawing/2014/main" val="3353127496"/>
                    </a:ext>
                  </a:extLst>
                </a:gridCol>
                <a:gridCol w="377441">
                  <a:extLst>
                    <a:ext uri="{9D8B030D-6E8A-4147-A177-3AD203B41FA5}">
                      <a16:colId xmlns:a16="http://schemas.microsoft.com/office/drawing/2014/main" val="2937218840"/>
                    </a:ext>
                  </a:extLst>
                </a:gridCol>
                <a:gridCol w="377441">
                  <a:extLst>
                    <a:ext uri="{9D8B030D-6E8A-4147-A177-3AD203B41FA5}">
                      <a16:colId xmlns:a16="http://schemas.microsoft.com/office/drawing/2014/main" val="1013641123"/>
                    </a:ext>
                  </a:extLst>
                </a:gridCol>
                <a:gridCol w="377441">
                  <a:extLst>
                    <a:ext uri="{9D8B030D-6E8A-4147-A177-3AD203B41FA5}">
                      <a16:colId xmlns:a16="http://schemas.microsoft.com/office/drawing/2014/main" val="4108166690"/>
                    </a:ext>
                  </a:extLst>
                </a:gridCol>
                <a:gridCol w="377441">
                  <a:extLst>
                    <a:ext uri="{9D8B030D-6E8A-4147-A177-3AD203B41FA5}">
                      <a16:colId xmlns:a16="http://schemas.microsoft.com/office/drawing/2014/main" val="3000955862"/>
                    </a:ext>
                  </a:extLst>
                </a:gridCol>
                <a:gridCol w="377441">
                  <a:extLst>
                    <a:ext uri="{9D8B030D-6E8A-4147-A177-3AD203B41FA5}">
                      <a16:colId xmlns:a16="http://schemas.microsoft.com/office/drawing/2014/main" val="647156595"/>
                    </a:ext>
                  </a:extLst>
                </a:gridCol>
                <a:gridCol w="377441">
                  <a:extLst>
                    <a:ext uri="{9D8B030D-6E8A-4147-A177-3AD203B41FA5}">
                      <a16:colId xmlns:a16="http://schemas.microsoft.com/office/drawing/2014/main" val="1021847753"/>
                    </a:ext>
                  </a:extLst>
                </a:gridCol>
                <a:gridCol w="377441">
                  <a:extLst>
                    <a:ext uri="{9D8B030D-6E8A-4147-A177-3AD203B41FA5}">
                      <a16:colId xmlns:a16="http://schemas.microsoft.com/office/drawing/2014/main" val="3218288680"/>
                    </a:ext>
                  </a:extLst>
                </a:gridCol>
                <a:gridCol w="377441">
                  <a:extLst>
                    <a:ext uri="{9D8B030D-6E8A-4147-A177-3AD203B41FA5}">
                      <a16:colId xmlns:a16="http://schemas.microsoft.com/office/drawing/2014/main" val="936299342"/>
                    </a:ext>
                  </a:extLst>
                </a:gridCol>
                <a:gridCol w="377441">
                  <a:extLst>
                    <a:ext uri="{9D8B030D-6E8A-4147-A177-3AD203B41FA5}">
                      <a16:colId xmlns:a16="http://schemas.microsoft.com/office/drawing/2014/main" val="383526760"/>
                    </a:ext>
                  </a:extLst>
                </a:gridCol>
                <a:gridCol w="377441">
                  <a:extLst>
                    <a:ext uri="{9D8B030D-6E8A-4147-A177-3AD203B41FA5}">
                      <a16:colId xmlns:a16="http://schemas.microsoft.com/office/drawing/2014/main" val="2465591799"/>
                    </a:ext>
                  </a:extLst>
                </a:gridCol>
                <a:gridCol w="377441">
                  <a:extLst>
                    <a:ext uri="{9D8B030D-6E8A-4147-A177-3AD203B41FA5}">
                      <a16:colId xmlns:a16="http://schemas.microsoft.com/office/drawing/2014/main" val="1086372632"/>
                    </a:ext>
                  </a:extLst>
                </a:gridCol>
                <a:gridCol w="377441">
                  <a:extLst>
                    <a:ext uri="{9D8B030D-6E8A-4147-A177-3AD203B41FA5}">
                      <a16:colId xmlns:a16="http://schemas.microsoft.com/office/drawing/2014/main" val="4085672668"/>
                    </a:ext>
                  </a:extLst>
                </a:gridCol>
                <a:gridCol w="377441">
                  <a:extLst>
                    <a:ext uri="{9D8B030D-6E8A-4147-A177-3AD203B41FA5}">
                      <a16:colId xmlns:a16="http://schemas.microsoft.com/office/drawing/2014/main" val="3164395376"/>
                    </a:ext>
                  </a:extLst>
                </a:gridCol>
                <a:gridCol w="377441">
                  <a:extLst>
                    <a:ext uri="{9D8B030D-6E8A-4147-A177-3AD203B41FA5}">
                      <a16:colId xmlns:a16="http://schemas.microsoft.com/office/drawing/2014/main" val="1189053603"/>
                    </a:ext>
                  </a:extLst>
                </a:gridCol>
                <a:gridCol w="377441">
                  <a:extLst>
                    <a:ext uri="{9D8B030D-6E8A-4147-A177-3AD203B41FA5}">
                      <a16:colId xmlns:a16="http://schemas.microsoft.com/office/drawing/2014/main" val="4068328708"/>
                    </a:ext>
                  </a:extLst>
                </a:gridCol>
                <a:gridCol w="377441">
                  <a:extLst>
                    <a:ext uri="{9D8B030D-6E8A-4147-A177-3AD203B41FA5}">
                      <a16:colId xmlns:a16="http://schemas.microsoft.com/office/drawing/2014/main" val="705176915"/>
                    </a:ext>
                  </a:extLst>
                </a:gridCol>
                <a:gridCol w="377441">
                  <a:extLst>
                    <a:ext uri="{9D8B030D-6E8A-4147-A177-3AD203B41FA5}">
                      <a16:colId xmlns:a16="http://schemas.microsoft.com/office/drawing/2014/main" val="325684700"/>
                    </a:ext>
                  </a:extLst>
                </a:gridCol>
                <a:gridCol w="377441">
                  <a:extLst>
                    <a:ext uri="{9D8B030D-6E8A-4147-A177-3AD203B41FA5}">
                      <a16:colId xmlns:a16="http://schemas.microsoft.com/office/drawing/2014/main" val="3039880207"/>
                    </a:ext>
                  </a:extLst>
                </a:gridCol>
                <a:gridCol w="377441">
                  <a:extLst>
                    <a:ext uri="{9D8B030D-6E8A-4147-A177-3AD203B41FA5}">
                      <a16:colId xmlns:a16="http://schemas.microsoft.com/office/drawing/2014/main" val="2242882207"/>
                    </a:ext>
                  </a:extLst>
                </a:gridCol>
                <a:gridCol w="377441">
                  <a:extLst>
                    <a:ext uri="{9D8B030D-6E8A-4147-A177-3AD203B41FA5}">
                      <a16:colId xmlns:a16="http://schemas.microsoft.com/office/drawing/2014/main" val="3013671335"/>
                    </a:ext>
                  </a:extLst>
                </a:gridCol>
              </a:tblGrid>
              <a:tr h="182880">
                <a:tc>
                  <a:txBody>
                    <a:bodyPr/>
                    <a:lstStyle/>
                    <a:p>
                      <a:r>
                        <a:rPr lang="en-US" sz="1200" dirty="0">
                          <a:solidFill>
                            <a:schemeClr val="tx1"/>
                          </a:solidFill>
                        </a:rPr>
                        <a:t>Nirogacestat</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57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632644978"/>
                  </a:ext>
                </a:extLst>
              </a:tr>
              <a:tr h="182880">
                <a:tc>
                  <a:txBody>
                    <a:bodyPr/>
                    <a:lstStyle/>
                    <a:p>
                      <a:r>
                        <a:rPr lang="en-US" sz="1200" dirty="0">
                          <a:solidFill>
                            <a:schemeClr val="tx1"/>
                          </a:solidFill>
                        </a:rPr>
                        <a:t>Placebo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71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22826458"/>
                  </a:ext>
                </a:extLst>
              </a:tr>
            </a:tbl>
          </a:graphicData>
        </a:graphic>
      </p:graphicFrame>
      <p:graphicFrame>
        <p:nvGraphicFramePr>
          <p:cNvPr id="11" name="Table 11">
            <a:extLst>
              <a:ext uri="{FF2B5EF4-FFF2-40B4-BE49-F238E27FC236}">
                <a16:creationId xmlns:a16="http://schemas.microsoft.com/office/drawing/2014/main" id="{0737AB37-F8A5-4FF6-094D-23DF55D0E8CE}"/>
              </a:ext>
            </a:extLst>
          </p:cNvPr>
          <p:cNvGraphicFramePr>
            <a:graphicFrameLocks noGrp="1"/>
          </p:cNvGraphicFramePr>
          <p:nvPr/>
        </p:nvGraphicFramePr>
        <p:xfrm>
          <a:off x="1426872" y="1997323"/>
          <a:ext cx="5898100" cy="548640"/>
        </p:xfrm>
        <a:graphic>
          <a:graphicData uri="http://schemas.openxmlformats.org/drawingml/2006/table">
            <a:tbl>
              <a:tblPr firstRow="1" bandRow="1"/>
              <a:tblGrid>
                <a:gridCol w="1474525">
                  <a:extLst>
                    <a:ext uri="{9D8B030D-6E8A-4147-A177-3AD203B41FA5}">
                      <a16:colId xmlns:a16="http://schemas.microsoft.com/office/drawing/2014/main" val="3915934491"/>
                    </a:ext>
                  </a:extLst>
                </a:gridCol>
                <a:gridCol w="1474525">
                  <a:extLst>
                    <a:ext uri="{9D8B030D-6E8A-4147-A177-3AD203B41FA5}">
                      <a16:colId xmlns:a16="http://schemas.microsoft.com/office/drawing/2014/main" val="1427435656"/>
                    </a:ext>
                  </a:extLst>
                </a:gridCol>
                <a:gridCol w="1474525">
                  <a:extLst>
                    <a:ext uri="{9D8B030D-6E8A-4147-A177-3AD203B41FA5}">
                      <a16:colId xmlns:a16="http://schemas.microsoft.com/office/drawing/2014/main" val="310029068"/>
                    </a:ext>
                  </a:extLst>
                </a:gridCol>
                <a:gridCol w="1474525">
                  <a:extLst>
                    <a:ext uri="{9D8B030D-6E8A-4147-A177-3AD203B41FA5}">
                      <a16:colId xmlns:a16="http://schemas.microsoft.com/office/drawing/2014/main" val="584720296"/>
                    </a:ext>
                  </a:extLst>
                </a:gridCol>
              </a:tblGrid>
              <a:tr h="182880">
                <a:tc>
                  <a:txBody>
                    <a:bodyPr/>
                    <a:lstStyle/>
                    <a:p>
                      <a:r>
                        <a:rPr lang="en-US" sz="1200" dirty="0">
                          <a:solidFill>
                            <a:schemeClr val="tx1"/>
                          </a:solidFill>
                        </a:rPr>
                        <a:t>LS Mean (SE)</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Nirogacestat</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Placebo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Difference</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37374498"/>
                  </a:ext>
                </a:extLst>
              </a:tr>
              <a:tr h="365760">
                <a:tc>
                  <a:txBody>
                    <a:bodyPr/>
                    <a:lstStyle/>
                    <a:p>
                      <a:r>
                        <a:rPr lang="en-US" sz="1200" dirty="0">
                          <a:solidFill>
                            <a:schemeClr val="tx1"/>
                          </a:solidFill>
                        </a:rPr>
                        <a:t>Cycle 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-1.5 (0.3)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-0.04 (0.3)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-1.5</a:t>
                      </a:r>
                    </a:p>
                    <a:p>
                      <a:pPr algn="ctr"/>
                      <a:r>
                        <a:rPr lang="en-US" sz="1200" i="1" dirty="0">
                          <a:solidFill>
                            <a:schemeClr val="tx1"/>
                          </a:solidFill>
                        </a:rPr>
                        <a:t>P </a:t>
                      </a:r>
                      <a:r>
                        <a:rPr lang="en-US" sz="1200" dirty="0">
                          <a:solidFill>
                            <a:schemeClr val="tx1"/>
                          </a:solidFill>
                        </a:rPr>
                        <a:t>&lt; .001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97504500"/>
                  </a:ext>
                </a:extLst>
              </a:tr>
            </a:tbl>
          </a:graphicData>
        </a:graphic>
      </p:graphicFrame>
      <p:graphicFrame>
        <p:nvGraphicFramePr>
          <p:cNvPr id="121" name="Chart 120">
            <a:extLst>
              <a:ext uri="{FF2B5EF4-FFF2-40B4-BE49-F238E27FC236}">
                <a16:creationId xmlns:a16="http://schemas.microsoft.com/office/drawing/2014/main" id="{1D3DBB79-7768-CFBB-00C7-7AE62F5E2939}"/>
              </a:ext>
            </a:extLst>
          </p:cNvPr>
          <p:cNvGraphicFramePr/>
          <p:nvPr/>
        </p:nvGraphicFramePr>
        <p:xfrm>
          <a:off x="594372" y="1849992"/>
          <a:ext cx="10119024" cy="4421573"/>
        </p:xfrm>
        <a:graphic>
          <a:graphicData uri="http://schemas.openxmlformats.org/drawingml/2006/chart">
            <c:chart xmlns:c="http://schemas.openxmlformats.org/drawingml/2006/chart" xmlns:r="http://schemas.openxmlformats.org/officeDocument/2006/relationships" r:id="rId3"/>
          </a:graphicData>
        </a:graphic>
      </p:graphicFrame>
      <p:sp>
        <p:nvSpPr>
          <p:cNvPr id="4" name="Subtitle 1">
            <a:extLst>
              <a:ext uri="{FF2B5EF4-FFF2-40B4-BE49-F238E27FC236}">
                <a16:creationId xmlns:a16="http://schemas.microsoft.com/office/drawing/2014/main" id="{C6F0A289-BDA8-AD47-3F3E-E05FB3DA4576}"/>
              </a:ext>
            </a:extLst>
          </p:cNvPr>
          <p:cNvSpPr txBox="1">
            <a:spLocks/>
          </p:cNvSpPr>
          <p:nvPr/>
        </p:nvSpPr>
        <p:spPr>
          <a:xfrm>
            <a:off x="489400" y="1165658"/>
            <a:ext cx="11213200" cy="441165"/>
          </a:xfrm>
          <a:prstGeom prst="rect">
            <a:avLst/>
          </a:prstGeom>
          <a:noFill/>
        </p:spPr>
        <p:txBody>
          <a:bodyPr anchor="ct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Brief Pain Inventory Short Form: Worst Pain Intensity</a:t>
            </a:r>
          </a:p>
        </p:txBody>
      </p:sp>
      <p:sp>
        <p:nvSpPr>
          <p:cNvPr id="5" name="Freeform 4"/>
          <p:cNvSpPr/>
          <p:nvPr/>
        </p:nvSpPr>
        <p:spPr>
          <a:xfrm>
            <a:off x="1376127" y="2999715"/>
            <a:ext cx="8926717" cy="669956"/>
          </a:xfrm>
          <a:custGeom>
            <a:avLst/>
            <a:gdLst>
              <a:gd name="connsiteX0" fmla="*/ 0 w 6695038"/>
              <a:gd name="connsiteY0" fmla="*/ 63374 h 502467"/>
              <a:gd name="connsiteX1" fmla="*/ 271604 w 6695038"/>
              <a:gd name="connsiteY1" fmla="*/ 298764 h 502467"/>
              <a:gd name="connsiteX2" fmla="*/ 552261 w 6695038"/>
              <a:gd name="connsiteY2" fmla="*/ 104115 h 502467"/>
              <a:gd name="connsiteX3" fmla="*/ 828392 w 6695038"/>
              <a:gd name="connsiteY3" fmla="*/ 9054 h 502467"/>
              <a:gd name="connsiteX4" fmla="*/ 1118103 w 6695038"/>
              <a:gd name="connsiteY4" fmla="*/ 95062 h 502467"/>
              <a:gd name="connsiteX5" fmla="*/ 1385180 w 6695038"/>
              <a:gd name="connsiteY5" fmla="*/ 131275 h 502467"/>
              <a:gd name="connsiteX6" fmla="*/ 1670364 w 6695038"/>
              <a:gd name="connsiteY6" fmla="*/ 212757 h 502467"/>
              <a:gd name="connsiteX7" fmla="*/ 1937442 w 6695038"/>
              <a:gd name="connsiteY7" fmla="*/ 0 h 502467"/>
              <a:gd name="connsiteX8" fmla="*/ 2222626 w 6695038"/>
              <a:gd name="connsiteY8" fmla="*/ 58848 h 502467"/>
              <a:gd name="connsiteX9" fmla="*/ 2498756 w 6695038"/>
              <a:gd name="connsiteY9" fmla="*/ 90535 h 502467"/>
              <a:gd name="connsiteX10" fmla="*/ 2779414 w 6695038"/>
              <a:gd name="connsiteY10" fmla="*/ 181069 h 502467"/>
              <a:gd name="connsiteX11" fmla="*/ 3055545 w 6695038"/>
              <a:gd name="connsiteY11" fmla="*/ 158436 h 502467"/>
              <a:gd name="connsiteX12" fmla="*/ 3349782 w 6695038"/>
              <a:gd name="connsiteY12" fmla="*/ 162963 h 502467"/>
              <a:gd name="connsiteX13" fmla="*/ 3621386 w 6695038"/>
              <a:gd name="connsiteY13" fmla="*/ 76955 h 502467"/>
              <a:gd name="connsiteX14" fmla="*/ 3892990 w 6695038"/>
              <a:gd name="connsiteY14" fmla="*/ 122222 h 502467"/>
              <a:gd name="connsiteX15" fmla="*/ 4169121 w 6695038"/>
              <a:gd name="connsiteY15" fmla="*/ 316871 h 502467"/>
              <a:gd name="connsiteX16" fmla="*/ 4458832 w 6695038"/>
              <a:gd name="connsiteY16" fmla="*/ 271604 h 502467"/>
              <a:gd name="connsiteX17" fmla="*/ 4734962 w 6695038"/>
              <a:gd name="connsiteY17" fmla="*/ 140329 h 502467"/>
              <a:gd name="connsiteX18" fmla="*/ 5015620 w 6695038"/>
              <a:gd name="connsiteY18" fmla="*/ 407406 h 502467"/>
              <a:gd name="connsiteX19" fmla="*/ 5291751 w 6695038"/>
              <a:gd name="connsiteY19" fmla="*/ 325925 h 502467"/>
              <a:gd name="connsiteX20" fmla="*/ 5581461 w 6695038"/>
              <a:gd name="connsiteY20" fmla="*/ 375719 h 502467"/>
              <a:gd name="connsiteX21" fmla="*/ 5839485 w 6695038"/>
              <a:gd name="connsiteY21" fmla="*/ 416460 h 502467"/>
              <a:gd name="connsiteX22" fmla="*/ 6124669 w 6695038"/>
              <a:gd name="connsiteY22" fmla="*/ 172016 h 502467"/>
              <a:gd name="connsiteX23" fmla="*/ 6400800 w 6695038"/>
              <a:gd name="connsiteY23" fmla="*/ 235390 h 502467"/>
              <a:gd name="connsiteX24" fmla="*/ 6695038 w 6695038"/>
              <a:gd name="connsiteY24" fmla="*/ 502467 h 5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95038" h="502467">
                <a:moveTo>
                  <a:pt x="0" y="63374"/>
                </a:moveTo>
                <a:lnTo>
                  <a:pt x="271604" y="298764"/>
                </a:lnTo>
                <a:lnTo>
                  <a:pt x="552261" y="104115"/>
                </a:lnTo>
                <a:lnTo>
                  <a:pt x="828392" y="9054"/>
                </a:lnTo>
                <a:lnTo>
                  <a:pt x="1118103" y="95062"/>
                </a:lnTo>
                <a:lnTo>
                  <a:pt x="1385180" y="131275"/>
                </a:lnTo>
                <a:lnTo>
                  <a:pt x="1670364" y="212757"/>
                </a:lnTo>
                <a:lnTo>
                  <a:pt x="1937442" y="0"/>
                </a:lnTo>
                <a:lnTo>
                  <a:pt x="2222626" y="58848"/>
                </a:lnTo>
                <a:lnTo>
                  <a:pt x="2498756" y="90535"/>
                </a:lnTo>
                <a:lnTo>
                  <a:pt x="2779414" y="181069"/>
                </a:lnTo>
                <a:lnTo>
                  <a:pt x="3055545" y="158436"/>
                </a:lnTo>
                <a:lnTo>
                  <a:pt x="3349782" y="162963"/>
                </a:lnTo>
                <a:lnTo>
                  <a:pt x="3621386" y="76955"/>
                </a:lnTo>
                <a:lnTo>
                  <a:pt x="3892990" y="122222"/>
                </a:lnTo>
                <a:lnTo>
                  <a:pt x="4169121" y="316871"/>
                </a:lnTo>
                <a:lnTo>
                  <a:pt x="4458832" y="271604"/>
                </a:lnTo>
                <a:lnTo>
                  <a:pt x="4734962" y="140329"/>
                </a:lnTo>
                <a:lnTo>
                  <a:pt x="5015620" y="407406"/>
                </a:lnTo>
                <a:lnTo>
                  <a:pt x="5291751" y="325925"/>
                </a:lnTo>
                <a:lnTo>
                  <a:pt x="5581461" y="375719"/>
                </a:lnTo>
                <a:lnTo>
                  <a:pt x="5839485" y="416460"/>
                </a:lnTo>
                <a:lnTo>
                  <a:pt x="6124669" y="172016"/>
                </a:lnTo>
                <a:lnTo>
                  <a:pt x="6400800" y="235390"/>
                </a:lnTo>
                <a:lnTo>
                  <a:pt x="6695038" y="502467"/>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7"/>
          <p:cNvSpPr/>
          <p:nvPr/>
        </p:nvSpPr>
        <p:spPr>
          <a:xfrm>
            <a:off x="1744301" y="3041965"/>
            <a:ext cx="0" cy="682028"/>
          </a:xfrm>
          <a:custGeom>
            <a:avLst/>
            <a:gdLst>
              <a:gd name="connsiteX0" fmla="*/ 0 w 0"/>
              <a:gd name="connsiteY0" fmla="*/ 0 h 511521"/>
              <a:gd name="connsiteX1" fmla="*/ 0 w 0"/>
              <a:gd name="connsiteY1" fmla="*/ 511521 h 511521"/>
            </a:gdLst>
            <a:ahLst/>
            <a:cxnLst>
              <a:cxn ang="0">
                <a:pos x="connsiteX0" y="connsiteY0"/>
              </a:cxn>
              <a:cxn ang="0">
                <a:pos x="connsiteX1" y="connsiteY1"/>
              </a:cxn>
            </a:cxnLst>
            <a:rect l="l" t="t" r="r" b="b"/>
            <a:pathLst>
              <a:path h="511521">
                <a:moveTo>
                  <a:pt x="0" y="0"/>
                </a:moveTo>
                <a:lnTo>
                  <a:pt x="0" y="51152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12"/>
          <p:cNvSpPr/>
          <p:nvPr/>
        </p:nvSpPr>
        <p:spPr>
          <a:xfrm>
            <a:off x="2112475" y="2734147"/>
            <a:ext cx="0" cy="814812"/>
          </a:xfrm>
          <a:custGeom>
            <a:avLst/>
            <a:gdLst>
              <a:gd name="connsiteX0" fmla="*/ 0 w 0"/>
              <a:gd name="connsiteY0" fmla="*/ 0 h 611109"/>
              <a:gd name="connsiteX1" fmla="*/ 0 w 0"/>
              <a:gd name="connsiteY1" fmla="*/ 611109 h 611109"/>
            </a:gdLst>
            <a:ahLst/>
            <a:cxnLst>
              <a:cxn ang="0">
                <a:pos x="connsiteX0" y="connsiteY0"/>
              </a:cxn>
              <a:cxn ang="0">
                <a:pos x="connsiteX1" y="connsiteY1"/>
              </a:cxn>
            </a:cxnLst>
            <a:rect l="l" t="t" r="r" b="b"/>
            <a:pathLst>
              <a:path h="611109">
                <a:moveTo>
                  <a:pt x="0" y="0"/>
                </a:moveTo>
                <a:lnTo>
                  <a:pt x="0" y="61110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2480649" y="2595328"/>
            <a:ext cx="0" cy="851025"/>
          </a:xfrm>
          <a:custGeom>
            <a:avLst/>
            <a:gdLst>
              <a:gd name="connsiteX0" fmla="*/ 0 w 0"/>
              <a:gd name="connsiteY0" fmla="*/ 0 h 638269"/>
              <a:gd name="connsiteX1" fmla="*/ 0 w 0"/>
              <a:gd name="connsiteY1" fmla="*/ 638269 h 638269"/>
            </a:gdLst>
            <a:ahLst/>
            <a:cxnLst>
              <a:cxn ang="0">
                <a:pos x="connsiteX0" y="connsiteY0"/>
              </a:cxn>
              <a:cxn ang="0">
                <a:pos x="connsiteX1" y="connsiteY1"/>
              </a:cxn>
            </a:cxnLst>
            <a:rect l="l" t="t" r="r" b="b"/>
            <a:pathLst>
              <a:path h="638269">
                <a:moveTo>
                  <a:pt x="0" y="0"/>
                </a:moveTo>
                <a:lnTo>
                  <a:pt x="0" y="63826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14"/>
          <p:cNvSpPr/>
          <p:nvPr/>
        </p:nvSpPr>
        <p:spPr>
          <a:xfrm>
            <a:off x="2854859" y="2740184"/>
            <a:ext cx="0" cy="772561"/>
          </a:xfrm>
          <a:custGeom>
            <a:avLst/>
            <a:gdLst>
              <a:gd name="connsiteX0" fmla="*/ 0 w 0"/>
              <a:gd name="connsiteY0" fmla="*/ 0 h 579421"/>
              <a:gd name="connsiteX1" fmla="*/ 0 w 0"/>
              <a:gd name="connsiteY1" fmla="*/ 579421 h 579421"/>
            </a:gdLst>
            <a:ahLst/>
            <a:cxnLst>
              <a:cxn ang="0">
                <a:pos x="connsiteX0" y="connsiteY0"/>
              </a:cxn>
              <a:cxn ang="0">
                <a:pos x="connsiteX1" y="connsiteY1"/>
              </a:cxn>
            </a:cxnLst>
            <a:rect l="l" t="t" r="r" b="b"/>
            <a:pathLst>
              <a:path h="579421">
                <a:moveTo>
                  <a:pt x="0" y="0"/>
                </a:moveTo>
                <a:lnTo>
                  <a:pt x="0" y="57942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15"/>
          <p:cNvSpPr/>
          <p:nvPr/>
        </p:nvSpPr>
        <p:spPr>
          <a:xfrm>
            <a:off x="3223033" y="2752253"/>
            <a:ext cx="0" cy="808776"/>
          </a:xfrm>
          <a:custGeom>
            <a:avLst/>
            <a:gdLst>
              <a:gd name="connsiteX0" fmla="*/ 0 w 0"/>
              <a:gd name="connsiteY0" fmla="*/ 0 h 606582"/>
              <a:gd name="connsiteX1" fmla="*/ 0 w 0"/>
              <a:gd name="connsiteY1" fmla="*/ 606582 h 606582"/>
            </a:gdLst>
            <a:ahLst/>
            <a:cxnLst>
              <a:cxn ang="0">
                <a:pos x="connsiteX0" y="connsiteY0"/>
              </a:cxn>
              <a:cxn ang="0">
                <a:pos x="connsiteX1" y="connsiteY1"/>
              </a:cxn>
            </a:cxnLst>
            <a:rect l="l" t="t" r="r" b="b"/>
            <a:pathLst>
              <a:path h="606582">
                <a:moveTo>
                  <a:pt x="0" y="0"/>
                </a:moveTo>
                <a:lnTo>
                  <a:pt x="0" y="60658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16"/>
          <p:cNvSpPr/>
          <p:nvPr/>
        </p:nvSpPr>
        <p:spPr>
          <a:xfrm>
            <a:off x="3597243" y="2891074"/>
            <a:ext cx="0" cy="778597"/>
          </a:xfrm>
          <a:custGeom>
            <a:avLst/>
            <a:gdLst>
              <a:gd name="connsiteX0" fmla="*/ 0 w 0"/>
              <a:gd name="connsiteY0" fmla="*/ 0 h 583948"/>
              <a:gd name="connsiteX1" fmla="*/ 0 w 0"/>
              <a:gd name="connsiteY1" fmla="*/ 583948 h 583948"/>
            </a:gdLst>
            <a:ahLst/>
            <a:cxnLst>
              <a:cxn ang="0">
                <a:pos x="connsiteX0" y="connsiteY0"/>
              </a:cxn>
              <a:cxn ang="0">
                <a:pos x="connsiteX1" y="connsiteY1"/>
              </a:cxn>
            </a:cxnLst>
            <a:rect l="l" t="t" r="r" b="b"/>
            <a:pathLst>
              <a:path h="583948">
                <a:moveTo>
                  <a:pt x="0" y="0"/>
                </a:moveTo>
                <a:lnTo>
                  <a:pt x="0" y="58394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17"/>
          <p:cNvSpPr/>
          <p:nvPr/>
        </p:nvSpPr>
        <p:spPr>
          <a:xfrm>
            <a:off x="3965419" y="2571184"/>
            <a:ext cx="0" cy="857061"/>
          </a:xfrm>
          <a:custGeom>
            <a:avLst/>
            <a:gdLst>
              <a:gd name="connsiteX0" fmla="*/ 0 w 0"/>
              <a:gd name="connsiteY0" fmla="*/ 0 h 642796"/>
              <a:gd name="connsiteX1" fmla="*/ 0 w 0"/>
              <a:gd name="connsiteY1" fmla="*/ 642796 h 642796"/>
            </a:gdLst>
            <a:ahLst/>
            <a:cxnLst>
              <a:cxn ang="0">
                <a:pos x="connsiteX0" y="connsiteY0"/>
              </a:cxn>
              <a:cxn ang="0">
                <a:pos x="connsiteX1" y="connsiteY1"/>
              </a:cxn>
            </a:cxnLst>
            <a:rect l="l" t="t" r="r" b="b"/>
            <a:pathLst>
              <a:path h="642796">
                <a:moveTo>
                  <a:pt x="0" y="0"/>
                </a:moveTo>
                <a:lnTo>
                  <a:pt x="0" y="642796"/>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18"/>
          <p:cNvSpPr/>
          <p:nvPr/>
        </p:nvSpPr>
        <p:spPr>
          <a:xfrm>
            <a:off x="4339628" y="2685861"/>
            <a:ext cx="0" cy="772563"/>
          </a:xfrm>
          <a:custGeom>
            <a:avLst/>
            <a:gdLst>
              <a:gd name="connsiteX0" fmla="*/ 0 w 0"/>
              <a:gd name="connsiteY0" fmla="*/ 0 h 579422"/>
              <a:gd name="connsiteX1" fmla="*/ 0 w 0"/>
              <a:gd name="connsiteY1" fmla="*/ 579422 h 579422"/>
            </a:gdLst>
            <a:ahLst/>
            <a:cxnLst>
              <a:cxn ang="0">
                <a:pos x="connsiteX0" y="connsiteY0"/>
              </a:cxn>
              <a:cxn ang="0">
                <a:pos x="connsiteX1" y="connsiteY1"/>
              </a:cxn>
            </a:cxnLst>
            <a:rect l="l" t="t" r="r" b="b"/>
            <a:pathLst>
              <a:path h="579422">
                <a:moveTo>
                  <a:pt x="0" y="0"/>
                </a:moveTo>
                <a:lnTo>
                  <a:pt x="0" y="57942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19"/>
          <p:cNvSpPr/>
          <p:nvPr/>
        </p:nvSpPr>
        <p:spPr>
          <a:xfrm>
            <a:off x="4612233" y="2752256"/>
            <a:ext cx="0" cy="718241"/>
          </a:xfrm>
          <a:custGeom>
            <a:avLst/>
            <a:gdLst>
              <a:gd name="connsiteX0" fmla="*/ 0 w 0"/>
              <a:gd name="connsiteY0" fmla="*/ 0 h 538681"/>
              <a:gd name="connsiteX1" fmla="*/ 0 w 0"/>
              <a:gd name="connsiteY1" fmla="*/ 538681 h 538681"/>
            </a:gdLst>
            <a:ahLst/>
            <a:cxnLst>
              <a:cxn ang="0">
                <a:pos x="connsiteX0" y="connsiteY0"/>
              </a:cxn>
              <a:cxn ang="0">
                <a:pos x="connsiteX1" y="connsiteY1"/>
              </a:cxn>
            </a:cxnLst>
            <a:rect l="l" t="t" r="r" b="b"/>
            <a:pathLst>
              <a:path h="538681">
                <a:moveTo>
                  <a:pt x="0" y="0"/>
                </a:moveTo>
                <a:lnTo>
                  <a:pt x="0" y="53868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20"/>
          <p:cNvSpPr/>
          <p:nvPr/>
        </p:nvSpPr>
        <p:spPr>
          <a:xfrm>
            <a:off x="5088047" y="2897110"/>
            <a:ext cx="0" cy="700135"/>
          </a:xfrm>
          <a:custGeom>
            <a:avLst/>
            <a:gdLst>
              <a:gd name="connsiteX0" fmla="*/ 0 w 0"/>
              <a:gd name="connsiteY0" fmla="*/ 0 h 525101"/>
              <a:gd name="connsiteX1" fmla="*/ 0 w 0"/>
              <a:gd name="connsiteY1" fmla="*/ 525101 h 525101"/>
            </a:gdLst>
            <a:ahLst/>
            <a:cxnLst>
              <a:cxn ang="0">
                <a:pos x="connsiteX0" y="connsiteY0"/>
              </a:cxn>
              <a:cxn ang="0">
                <a:pos x="connsiteX1" y="connsiteY1"/>
              </a:cxn>
            </a:cxnLst>
            <a:rect l="l" t="t" r="r" b="b"/>
            <a:pathLst>
              <a:path h="525101">
                <a:moveTo>
                  <a:pt x="0" y="0"/>
                </a:moveTo>
                <a:lnTo>
                  <a:pt x="0" y="52510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21"/>
          <p:cNvSpPr/>
          <p:nvPr/>
        </p:nvSpPr>
        <p:spPr>
          <a:xfrm>
            <a:off x="5450187" y="2842789"/>
            <a:ext cx="0" cy="748420"/>
          </a:xfrm>
          <a:custGeom>
            <a:avLst/>
            <a:gdLst>
              <a:gd name="connsiteX0" fmla="*/ 0 w 0"/>
              <a:gd name="connsiteY0" fmla="*/ 0 h 561315"/>
              <a:gd name="connsiteX1" fmla="*/ 0 w 0"/>
              <a:gd name="connsiteY1" fmla="*/ 561315 h 561315"/>
            </a:gdLst>
            <a:ahLst/>
            <a:cxnLst>
              <a:cxn ang="0">
                <a:pos x="connsiteX0" y="connsiteY0"/>
              </a:cxn>
              <a:cxn ang="0">
                <a:pos x="connsiteX1" y="connsiteY1"/>
              </a:cxn>
            </a:cxnLst>
            <a:rect l="l" t="t" r="r" b="b"/>
            <a:pathLst>
              <a:path h="561315">
                <a:moveTo>
                  <a:pt x="0" y="0"/>
                </a:moveTo>
                <a:lnTo>
                  <a:pt x="0" y="561315"/>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22"/>
          <p:cNvSpPr/>
          <p:nvPr/>
        </p:nvSpPr>
        <p:spPr>
          <a:xfrm>
            <a:off x="5824396" y="2788467"/>
            <a:ext cx="0" cy="832920"/>
          </a:xfrm>
          <a:custGeom>
            <a:avLst/>
            <a:gdLst>
              <a:gd name="connsiteX0" fmla="*/ 0 w 0"/>
              <a:gd name="connsiteY0" fmla="*/ 0 h 624690"/>
              <a:gd name="connsiteX1" fmla="*/ 0 w 0"/>
              <a:gd name="connsiteY1" fmla="*/ 624690 h 624690"/>
            </a:gdLst>
            <a:ahLst/>
            <a:cxnLst>
              <a:cxn ang="0">
                <a:pos x="connsiteX0" y="connsiteY0"/>
              </a:cxn>
              <a:cxn ang="0">
                <a:pos x="connsiteX1" y="connsiteY1"/>
              </a:cxn>
            </a:cxnLst>
            <a:rect l="l" t="t" r="r" b="b"/>
            <a:pathLst>
              <a:path h="624690">
                <a:moveTo>
                  <a:pt x="0" y="0"/>
                </a:moveTo>
                <a:lnTo>
                  <a:pt x="0" y="62469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23"/>
          <p:cNvSpPr/>
          <p:nvPr/>
        </p:nvSpPr>
        <p:spPr>
          <a:xfrm>
            <a:off x="6198605" y="2697934"/>
            <a:ext cx="0" cy="778597"/>
          </a:xfrm>
          <a:custGeom>
            <a:avLst/>
            <a:gdLst>
              <a:gd name="connsiteX0" fmla="*/ 0 w 0"/>
              <a:gd name="connsiteY0" fmla="*/ 0 h 583948"/>
              <a:gd name="connsiteX1" fmla="*/ 0 w 0"/>
              <a:gd name="connsiteY1" fmla="*/ 583948 h 583948"/>
            </a:gdLst>
            <a:ahLst/>
            <a:cxnLst>
              <a:cxn ang="0">
                <a:pos x="connsiteX0" y="connsiteY0"/>
              </a:cxn>
              <a:cxn ang="0">
                <a:pos x="connsiteX1" y="connsiteY1"/>
              </a:cxn>
            </a:cxnLst>
            <a:rect l="l" t="t" r="r" b="b"/>
            <a:pathLst>
              <a:path h="583948">
                <a:moveTo>
                  <a:pt x="0" y="0"/>
                </a:moveTo>
                <a:lnTo>
                  <a:pt x="0" y="58394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24"/>
          <p:cNvSpPr/>
          <p:nvPr/>
        </p:nvSpPr>
        <p:spPr>
          <a:xfrm>
            <a:off x="6566780" y="2752253"/>
            <a:ext cx="0" cy="808776"/>
          </a:xfrm>
          <a:custGeom>
            <a:avLst/>
            <a:gdLst>
              <a:gd name="connsiteX0" fmla="*/ 0 w 0"/>
              <a:gd name="connsiteY0" fmla="*/ 0 h 606582"/>
              <a:gd name="connsiteX1" fmla="*/ 0 w 0"/>
              <a:gd name="connsiteY1" fmla="*/ 606582 h 606582"/>
            </a:gdLst>
            <a:ahLst/>
            <a:cxnLst>
              <a:cxn ang="0">
                <a:pos x="connsiteX0" y="connsiteY0"/>
              </a:cxn>
              <a:cxn ang="0">
                <a:pos x="connsiteX1" y="connsiteY1"/>
              </a:cxn>
            </a:cxnLst>
            <a:rect l="l" t="t" r="r" b="b"/>
            <a:pathLst>
              <a:path h="606582">
                <a:moveTo>
                  <a:pt x="0" y="0"/>
                </a:moveTo>
                <a:lnTo>
                  <a:pt x="0" y="60658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25"/>
          <p:cNvSpPr/>
          <p:nvPr/>
        </p:nvSpPr>
        <p:spPr>
          <a:xfrm>
            <a:off x="6940991" y="2999715"/>
            <a:ext cx="0" cy="814812"/>
          </a:xfrm>
          <a:custGeom>
            <a:avLst/>
            <a:gdLst>
              <a:gd name="connsiteX0" fmla="*/ 0 w 0"/>
              <a:gd name="connsiteY0" fmla="*/ 0 h 611109"/>
              <a:gd name="connsiteX1" fmla="*/ 0 w 0"/>
              <a:gd name="connsiteY1" fmla="*/ 611109 h 611109"/>
            </a:gdLst>
            <a:ahLst/>
            <a:cxnLst>
              <a:cxn ang="0">
                <a:pos x="connsiteX0" y="connsiteY0"/>
              </a:cxn>
              <a:cxn ang="0">
                <a:pos x="connsiteX1" y="connsiteY1"/>
              </a:cxn>
            </a:cxnLst>
            <a:rect l="l" t="t" r="r" b="b"/>
            <a:pathLst>
              <a:path h="611109">
                <a:moveTo>
                  <a:pt x="0" y="0"/>
                </a:moveTo>
                <a:lnTo>
                  <a:pt x="0" y="61110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26"/>
          <p:cNvSpPr/>
          <p:nvPr/>
        </p:nvSpPr>
        <p:spPr>
          <a:xfrm>
            <a:off x="7315200" y="2957466"/>
            <a:ext cx="0" cy="790669"/>
          </a:xfrm>
          <a:custGeom>
            <a:avLst/>
            <a:gdLst>
              <a:gd name="connsiteX0" fmla="*/ 0 w 0"/>
              <a:gd name="connsiteY0" fmla="*/ 0 h 593002"/>
              <a:gd name="connsiteX1" fmla="*/ 0 w 0"/>
              <a:gd name="connsiteY1" fmla="*/ 593002 h 593002"/>
            </a:gdLst>
            <a:ahLst/>
            <a:cxnLst>
              <a:cxn ang="0">
                <a:pos x="connsiteX0" y="connsiteY0"/>
              </a:cxn>
              <a:cxn ang="0">
                <a:pos x="connsiteX1" y="connsiteY1"/>
              </a:cxn>
            </a:cxnLst>
            <a:rect l="l" t="t" r="r" b="b"/>
            <a:pathLst>
              <a:path h="593002">
                <a:moveTo>
                  <a:pt x="0" y="0"/>
                </a:moveTo>
                <a:lnTo>
                  <a:pt x="0" y="59300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27"/>
          <p:cNvSpPr/>
          <p:nvPr/>
        </p:nvSpPr>
        <p:spPr>
          <a:xfrm>
            <a:off x="7683375" y="2728111"/>
            <a:ext cx="0" cy="875168"/>
          </a:xfrm>
          <a:custGeom>
            <a:avLst/>
            <a:gdLst>
              <a:gd name="connsiteX0" fmla="*/ 0 w 0"/>
              <a:gd name="connsiteY0" fmla="*/ 0 h 656376"/>
              <a:gd name="connsiteX1" fmla="*/ 0 w 0"/>
              <a:gd name="connsiteY1" fmla="*/ 656376 h 656376"/>
            </a:gdLst>
            <a:ahLst/>
            <a:cxnLst>
              <a:cxn ang="0">
                <a:pos x="connsiteX0" y="connsiteY0"/>
              </a:cxn>
              <a:cxn ang="0">
                <a:pos x="connsiteX1" y="connsiteY1"/>
              </a:cxn>
            </a:cxnLst>
            <a:rect l="l" t="t" r="r" b="b"/>
            <a:pathLst>
              <a:path h="656376">
                <a:moveTo>
                  <a:pt x="0" y="0"/>
                </a:moveTo>
                <a:lnTo>
                  <a:pt x="0" y="656376"/>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28"/>
          <p:cNvSpPr/>
          <p:nvPr/>
        </p:nvSpPr>
        <p:spPr>
          <a:xfrm>
            <a:off x="8057584" y="3126464"/>
            <a:ext cx="0" cy="778597"/>
          </a:xfrm>
          <a:custGeom>
            <a:avLst/>
            <a:gdLst>
              <a:gd name="connsiteX0" fmla="*/ 0 w 0"/>
              <a:gd name="connsiteY0" fmla="*/ 0 h 583948"/>
              <a:gd name="connsiteX1" fmla="*/ 0 w 0"/>
              <a:gd name="connsiteY1" fmla="*/ 583948 h 583948"/>
            </a:gdLst>
            <a:ahLst/>
            <a:cxnLst>
              <a:cxn ang="0">
                <a:pos x="connsiteX0" y="connsiteY0"/>
              </a:cxn>
              <a:cxn ang="0">
                <a:pos x="connsiteX1" y="connsiteY1"/>
              </a:cxn>
            </a:cxnLst>
            <a:rect l="l" t="t" r="r" b="b"/>
            <a:pathLst>
              <a:path h="583948">
                <a:moveTo>
                  <a:pt x="0" y="0"/>
                </a:moveTo>
                <a:lnTo>
                  <a:pt x="0" y="58394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29"/>
          <p:cNvSpPr/>
          <p:nvPr/>
        </p:nvSpPr>
        <p:spPr>
          <a:xfrm>
            <a:off x="8437829" y="2987644"/>
            <a:ext cx="0" cy="875168"/>
          </a:xfrm>
          <a:custGeom>
            <a:avLst/>
            <a:gdLst>
              <a:gd name="connsiteX0" fmla="*/ 0 w 0"/>
              <a:gd name="connsiteY0" fmla="*/ 0 h 656376"/>
              <a:gd name="connsiteX1" fmla="*/ 0 w 0"/>
              <a:gd name="connsiteY1" fmla="*/ 656376 h 656376"/>
            </a:gdLst>
            <a:ahLst/>
            <a:cxnLst>
              <a:cxn ang="0">
                <a:pos x="connsiteX0" y="connsiteY0"/>
              </a:cxn>
              <a:cxn ang="0">
                <a:pos x="connsiteX1" y="connsiteY1"/>
              </a:cxn>
            </a:cxnLst>
            <a:rect l="l" t="t" r="r" b="b"/>
            <a:pathLst>
              <a:path h="656376">
                <a:moveTo>
                  <a:pt x="0" y="0"/>
                </a:moveTo>
                <a:lnTo>
                  <a:pt x="0" y="656376"/>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30"/>
          <p:cNvSpPr/>
          <p:nvPr/>
        </p:nvSpPr>
        <p:spPr>
          <a:xfrm>
            <a:off x="8806004" y="3066107"/>
            <a:ext cx="0" cy="857061"/>
          </a:xfrm>
          <a:custGeom>
            <a:avLst/>
            <a:gdLst>
              <a:gd name="connsiteX0" fmla="*/ 0 w 0"/>
              <a:gd name="connsiteY0" fmla="*/ 0 h 642796"/>
              <a:gd name="connsiteX1" fmla="*/ 0 w 0"/>
              <a:gd name="connsiteY1" fmla="*/ 642796 h 642796"/>
            </a:gdLst>
            <a:ahLst/>
            <a:cxnLst>
              <a:cxn ang="0">
                <a:pos x="connsiteX0" y="connsiteY0"/>
              </a:cxn>
              <a:cxn ang="0">
                <a:pos x="connsiteX1" y="connsiteY1"/>
              </a:cxn>
            </a:cxnLst>
            <a:rect l="l" t="t" r="r" b="b"/>
            <a:pathLst>
              <a:path h="642796">
                <a:moveTo>
                  <a:pt x="0" y="0"/>
                </a:moveTo>
                <a:lnTo>
                  <a:pt x="0" y="642796"/>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31"/>
          <p:cNvSpPr/>
          <p:nvPr/>
        </p:nvSpPr>
        <p:spPr>
          <a:xfrm>
            <a:off x="9174179" y="3120429"/>
            <a:ext cx="0" cy="851025"/>
          </a:xfrm>
          <a:custGeom>
            <a:avLst/>
            <a:gdLst>
              <a:gd name="connsiteX0" fmla="*/ 0 w 0"/>
              <a:gd name="connsiteY0" fmla="*/ 0 h 638269"/>
              <a:gd name="connsiteX1" fmla="*/ 0 w 0"/>
              <a:gd name="connsiteY1" fmla="*/ 638269 h 638269"/>
            </a:gdLst>
            <a:ahLst/>
            <a:cxnLst>
              <a:cxn ang="0">
                <a:pos x="connsiteX0" y="connsiteY0"/>
              </a:cxn>
              <a:cxn ang="0">
                <a:pos x="connsiteX1" y="connsiteY1"/>
              </a:cxn>
            </a:cxnLst>
            <a:rect l="l" t="t" r="r" b="b"/>
            <a:pathLst>
              <a:path h="638269">
                <a:moveTo>
                  <a:pt x="0" y="0"/>
                </a:moveTo>
                <a:lnTo>
                  <a:pt x="0" y="63826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32"/>
          <p:cNvSpPr/>
          <p:nvPr/>
        </p:nvSpPr>
        <p:spPr>
          <a:xfrm>
            <a:off x="9542353" y="2697934"/>
            <a:ext cx="0" cy="1050201"/>
          </a:xfrm>
          <a:custGeom>
            <a:avLst/>
            <a:gdLst>
              <a:gd name="connsiteX0" fmla="*/ 0 w 0"/>
              <a:gd name="connsiteY0" fmla="*/ 0 h 787651"/>
              <a:gd name="connsiteX1" fmla="*/ 0 w 0"/>
              <a:gd name="connsiteY1" fmla="*/ 787651 h 787651"/>
            </a:gdLst>
            <a:ahLst/>
            <a:cxnLst>
              <a:cxn ang="0">
                <a:pos x="connsiteX0" y="connsiteY0"/>
              </a:cxn>
              <a:cxn ang="0">
                <a:pos x="connsiteX1" y="connsiteY1"/>
              </a:cxn>
            </a:cxnLst>
            <a:rect l="l" t="t" r="r" b="b"/>
            <a:pathLst>
              <a:path h="787651">
                <a:moveTo>
                  <a:pt x="0" y="0"/>
                </a:moveTo>
                <a:lnTo>
                  <a:pt x="0" y="78765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33"/>
          <p:cNvSpPr/>
          <p:nvPr/>
        </p:nvSpPr>
        <p:spPr>
          <a:xfrm>
            <a:off x="9916563" y="2691898"/>
            <a:ext cx="0" cy="1213164"/>
          </a:xfrm>
          <a:custGeom>
            <a:avLst/>
            <a:gdLst>
              <a:gd name="connsiteX0" fmla="*/ 0 w 0"/>
              <a:gd name="connsiteY0" fmla="*/ 0 h 909873"/>
              <a:gd name="connsiteX1" fmla="*/ 0 w 0"/>
              <a:gd name="connsiteY1" fmla="*/ 909873 h 909873"/>
            </a:gdLst>
            <a:ahLst/>
            <a:cxnLst>
              <a:cxn ang="0">
                <a:pos x="connsiteX0" y="connsiteY0"/>
              </a:cxn>
              <a:cxn ang="0">
                <a:pos x="connsiteX1" y="connsiteY1"/>
              </a:cxn>
            </a:cxnLst>
            <a:rect l="l" t="t" r="r" b="b"/>
            <a:pathLst>
              <a:path h="909873">
                <a:moveTo>
                  <a:pt x="0" y="0"/>
                </a:moveTo>
                <a:lnTo>
                  <a:pt x="0" y="909873"/>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34"/>
          <p:cNvSpPr/>
          <p:nvPr/>
        </p:nvSpPr>
        <p:spPr>
          <a:xfrm>
            <a:off x="10290772" y="3132499"/>
            <a:ext cx="0" cy="1068309"/>
          </a:xfrm>
          <a:custGeom>
            <a:avLst/>
            <a:gdLst>
              <a:gd name="connsiteX0" fmla="*/ 0 w 0"/>
              <a:gd name="connsiteY0" fmla="*/ 0 h 801232"/>
              <a:gd name="connsiteX1" fmla="*/ 0 w 0"/>
              <a:gd name="connsiteY1" fmla="*/ 801232 h 801232"/>
            </a:gdLst>
            <a:ahLst/>
            <a:cxnLst>
              <a:cxn ang="0">
                <a:pos x="connsiteX0" y="connsiteY0"/>
              </a:cxn>
              <a:cxn ang="0">
                <a:pos x="connsiteX1" y="connsiteY1"/>
              </a:cxn>
            </a:cxnLst>
            <a:rect l="l" t="t" r="r" b="b"/>
            <a:pathLst>
              <a:path h="801232">
                <a:moveTo>
                  <a:pt x="0" y="0"/>
                </a:moveTo>
                <a:lnTo>
                  <a:pt x="0" y="80123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p:cNvSpPr/>
          <p:nvPr/>
        </p:nvSpPr>
        <p:spPr>
          <a:xfrm>
            <a:off x="1330859" y="304800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p:cNvSpPr/>
          <p:nvPr/>
        </p:nvSpPr>
        <p:spPr>
          <a:xfrm>
            <a:off x="1699034" y="3340729"/>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2067207" y="309628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p:cNvSpPr/>
          <p:nvPr/>
        </p:nvSpPr>
        <p:spPr>
          <a:xfrm>
            <a:off x="2435382" y="297557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p:cNvSpPr/>
          <p:nvPr/>
        </p:nvSpPr>
        <p:spPr>
          <a:xfrm>
            <a:off x="2809591" y="3072142"/>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p:cNvSpPr/>
          <p:nvPr/>
        </p:nvSpPr>
        <p:spPr>
          <a:xfrm>
            <a:off x="3177766" y="3132499"/>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p:cNvSpPr/>
          <p:nvPr/>
        </p:nvSpPr>
        <p:spPr>
          <a:xfrm>
            <a:off x="3551975" y="3244158"/>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p:cNvSpPr/>
          <p:nvPr/>
        </p:nvSpPr>
        <p:spPr>
          <a:xfrm>
            <a:off x="3920151" y="2951430"/>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p:cNvSpPr/>
          <p:nvPr/>
        </p:nvSpPr>
        <p:spPr>
          <a:xfrm>
            <a:off x="4294361" y="302989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p:cNvSpPr/>
          <p:nvPr/>
        </p:nvSpPr>
        <p:spPr>
          <a:xfrm>
            <a:off x="4566966" y="307516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p:cNvSpPr/>
          <p:nvPr/>
        </p:nvSpPr>
        <p:spPr>
          <a:xfrm>
            <a:off x="5042779" y="319386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p:cNvSpPr/>
          <p:nvPr/>
        </p:nvSpPr>
        <p:spPr>
          <a:xfrm>
            <a:off x="5404919" y="317474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p:cNvSpPr/>
          <p:nvPr/>
        </p:nvSpPr>
        <p:spPr>
          <a:xfrm>
            <a:off x="5779129" y="3165694"/>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p:cNvSpPr/>
          <p:nvPr/>
        </p:nvSpPr>
        <p:spPr>
          <a:xfrm>
            <a:off x="6153338" y="3060073"/>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p:cNvSpPr/>
          <p:nvPr/>
        </p:nvSpPr>
        <p:spPr>
          <a:xfrm>
            <a:off x="6521513" y="312545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p:cNvSpPr/>
          <p:nvPr/>
        </p:nvSpPr>
        <p:spPr>
          <a:xfrm>
            <a:off x="6895723" y="3373922"/>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p:cNvSpPr/>
          <p:nvPr/>
        </p:nvSpPr>
        <p:spPr>
          <a:xfrm>
            <a:off x="7269933" y="3313569"/>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p:cNvSpPr/>
          <p:nvPr/>
        </p:nvSpPr>
        <p:spPr>
          <a:xfrm>
            <a:off x="7638107" y="313752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8012317" y="3488602"/>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8392562" y="337996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p:cNvSpPr/>
          <p:nvPr/>
        </p:nvSpPr>
        <p:spPr>
          <a:xfrm>
            <a:off x="8760737" y="346144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p:cNvSpPr/>
          <p:nvPr/>
        </p:nvSpPr>
        <p:spPr>
          <a:xfrm>
            <a:off x="9128911" y="3500674"/>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p:cNvSpPr/>
          <p:nvPr/>
        </p:nvSpPr>
        <p:spPr>
          <a:xfrm>
            <a:off x="9497086" y="318681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p:cNvSpPr/>
          <p:nvPr/>
        </p:nvSpPr>
        <p:spPr>
          <a:xfrm>
            <a:off x="9871295" y="326830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p:cNvSpPr/>
          <p:nvPr/>
        </p:nvSpPr>
        <p:spPr>
          <a:xfrm>
            <a:off x="10251541" y="360328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Freeform 60"/>
          <p:cNvSpPr/>
          <p:nvPr/>
        </p:nvSpPr>
        <p:spPr>
          <a:xfrm>
            <a:off x="1351985" y="3096286"/>
            <a:ext cx="8890503" cy="1279556"/>
          </a:xfrm>
          <a:custGeom>
            <a:avLst/>
            <a:gdLst>
              <a:gd name="connsiteX0" fmla="*/ 0 w 6667877"/>
              <a:gd name="connsiteY0" fmla="*/ 0 h 959667"/>
              <a:gd name="connsiteX1" fmla="*/ 258024 w 6667877"/>
              <a:gd name="connsiteY1" fmla="*/ 683536 h 959667"/>
              <a:gd name="connsiteX2" fmla="*/ 538681 w 6667877"/>
              <a:gd name="connsiteY2" fmla="*/ 837445 h 959667"/>
              <a:gd name="connsiteX3" fmla="*/ 810285 w 6667877"/>
              <a:gd name="connsiteY3" fmla="*/ 955140 h 959667"/>
              <a:gd name="connsiteX4" fmla="*/ 1086416 w 6667877"/>
              <a:gd name="connsiteY4" fmla="*/ 810285 h 959667"/>
              <a:gd name="connsiteX5" fmla="*/ 1380654 w 6667877"/>
              <a:gd name="connsiteY5" fmla="*/ 787651 h 959667"/>
              <a:gd name="connsiteX6" fmla="*/ 1643204 w 6667877"/>
              <a:gd name="connsiteY6" fmla="*/ 588475 h 959667"/>
              <a:gd name="connsiteX7" fmla="*/ 1928388 w 6667877"/>
              <a:gd name="connsiteY7" fmla="*/ 633742 h 959667"/>
              <a:gd name="connsiteX8" fmla="*/ 2204519 w 6667877"/>
              <a:gd name="connsiteY8" fmla="*/ 801232 h 959667"/>
              <a:gd name="connsiteX9" fmla="*/ 2480650 w 6667877"/>
              <a:gd name="connsiteY9" fmla="*/ 801232 h 959667"/>
              <a:gd name="connsiteX10" fmla="*/ 2765834 w 6667877"/>
              <a:gd name="connsiteY10" fmla="*/ 882713 h 959667"/>
              <a:gd name="connsiteX11" fmla="*/ 3046491 w 6667877"/>
              <a:gd name="connsiteY11" fmla="*/ 660903 h 959667"/>
              <a:gd name="connsiteX12" fmla="*/ 3322622 w 6667877"/>
              <a:gd name="connsiteY12" fmla="*/ 796705 h 959667"/>
              <a:gd name="connsiteX13" fmla="*/ 3607806 w 6667877"/>
              <a:gd name="connsiteY13" fmla="*/ 810285 h 959667"/>
              <a:gd name="connsiteX14" fmla="*/ 3883937 w 6667877"/>
              <a:gd name="connsiteY14" fmla="*/ 819338 h 959667"/>
              <a:gd name="connsiteX15" fmla="*/ 4155541 w 6667877"/>
              <a:gd name="connsiteY15" fmla="*/ 873659 h 959667"/>
              <a:gd name="connsiteX16" fmla="*/ 4440725 w 6667877"/>
              <a:gd name="connsiteY16" fmla="*/ 941560 h 959667"/>
              <a:gd name="connsiteX17" fmla="*/ 4712329 w 6667877"/>
              <a:gd name="connsiteY17" fmla="*/ 841972 h 959667"/>
              <a:gd name="connsiteX18" fmla="*/ 4988460 w 6667877"/>
              <a:gd name="connsiteY18" fmla="*/ 828392 h 959667"/>
              <a:gd name="connsiteX19" fmla="*/ 5278170 w 6667877"/>
              <a:gd name="connsiteY19" fmla="*/ 846499 h 959667"/>
              <a:gd name="connsiteX20" fmla="*/ 5549774 w 6667877"/>
              <a:gd name="connsiteY20" fmla="*/ 959667 h 959667"/>
              <a:gd name="connsiteX21" fmla="*/ 5834959 w 6667877"/>
              <a:gd name="connsiteY21" fmla="*/ 955140 h 959667"/>
              <a:gd name="connsiteX22" fmla="*/ 6124669 w 6667877"/>
              <a:gd name="connsiteY22" fmla="*/ 882713 h 959667"/>
              <a:gd name="connsiteX23" fmla="*/ 6387220 w 6667877"/>
              <a:gd name="connsiteY23" fmla="*/ 805758 h 959667"/>
              <a:gd name="connsiteX24" fmla="*/ 6667877 w 6667877"/>
              <a:gd name="connsiteY24" fmla="*/ 878186 h 9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877" h="959667">
                <a:moveTo>
                  <a:pt x="0" y="0"/>
                </a:moveTo>
                <a:lnTo>
                  <a:pt x="258024" y="683536"/>
                </a:lnTo>
                <a:lnTo>
                  <a:pt x="538681" y="837445"/>
                </a:lnTo>
                <a:lnTo>
                  <a:pt x="810285" y="955140"/>
                </a:lnTo>
                <a:lnTo>
                  <a:pt x="1086416" y="810285"/>
                </a:lnTo>
                <a:lnTo>
                  <a:pt x="1380654" y="787651"/>
                </a:lnTo>
                <a:lnTo>
                  <a:pt x="1643204" y="588475"/>
                </a:lnTo>
                <a:lnTo>
                  <a:pt x="1928388" y="633742"/>
                </a:lnTo>
                <a:lnTo>
                  <a:pt x="2204519" y="801232"/>
                </a:lnTo>
                <a:lnTo>
                  <a:pt x="2480650" y="801232"/>
                </a:lnTo>
                <a:lnTo>
                  <a:pt x="2765834" y="882713"/>
                </a:lnTo>
                <a:lnTo>
                  <a:pt x="3046491" y="660903"/>
                </a:lnTo>
                <a:lnTo>
                  <a:pt x="3322622" y="796705"/>
                </a:lnTo>
                <a:lnTo>
                  <a:pt x="3607806" y="810285"/>
                </a:lnTo>
                <a:lnTo>
                  <a:pt x="3883937" y="819338"/>
                </a:lnTo>
                <a:lnTo>
                  <a:pt x="4155541" y="873659"/>
                </a:lnTo>
                <a:lnTo>
                  <a:pt x="4440725" y="941560"/>
                </a:lnTo>
                <a:lnTo>
                  <a:pt x="4712329" y="841972"/>
                </a:lnTo>
                <a:lnTo>
                  <a:pt x="4988460" y="828392"/>
                </a:lnTo>
                <a:lnTo>
                  <a:pt x="5278170" y="846499"/>
                </a:lnTo>
                <a:lnTo>
                  <a:pt x="5549774" y="959667"/>
                </a:lnTo>
                <a:lnTo>
                  <a:pt x="5834959" y="955140"/>
                </a:lnTo>
                <a:lnTo>
                  <a:pt x="6124669" y="882713"/>
                </a:lnTo>
                <a:lnTo>
                  <a:pt x="6387220" y="805758"/>
                </a:lnTo>
                <a:lnTo>
                  <a:pt x="6667877" y="87818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61"/>
          <p:cNvSpPr/>
          <p:nvPr/>
        </p:nvSpPr>
        <p:spPr>
          <a:xfrm>
            <a:off x="1696016" y="3645530"/>
            <a:ext cx="0" cy="718241"/>
          </a:xfrm>
          <a:custGeom>
            <a:avLst/>
            <a:gdLst>
              <a:gd name="connsiteX0" fmla="*/ 0 w 0"/>
              <a:gd name="connsiteY0" fmla="*/ 0 h 538681"/>
              <a:gd name="connsiteX1" fmla="*/ 0 w 0"/>
              <a:gd name="connsiteY1" fmla="*/ 538681 h 538681"/>
            </a:gdLst>
            <a:ahLst/>
            <a:cxnLst>
              <a:cxn ang="0">
                <a:pos x="connsiteX0" y="connsiteY0"/>
              </a:cxn>
              <a:cxn ang="0">
                <a:pos x="connsiteX1" y="connsiteY1"/>
              </a:cxn>
            </a:cxnLst>
            <a:rect l="l" t="t" r="r" b="b"/>
            <a:pathLst>
              <a:path h="538681">
                <a:moveTo>
                  <a:pt x="0" y="0"/>
                </a:moveTo>
                <a:lnTo>
                  <a:pt x="0" y="538681"/>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a:off x="2070227" y="3784349"/>
            <a:ext cx="0" cy="832919"/>
          </a:xfrm>
          <a:custGeom>
            <a:avLst/>
            <a:gdLst>
              <a:gd name="connsiteX0" fmla="*/ 0 w 0"/>
              <a:gd name="connsiteY0" fmla="*/ 0 h 624689"/>
              <a:gd name="connsiteX1" fmla="*/ 0 w 0"/>
              <a:gd name="connsiteY1" fmla="*/ 624689 h 624689"/>
            </a:gdLst>
            <a:ahLst/>
            <a:cxnLst>
              <a:cxn ang="0">
                <a:pos x="connsiteX0" y="connsiteY0"/>
              </a:cxn>
              <a:cxn ang="0">
                <a:pos x="connsiteX1" y="connsiteY1"/>
              </a:cxn>
            </a:cxnLst>
            <a:rect l="l" t="t" r="r" b="b"/>
            <a:pathLst>
              <a:path h="624689">
                <a:moveTo>
                  <a:pt x="0" y="0"/>
                </a:moveTo>
                <a:lnTo>
                  <a:pt x="0" y="624689"/>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63"/>
          <p:cNvSpPr/>
          <p:nvPr/>
        </p:nvSpPr>
        <p:spPr>
          <a:xfrm>
            <a:off x="2438400" y="3905061"/>
            <a:ext cx="0" cy="887240"/>
          </a:xfrm>
          <a:custGeom>
            <a:avLst/>
            <a:gdLst>
              <a:gd name="connsiteX0" fmla="*/ 0 w 0"/>
              <a:gd name="connsiteY0" fmla="*/ 0 h 665430"/>
              <a:gd name="connsiteX1" fmla="*/ 0 w 0"/>
              <a:gd name="connsiteY1" fmla="*/ 665430 h 665430"/>
            </a:gdLst>
            <a:ahLst/>
            <a:cxnLst>
              <a:cxn ang="0">
                <a:pos x="connsiteX0" y="connsiteY0"/>
              </a:cxn>
              <a:cxn ang="0">
                <a:pos x="connsiteX1" y="connsiteY1"/>
              </a:cxn>
            </a:cxnLst>
            <a:rect l="l" t="t" r="r" b="b"/>
            <a:pathLst>
              <a:path h="665430">
                <a:moveTo>
                  <a:pt x="0" y="0"/>
                </a:moveTo>
                <a:lnTo>
                  <a:pt x="0" y="66543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Freeform 64"/>
          <p:cNvSpPr/>
          <p:nvPr/>
        </p:nvSpPr>
        <p:spPr>
          <a:xfrm>
            <a:off x="2812611" y="3778314"/>
            <a:ext cx="0" cy="790669"/>
          </a:xfrm>
          <a:custGeom>
            <a:avLst/>
            <a:gdLst>
              <a:gd name="connsiteX0" fmla="*/ 0 w 0"/>
              <a:gd name="connsiteY0" fmla="*/ 0 h 593002"/>
              <a:gd name="connsiteX1" fmla="*/ 0 w 0"/>
              <a:gd name="connsiteY1" fmla="*/ 593002 h 593002"/>
            </a:gdLst>
            <a:ahLst/>
            <a:cxnLst>
              <a:cxn ang="0">
                <a:pos x="connsiteX0" y="connsiteY0"/>
              </a:cxn>
              <a:cxn ang="0">
                <a:pos x="connsiteX1" y="connsiteY1"/>
              </a:cxn>
            </a:cxnLst>
            <a:rect l="l" t="t" r="r" b="b"/>
            <a:pathLst>
              <a:path h="593002">
                <a:moveTo>
                  <a:pt x="0" y="0"/>
                </a:moveTo>
                <a:lnTo>
                  <a:pt x="0" y="59300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65"/>
          <p:cNvSpPr/>
          <p:nvPr/>
        </p:nvSpPr>
        <p:spPr>
          <a:xfrm>
            <a:off x="3180784" y="3717956"/>
            <a:ext cx="0" cy="838955"/>
          </a:xfrm>
          <a:custGeom>
            <a:avLst/>
            <a:gdLst>
              <a:gd name="connsiteX0" fmla="*/ 0 w 0"/>
              <a:gd name="connsiteY0" fmla="*/ 0 h 629216"/>
              <a:gd name="connsiteX1" fmla="*/ 0 w 0"/>
              <a:gd name="connsiteY1" fmla="*/ 629216 h 629216"/>
            </a:gdLst>
            <a:ahLst/>
            <a:cxnLst>
              <a:cxn ang="0">
                <a:pos x="connsiteX0" y="connsiteY0"/>
              </a:cxn>
              <a:cxn ang="0">
                <a:pos x="connsiteX1" y="connsiteY1"/>
              </a:cxn>
            </a:cxnLst>
            <a:rect l="l" t="t" r="r" b="b"/>
            <a:pathLst>
              <a:path h="629216">
                <a:moveTo>
                  <a:pt x="0" y="0"/>
                </a:moveTo>
                <a:lnTo>
                  <a:pt x="0" y="62921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66"/>
          <p:cNvSpPr/>
          <p:nvPr/>
        </p:nvSpPr>
        <p:spPr>
          <a:xfrm>
            <a:off x="3548959" y="3470496"/>
            <a:ext cx="0" cy="796705"/>
          </a:xfrm>
          <a:custGeom>
            <a:avLst/>
            <a:gdLst>
              <a:gd name="connsiteX0" fmla="*/ 0 w 0"/>
              <a:gd name="connsiteY0" fmla="*/ 0 h 597529"/>
              <a:gd name="connsiteX1" fmla="*/ 0 w 0"/>
              <a:gd name="connsiteY1" fmla="*/ 597529 h 597529"/>
            </a:gdLst>
            <a:ahLst/>
            <a:cxnLst>
              <a:cxn ang="0">
                <a:pos x="connsiteX0" y="connsiteY0"/>
              </a:cxn>
              <a:cxn ang="0">
                <a:pos x="connsiteX1" y="connsiteY1"/>
              </a:cxn>
            </a:cxnLst>
            <a:rect l="l" t="t" r="r" b="b"/>
            <a:pathLst>
              <a:path h="597529">
                <a:moveTo>
                  <a:pt x="0" y="0"/>
                </a:moveTo>
                <a:lnTo>
                  <a:pt x="0" y="597529"/>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a:off x="3923168" y="3518781"/>
            <a:ext cx="0" cy="832919"/>
          </a:xfrm>
          <a:custGeom>
            <a:avLst/>
            <a:gdLst>
              <a:gd name="connsiteX0" fmla="*/ 0 w 0"/>
              <a:gd name="connsiteY0" fmla="*/ 0 h 624689"/>
              <a:gd name="connsiteX1" fmla="*/ 0 w 0"/>
              <a:gd name="connsiteY1" fmla="*/ 624689 h 624689"/>
            </a:gdLst>
            <a:ahLst/>
            <a:cxnLst>
              <a:cxn ang="0">
                <a:pos x="connsiteX0" y="connsiteY0"/>
              </a:cxn>
              <a:cxn ang="0">
                <a:pos x="connsiteX1" y="connsiteY1"/>
              </a:cxn>
            </a:cxnLst>
            <a:rect l="l" t="t" r="r" b="b"/>
            <a:pathLst>
              <a:path h="624689">
                <a:moveTo>
                  <a:pt x="0" y="0"/>
                </a:moveTo>
                <a:lnTo>
                  <a:pt x="0" y="624689"/>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a:off x="4297379" y="3784349"/>
            <a:ext cx="0" cy="748420"/>
          </a:xfrm>
          <a:custGeom>
            <a:avLst/>
            <a:gdLst>
              <a:gd name="connsiteX0" fmla="*/ 0 w 0"/>
              <a:gd name="connsiteY0" fmla="*/ 0 h 561315"/>
              <a:gd name="connsiteX1" fmla="*/ 0 w 0"/>
              <a:gd name="connsiteY1" fmla="*/ 561315 h 561315"/>
            </a:gdLst>
            <a:ahLst/>
            <a:cxnLst>
              <a:cxn ang="0">
                <a:pos x="connsiteX0" y="connsiteY0"/>
              </a:cxn>
              <a:cxn ang="0">
                <a:pos x="connsiteX1" y="connsiteY1"/>
              </a:cxn>
            </a:cxnLst>
            <a:rect l="l" t="t" r="r" b="b"/>
            <a:pathLst>
              <a:path h="561315">
                <a:moveTo>
                  <a:pt x="0" y="0"/>
                </a:moveTo>
                <a:lnTo>
                  <a:pt x="0" y="56131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a:off x="4552659" y="3808491"/>
            <a:ext cx="0" cy="718243"/>
          </a:xfrm>
          <a:custGeom>
            <a:avLst/>
            <a:gdLst>
              <a:gd name="connsiteX0" fmla="*/ 0 w 0"/>
              <a:gd name="connsiteY0" fmla="*/ 0 h 538682"/>
              <a:gd name="connsiteX1" fmla="*/ 0 w 0"/>
              <a:gd name="connsiteY1" fmla="*/ 538682 h 538682"/>
            </a:gdLst>
            <a:ahLst/>
            <a:cxnLst>
              <a:cxn ang="0">
                <a:pos x="connsiteX0" y="connsiteY0"/>
              </a:cxn>
              <a:cxn ang="0">
                <a:pos x="connsiteX1" y="connsiteY1"/>
              </a:cxn>
            </a:cxnLst>
            <a:rect l="l" t="t" r="r" b="b"/>
            <a:pathLst>
              <a:path h="538682">
                <a:moveTo>
                  <a:pt x="0" y="0"/>
                </a:moveTo>
                <a:lnTo>
                  <a:pt x="0" y="53868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a:off x="5045799" y="3941275"/>
            <a:ext cx="0" cy="657885"/>
          </a:xfrm>
          <a:custGeom>
            <a:avLst/>
            <a:gdLst>
              <a:gd name="connsiteX0" fmla="*/ 0 w 0"/>
              <a:gd name="connsiteY0" fmla="*/ 0 h 493414"/>
              <a:gd name="connsiteX1" fmla="*/ 0 w 0"/>
              <a:gd name="connsiteY1" fmla="*/ 493414 h 493414"/>
            </a:gdLst>
            <a:ahLst/>
            <a:cxnLst>
              <a:cxn ang="0">
                <a:pos x="connsiteX0" y="connsiteY0"/>
              </a:cxn>
              <a:cxn ang="0">
                <a:pos x="connsiteX1" y="connsiteY1"/>
              </a:cxn>
            </a:cxnLst>
            <a:rect l="l" t="t" r="r" b="b"/>
            <a:pathLst>
              <a:path h="493414">
                <a:moveTo>
                  <a:pt x="0" y="0"/>
                </a:moveTo>
                <a:lnTo>
                  <a:pt x="0" y="493414"/>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Freeform 71"/>
          <p:cNvSpPr/>
          <p:nvPr/>
        </p:nvSpPr>
        <p:spPr>
          <a:xfrm>
            <a:off x="5407936" y="3621388"/>
            <a:ext cx="0" cy="706169"/>
          </a:xfrm>
          <a:custGeom>
            <a:avLst/>
            <a:gdLst>
              <a:gd name="connsiteX0" fmla="*/ 0 w 0"/>
              <a:gd name="connsiteY0" fmla="*/ 0 h 529627"/>
              <a:gd name="connsiteX1" fmla="*/ 0 w 0"/>
              <a:gd name="connsiteY1" fmla="*/ 529627 h 529627"/>
            </a:gdLst>
            <a:ahLst/>
            <a:cxnLst>
              <a:cxn ang="0">
                <a:pos x="connsiteX0" y="connsiteY0"/>
              </a:cxn>
              <a:cxn ang="0">
                <a:pos x="connsiteX1" y="connsiteY1"/>
              </a:cxn>
            </a:cxnLst>
            <a:rect l="l" t="t" r="r" b="b"/>
            <a:pathLst>
              <a:path h="529627">
                <a:moveTo>
                  <a:pt x="0" y="0"/>
                </a:moveTo>
                <a:lnTo>
                  <a:pt x="0" y="52962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a:off x="5782147" y="3760205"/>
            <a:ext cx="0" cy="754456"/>
          </a:xfrm>
          <a:custGeom>
            <a:avLst/>
            <a:gdLst>
              <a:gd name="connsiteX0" fmla="*/ 0 w 0"/>
              <a:gd name="connsiteY0" fmla="*/ 0 h 565842"/>
              <a:gd name="connsiteX1" fmla="*/ 0 w 0"/>
              <a:gd name="connsiteY1" fmla="*/ 565842 h 565842"/>
            </a:gdLst>
            <a:ahLst/>
            <a:cxnLst>
              <a:cxn ang="0">
                <a:pos x="connsiteX0" y="connsiteY0"/>
              </a:cxn>
              <a:cxn ang="0">
                <a:pos x="connsiteX1" y="connsiteY1"/>
              </a:cxn>
            </a:cxnLst>
            <a:rect l="l" t="t" r="r" b="b"/>
            <a:pathLst>
              <a:path h="565842">
                <a:moveTo>
                  <a:pt x="0" y="0"/>
                </a:moveTo>
                <a:lnTo>
                  <a:pt x="0" y="56584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a:off x="6150321" y="3808492"/>
            <a:ext cx="0" cy="730313"/>
          </a:xfrm>
          <a:custGeom>
            <a:avLst/>
            <a:gdLst>
              <a:gd name="connsiteX0" fmla="*/ 0 w 0"/>
              <a:gd name="connsiteY0" fmla="*/ 0 h 547735"/>
              <a:gd name="connsiteX1" fmla="*/ 0 w 0"/>
              <a:gd name="connsiteY1" fmla="*/ 547735 h 547735"/>
            </a:gdLst>
            <a:ahLst/>
            <a:cxnLst>
              <a:cxn ang="0">
                <a:pos x="connsiteX0" y="connsiteY0"/>
              </a:cxn>
              <a:cxn ang="0">
                <a:pos x="connsiteX1" y="connsiteY1"/>
              </a:cxn>
            </a:cxnLst>
            <a:rect l="l" t="t" r="r" b="b"/>
            <a:pathLst>
              <a:path h="547735">
                <a:moveTo>
                  <a:pt x="0" y="0"/>
                </a:moveTo>
                <a:lnTo>
                  <a:pt x="0" y="54773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Freeform 74"/>
          <p:cNvSpPr/>
          <p:nvPr/>
        </p:nvSpPr>
        <p:spPr>
          <a:xfrm>
            <a:off x="6524531" y="3826599"/>
            <a:ext cx="0" cy="724276"/>
          </a:xfrm>
          <a:custGeom>
            <a:avLst/>
            <a:gdLst>
              <a:gd name="connsiteX0" fmla="*/ 0 w 0"/>
              <a:gd name="connsiteY0" fmla="*/ 0 h 543207"/>
              <a:gd name="connsiteX1" fmla="*/ 0 w 0"/>
              <a:gd name="connsiteY1" fmla="*/ 543207 h 543207"/>
            </a:gdLst>
            <a:ahLst/>
            <a:cxnLst>
              <a:cxn ang="0">
                <a:pos x="connsiteX0" y="connsiteY0"/>
              </a:cxn>
              <a:cxn ang="0">
                <a:pos x="connsiteX1" y="connsiteY1"/>
              </a:cxn>
            </a:cxnLst>
            <a:rect l="l" t="t" r="r" b="b"/>
            <a:pathLst>
              <a:path h="543207">
                <a:moveTo>
                  <a:pt x="0" y="0"/>
                </a:moveTo>
                <a:lnTo>
                  <a:pt x="0" y="54320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reeform 75"/>
          <p:cNvSpPr/>
          <p:nvPr/>
        </p:nvSpPr>
        <p:spPr>
          <a:xfrm>
            <a:off x="6898741" y="3905062"/>
            <a:ext cx="0" cy="712205"/>
          </a:xfrm>
          <a:custGeom>
            <a:avLst/>
            <a:gdLst>
              <a:gd name="connsiteX0" fmla="*/ 0 w 0"/>
              <a:gd name="connsiteY0" fmla="*/ 0 h 534154"/>
              <a:gd name="connsiteX1" fmla="*/ 0 w 0"/>
              <a:gd name="connsiteY1" fmla="*/ 534154 h 534154"/>
            </a:gdLst>
            <a:ahLst/>
            <a:cxnLst>
              <a:cxn ang="0">
                <a:pos x="connsiteX0" y="connsiteY0"/>
              </a:cxn>
              <a:cxn ang="0">
                <a:pos x="connsiteX1" y="connsiteY1"/>
              </a:cxn>
            </a:cxnLst>
            <a:rect l="l" t="t" r="r" b="b"/>
            <a:pathLst>
              <a:path h="534154">
                <a:moveTo>
                  <a:pt x="0" y="0"/>
                </a:moveTo>
                <a:lnTo>
                  <a:pt x="0" y="534154"/>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reeform 76"/>
          <p:cNvSpPr/>
          <p:nvPr/>
        </p:nvSpPr>
        <p:spPr>
          <a:xfrm>
            <a:off x="7272951" y="4007667"/>
            <a:ext cx="0" cy="694100"/>
          </a:xfrm>
          <a:custGeom>
            <a:avLst/>
            <a:gdLst>
              <a:gd name="connsiteX0" fmla="*/ 0 w 0"/>
              <a:gd name="connsiteY0" fmla="*/ 0 h 520575"/>
              <a:gd name="connsiteX1" fmla="*/ 0 w 0"/>
              <a:gd name="connsiteY1" fmla="*/ 520575 h 520575"/>
            </a:gdLst>
            <a:ahLst/>
            <a:cxnLst>
              <a:cxn ang="0">
                <a:pos x="connsiteX0" y="connsiteY0"/>
              </a:cxn>
              <a:cxn ang="0">
                <a:pos x="connsiteX1" y="connsiteY1"/>
              </a:cxn>
            </a:cxnLst>
            <a:rect l="l" t="t" r="r" b="b"/>
            <a:pathLst>
              <a:path h="520575">
                <a:moveTo>
                  <a:pt x="0" y="0"/>
                </a:moveTo>
                <a:lnTo>
                  <a:pt x="0" y="52057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77"/>
          <p:cNvSpPr/>
          <p:nvPr/>
        </p:nvSpPr>
        <p:spPr>
          <a:xfrm>
            <a:off x="7641125" y="3820563"/>
            <a:ext cx="0" cy="778597"/>
          </a:xfrm>
          <a:custGeom>
            <a:avLst/>
            <a:gdLst>
              <a:gd name="connsiteX0" fmla="*/ 0 w 0"/>
              <a:gd name="connsiteY0" fmla="*/ 0 h 583948"/>
              <a:gd name="connsiteX1" fmla="*/ 0 w 0"/>
              <a:gd name="connsiteY1" fmla="*/ 583948 h 583948"/>
            </a:gdLst>
            <a:ahLst/>
            <a:cxnLst>
              <a:cxn ang="0">
                <a:pos x="connsiteX0" y="connsiteY0"/>
              </a:cxn>
              <a:cxn ang="0">
                <a:pos x="connsiteX1" y="connsiteY1"/>
              </a:cxn>
            </a:cxnLst>
            <a:rect l="l" t="t" r="r" b="b"/>
            <a:pathLst>
              <a:path h="583948">
                <a:moveTo>
                  <a:pt x="0" y="0"/>
                </a:moveTo>
                <a:lnTo>
                  <a:pt x="0" y="583948"/>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78"/>
          <p:cNvSpPr/>
          <p:nvPr/>
        </p:nvSpPr>
        <p:spPr>
          <a:xfrm>
            <a:off x="8015336" y="3868849"/>
            <a:ext cx="0" cy="669956"/>
          </a:xfrm>
          <a:custGeom>
            <a:avLst/>
            <a:gdLst>
              <a:gd name="connsiteX0" fmla="*/ 0 w 0"/>
              <a:gd name="connsiteY0" fmla="*/ 0 h 502467"/>
              <a:gd name="connsiteX1" fmla="*/ 0 w 0"/>
              <a:gd name="connsiteY1" fmla="*/ 502467 h 502467"/>
            </a:gdLst>
            <a:ahLst/>
            <a:cxnLst>
              <a:cxn ang="0">
                <a:pos x="connsiteX0" y="connsiteY0"/>
              </a:cxn>
              <a:cxn ang="0">
                <a:pos x="connsiteX1" y="connsiteY1"/>
              </a:cxn>
            </a:cxnLst>
            <a:rect l="l" t="t" r="r" b="b"/>
            <a:pathLst>
              <a:path h="502467">
                <a:moveTo>
                  <a:pt x="0" y="0"/>
                </a:moveTo>
                <a:lnTo>
                  <a:pt x="0" y="50246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79"/>
          <p:cNvSpPr/>
          <p:nvPr/>
        </p:nvSpPr>
        <p:spPr>
          <a:xfrm>
            <a:off x="8389544" y="3868849"/>
            <a:ext cx="0" cy="700135"/>
          </a:xfrm>
          <a:custGeom>
            <a:avLst/>
            <a:gdLst>
              <a:gd name="connsiteX0" fmla="*/ 0 w 0"/>
              <a:gd name="connsiteY0" fmla="*/ 0 h 525101"/>
              <a:gd name="connsiteX1" fmla="*/ 0 w 0"/>
              <a:gd name="connsiteY1" fmla="*/ 525101 h 525101"/>
            </a:gdLst>
            <a:ahLst/>
            <a:cxnLst>
              <a:cxn ang="0">
                <a:pos x="connsiteX0" y="connsiteY0"/>
              </a:cxn>
              <a:cxn ang="0">
                <a:pos x="connsiteX1" y="connsiteY1"/>
              </a:cxn>
            </a:cxnLst>
            <a:rect l="l" t="t" r="r" b="b"/>
            <a:pathLst>
              <a:path h="525101">
                <a:moveTo>
                  <a:pt x="0" y="0"/>
                </a:moveTo>
                <a:lnTo>
                  <a:pt x="0" y="525101"/>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80"/>
          <p:cNvSpPr/>
          <p:nvPr/>
        </p:nvSpPr>
        <p:spPr>
          <a:xfrm>
            <a:off x="8757719" y="3995596"/>
            <a:ext cx="0" cy="724277"/>
          </a:xfrm>
          <a:custGeom>
            <a:avLst/>
            <a:gdLst>
              <a:gd name="connsiteX0" fmla="*/ 0 w 0"/>
              <a:gd name="connsiteY0" fmla="*/ 0 h 543208"/>
              <a:gd name="connsiteX1" fmla="*/ 0 w 0"/>
              <a:gd name="connsiteY1" fmla="*/ 543208 h 543208"/>
            </a:gdLst>
            <a:ahLst/>
            <a:cxnLst>
              <a:cxn ang="0">
                <a:pos x="connsiteX0" y="connsiteY0"/>
              </a:cxn>
              <a:cxn ang="0">
                <a:pos x="connsiteX1" y="connsiteY1"/>
              </a:cxn>
            </a:cxnLst>
            <a:rect l="l" t="t" r="r" b="b"/>
            <a:pathLst>
              <a:path h="543208">
                <a:moveTo>
                  <a:pt x="0" y="0"/>
                </a:moveTo>
                <a:lnTo>
                  <a:pt x="0" y="543208"/>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81"/>
          <p:cNvSpPr/>
          <p:nvPr/>
        </p:nvSpPr>
        <p:spPr>
          <a:xfrm>
            <a:off x="9125893" y="4019740"/>
            <a:ext cx="0" cy="730313"/>
          </a:xfrm>
          <a:custGeom>
            <a:avLst/>
            <a:gdLst>
              <a:gd name="connsiteX0" fmla="*/ 0 w 0"/>
              <a:gd name="connsiteY0" fmla="*/ 0 h 547735"/>
              <a:gd name="connsiteX1" fmla="*/ 0 w 0"/>
              <a:gd name="connsiteY1" fmla="*/ 547735 h 547735"/>
            </a:gdLst>
            <a:ahLst/>
            <a:cxnLst>
              <a:cxn ang="0">
                <a:pos x="connsiteX0" y="connsiteY0"/>
              </a:cxn>
              <a:cxn ang="0">
                <a:pos x="connsiteX1" y="connsiteY1"/>
              </a:cxn>
            </a:cxnLst>
            <a:rect l="l" t="t" r="r" b="b"/>
            <a:pathLst>
              <a:path h="547735">
                <a:moveTo>
                  <a:pt x="0" y="0"/>
                </a:moveTo>
                <a:lnTo>
                  <a:pt x="0" y="54773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82"/>
          <p:cNvSpPr/>
          <p:nvPr/>
        </p:nvSpPr>
        <p:spPr>
          <a:xfrm>
            <a:off x="9494068" y="3844705"/>
            <a:ext cx="0" cy="838955"/>
          </a:xfrm>
          <a:custGeom>
            <a:avLst/>
            <a:gdLst>
              <a:gd name="connsiteX0" fmla="*/ 0 w 0"/>
              <a:gd name="connsiteY0" fmla="*/ 0 h 629216"/>
              <a:gd name="connsiteX1" fmla="*/ 0 w 0"/>
              <a:gd name="connsiteY1" fmla="*/ 629216 h 629216"/>
            </a:gdLst>
            <a:ahLst/>
            <a:cxnLst>
              <a:cxn ang="0">
                <a:pos x="connsiteX0" y="connsiteY0"/>
              </a:cxn>
              <a:cxn ang="0">
                <a:pos x="connsiteX1" y="connsiteY1"/>
              </a:cxn>
            </a:cxnLst>
            <a:rect l="l" t="t" r="r" b="b"/>
            <a:pathLst>
              <a:path h="629216">
                <a:moveTo>
                  <a:pt x="0" y="0"/>
                </a:moveTo>
                <a:lnTo>
                  <a:pt x="0" y="62921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Freeform 83"/>
          <p:cNvSpPr/>
          <p:nvPr/>
        </p:nvSpPr>
        <p:spPr>
          <a:xfrm>
            <a:off x="9874313" y="3699850"/>
            <a:ext cx="0" cy="965703"/>
          </a:xfrm>
          <a:custGeom>
            <a:avLst/>
            <a:gdLst>
              <a:gd name="connsiteX0" fmla="*/ 0 w 0"/>
              <a:gd name="connsiteY0" fmla="*/ 0 h 724277"/>
              <a:gd name="connsiteX1" fmla="*/ 0 w 0"/>
              <a:gd name="connsiteY1" fmla="*/ 724277 h 724277"/>
            </a:gdLst>
            <a:ahLst/>
            <a:cxnLst>
              <a:cxn ang="0">
                <a:pos x="connsiteX0" y="connsiteY0"/>
              </a:cxn>
              <a:cxn ang="0">
                <a:pos x="connsiteX1" y="connsiteY1"/>
              </a:cxn>
            </a:cxnLst>
            <a:rect l="l" t="t" r="r" b="b"/>
            <a:pathLst>
              <a:path h="724277">
                <a:moveTo>
                  <a:pt x="0" y="0"/>
                </a:moveTo>
                <a:lnTo>
                  <a:pt x="0" y="72427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Freeform 84"/>
          <p:cNvSpPr/>
          <p:nvPr/>
        </p:nvSpPr>
        <p:spPr>
          <a:xfrm>
            <a:off x="10248524" y="3862812"/>
            <a:ext cx="0" cy="790669"/>
          </a:xfrm>
          <a:custGeom>
            <a:avLst/>
            <a:gdLst>
              <a:gd name="connsiteX0" fmla="*/ 0 w 0"/>
              <a:gd name="connsiteY0" fmla="*/ 0 h 593002"/>
              <a:gd name="connsiteX1" fmla="*/ 0 w 0"/>
              <a:gd name="connsiteY1" fmla="*/ 593002 h 593002"/>
            </a:gdLst>
            <a:ahLst/>
            <a:cxnLst>
              <a:cxn ang="0">
                <a:pos x="connsiteX0" y="connsiteY0"/>
              </a:cxn>
              <a:cxn ang="0">
                <a:pos x="connsiteX1" y="connsiteY1"/>
              </a:cxn>
            </a:cxnLst>
            <a:rect l="l" t="t" r="r" b="b"/>
            <a:pathLst>
              <a:path h="593002">
                <a:moveTo>
                  <a:pt x="0" y="0"/>
                </a:moveTo>
                <a:lnTo>
                  <a:pt x="0" y="59300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p:cNvSpPr/>
          <p:nvPr/>
        </p:nvSpPr>
        <p:spPr>
          <a:xfrm>
            <a:off x="1306717" y="305202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Oval 86"/>
          <p:cNvSpPr/>
          <p:nvPr/>
        </p:nvSpPr>
        <p:spPr>
          <a:xfrm>
            <a:off x="1653767" y="3959382"/>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p:cNvSpPr/>
          <p:nvPr/>
        </p:nvSpPr>
        <p:spPr>
          <a:xfrm>
            <a:off x="2021939" y="416157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p:cNvSpPr/>
          <p:nvPr/>
        </p:nvSpPr>
        <p:spPr>
          <a:xfrm>
            <a:off x="2393133" y="431950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p:cNvSpPr/>
          <p:nvPr/>
        </p:nvSpPr>
        <p:spPr>
          <a:xfrm>
            <a:off x="2768347" y="413139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p:cNvSpPr/>
          <p:nvPr/>
        </p:nvSpPr>
        <p:spPr>
          <a:xfrm>
            <a:off x="3135517" y="4098202"/>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p:cNvSpPr/>
          <p:nvPr/>
        </p:nvSpPr>
        <p:spPr>
          <a:xfrm>
            <a:off x="3504693" y="384470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p:cNvSpPr/>
          <p:nvPr/>
        </p:nvSpPr>
        <p:spPr>
          <a:xfrm>
            <a:off x="3877901" y="389600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p:cNvSpPr/>
          <p:nvPr/>
        </p:nvSpPr>
        <p:spPr>
          <a:xfrm>
            <a:off x="4252111" y="411429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p:cNvSpPr/>
          <p:nvPr/>
        </p:nvSpPr>
        <p:spPr>
          <a:xfrm>
            <a:off x="4513427" y="412536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5003547" y="421891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p:cNvSpPr/>
          <p:nvPr/>
        </p:nvSpPr>
        <p:spPr>
          <a:xfrm>
            <a:off x="5356633" y="394429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p:cNvSpPr/>
          <p:nvPr/>
        </p:nvSpPr>
        <p:spPr>
          <a:xfrm>
            <a:off x="5733861" y="4100211"/>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p:cNvSpPr/>
          <p:nvPr/>
        </p:nvSpPr>
        <p:spPr>
          <a:xfrm>
            <a:off x="6111090" y="413441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p:cNvSpPr/>
          <p:nvPr/>
        </p:nvSpPr>
        <p:spPr>
          <a:xfrm>
            <a:off x="6476245" y="414950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p:cNvSpPr/>
          <p:nvPr/>
        </p:nvSpPr>
        <p:spPr>
          <a:xfrm>
            <a:off x="6850455" y="421991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p:cNvSpPr/>
          <p:nvPr/>
        </p:nvSpPr>
        <p:spPr>
          <a:xfrm>
            <a:off x="7230701" y="430643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p:cNvSpPr/>
          <p:nvPr/>
        </p:nvSpPr>
        <p:spPr>
          <a:xfrm>
            <a:off x="7592839" y="417163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p:cNvSpPr/>
          <p:nvPr/>
        </p:nvSpPr>
        <p:spPr>
          <a:xfrm>
            <a:off x="7967049" y="415151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Oval 104"/>
          <p:cNvSpPr/>
          <p:nvPr/>
        </p:nvSpPr>
        <p:spPr>
          <a:xfrm>
            <a:off x="8342262" y="4190746"/>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Oval 105"/>
          <p:cNvSpPr/>
          <p:nvPr/>
        </p:nvSpPr>
        <p:spPr>
          <a:xfrm>
            <a:off x="8715470" y="431950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Oval 106"/>
          <p:cNvSpPr/>
          <p:nvPr/>
        </p:nvSpPr>
        <p:spPr>
          <a:xfrm>
            <a:off x="9084650" y="431950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Oval 107"/>
          <p:cNvSpPr/>
          <p:nvPr/>
        </p:nvSpPr>
        <p:spPr>
          <a:xfrm>
            <a:off x="9445783" y="4232998"/>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Oval 108"/>
          <p:cNvSpPr/>
          <p:nvPr/>
        </p:nvSpPr>
        <p:spPr>
          <a:xfrm>
            <a:off x="9826027" y="4128381"/>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Oval 109"/>
          <p:cNvSpPr/>
          <p:nvPr/>
        </p:nvSpPr>
        <p:spPr>
          <a:xfrm>
            <a:off x="10203257" y="4228974"/>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0" name="Group 129"/>
          <p:cNvGrpSpPr/>
          <p:nvPr/>
        </p:nvGrpSpPr>
        <p:grpSpPr>
          <a:xfrm>
            <a:off x="8516294" y="2000041"/>
            <a:ext cx="1920337" cy="420756"/>
            <a:chOff x="6387220" y="1500031"/>
            <a:chExt cx="1440253" cy="315567"/>
          </a:xfrm>
        </p:grpSpPr>
        <p:grpSp>
          <p:nvGrpSpPr>
            <p:cNvPr id="115" name="Group 114"/>
            <p:cNvGrpSpPr/>
            <p:nvPr/>
          </p:nvGrpSpPr>
          <p:grpSpPr>
            <a:xfrm>
              <a:off x="6387220" y="1586617"/>
              <a:ext cx="574895" cy="67903"/>
              <a:chOff x="6387220" y="1586617"/>
              <a:chExt cx="574895" cy="67903"/>
            </a:xfrm>
          </p:grpSpPr>
          <p:sp>
            <p:nvSpPr>
              <p:cNvPr id="111" name="Freeform 110"/>
              <p:cNvSpPr/>
              <p:nvPr/>
            </p:nvSpPr>
            <p:spPr>
              <a:xfrm>
                <a:off x="6387220" y="1620570"/>
                <a:ext cx="574895" cy="0"/>
              </a:xfrm>
              <a:custGeom>
                <a:avLst/>
                <a:gdLst>
                  <a:gd name="connsiteX0" fmla="*/ 0 w 574895"/>
                  <a:gd name="connsiteY0" fmla="*/ 0 h 0"/>
                  <a:gd name="connsiteX1" fmla="*/ 574895 w 574895"/>
                  <a:gd name="connsiteY1" fmla="*/ 0 h 0"/>
                </a:gdLst>
                <a:ahLst/>
                <a:cxnLst>
                  <a:cxn ang="0">
                    <a:pos x="connsiteX0" y="connsiteY0"/>
                  </a:cxn>
                  <a:cxn ang="0">
                    <a:pos x="connsiteX1" y="connsiteY1"/>
                  </a:cxn>
                </a:cxnLst>
                <a:rect l="l" t="t" r="r" b="b"/>
                <a:pathLst>
                  <a:path w="574895">
                    <a:moveTo>
                      <a:pt x="0" y="0"/>
                    </a:moveTo>
                    <a:lnTo>
                      <a:pt x="574895" y="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11"/>
              <p:cNvSpPr/>
              <p:nvPr/>
            </p:nvSpPr>
            <p:spPr>
              <a:xfrm>
                <a:off x="6426451" y="1586619"/>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12"/>
              <p:cNvSpPr/>
              <p:nvPr/>
            </p:nvSpPr>
            <p:spPr>
              <a:xfrm>
                <a:off x="6646752" y="1586618"/>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p:cNvSpPr/>
              <p:nvPr/>
            </p:nvSpPr>
            <p:spPr>
              <a:xfrm>
                <a:off x="6851963" y="1586617"/>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6" name="Group 115"/>
            <p:cNvGrpSpPr/>
            <p:nvPr/>
          </p:nvGrpSpPr>
          <p:grpSpPr>
            <a:xfrm>
              <a:off x="6391746" y="1684697"/>
              <a:ext cx="574895" cy="67903"/>
              <a:chOff x="6387220" y="1586617"/>
              <a:chExt cx="574895" cy="67903"/>
            </a:xfrm>
          </p:grpSpPr>
          <p:sp>
            <p:nvSpPr>
              <p:cNvPr id="117" name="Freeform 116"/>
              <p:cNvSpPr/>
              <p:nvPr/>
            </p:nvSpPr>
            <p:spPr>
              <a:xfrm>
                <a:off x="6387220" y="1620570"/>
                <a:ext cx="574895" cy="0"/>
              </a:xfrm>
              <a:custGeom>
                <a:avLst/>
                <a:gdLst>
                  <a:gd name="connsiteX0" fmla="*/ 0 w 574895"/>
                  <a:gd name="connsiteY0" fmla="*/ 0 h 0"/>
                  <a:gd name="connsiteX1" fmla="*/ 574895 w 574895"/>
                  <a:gd name="connsiteY1" fmla="*/ 0 h 0"/>
                </a:gdLst>
                <a:ahLst/>
                <a:cxnLst>
                  <a:cxn ang="0">
                    <a:pos x="connsiteX0" y="connsiteY0"/>
                  </a:cxn>
                  <a:cxn ang="0">
                    <a:pos x="connsiteX1" y="connsiteY1"/>
                  </a:cxn>
                </a:cxnLst>
                <a:rect l="l" t="t" r="r" b="b"/>
                <a:pathLst>
                  <a:path w="574895">
                    <a:moveTo>
                      <a:pt x="0" y="0"/>
                    </a:moveTo>
                    <a:lnTo>
                      <a:pt x="574895" y="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117"/>
              <p:cNvSpPr/>
              <p:nvPr/>
            </p:nvSpPr>
            <p:spPr>
              <a:xfrm>
                <a:off x="6426451" y="1586619"/>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Oval 118"/>
              <p:cNvSpPr/>
              <p:nvPr/>
            </p:nvSpPr>
            <p:spPr>
              <a:xfrm>
                <a:off x="6646752" y="1586618"/>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Oval 119"/>
              <p:cNvSpPr/>
              <p:nvPr/>
            </p:nvSpPr>
            <p:spPr>
              <a:xfrm>
                <a:off x="6851963" y="1586617"/>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2" name="Rectangle 121"/>
            <p:cNvSpPr/>
            <p:nvPr/>
          </p:nvSpPr>
          <p:spPr>
            <a:xfrm>
              <a:off x="6924390" y="1500031"/>
              <a:ext cx="903083" cy="3155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Nirogacestat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Placebo</a:t>
              </a:r>
            </a:p>
          </p:txBody>
        </p:sp>
      </p:grpSp>
      <p:grpSp>
        <p:nvGrpSpPr>
          <p:cNvPr id="131" name="Group 130"/>
          <p:cNvGrpSpPr/>
          <p:nvPr/>
        </p:nvGrpSpPr>
        <p:grpSpPr>
          <a:xfrm>
            <a:off x="10587128" y="2506107"/>
            <a:ext cx="1573269" cy="2205987"/>
            <a:chOff x="7940346" y="1747910"/>
            <a:chExt cx="1179952" cy="1654490"/>
          </a:xfrm>
        </p:grpSpPr>
        <p:sp>
          <p:nvSpPr>
            <p:cNvPr id="123" name="Rectangle 122"/>
            <p:cNvSpPr/>
            <p:nvPr/>
          </p:nvSpPr>
          <p:spPr>
            <a:xfrm>
              <a:off x="8026375" y="1747910"/>
              <a:ext cx="890855" cy="2385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Worsening</a:t>
              </a:r>
            </a:p>
          </p:txBody>
        </p:sp>
        <p:sp>
          <p:nvSpPr>
            <p:cNvPr id="124" name="Rectangle 123"/>
            <p:cNvSpPr/>
            <p:nvPr/>
          </p:nvSpPr>
          <p:spPr>
            <a:xfrm>
              <a:off x="7940346" y="3163825"/>
              <a:ext cx="1179952" cy="2385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cxnSp>
          <p:nvCxnSpPr>
            <p:cNvPr id="126" name="Straight Arrow Connector 125"/>
            <p:cNvCxnSpPr/>
            <p:nvPr/>
          </p:nvCxnSpPr>
          <p:spPr>
            <a:xfrm flipV="1">
              <a:off x="8435227" y="1994890"/>
              <a:ext cx="0" cy="50960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8434809" y="2586679"/>
              <a:ext cx="0" cy="50960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8" name="Rectangle 127"/>
          <p:cNvSpPr/>
          <p:nvPr/>
        </p:nvSpPr>
        <p:spPr>
          <a:xfrm rot="16200000">
            <a:off x="-892841" y="3177772"/>
            <a:ext cx="2899332" cy="543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LS Mean (95% CI) For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From Baseline</a:t>
            </a:r>
          </a:p>
        </p:txBody>
      </p:sp>
      <p:sp>
        <p:nvSpPr>
          <p:cNvPr id="129" name="Rectangle 128"/>
          <p:cNvSpPr/>
          <p:nvPr/>
        </p:nvSpPr>
        <p:spPr>
          <a:xfrm>
            <a:off x="1306715" y="5252564"/>
            <a:ext cx="8944823"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Analysis Visit</a:t>
            </a:r>
          </a:p>
        </p:txBody>
      </p:sp>
      <p:grpSp>
        <p:nvGrpSpPr>
          <p:cNvPr id="137" name="Group 136"/>
          <p:cNvGrpSpPr/>
          <p:nvPr/>
        </p:nvGrpSpPr>
        <p:grpSpPr>
          <a:xfrm>
            <a:off x="4400111" y="2336801"/>
            <a:ext cx="384840" cy="3792871"/>
            <a:chOff x="3300083" y="1752600"/>
            <a:chExt cx="288630" cy="2844653"/>
          </a:xfrm>
        </p:grpSpPr>
        <p:sp>
          <p:nvSpPr>
            <p:cNvPr id="132" name="Rectangle 131"/>
            <p:cNvSpPr/>
            <p:nvPr/>
          </p:nvSpPr>
          <p:spPr>
            <a:xfrm>
              <a:off x="3300083" y="1916156"/>
              <a:ext cx="288630" cy="2681097"/>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6" name="Straight Arrow Connector 135"/>
            <p:cNvCxnSpPr>
              <a:cxnSpLocks/>
            </p:cNvCxnSpPr>
            <p:nvPr/>
          </p:nvCxnSpPr>
          <p:spPr>
            <a:xfrm flipH="1" flipV="1">
              <a:off x="3441243" y="1752600"/>
              <a:ext cx="0" cy="163556"/>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6AD16E53-BE62-635E-19FF-0DAC779BC5F8}"/>
              </a:ext>
            </a:extLst>
          </p:cNvPr>
          <p:cNvSpPr/>
          <p:nvPr/>
        </p:nvSpPr>
        <p:spPr>
          <a:xfrm>
            <a:off x="1016001" y="2291534"/>
            <a:ext cx="158044" cy="214573"/>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FEB1CDA-B4CC-3C51-2C8F-CC77D2690145}"/>
              </a:ext>
            </a:extLst>
          </p:cNvPr>
          <p:cNvSpPr/>
          <p:nvPr/>
        </p:nvSpPr>
        <p:spPr>
          <a:xfrm>
            <a:off x="963691" y="3713276"/>
            <a:ext cx="212351" cy="23101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F85A802-2456-C303-7570-62BA121F3F6C}"/>
              </a:ext>
            </a:extLst>
          </p:cNvPr>
          <p:cNvSpPr/>
          <p:nvPr/>
        </p:nvSpPr>
        <p:spPr>
          <a:xfrm>
            <a:off x="953075" y="4423296"/>
            <a:ext cx="212351" cy="23101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033A6FC-B8DF-B23F-0151-A5ACBB92BDAE}"/>
              </a:ext>
            </a:extLst>
          </p:cNvPr>
          <p:cNvSpPr txBox="1"/>
          <p:nvPr/>
        </p:nvSpPr>
        <p:spPr>
          <a:xfrm>
            <a:off x="822832" y="2223683"/>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34" name="TextBox 133">
            <a:extLst>
              <a:ext uri="{FF2B5EF4-FFF2-40B4-BE49-F238E27FC236}">
                <a16:creationId xmlns:a16="http://schemas.microsoft.com/office/drawing/2014/main" id="{3D083C84-6FF9-1F62-E94F-84AA8EDD4B90}"/>
              </a:ext>
            </a:extLst>
          </p:cNvPr>
          <p:cNvSpPr txBox="1"/>
          <p:nvPr/>
        </p:nvSpPr>
        <p:spPr>
          <a:xfrm>
            <a:off x="748378" y="3634887"/>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35" name="TextBox 134">
            <a:extLst>
              <a:ext uri="{FF2B5EF4-FFF2-40B4-BE49-F238E27FC236}">
                <a16:creationId xmlns:a16="http://schemas.microsoft.com/office/drawing/2014/main" id="{B48A436A-1477-042D-519E-8F703A0CF987}"/>
              </a:ext>
            </a:extLst>
          </p:cNvPr>
          <p:cNvSpPr txBox="1"/>
          <p:nvPr/>
        </p:nvSpPr>
        <p:spPr>
          <a:xfrm>
            <a:off x="747874" y="4356695"/>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Tree>
    <p:extLst>
      <p:ext uri="{BB962C8B-B14F-4D97-AF65-F5344CB8AC3E}">
        <p14:creationId xmlns:p14="http://schemas.microsoft.com/office/powerpoint/2010/main" val="31255626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62141-B104-2618-C3D2-F78920F2977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CF544C7-1F74-7211-6D03-AAB23C03DE2E}"/>
              </a:ext>
            </a:extLst>
          </p:cNvPr>
          <p:cNvSpPr>
            <a:spLocks noGrp="1" noChangeArrowheads="1"/>
          </p:cNvSpPr>
          <p:nvPr>
            <p:ph type="title"/>
          </p:nvPr>
        </p:nvSpPr>
        <p:spPr>
          <a:xfrm>
            <a:off x="-26623" y="576804"/>
            <a:ext cx="12192000" cy="2276132"/>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Soft Tissue Sarcoma and </a:t>
            </a:r>
            <a:br>
              <a:rPr lang="en-US" sz="3600" dirty="0"/>
            </a:br>
            <a:r>
              <a:rPr lang="en-US" sz="3600" dirty="0"/>
              <a:t>Other Connective Tissue Neoplasms</a:t>
            </a:r>
          </a:p>
        </p:txBody>
      </p:sp>
      <p:sp>
        <p:nvSpPr>
          <p:cNvPr id="12" name="Text Box 3">
            <a:extLst>
              <a:ext uri="{FF2B5EF4-FFF2-40B4-BE49-F238E27FC236}">
                <a16:creationId xmlns:a16="http://schemas.microsoft.com/office/drawing/2014/main" id="{B87FDD22-BC3A-E963-1288-8E469DEC4FC5}"/>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E4EFB31-283D-D1FA-BDE9-CB7B45D1FF7A}"/>
              </a:ext>
            </a:extLst>
          </p:cNvPr>
          <p:cNvSpPr txBox="1">
            <a:spLocks noChangeArrowheads="1"/>
          </p:cNvSpPr>
          <p:nvPr/>
        </p:nvSpPr>
        <p:spPr bwMode="auto">
          <a:xfrm>
            <a:off x="4647392" y="4191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8D988D1-45E1-A558-EE85-CE3EA4F119D1}"/>
              </a:ext>
            </a:extLst>
          </p:cNvPr>
          <p:cNvSpPr txBox="1">
            <a:spLocks noChangeArrowheads="1"/>
          </p:cNvSpPr>
          <p:nvPr/>
        </p:nvSpPr>
        <p:spPr bwMode="auto">
          <a:xfrm>
            <a:off x="0" y="310993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370CCF4-073F-C4AD-FDBD-65DF5DB0381F}"/>
              </a:ext>
            </a:extLst>
          </p:cNvPr>
          <p:cNvSpPr txBox="1">
            <a:spLocks noChangeArrowheads="1"/>
          </p:cNvSpPr>
          <p:nvPr/>
        </p:nvSpPr>
        <p:spPr bwMode="auto">
          <a:xfrm>
            <a:off x="152400" y="4745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Rashmi Chugh,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Mrinal Gounder, MD</a:t>
            </a:r>
          </a:p>
        </p:txBody>
      </p:sp>
    </p:spTree>
    <p:custDataLst>
      <p:tags r:id="rId1"/>
    </p:custDataLst>
    <p:extLst>
      <p:ext uri="{BB962C8B-B14F-4D97-AF65-F5344CB8AC3E}">
        <p14:creationId xmlns:p14="http://schemas.microsoft.com/office/powerpoint/2010/main" val="17866023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1D3DBB79-7768-CFBB-00C7-7AE62F5E2939}"/>
              </a:ext>
            </a:extLst>
          </p:cNvPr>
          <p:cNvGraphicFramePr/>
          <p:nvPr/>
        </p:nvGraphicFramePr>
        <p:xfrm>
          <a:off x="673435" y="1456654"/>
          <a:ext cx="10119024" cy="4906052"/>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p:cNvGrpSpPr/>
          <p:nvPr/>
        </p:nvGrpSpPr>
        <p:grpSpPr>
          <a:xfrm>
            <a:off x="8527084" y="1730308"/>
            <a:ext cx="1920337" cy="420756"/>
            <a:chOff x="6387220" y="1500031"/>
            <a:chExt cx="1440253" cy="315567"/>
          </a:xfrm>
        </p:grpSpPr>
        <p:grpSp>
          <p:nvGrpSpPr>
            <p:cNvPr id="15" name="Group 14"/>
            <p:cNvGrpSpPr/>
            <p:nvPr/>
          </p:nvGrpSpPr>
          <p:grpSpPr>
            <a:xfrm>
              <a:off x="6387220" y="1586617"/>
              <a:ext cx="574895" cy="67903"/>
              <a:chOff x="6387220" y="1586617"/>
              <a:chExt cx="574895" cy="67903"/>
            </a:xfrm>
          </p:grpSpPr>
          <p:sp>
            <p:nvSpPr>
              <p:cNvPr id="22" name="Freeform 21"/>
              <p:cNvSpPr/>
              <p:nvPr/>
            </p:nvSpPr>
            <p:spPr>
              <a:xfrm>
                <a:off x="6387220" y="1620570"/>
                <a:ext cx="574895" cy="0"/>
              </a:xfrm>
              <a:custGeom>
                <a:avLst/>
                <a:gdLst>
                  <a:gd name="connsiteX0" fmla="*/ 0 w 574895"/>
                  <a:gd name="connsiteY0" fmla="*/ 0 h 0"/>
                  <a:gd name="connsiteX1" fmla="*/ 574895 w 574895"/>
                  <a:gd name="connsiteY1" fmla="*/ 0 h 0"/>
                </a:gdLst>
                <a:ahLst/>
                <a:cxnLst>
                  <a:cxn ang="0">
                    <a:pos x="connsiteX0" y="connsiteY0"/>
                  </a:cxn>
                  <a:cxn ang="0">
                    <a:pos x="connsiteX1" y="connsiteY1"/>
                  </a:cxn>
                </a:cxnLst>
                <a:rect l="l" t="t" r="r" b="b"/>
                <a:pathLst>
                  <a:path w="574895">
                    <a:moveTo>
                      <a:pt x="0" y="0"/>
                    </a:moveTo>
                    <a:lnTo>
                      <a:pt x="574895" y="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6426451" y="1586619"/>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p:cNvSpPr/>
              <p:nvPr/>
            </p:nvSpPr>
            <p:spPr>
              <a:xfrm>
                <a:off x="6646752" y="1586618"/>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6851963" y="1586617"/>
                <a:ext cx="67901" cy="67901"/>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 name="Group 15"/>
            <p:cNvGrpSpPr/>
            <p:nvPr/>
          </p:nvGrpSpPr>
          <p:grpSpPr>
            <a:xfrm>
              <a:off x="6391746" y="1684697"/>
              <a:ext cx="574895" cy="67903"/>
              <a:chOff x="6387220" y="1586617"/>
              <a:chExt cx="574895" cy="67903"/>
            </a:xfrm>
          </p:grpSpPr>
          <p:sp>
            <p:nvSpPr>
              <p:cNvPr id="18" name="Freeform 17"/>
              <p:cNvSpPr/>
              <p:nvPr/>
            </p:nvSpPr>
            <p:spPr>
              <a:xfrm>
                <a:off x="6387220" y="1620570"/>
                <a:ext cx="574895" cy="0"/>
              </a:xfrm>
              <a:custGeom>
                <a:avLst/>
                <a:gdLst>
                  <a:gd name="connsiteX0" fmla="*/ 0 w 574895"/>
                  <a:gd name="connsiteY0" fmla="*/ 0 h 0"/>
                  <a:gd name="connsiteX1" fmla="*/ 574895 w 574895"/>
                  <a:gd name="connsiteY1" fmla="*/ 0 h 0"/>
                </a:gdLst>
                <a:ahLst/>
                <a:cxnLst>
                  <a:cxn ang="0">
                    <a:pos x="connsiteX0" y="connsiteY0"/>
                  </a:cxn>
                  <a:cxn ang="0">
                    <a:pos x="connsiteX1" y="connsiteY1"/>
                  </a:cxn>
                </a:cxnLst>
                <a:rect l="l" t="t" r="r" b="b"/>
                <a:pathLst>
                  <a:path w="574895">
                    <a:moveTo>
                      <a:pt x="0" y="0"/>
                    </a:moveTo>
                    <a:lnTo>
                      <a:pt x="574895" y="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6426451" y="1586619"/>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p:nvSpPr>
            <p:spPr>
              <a:xfrm>
                <a:off x="6646752" y="1586618"/>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p:cNvSpPr/>
              <p:nvPr/>
            </p:nvSpPr>
            <p:spPr>
              <a:xfrm>
                <a:off x="6851963" y="1586617"/>
                <a:ext cx="67901" cy="67901"/>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6"/>
            <p:cNvSpPr/>
            <p:nvPr/>
          </p:nvSpPr>
          <p:spPr>
            <a:xfrm>
              <a:off x="6924390" y="1500031"/>
              <a:ext cx="903083" cy="3155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Nirogacestat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rPr>
                <a:t>Placebo</a:t>
              </a:r>
            </a:p>
          </p:txBody>
        </p:sp>
      </p:grpSp>
      <p:grpSp>
        <p:nvGrpSpPr>
          <p:cNvPr id="26" name="Group 25"/>
          <p:cNvGrpSpPr/>
          <p:nvPr/>
        </p:nvGrpSpPr>
        <p:grpSpPr>
          <a:xfrm>
            <a:off x="10597918" y="2236373"/>
            <a:ext cx="1573269" cy="2205987"/>
            <a:chOff x="7940346" y="1747910"/>
            <a:chExt cx="1179952" cy="1654490"/>
          </a:xfrm>
        </p:grpSpPr>
        <p:sp>
          <p:nvSpPr>
            <p:cNvPr id="27" name="Rectangle 26"/>
            <p:cNvSpPr/>
            <p:nvPr/>
          </p:nvSpPr>
          <p:spPr>
            <a:xfrm>
              <a:off x="8026375" y="1747910"/>
              <a:ext cx="890855" cy="2385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Worsening</a:t>
              </a:r>
            </a:p>
          </p:txBody>
        </p:sp>
        <p:sp>
          <p:nvSpPr>
            <p:cNvPr id="28" name="Rectangle 27"/>
            <p:cNvSpPr/>
            <p:nvPr/>
          </p:nvSpPr>
          <p:spPr>
            <a:xfrm>
              <a:off x="7940346" y="3163825"/>
              <a:ext cx="1179952" cy="2385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cxnSp>
          <p:nvCxnSpPr>
            <p:cNvPr id="29" name="Straight Arrow Connector 28"/>
            <p:cNvCxnSpPr/>
            <p:nvPr/>
          </p:nvCxnSpPr>
          <p:spPr>
            <a:xfrm flipV="1">
              <a:off x="8435227" y="1994890"/>
              <a:ext cx="0" cy="50960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8434809" y="2586679"/>
              <a:ext cx="0" cy="50960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 name="Freeform 3"/>
          <p:cNvSpPr/>
          <p:nvPr/>
        </p:nvSpPr>
        <p:spPr>
          <a:xfrm>
            <a:off x="1461118" y="2752265"/>
            <a:ext cx="8846423" cy="491147"/>
          </a:xfrm>
          <a:custGeom>
            <a:avLst/>
            <a:gdLst>
              <a:gd name="connsiteX0" fmla="*/ 0 w 6634817"/>
              <a:gd name="connsiteY0" fmla="*/ 281687 h 368360"/>
              <a:gd name="connsiteX1" fmla="*/ 273020 w 6634817"/>
              <a:gd name="connsiteY1" fmla="*/ 368360 h 368360"/>
              <a:gd name="connsiteX2" fmla="*/ 550373 w 6634817"/>
              <a:gd name="connsiteY2" fmla="*/ 216682 h 368360"/>
              <a:gd name="connsiteX3" fmla="*/ 827727 w 6634817"/>
              <a:gd name="connsiteY3" fmla="*/ 99674 h 368360"/>
              <a:gd name="connsiteX4" fmla="*/ 1113748 w 6634817"/>
              <a:gd name="connsiteY4" fmla="*/ 225349 h 368360"/>
              <a:gd name="connsiteX5" fmla="*/ 1386768 w 6634817"/>
              <a:gd name="connsiteY5" fmla="*/ 221016 h 368360"/>
              <a:gd name="connsiteX6" fmla="*/ 1646787 w 6634817"/>
              <a:gd name="connsiteY6" fmla="*/ 173346 h 368360"/>
              <a:gd name="connsiteX7" fmla="*/ 1924140 w 6634817"/>
              <a:gd name="connsiteY7" fmla="*/ 147344 h 368360"/>
              <a:gd name="connsiteX8" fmla="*/ 2205827 w 6634817"/>
              <a:gd name="connsiteY8" fmla="*/ 0 h 368360"/>
              <a:gd name="connsiteX9" fmla="*/ 2478847 w 6634817"/>
              <a:gd name="connsiteY9" fmla="*/ 21668 h 368360"/>
              <a:gd name="connsiteX10" fmla="*/ 2756201 w 6634817"/>
              <a:gd name="connsiteY10" fmla="*/ 117008 h 368360"/>
              <a:gd name="connsiteX11" fmla="*/ 3033554 w 6634817"/>
              <a:gd name="connsiteY11" fmla="*/ 130009 h 368360"/>
              <a:gd name="connsiteX12" fmla="*/ 3310908 w 6634817"/>
              <a:gd name="connsiteY12" fmla="*/ 91006 h 368360"/>
              <a:gd name="connsiteX13" fmla="*/ 3592595 w 6634817"/>
              <a:gd name="connsiteY13" fmla="*/ 82339 h 368360"/>
              <a:gd name="connsiteX14" fmla="*/ 3869949 w 6634817"/>
              <a:gd name="connsiteY14" fmla="*/ 138676 h 368360"/>
              <a:gd name="connsiteX15" fmla="*/ 4138635 w 6634817"/>
              <a:gd name="connsiteY15" fmla="*/ 251351 h 368360"/>
              <a:gd name="connsiteX16" fmla="*/ 4428990 w 6634817"/>
              <a:gd name="connsiteY16" fmla="*/ 121342 h 368360"/>
              <a:gd name="connsiteX17" fmla="*/ 4702009 w 6634817"/>
              <a:gd name="connsiteY17" fmla="*/ 121342 h 368360"/>
              <a:gd name="connsiteX18" fmla="*/ 4970696 w 6634817"/>
              <a:gd name="connsiteY18" fmla="*/ 247018 h 368360"/>
              <a:gd name="connsiteX19" fmla="*/ 5252383 w 6634817"/>
              <a:gd name="connsiteY19" fmla="*/ 121342 h 368360"/>
              <a:gd name="connsiteX20" fmla="*/ 5529736 w 6634817"/>
              <a:gd name="connsiteY20" fmla="*/ 199347 h 368360"/>
              <a:gd name="connsiteX21" fmla="*/ 5798423 w 6634817"/>
              <a:gd name="connsiteY21" fmla="*/ 216682 h 368360"/>
              <a:gd name="connsiteX22" fmla="*/ 6071443 w 6634817"/>
              <a:gd name="connsiteY22" fmla="*/ 177679 h 368360"/>
              <a:gd name="connsiteX23" fmla="*/ 6353130 w 6634817"/>
              <a:gd name="connsiteY23" fmla="*/ 121342 h 368360"/>
              <a:gd name="connsiteX24" fmla="*/ 6634817 w 6634817"/>
              <a:gd name="connsiteY24" fmla="*/ 260019 h 36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34817" h="368360">
                <a:moveTo>
                  <a:pt x="0" y="281687"/>
                </a:moveTo>
                <a:lnTo>
                  <a:pt x="273020" y="368360"/>
                </a:lnTo>
                <a:lnTo>
                  <a:pt x="550373" y="216682"/>
                </a:lnTo>
                <a:lnTo>
                  <a:pt x="827727" y="99674"/>
                </a:lnTo>
                <a:lnTo>
                  <a:pt x="1113748" y="225349"/>
                </a:lnTo>
                <a:lnTo>
                  <a:pt x="1386768" y="221016"/>
                </a:lnTo>
                <a:lnTo>
                  <a:pt x="1646787" y="173346"/>
                </a:lnTo>
                <a:lnTo>
                  <a:pt x="1924140" y="147344"/>
                </a:lnTo>
                <a:lnTo>
                  <a:pt x="2205827" y="0"/>
                </a:lnTo>
                <a:lnTo>
                  <a:pt x="2478847" y="21668"/>
                </a:lnTo>
                <a:lnTo>
                  <a:pt x="2756201" y="117008"/>
                </a:lnTo>
                <a:lnTo>
                  <a:pt x="3033554" y="130009"/>
                </a:lnTo>
                <a:lnTo>
                  <a:pt x="3310908" y="91006"/>
                </a:lnTo>
                <a:lnTo>
                  <a:pt x="3592595" y="82339"/>
                </a:lnTo>
                <a:lnTo>
                  <a:pt x="3869949" y="138676"/>
                </a:lnTo>
                <a:lnTo>
                  <a:pt x="4138635" y="251351"/>
                </a:lnTo>
                <a:lnTo>
                  <a:pt x="4428990" y="121342"/>
                </a:lnTo>
                <a:lnTo>
                  <a:pt x="4702009" y="121342"/>
                </a:lnTo>
                <a:lnTo>
                  <a:pt x="4970696" y="247018"/>
                </a:lnTo>
                <a:lnTo>
                  <a:pt x="5252383" y="121342"/>
                </a:lnTo>
                <a:lnTo>
                  <a:pt x="5529736" y="199347"/>
                </a:lnTo>
                <a:lnTo>
                  <a:pt x="5798423" y="216682"/>
                </a:lnTo>
                <a:lnTo>
                  <a:pt x="6071443" y="177679"/>
                </a:lnTo>
                <a:lnTo>
                  <a:pt x="6353130" y="121342"/>
                </a:lnTo>
                <a:lnTo>
                  <a:pt x="6634817" y="26001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7"/>
          <p:cNvSpPr/>
          <p:nvPr/>
        </p:nvSpPr>
        <p:spPr>
          <a:xfrm>
            <a:off x="1836701" y="2896720"/>
            <a:ext cx="0" cy="693384"/>
          </a:xfrm>
          <a:custGeom>
            <a:avLst/>
            <a:gdLst>
              <a:gd name="connsiteX0" fmla="*/ 0 w 0"/>
              <a:gd name="connsiteY0" fmla="*/ 0 h 520038"/>
              <a:gd name="connsiteX1" fmla="*/ 0 w 0"/>
              <a:gd name="connsiteY1" fmla="*/ 520038 h 520038"/>
            </a:gdLst>
            <a:ahLst/>
            <a:cxnLst>
              <a:cxn ang="0">
                <a:pos x="connsiteX0" y="connsiteY0"/>
              </a:cxn>
              <a:cxn ang="0">
                <a:pos x="connsiteX1" y="connsiteY1"/>
              </a:cxn>
            </a:cxnLst>
            <a:rect l="l" t="t" r="r" b="b"/>
            <a:pathLst>
              <a:path h="520038">
                <a:moveTo>
                  <a:pt x="0" y="0"/>
                </a:moveTo>
                <a:lnTo>
                  <a:pt x="0" y="52003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30"/>
          <p:cNvSpPr/>
          <p:nvPr/>
        </p:nvSpPr>
        <p:spPr>
          <a:xfrm>
            <a:off x="2206505" y="2654037"/>
            <a:ext cx="0" cy="762721"/>
          </a:xfrm>
          <a:custGeom>
            <a:avLst/>
            <a:gdLst>
              <a:gd name="connsiteX0" fmla="*/ 0 w 0"/>
              <a:gd name="connsiteY0" fmla="*/ 0 h 572041"/>
              <a:gd name="connsiteX1" fmla="*/ 0 w 0"/>
              <a:gd name="connsiteY1" fmla="*/ 572041 h 572041"/>
            </a:gdLst>
            <a:ahLst/>
            <a:cxnLst>
              <a:cxn ang="0">
                <a:pos x="connsiteX0" y="connsiteY0"/>
              </a:cxn>
              <a:cxn ang="0">
                <a:pos x="connsiteX1" y="connsiteY1"/>
              </a:cxn>
            </a:cxnLst>
            <a:rect l="l" t="t" r="r" b="b"/>
            <a:pathLst>
              <a:path h="572041">
                <a:moveTo>
                  <a:pt x="0" y="0"/>
                </a:moveTo>
                <a:lnTo>
                  <a:pt x="0" y="57204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31"/>
          <p:cNvSpPr/>
          <p:nvPr/>
        </p:nvSpPr>
        <p:spPr>
          <a:xfrm>
            <a:off x="2570532" y="2457577"/>
            <a:ext cx="0" cy="843617"/>
          </a:xfrm>
          <a:custGeom>
            <a:avLst/>
            <a:gdLst>
              <a:gd name="connsiteX0" fmla="*/ 0 w 0"/>
              <a:gd name="connsiteY0" fmla="*/ 0 h 632713"/>
              <a:gd name="connsiteX1" fmla="*/ 0 w 0"/>
              <a:gd name="connsiteY1" fmla="*/ 632713 h 632713"/>
            </a:gdLst>
            <a:ahLst/>
            <a:cxnLst>
              <a:cxn ang="0">
                <a:pos x="connsiteX0" y="connsiteY0"/>
              </a:cxn>
              <a:cxn ang="0">
                <a:pos x="connsiteX1" y="connsiteY1"/>
              </a:cxn>
            </a:cxnLst>
            <a:rect l="l" t="t" r="r" b="b"/>
            <a:pathLst>
              <a:path h="632713">
                <a:moveTo>
                  <a:pt x="0" y="0"/>
                </a:moveTo>
                <a:lnTo>
                  <a:pt x="0" y="632713"/>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32"/>
          <p:cNvSpPr/>
          <p:nvPr/>
        </p:nvSpPr>
        <p:spPr>
          <a:xfrm>
            <a:off x="2946116" y="2636702"/>
            <a:ext cx="0" cy="814725"/>
          </a:xfrm>
          <a:custGeom>
            <a:avLst/>
            <a:gdLst>
              <a:gd name="connsiteX0" fmla="*/ 0 w 0"/>
              <a:gd name="connsiteY0" fmla="*/ 0 h 611044"/>
              <a:gd name="connsiteX1" fmla="*/ 0 w 0"/>
              <a:gd name="connsiteY1" fmla="*/ 611044 h 611044"/>
            </a:gdLst>
            <a:ahLst/>
            <a:cxnLst>
              <a:cxn ang="0">
                <a:pos x="connsiteX0" y="connsiteY0"/>
              </a:cxn>
              <a:cxn ang="0">
                <a:pos x="connsiteX1" y="connsiteY1"/>
              </a:cxn>
            </a:cxnLst>
            <a:rect l="l" t="t" r="r" b="b"/>
            <a:pathLst>
              <a:path h="611044">
                <a:moveTo>
                  <a:pt x="0" y="0"/>
                </a:moveTo>
                <a:lnTo>
                  <a:pt x="0" y="611044"/>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33"/>
          <p:cNvSpPr/>
          <p:nvPr/>
        </p:nvSpPr>
        <p:spPr>
          <a:xfrm>
            <a:off x="3310141" y="2665593"/>
            <a:ext cx="0" cy="768500"/>
          </a:xfrm>
          <a:custGeom>
            <a:avLst/>
            <a:gdLst>
              <a:gd name="connsiteX0" fmla="*/ 0 w 0"/>
              <a:gd name="connsiteY0" fmla="*/ 0 h 576375"/>
              <a:gd name="connsiteX1" fmla="*/ 0 w 0"/>
              <a:gd name="connsiteY1" fmla="*/ 576375 h 576375"/>
            </a:gdLst>
            <a:ahLst/>
            <a:cxnLst>
              <a:cxn ang="0">
                <a:pos x="connsiteX0" y="connsiteY0"/>
              </a:cxn>
              <a:cxn ang="0">
                <a:pos x="connsiteX1" y="connsiteY1"/>
              </a:cxn>
            </a:cxnLst>
            <a:rect l="l" t="t" r="r" b="b"/>
            <a:pathLst>
              <a:path h="576375">
                <a:moveTo>
                  <a:pt x="0" y="0"/>
                </a:moveTo>
                <a:lnTo>
                  <a:pt x="0" y="576375"/>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34"/>
          <p:cNvSpPr/>
          <p:nvPr/>
        </p:nvSpPr>
        <p:spPr>
          <a:xfrm>
            <a:off x="3668391" y="2596254"/>
            <a:ext cx="0" cy="774279"/>
          </a:xfrm>
          <a:custGeom>
            <a:avLst/>
            <a:gdLst>
              <a:gd name="connsiteX0" fmla="*/ 0 w 0"/>
              <a:gd name="connsiteY0" fmla="*/ 0 h 580709"/>
              <a:gd name="connsiteX1" fmla="*/ 0 w 0"/>
              <a:gd name="connsiteY1" fmla="*/ 580709 h 580709"/>
            </a:gdLst>
            <a:ahLst/>
            <a:cxnLst>
              <a:cxn ang="0">
                <a:pos x="connsiteX0" y="connsiteY0"/>
              </a:cxn>
              <a:cxn ang="0">
                <a:pos x="connsiteX1" y="connsiteY1"/>
              </a:cxn>
            </a:cxnLst>
            <a:rect l="l" t="t" r="r" b="b"/>
            <a:pathLst>
              <a:path h="580709">
                <a:moveTo>
                  <a:pt x="0" y="0"/>
                </a:moveTo>
                <a:lnTo>
                  <a:pt x="0" y="58070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35"/>
          <p:cNvSpPr/>
          <p:nvPr/>
        </p:nvSpPr>
        <p:spPr>
          <a:xfrm>
            <a:off x="4038193" y="2567363"/>
            <a:ext cx="0" cy="756944"/>
          </a:xfrm>
          <a:custGeom>
            <a:avLst/>
            <a:gdLst>
              <a:gd name="connsiteX0" fmla="*/ 0 w 0"/>
              <a:gd name="connsiteY0" fmla="*/ 0 h 567708"/>
              <a:gd name="connsiteX1" fmla="*/ 0 w 0"/>
              <a:gd name="connsiteY1" fmla="*/ 567708 h 567708"/>
            </a:gdLst>
            <a:ahLst/>
            <a:cxnLst>
              <a:cxn ang="0">
                <a:pos x="connsiteX0" y="connsiteY0"/>
              </a:cxn>
              <a:cxn ang="0">
                <a:pos x="connsiteX1" y="connsiteY1"/>
              </a:cxn>
            </a:cxnLst>
            <a:rect l="l" t="t" r="r" b="b"/>
            <a:pathLst>
              <a:path h="567708">
                <a:moveTo>
                  <a:pt x="0" y="0"/>
                </a:moveTo>
                <a:lnTo>
                  <a:pt x="0" y="56770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36"/>
          <p:cNvSpPr/>
          <p:nvPr/>
        </p:nvSpPr>
        <p:spPr>
          <a:xfrm>
            <a:off x="4402221" y="2382461"/>
            <a:ext cx="0" cy="745388"/>
          </a:xfrm>
          <a:custGeom>
            <a:avLst/>
            <a:gdLst>
              <a:gd name="connsiteX0" fmla="*/ 0 w 0"/>
              <a:gd name="connsiteY0" fmla="*/ 0 h 559041"/>
              <a:gd name="connsiteX1" fmla="*/ 0 w 0"/>
              <a:gd name="connsiteY1" fmla="*/ 559041 h 559041"/>
            </a:gdLst>
            <a:ahLst/>
            <a:cxnLst>
              <a:cxn ang="0">
                <a:pos x="connsiteX0" y="connsiteY0"/>
              </a:cxn>
              <a:cxn ang="0">
                <a:pos x="connsiteX1" y="connsiteY1"/>
              </a:cxn>
            </a:cxnLst>
            <a:rect l="l" t="t" r="r" b="b"/>
            <a:pathLst>
              <a:path h="559041">
                <a:moveTo>
                  <a:pt x="0" y="0"/>
                </a:moveTo>
                <a:lnTo>
                  <a:pt x="0" y="55904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37"/>
          <p:cNvSpPr/>
          <p:nvPr/>
        </p:nvSpPr>
        <p:spPr>
          <a:xfrm>
            <a:off x="4772025" y="2399795"/>
            <a:ext cx="0" cy="768500"/>
          </a:xfrm>
          <a:custGeom>
            <a:avLst/>
            <a:gdLst>
              <a:gd name="connsiteX0" fmla="*/ 0 w 0"/>
              <a:gd name="connsiteY0" fmla="*/ 0 h 576375"/>
              <a:gd name="connsiteX1" fmla="*/ 0 w 0"/>
              <a:gd name="connsiteY1" fmla="*/ 576375 h 576375"/>
            </a:gdLst>
            <a:ahLst/>
            <a:cxnLst>
              <a:cxn ang="0">
                <a:pos x="connsiteX0" y="connsiteY0"/>
              </a:cxn>
              <a:cxn ang="0">
                <a:pos x="connsiteX1" y="connsiteY1"/>
              </a:cxn>
            </a:cxnLst>
            <a:rect l="l" t="t" r="r" b="b"/>
            <a:pathLst>
              <a:path h="576375">
                <a:moveTo>
                  <a:pt x="0" y="0"/>
                </a:moveTo>
                <a:lnTo>
                  <a:pt x="0" y="576375"/>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38"/>
          <p:cNvSpPr/>
          <p:nvPr/>
        </p:nvSpPr>
        <p:spPr>
          <a:xfrm>
            <a:off x="5147609" y="2567363"/>
            <a:ext cx="0" cy="681827"/>
          </a:xfrm>
          <a:custGeom>
            <a:avLst/>
            <a:gdLst>
              <a:gd name="connsiteX0" fmla="*/ 0 w 0"/>
              <a:gd name="connsiteY0" fmla="*/ 0 h 511370"/>
              <a:gd name="connsiteX1" fmla="*/ 0 w 0"/>
              <a:gd name="connsiteY1" fmla="*/ 511370 h 511370"/>
            </a:gdLst>
            <a:ahLst/>
            <a:cxnLst>
              <a:cxn ang="0">
                <a:pos x="connsiteX0" y="connsiteY0"/>
              </a:cxn>
              <a:cxn ang="0">
                <a:pos x="connsiteX1" y="connsiteY1"/>
              </a:cxn>
            </a:cxnLst>
            <a:rect l="l" t="t" r="r" b="b"/>
            <a:pathLst>
              <a:path h="511370">
                <a:moveTo>
                  <a:pt x="0" y="0"/>
                </a:moveTo>
                <a:lnTo>
                  <a:pt x="0" y="51137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39"/>
          <p:cNvSpPr/>
          <p:nvPr/>
        </p:nvSpPr>
        <p:spPr>
          <a:xfrm>
            <a:off x="5511635" y="2561585"/>
            <a:ext cx="0" cy="716497"/>
          </a:xfrm>
          <a:custGeom>
            <a:avLst/>
            <a:gdLst>
              <a:gd name="connsiteX0" fmla="*/ 0 w 0"/>
              <a:gd name="connsiteY0" fmla="*/ 0 h 537373"/>
              <a:gd name="connsiteX1" fmla="*/ 0 w 0"/>
              <a:gd name="connsiteY1" fmla="*/ 537373 h 537373"/>
            </a:gdLst>
            <a:ahLst/>
            <a:cxnLst>
              <a:cxn ang="0">
                <a:pos x="connsiteX0" y="connsiteY0"/>
              </a:cxn>
              <a:cxn ang="0">
                <a:pos x="connsiteX1" y="connsiteY1"/>
              </a:cxn>
            </a:cxnLst>
            <a:rect l="l" t="t" r="r" b="b"/>
            <a:pathLst>
              <a:path h="537373">
                <a:moveTo>
                  <a:pt x="0" y="0"/>
                </a:moveTo>
                <a:lnTo>
                  <a:pt x="0" y="537373"/>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40"/>
          <p:cNvSpPr/>
          <p:nvPr/>
        </p:nvSpPr>
        <p:spPr>
          <a:xfrm>
            <a:off x="5881440" y="2509581"/>
            <a:ext cx="0" cy="739609"/>
          </a:xfrm>
          <a:custGeom>
            <a:avLst/>
            <a:gdLst>
              <a:gd name="connsiteX0" fmla="*/ 0 w 0"/>
              <a:gd name="connsiteY0" fmla="*/ 0 h 554707"/>
              <a:gd name="connsiteX1" fmla="*/ 0 w 0"/>
              <a:gd name="connsiteY1" fmla="*/ 554707 h 554707"/>
            </a:gdLst>
            <a:ahLst/>
            <a:cxnLst>
              <a:cxn ang="0">
                <a:pos x="connsiteX0" y="connsiteY0"/>
              </a:cxn>
              <a:cxn ang="0">
                <a:pos x="connsiteX1" y="connsiteY1"/>
              </a:cxn>
            </a:cxnLst>
            <a:rect l="l" t="t" r="r" b="b"/>
            <a:pathLst>
              <a:path h="554707">
                <a:moveTo>
                  <a:pt x="0" y="0"/>
                </a:moveTo>
                <a:lnTo>
                  <a:pt x="0" y="554707"/>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41"/>
          <p:cNvSpPr/>
          <p:nvPr/>
        </p:nvSpPr>
        <p:spPr>
          <a:xfrm>
            <a:off x="6245465" y="2492245"/>
            <a:ext cx="0" cy="733832"/>
          </a:xfrm>
          <a:custGeom>
            <a:avLst/>
            <a:gdLst>
              <a:gd name="connsiteX0" fmla="*/ 0 w 0"/>
              <a:gd name="connsiteY0" fmla="*/ 0 h 550374"/>
              <a:gd name="connsiteX1" fmla="*/ 0 w 0"/>
              <a:gd name="connsiteY1" fmla="*/ 550374 h 550374"/>
            </a:gdLst>
            <a:ahLst/>
            <a:cxnLst>
              <a:cxn ang="0">
                <a:pos x="connsiteX0" y="connsiteY0"/>
              </a:cxn>
              <a:cxn ang="0">
                <a:pos x="connsiteX1" y="connsiteY1"/>
              </a:cxn>
            </a:cxnLst>
            <a:rect l="l" t="t" r="r" b="b"/>
            <a:pathLst>
              <a:path h="550374">
                <a:moveTo>
                  <a:pt x="0" y="0"/>
                </a:moveTo>
                <a:lnTo>
                  <a:pt x="0" y="550374"/>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42"/>
          <p:cNvSpPr/>
          <p:nvPr/>
        </p:nvSpPr>
        <p:spPr>
          <a:xfrm>
            <a:off x="6615271" y="2590475"/>
            <a:ext cx="0" cy="699163"/>
          </a:xfrm>
          <a:custGeom>
            <a:avLst/>
            <a:gdLst>
              <a:gd name="connsiteX0" fmla="*/ 0 w 0"/>
              <a:gd name="connsiteY0" fmla="*/ 0 h 524372"/>
              <a:gd name="connsiteX1" fmla="*/ 0 w 0"/>
              <a:gd name="connsiteY1" fmla="*/ 524372 h 524372"/>
            </a:gdLst>
            <a:ahLst/>
            <a:cxnLst>
              <a:cxn ang="0">
                <a:pos x="connsiteX0" y="connsiteY0"/>
              </a:cxn>
              <a:cxn ang="0">
                <a:pos x="connsiteX1" y="connsiteY1"/>
              </a:cxn>
            </a:cxnLst>
            <a:rect l="l" t="t" r="r" b="b"/>
            <a:pathLst>
              <a:path h="524372">
                <a:moveTo>
                  <a:pt x="0" y="0"/>
                </a:moveTo>
                <a:lnTo>
                  <a:pt x="0" y="524372"/>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43"/>
          <p:cNvSpPr/>
          <p:nvPr/>
        </p:nvSpPr>
        <p:spPr>
          <a:xfrm>
            <a:off x="6985076" y="2711818"/>
            <a:ext cx="0" cy="751165"/>
          </a:xfrm>
          <a:custGeom>
            <a:avLst/>
            <a:gdLst>
              <a:gd name="connsiteX0" fmla="*/ 0 w 0"/>
              <a:gd name="connsiteY0" fmla="*/ 0 h 563374"/>
              <a:gd name="connsiteX1" fmla="*/ 0 w 0"/>
              <a:gd name="connsiteY1" fmla="*/ 563374 h 563374"/>
            </a:gdLst>
            <a:ahLst/>
            <a:cxnLst>
              <a:cxn ang="0">
                <a:pos x="connsiteX0" y="connsiteY0"/>
              </a:cxn>
              <a:cxn ang="0">
                <a:pos x="connsiteX1" y="connsiteY1"/>
              </a:cxn>
            </a:cxnLst>
            <a:rect l="l" t="t" r="r" b="b"/>
            <a:pathLst>
              <a:path h="563374">
                <a:moveTo>
                  <a:pt x="0" y="0"/>
                </a:moveTo>
                <a:lnTo>
                  <a:pt x="0" y="563374"/>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44"/>
          <p:cNvSpPr/>
          <p:nvPr/>
        </p:nvSpPr>
        <p:spPr>
          <a:xfrm>
            <a:off x="7354880" y="2544249"/>
            <a:ext cx="0" cy="722275"/>
          </a:xfrm>
          <a:custGeom>
            <a:avLst/>
            <a:gdLst>
              <a:gd name="connsiteX0" fmla="*/ 0 w 0"/>
              <a:gd name="connsiteY0" fmla="*/ 0 h 541706"/>
              <a:gd name="connsiteX1" fmla="*/ 0 w 0"/>
              <a:gd name="connsiteY1" fmla="*/ 541706 h 541706"/>
            </a:gdLst>
            <a:ahLst/>
            <a:cxnLst>
              <a:cxn ang="0">
                <a:pos x="connsiteX0" y="connsiteY0"/>
              </a:cxn>
              <a:cxn ang="0">
                <a:pos x="connsiteX1" y="connsiteY1"/>
              </a:cxn>
            </a:cxnLst>
            <a:rect l="l" t="t" r="r" b="b"/>
            <a:pathLst>
              <a:path h="541706">
                <a:moveTo>
                  <a:pt x="0" y="0"/>
                </a:moveTo>
                <a:lnTo>
                  <a:pt x="0" y="541706"/>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45"/>
          <p:cNvSpPr/>
          <p:nvPr/>
        </p:nvSpPr>
        <p:spPr>
          <a:xfrm>
            <a:off x="7718907" y="2509581"/>
            <a:ext cx="0" cy="820505"/>
          </a:xfrm>
          <a:custGeom>
            <a:avLst/>
            <a:gdLst>
              <a:gd name="connsiteX0" fmla="*/ 0 w 0"/>
              <a:gd name="connsiteY0" fmla="*/ 0 h 615379"/>
              <a:gd name="connsiteX1" fmla="*/ 0 w 0"/>
              <a:gd name="connsiteY1" fmla="*/ 615379 h 615379"/>
            </a:gdLst>
            <a:ahLst/>
            <a:cxnLst>
              <a:cxn ang="0">
                <a:pos x="connsiteX0" y="connsiteY0"/>
              </a:cxn>
              <a:cxn ang="0">
                <a:pos x="connsiteX1" y="connsiteY1"/>
              </a:cxn>
            </a:cxnLst>
            <a:rect l="l" t="t" r="r" b="b"/>
            <a:pathLst>
              <a:path h="615379">
                <a:moveTo>
                  <a:pt x="0" y="0"/>
                </a:moveTo>
                <a:lnTo>
                  <a:pt x="0" y="615379"/>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46"/>
          <p:cNvSpPr/>
          <p:nvPr/>
        </p:nvSpPr>
        <p:spPr>
          <a:xfrm>
            <a:off x="8094491" y="2682927"/>
            <a:ext cx="0" cy="791613"/>
          </a:xfrm>
          <a:custGeom>
            <a:avLst/>
            <a:gdLst>
              <a:gd name="connsiteX0" fmla="*/ 0 w 0"/>
              <a:gd name="connsiteY0" fmla="*/ 0 h 593710"/>
              <a:gd name="connsiteX1" fmla="*/ 0 w 0"/>
              <a:gd name="connsiteY1" fmla="*/ 593710 h 593710"/>
            </a:gdLst>
            <a:ahLst/>
            <a:cxnLst>
              <a:cxn ang="0">
                <a:pos x="connsiteX0" y="connsiteY0"/>
              </a:cxn>
              <a:cxn ang="0">
                <a:pos x="connsiteX1" y="connsiteY1"/>
              </a:cxn>
            </a:cxnLst>
            <a:rect l="l" t="t" r="r" b="b"/>
            <a:pathLst>
              <a:path h="593710">
                <a:moveTo>
                  <a:pt x="0" y="0"/>
                </a:moveTo>
                <a:lnTo>
                  <a:pt x="0" y="59371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47"/>
          <p:cNvSpPr/>
          <p:nvPr/>
        </p:nvSpPr>
        <p:spPr>
          <a:xfrm>
            <a:off x="8464295" y="2451799"/>
            <a:ext cx="0" cy="936068"/>
          </a:xfrm>
          <a:custGeom>
            <a:avLst/>
            <a:gdLst>
              <a:gd name="connsiteX0" fmla="*/ 0 w 0"/>
              <a:gd name="connsiteY0" fmla="*/ 0 h 702051"/>
              <a:gd name="connsiteX1" fmla="*/ 0 w 0"/>
              <a:gd name="connsiteY1" fmla="*/ 702051 h 702051"/>
            </a:gdLst>
            <a:ahLst/>
            <a:cxnLst>
              <a:cxn ang="0">
                <a:pos x="connsiteX0" y="connsiteY0"/>
              </a:cxn>
              <a:cxn ang="0">
                <a:pos x="connsiteX1" y="connsiteY1"/>
              </a:cxn>
            </a:cxnLst>
            <a:rect l="l" t="t" r="r" b="b"/>
            <a:pathLst>
              <a:path h="702051">
                <a:moveTo>
                  <a:pt x="0" y="0"/>
                </a:moveTo>
                <a:lnTo>
                  <a:pt x="0" y="702051"/>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48"/>
          <p:cNvSpPr/>
          <p:nvPr/>
        </p:nvSpPr>
        <p:spPr>
          <a:xfrm>
            <a:off x="8828320" y="2607810"/>
            <a:ext cx="0" cy="814727"/>
          </a:xfrm>
          <a:custGeom>
            <a:avLst/>
            <a:gdLst>
              <a:gd name="connsiteX0" fmla="*/ 0 w 0"/>
              <a:gd name="connsiteY0" fmla="*/ 0 h 611045"/>
              <a:gd name="connsiteX1" fmla="*/ 0 w 0"/>
              <a:gd name="connsiteY1" fmla="*/ 611045 h 611045"/>
            </a:gdLst>
            <a:ahLst/>
            <a:cxnLst>
              <a:cxn ang="0">
                <a:pos x="connsiteX0" y="connsiteY0"/>
              </a:cxn>
              <a:cxn ang="0">
                <a:pos x="connsiteX1" y="connsiteY1"/>
              </a:cxn>
            </a:cxnLst>
            <a:rect l="l" t="t" r="r" b="b"/>
            <a:pathLst>
              <a:path h="611045">
                <a:moveTo>
                  <a:pt x="0" y="0"/>
                </a:moveTo>
                <a:lnTo>
                  <a:pt x="0" y="611045"/>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49"/>
          <p:cNvSpPr/>
          <p:nvPr/>
        </p:nvSpPr>
        <p:spPr>
          <a:xfrm>
            <a:off x="9192348" y="2654036"/>
            <a:ext cx="0" cy="820504"/>
          </a:xfrm>
          <a:custGeom>
            <a:avLst/>
            <a:gdLst>
              <a:gd name="connsiteX0" fmla="*/ 0 w 0"/>
              <a:gd name="connsiteY0" fmla="*/ 0 h 615378"/>
              <a:gd name="connsiteX1" fmla="*/ 0 w 0"/>
              <a:gd name="connsiteY1" fmla="*/ 615378 h 615378"/>
            </a:gdLst>
            <a:ahLst/>
            <a:cxnLst>
              <a:cxn ang="0">
                <a:pos x="connsiteX0" y="connsiteY0"/>
              </a:cxn>
              <a:cxn ang="0">
                <a:pos x="connsiteX1" y="connsiteY1"/>
              </a:cxn>
            </a:cxnLst>
            <a:rect l="l" t="t" r="r" b="b"/>
            <a:pathLst>
              <a:path h="615378">
                <a:moveTo>
                  <a:pt x="0" y="0"/>
                </a:moveTo>
                <a:lnTo>
                  <a:pt x="0" y="615378"/>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Freeform 50"/>
          <p:cNvSpPr/>
          <p:nvPr/>
        </p:nvSpPr>
        <p:spPr>
          <a:xfrm>
            <a:off x="9562153" y="2532694"/>
            <a:ext cx="0" cy="918733"/>
          </a:xfrm>
          <a:custGeom>
            <a:avLst/>
            <a:gdLst>
              <a:gd name="connsiteX0" fmla="*/ 0 w 0"/>
              <a:gd name="connsiteY0" fmla="*/ 0 h 689050"/>
              <a:gd name="connsiteX1" fmla="*/ 0 w 0"/>
              <a:gd name="connsiteY1" fmla="*/ 689050 h 689050"/>
            </a:gdLst>
            <a:ahLst/>
            <a:cxnLst>
              <a:cxn ang="0">
                <a:pos x="connsiteX0" y="connsiteY0"/>
              </a:cxn>
              <a:cxn ang="0">
                <a:pos x="connsiteX1" y="connsiteY1"/>
              </a:cxn>
            </a:cxnLst>
            <a:rect l="l" t="t" r="r" b="b"/>
            <a:pathLst>
              <a:path h="689050">
                <a:moveTo>
                  <a:pt x="0" y="0"/>
                </a:moveTo>
                <a:lnTo>
                  <a:pt x="0" y="68905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Freeform 51"/>
          <p:cNvSpPr/>
          <p:nvPr/>
        </p:nvSpPr>
        <p:spPr>
          <a:xfrm>
            <a:off x="9937736" y="2474912"/>
            <a:ext cx="0" cy="860952"/>
          </a:xfrm>
          <a:custGeom>
            <a:avLst/>
            <a:gdLst>
              <a:gd name="connsiteX0" fmla="*/ 0 w 0"/>
              <a:gd name="connsiteY0" fmla="*/ 0 h 645714"/>
              <a:gd name="connsiteX1" fmla="*/ 0 w 0"/>
              <a:gd name="connsiteY1" fmla="*/ 645714 h 645714"/>
            </a:gdLst>
            <a:ahLst/>
            <a:cxnLst>
              <a:cxn ang="0">
                <a:pos x="connsiteX0" y="connsiteY0"/>
              </a:cxn>
              <a:cxn ang="0">
                <a:pos x="connsiteX1" y="connsiteY1"/>
              </a:cxn>
            </a:cxnLst>
            <a:rect l="l" t="t" r="r" b="b"/>
            <a:pathLst>
              <a:path h="645714">
                <a:moveTo>
                  <a:pt x="0" y="0"/>
                </a:moveTo>
                <a:lnTo>
                  <a:pt x="0" y="645714"/>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52"/>
          <p:cNvSpPr/>
          <p:nvPr/>
        </p:nvSpPr>
        <p:spPr>
          <a:xfrm>
            <a:off x="10301761" y="2636702"/>
            <a:ext cx="0" cy="918733"/>
          </a:xfrm>
          <a:custGeom>
            <a:avLst/>
            <a:gdLst>
              <a:gd name="connsiteX0" fmla="*/ 0 w 0"/>
              <a:gd name="connsiteY0" fmla="*/ 0 h 689050"/>
              <a:gd name="connsiteX1" fmla="*/ 0 w 0"/>
              <a:gd name="connsiteY1" fmla="*/ 689050 h 689050"/>
            </a:gdLst>
            <a:ahLst/>
            <a:cxnLst>
              <a:cxn ang="0">
                <a:pos x="connsiteX0" y="connsiteY0"/>
              </a:cxn>
              <a:cxn ang="0">
                <a:pos x="connsiteX1" y="connsiteY1"/>
              </a:cxn>
            </a:cxnLst>
            <a:rect l="l" t="t" r="r" b="b"/>
            <a:pathLst>
              <a:path h="689050">
                <a:moveTo>
                  <a:pt x="0" y="0"/>
                </a:moveTo>
                <a:lnTo>
                  <a:pt x="0" y="689050"/>
                </a:lnTo>
              </a:path>
            </a:pathLst>
          </a:cu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1421629" y="308258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1791434" y="3193326"/>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p:cNvSpPr/>
          <p:nvPr/>
        </p:nvSpPr>
        <p:spPr>
          <a:xfrm>
            <a:off x="2161238" y="299206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p:cNvSpPr/>
          <p:nvPr/>
        </p:nvSpPr>
        <p:spPr>
          <a:xfrm>
            <a:off x="2525265" y="283507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p:cNvSpPr/>
          <p:nvPr/>
        </p:nvSpPr>
        <p:spPr>
          <a:xfrm>
            <a:off x="2895070" y="3004574"/>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p:cNvSpPr/>
          <p:nvPr/>
        </p:nvSpPr>
        <p:spPr>
          <a:xfrm>
            <a:off x="3259095" y="3000729"/>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p:cNvSpPr/>
          <p:nvPr/>
        </p:nvSpPr>
        <p:spPr>
          <a:xfrm>
            <a:off x="3623123" y="293812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p:nvSpPr>
        <p:spPr>
          <a:xfrm>
            <a:off x="3992926" y="290441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p:cNvSpPr/>
          <p:nvPr/>
        </p:nvSpPr>
        <p:spPr>
          <a:xfrm>
            <a:off x="4356954" y="2713741"/>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p:nvSpPr>
        <p:spPr>
          <a:xfrm>
            <a:off x="4726758" y="274263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p:cNvSpPr/>
          <p:nvPr/>
        </p:nvSpPr>
        <p:spPr>
          <a:xfrm>
            <a:off x="5102342" y="285818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5466367" y="2879386"/>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Oval 65"/>
          <p:cNvSpPr/>
          <p:nvPr/>
        </p:nvSpPr>
        <p:spPr>
          <a:xfrm>
            <a:off x="5836173" y="2829303"/>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p:cNvSpPr/>
          <p:nvPr/>
        </p:nvSpPr>
        <p:spPr>
          <a:xfrm>
            <a:off x="6200198" y="281582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p:cNvSpPr/>
          <p:nvPr/>
        </p:nvSpPr>
        <p:spPr>
          <a:xfrm>
            <a:off x="6570963" y="289767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p:cNvSpPr/>
          <p:nvPr/>
        </p:nvSpPr>
        <p:spPr>
          <a:xfrm>
            <a:off x="6939809" y="3038273"/>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Oval 69"/>
          <p:cNvSpPr/>
          <p:nvPr/>
        </p:nvSpPr>
        <p:spPr>
          <a:xfrm>
            <a:off x="7309613" y="2876482"/>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Oval 70"/>
          <p:cNvSpPr/>
          <p:nvPr/>
        </p:nvSpPr>
        <p:spPr>
          <a:xfrm>
            <a:off x="7680378" y="2871663"/>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Oval 71"/>
          <p:cNvSpPr/>
          <p:nvPr/>
        </p:nvSpPr>
        <p:spPr>
          <a:xfrm>
            <a:off x="8049223" y="302767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p:cNvSpPr/>
          <p:nvPr/>
        </p:nvSpPr>
        <p:spPr>
          <a:xfrm>
            <a:off x="8419027" y="2878409"/>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73"/>
          <p:cNvSpPr/>
          <p:nvPr/>
        </p:nvSpPr>
        <p:spPr>
          <a:xfrm>
            <a:off x="8782847" y="2965102"/>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p:cNvSpPr/>
          <p:nvPr/>
        </p:nvSpPr>
        <p:spPr>
          <a:xfrm>
            <a:off x="9147751" y="2994947"/>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p:cNvSpPr/>
          <p:nvPr/>
        </p:nvSpPr>
        <p:spPr>
          <a:xfrm>
            <a:off x="9516886" y="2943905"/>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p:cNvSpPr/>
          <p:nvPr/>
        </p:nvSpPr>
        <p:spPr>
          <a:xfrm>
            <a:off x="9892469" y="2880343"/>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Oval 77"/>
          <p:cNvSpPr/>
          <p:nvPr/>
        </p:nvSpPr>
        <p:spPr>
          <a:xfrm>
            <a:off x="10256494" y="3047914"/>
            <a:ext cx="90535" cy="90535"/>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78"/>
          <p:cNvSpPr/>
          <p:nvPr/>
        </p:nvSpPr>
        <p:spPr>
          <a:xfrm>
            <a:off x="1443783" y="3127849"/>
            <a:ext cx="8823309" cy="1294316"/>
          </a:xfrm>
          <a:custGeom>
            <a:avLst/>
            <a:gdLst>
              <a:gd name="connsiteX0" fmla="*/ 0 w 6617482"/>
              <a:gd name="connsiteY0" fmla="*/ 0 h 970737"/>
              <a:gd name="connsiteX1" fmla="*/ 255685 w 6617482"/>
              <a:gd name="connsiteY1" fmla="*/ 658714 h 970737"/>
              <a:gd name="connsiteX2" fmla="*/ 533039 w 6617482"/>
              <a:gd name="connsiteY2" fmla="*/ 736720 h 970737"/>
              <a:gd name="connsiteX3" fmla="*/ 801725 w 6617482"/>
              <a:gd name="connsiteY3" fmla="*/ 788724 h 970737"/>
              <a:gd name="connsiteX4" fmla="*/ 1083412 w 6617482"/>
              <a:gd name="connsiteY4" fmla="*/ 788724 h 970737"/>
              <a:gd name="connsiteX5" fmla="*/ 1356432 w 6617482"/>
              <a:gd name="connsiteY5" fmla="*/ 736720 h 970737"/>
              <a:gd name="connsiteX6" fmla="*/ 1633786 w 6617482"/>
              <a:gd name="connsiteY6" fmla="*/ 684716 h 970737"/>
              <a:gd name="connsiteX7" fmla="*/ 1915473 w 6617482"/>
              <a:gd name="connsiteY7" fmla="*/ 788724 h 970737"/>
              <a:gd name="connsiteX8" fmla="*/ 2184159 w 6617482"/>
              <a:gd name="connsiteY8" fmla="*/ 819059 h 970737"/>
              <a:gd name="connsiteX9" fmla="*/ 2465846 w 6617482"/>
              <a:gd name="connsiteY9" fmla="*/ 801725 h 970737"/>
              <a:gd name="connsiteX10" fmla="*/ 2743200 w 6617482"/>
              <a:gd name="connsiteY10" fmla="*/ 875397 h 970737"/>
              <a:gd name="connsiteX11" fmla="*/ 3011886 w 6617482"/>
              <a:gd name="connsiteY11" fmla="*/ 849395 h 970737"/>
              <a:gd name="connsiteX12" fmla="*/ 3289240 w 6617482"/>
              <a:gd name="connsiteY12" fmla="*/ 840728 h 970737"/>
              <a:gd name="connsiteX13" fmla="*/ 3566593 w 6617482"/>
              <a:gd name="connsiteY13" fmla="*/ 884064 h 970737"/>
              <a:gd name="connsiteX14" fmla="*/ 3839613 w 6617482"/>
              <a:gd name="connsiteY14" fmla="*/ 858062 h 970737"/>
              <a:gd name="connsiteX15" fmla="*/ 4116967 w 6617482"/>
              <a:gd name="connsiteY15" fmla="*/ 905732 h 970737"/>
              <a:gd name="connsiteX16" fmla="*/ 4398654 w 6617482"/>
              <a:gd name="connsiteY16" fmla="*/ 970737 h 970737"/>
              <a:gd name="connsiteX17" fmla="*/ 4680341 w 6617482"/>
              <a:gd name="connsiteY17" fmla="*/ 901399 h 970737"/>
              <a:gd name="connsiteX18" fmla="*/ 4944694 w 6617482"/>
              <a:gd name="connsiteY18" fmla="*/ 849395 h 970737"/>
              <a:gd name="connsiteX19" fmla="*/ 5235048 w 6617482"/>
              <a:gd name="connsiteY19" fmla="*/ 749721 h 970737"/>
              <a:gd name="connsiteX20" fmla="*/ 5503735 w 6617482"/>
              <a:gd name="connsiteY20" fmla="*/ 901399 h 970737"/>
              <a:gd name="connsiteX21" fmla="*/ 5781088 w 6617482"/>
              <a:gd name="connsiteY21" fmla="*/ 931734 h 970737"/>
              <a:gd name="connsiteX22" fmla="*/ 6058442 w 6617482"/>
              <a:gd name="connsiteY22" fmla="*/ 905732 h 970737"/>
              <a:gd name="connsiteX23" fmla="*/ 6331462 w 6617482"/>
              <a:gd name="connsiteY23" fmla="*/ 905732 h 970737"/>
              <a:gd name="connsiteX24" fmla="*/ 6617482 w 6617482"/>
              <a:gd name="connsiteY24" fmla="*/ 888398 h 97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7482" h="970737">
                <a:moveTo>
                  <a:pt x="0" y="0"/>
                </a:moveTo>
                <a:lnTo>
                  <a:pt x="255685" y="658714"/>
                </a:lnTo>
                <a:lnTo>
                  <a:pt x="533039" y="736720"/>
                </a:lnTo>
                <a:lnTo>
                  <a:pt x="801725" y="788724"/>
                </a:lnTo>
                <a:lnTo>
                  <a:pt x="1083412" y="788724"/>
                </a:lnTo>
                <a:lnTo>
                  <a:pt x="1356432" y="736720"/>
                </a:lnTo>
                <a:lnTo>
                  <a:pt x="1633786" y="684716"/>
                </a:lnTo>
                <a:lnTo>
                  <a:pt x="1915473" y="788724"/>
                </a:lnTo>
                <a:lnTo>
                  <a:pt x="2184159" y="819059"/>
                </a:lnTo>
                <a:lnTo>
                  <a:pt x="2465846" y="801725"/>
                </a:lnTo>
                <a:lnTo>
                  <a:pt x="2743200" y="875397"/>
                </a:lnTo>
                <a:lnTo>
                  <a:pt x="3011886" y="849395"/>
                </a:lnTo>
                <a:lnTo>
                  <a:pt x="3289240" y="840728"/>
                </a:lnTo>
                <a:lnTo>
                  <a:pt x="3566593" y="884064"/>
                </a:lnTo>
                <a:lnTo>
                  <a:pt x="3839613" y="858062"/>
                </a:lnTo>
                <a:lnTo>
                  <a:pt x="4116967" y="905732"/>
                </a:lnTo>
                <a:lnTo>
                  <a:pt x="4398654" y="970737"/>
                </a:lnTo>
                <a:lnTo>
                  <a:pt x="4680341" y="901399"/>
                </a:lnTo>
                <a:lnTo>
                  <a:pt x="4944694" y="849395"/>
                </a:lnTo>
                <a:lnTo>
                  <a:pt x="5235048" y="749721"/>
                </a:lnTo>
                <a:lnTo>
                  <a:pt x="5503735" y="901399"/>
                </a:lnTo>
                <a:lnTo>
                  <a:pt x="5781088" y="931734"/>
                </a:lnTo>
                <a:lnTo>
                  <a:pt x="6058442" y="905732"/>
                </a:lnTo>
                <a:lnTo>
                  <a:pt x="6331462" y="905732"/>
                </a:lnTo>
                <a:lnTo>
                  <a:pt x="6617482" y="888398"/>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Freeform 79"/>
          <p:cNvSpPr/>
          <p:nvPr/>
        </p:nvSpPr>
        <p:spPr>
          <a:xfrm>
            <a:off x="1778919" y="3642109"/>
            <a:ext cx="0" cy="693383"/>
          </a:xfrm>
          <a:custGeom>
            <a:avLst/>
            <a:gdLst>
              <a:gd name="connsiteX0" fmla="*/ 0 w 0"/>
              <a:gd name="connsiteY0" fmla="*/ 0 h 520037"/>
              <a:gd name="connsiteX1" fmla="*/ 0 w 0"/>
              <a:gd name="connsiteY1" fmla="*/ 520037 h 520037"/>
            </a:gdLst>
            <a:ahLst/>
            <a:cxnLst>
              <a:cxn ang="0">
                <a:pos x="connsiteX0" y="connsiteY0"/>
              </a:cxn>
              <a:cxn ang="0">
                <a:pos x="connsiteX1" y="connsiteY1"/>
              </a:cxn>
            </a:cxnLst>
            <a:rect l="l" t="t" r="r" b="b"/>
            <a:pathLst>
              <a:path h="520037">
                <a:moveTo>
                  <a:pt x="0" y="0"/>
                </a:moveTo>
                <a:lnTo>
                  <a:pt x="0" y="52003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80"/>
          <p:cNvSpPr/>
          <p:nvPr/>
        </p:nvSpPr>
        <p:spPr>
          <a:xfrm>
            <a:off x="2154501" y="3717224"/>
            <a:ext cx="0" cy="762723"/>
          </a:xfrm>
          <a:custGeom>
            <a:avLst/>
            <a:gdLst>
              <a:gd name="connsiteX0" fmla="*/ 0 w 0"/>
              <a:gd name="connsiteY0" fmla="*/ 0 h 572042"/>
              <a:gd name="connsiteX1" fmla="*/ 0 w 0"/>
              <a:gd name="connsiteY1" fmla="*/ 572042 h 572042"/>
            </a:gdLst>
            <a:ahLst/>
            <a:cxnLst>
              <a:cxn ang="0">
                <a:pos x="connsiteX0" y="connsiteY0"/>
              </a:cxn>
              <a:cxn ang="0">
                <a:pos x="connsiteX1" y="connsiteY1"/>
              </a:cxn>
            </a:cxnLst>
            <a:rect l="l" t="t" r="r" b="b"/>
            <a:pathLst>
              <a:path h="572042">
                <a:moveTo>
                  <a:pt x="0" y="0"/>
                </a:moveTo>
                <a:lnTo>
                  <a:pt x="0" y="57204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81"/>
          <p:cNvSpPr/>
          <p:nvPr/>
        </p:nvSpPr>
        <p:spPr>
          <a:xfrm>
            <a:off x="2518528" y="3740337"/>
            <a:ext cx="0" cy="843616"/>
          </a:xfrm>
          <a:custGeom>
            <a:avLst/>
            <a:gdLst>
              <a:gd name="connsiteX0" fmla="*/ 0 w 0"/>
              <a:gd name="connsiteY0" fmla="*/ 0 h 632712"/>
              <a:gd name="connsiteX1" fmla="*/ 0 w 0"/>
              <a:gd name="connsiteY1" fmla="*/ 632712 h 632712"/>
            </a:gdLst>
            <a:ahLst/>
            <a:cxnLst>
              <a:cxn ang="0">
                <a:pos x="connsiteX0" y="connsiteY0"/>
              </a:cxn>
              <a:cxn ang="0">
                <a:pos x="connsiteX1" y="connsiteY1"/>
              </a:cxn>
            </a:cxnLst>
            <a:rect l="l" t="t" r="r" b="b"/>
            <a:pathLst>
              <a:path h="632712">
                <a:moveTo>
                  <a:pt x="0" y="0"/>
                </a:moveTo>
                <a:lnTo>
                  <a:pt x="0" y="63271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82"/>
          <p:cNvSpPr/>
          <p:nvPr/>
        </p:nvSpPr>
        <p:spPr>
          <a:xfrm>
            <a:off x="2888333" y="3763450"/>
            <a:ext cx="0" cy="832061"/>
          </a:xfrm>
          <a:custGeom>
            <a:avLst/>
            <a:gdLst>
              <a:gd name="connsiteX0" fmla="*/ 0 w 0"/>
              <a:gd name="connsiteY0" fmla="*/ 0 h 624046"/>
              <a:gd name="connsiteX1" fmla="*/ 0 w 0"/>
              <a:gd name="connsiteY1" fmla="*/ 624046 h 624046"/>
            </a:gdLst>
            <a:ahLst/>
            <a:cxnLst>
              <a:cxn ang="0">
                <a:pos x="connsiteX0" y="connsiteY0"/>
              </a:cxn>
              <a:cxn ang="0">
                <a:pos x="connsiteX1" y="connsiteY1"/>
              </a:cxn>
            </a:cxnLst>
            <a:rect l="l" t="t" r="r" b="b"/>
            <a:pathLst>
              <a:path h="624046">
                <a:moveTo>
                  <a:pt x="0" y="0"/>
                </a:moveTo>
                <a:lnTo>
                  <a:pt x="0" y="62404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Freeform 83"/>
          <p:cNvSpPr/>
          <p:nvPr/>
        </p:nvSpPr>
        <p:spPr>
          <a:xfrm>
            <a:off x="3252359" y="3723003"/>
            <a:ext cx="0" cy="780056"/>
          </a:xfrm>
          <a:custGeom>
            <a:avLst/>
            <a:gdLst>
              <a:gd name="connsiteX0" fmla="*/ 0 w 0"/>
              <a:gd name="connsiteY0" fmla="*/ 0 h 585042"/>
              <a:gd name="connsiteX1" fmla="*/ 0 w 0"/>
              <a:gd name="connsiteY1" fmla="*/ 585042 h 585042"/>
            </a:gdLst>
            <a:ahLst/>
            <a:cxnLst>
              <a:cxn ang="0">
                <a:pos x="connsiteX0" y="connsiteY0"/>
              </a:cxn>
              <a:cxn ang="0">
                <a:pos x="connsiteX1" y="connsiteY1"/>
              </a:cxn>
            </a:cxnLst>
            <a:rect l="l" t="t" r="r" b="b"/>
            <a:pathLst>
              <a:path h="585042">
                <a:moveTo>
                  <a:pt x="0" y="0"/>
                </a:moveTo>
                <a:lnTo>
                  <a:pt x="0" y="58504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Freeform 84"/>
          <p:cNvSpPr/>
          <p:nvPr/>
        </p:nvSpPr>
        <p:spPr>
          <a:xfrm>
            <a:off x="3622164" y="3647886"/>
            <a:ext cx="0" cy="803169"/>
          </a:xfrm>
          <a:custGeom>
            <a:avLst/>
            <a:gdLst>
              <a:gd name="connsiteX0" fmla="*/ 0 w 0"/>
              <a:gd name="connsiteY0" fmla="*/ 0 h 602377"/>
              <a:gd name="connsiteX1" fmla="*/ 0 w 0"/>
              <a:gd name="connsiteY1" fmla="*/ 602377 h 602377"/>
            </a:gdLst>
            <a:ahLst/>
            <a:cxnLst>
              <a:cxn ang="0">
                <a:pos x="connsiteX0" y="connsiteY0"/>
              </a:cxn>
              <a:cxn ang="0">
                <a:pos x="connsiteX1" y="connsiteY1"/>
              </a:cxn>
            </a:cxnLst>
            <a:rect l="l" t="t" r="r" b="b"/>
            <a:pathLst>
              <a:path h="602377">
                <a:moveTo>
                  <a:pt x="0" y="0"/>
                </a:moveTo>
                <a:lnTo>
                  <a:pt x="0" y="602377"/>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Freeform 85"/>
          <p:cNvSpPr/>
          <p:nvPr/>
        </p:nvSpPr>
        <p:spPr>
          <a:xfrm>
            <a:off x="3991968" y="3780784"/>
            <a:ext cx="0" cy="762723"/>
          </a:xfrm>
          <a:custGeom>
            <a:avLst/>
            <a:gdLst>
              <a:gd name="connsiteX0" fmla="*/ 0 w 0"/>
              <a:gd name="connsiteY0" fmla="*/ 0 h 572042"/>
              <a:gd name="connsiteX1" fmla="*/ 0 w 0"/>
              <a:gd name="connsiteY1" fmla="*/ 572042 h 572042"/>
            </a:gdLst>
            <a:ahLst/>
            <a:cxnLst>
              <a:cxn ang="0">
                <a:pos x="connsiteX0" y="connsiteY0"/>
              </a:cxn>
              <a:cxn ang="0">
                <a:pos x="connsiteX1" y="connsiteY1"/>
              </a:cxn>
            </a:cxnLst>
            <a:rect l="l" t="t" r="r" b="b"/>
            <a:pathLst>
              <a:path h="572042">
                <a:moveTo>
                  <a:pt x="0" y="0"/>
                </a:moveTo>
                <a:lnTo>
                  <a:pt x="0" y="57204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Freeform 86"/>
          <p:cNvSpPr/>
          <p:nvPr/>
        </p:nvSpPr>
        <p:spPr>
          <a:xfrm>
            <a:off x="4361773" y="3855902"/>
            <a:ext cx="0" cy="728053"/>
          </a:xfrm>
          <a:custGeom>
            <a:avLst/>
            <a:gdLst>
              <a:gd name="connsiteX0" fmla="*/ 0 w 0"/>
              <a:gd name="connsiteY0" fmla="*/ 0 h 546040"/>
              <a:gd name="connsiteX1" fmla="*/ 0 w 0"/>
              <a:gd name="connsiteY1" fmla="*/ 546040 h 546040"/>
            </a:gdLst>
            <a:ahLst/>
            <a:cxnLst>
              <a:cxn ang="0">
                <a:pos x="connsiteX0" y="connsiteY0"/>
              </a:cxn>
              <a:cxn ang="0">
                <a:pos x="connsiteX1" y="connsiteY1"/>
              </a:cxn>
            </a:cxnLst>
            <a:rect l="l" t="t" r="r" b="b"/>
            <a:pathLst>
              <a:path h="546040">
                <a:moveTo>
                  <a:pt x="0" y="0"/>
                </a:moveTo>
                <a:lnTo>
                  <a:pt x="0" y="54604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Freeform 87"/>
          <p:cNvSpPr/>
          <p:nvPr/>
        </p:nvSpPr>
        <p:spPr>
          <a:xfrm>
            <a:off x="4725800" y="3844344"/>
            <a:ext cx="0" cy="728053"/>
          </a:xfrm>
          <a:custGeom>
            <a:avLst/>
            <a:gdLst>
              <a:gd name="connsiteX0" fmla="*/ 0 w 0"/>
              <a:gd name="connsiteY0" fmla="*/ 0 h 546040"/>
              <a:gd name="connsiteX1" fmla="*/ 0 w 0"/>
              <a:gd name="connsiteY1" fmla="*/ 546040 h 546040"/>
            </a:gdLst>
            <a:ahLst/>
            <a:cxnLst>
              <a:cxn ang="0">
                <a:pos x="connsiteX0" y="connsiteY0"/>
              </a:cxn>
              <a:cxn ang="0">
                <a:pos x="connsiteX1" y="connsiteY1"/>
              </a:cxn>
            </a:cxnLst>
            <a:rect l="l" t="t" r="r" b="b"/>
            <a:pathLst>
              <a:path h="546040">
                <a:moveTo>
                  <a:pt x="0" y="0"/>
                </a:moveTo>
                <a:lnTo>
                  <a:pt x="0" y="54604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Freeform 88"/>
          <p:cNvSpPr/>
          <p:nvPr/>
        </p:nvSpPr>
        <p:spPr>
          <a:xfrm>
            <a:off x="5101383" y="3954131"/>
            <a:ext cx="0" cy="658715"/>
          </a:xfrm>
          <a:custGeom>
            <a:avLst/>
            <a:gdLst>
              <a:gd name="connsiteX0" fmla="*/ 0 w 0"/>
              <a:gd name="connsiteY0" fmla="*/ 0 h 494036"/>
              <a:gd name="connsiteX1" fmla="*/ 0 w 0"/>
              <a:gd name="connsiteY1" fmla="*/ 494036 h 494036"/>
            </a:gdLst>
            <a:ahLst/>
            <a:cxnLst>
              <a:cxn ang="0">
                <a:pos x="connsiteX0" y="connsiteY0"/>
              </a:cxn>
              <a:cxn ang="0">
                <a:pos x="connsiteX1" y="connsiteY1"/>
              </a:cxn>
            </a:cxnLst>
            <a:rect l="l" t="t" r="r" b="b"/>
            <a:pathLst>
              <a:path h="494036">
                <a:moveTo>
                  <a:pt x="0" y="0"/>
                </a:moveTo>
                <a:lnTo>
                  <a:pt x="0" y="49403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Freeform 89"/>
          <p:cNvSpPr/>
          <p:nvPr/>
        </p:nvSpPr>
        <p:spPr>
          <a:xfrm>
            <a:off x="5465409" y="3925239"/>
            <a:ext cx="0" cy="664493"/>
          </a:xfrm>
          <a:custGeom>
            <a:avLst/>
            <a:gdLst>
              <a:gd name="connsiteX0" fmla="*/ 0 w 0"/>
              <a:gd name="connsiteY0" fmla="*/ 0 h 498370"/>
              <a:gd name="connsiteX1" fmla="*/ 0 w 0"/>
              <a:gd name="connsiteY1" fmla="*/ 498370 h 498370"/>
            </a:gdLst>
            <a:ahLst/>
            <a:cxnLst>
              <a:cxn ang="0">
                <a:pos x="connsiteX0" y="connsiteY0"/>
              </a:cxn>
              <a:cxn ang="0">
                <a:pos x="connsiteX1" y="connsiteY1"/>
              </a:cxn>
            </a:cxnLst>
            <a:rect l="l" t="t" r="r" b="b"/>
            <a:pathLst>
              <a:path h="498370">
                <a:moveTo>
                  <a:pt x="0" y="0"/>
                </a:moveTo>
                <a:lnTo>
                  <a:pt x="0" y="49837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Freeform 90"/>
          <p:cNvSpPr/>
          <p:nvPr/>
        </p:nvSpPr>
        <p:spPr>
          <a:xfrm>
            <a:off x="5835213" y="3884792"/>
            <a:ext cx="0" cy="693384"/>
          </a:xfrm>
          <a:custGeom>
            <a:avLst/>
            <a:gdLst>
              <a:gd name="connsiteX0" fmla="*/ 0 w 0"/>
              <a:gd name="connsiteY0" fmla="*/ 0 h 520038"/>
              <a:gd name="connsiteX1" fmla="*/ 0 w 0"/>
              <a:gd name="connsiteY1" fmla="*/ 520038 h 520038"/>
            </a:gdLst>
            <a:ahLst/>
            <a:cxnLst>
              <a:cxn ang="0">
                <a:pos x="connsiteX0" y="connsiteY0"/>
              </a:cxn>
              <a:cxn ang="0">
                <a:pos x="connsiteX1" y="connsiteY1"/>
              </a:cxn>
            </a:cxnLst>
            <a:rect l="l" t="t" r="r" b="b"/>
            <a:pathLst>
              <a:path h="520038">
                <a:moveTo>
                  <a:pt x="0" y="0"/>
                </a:moveTo>
                <a:lnTo>
                  <a:pt x="0" y="520038"/>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Freeform 91"/>
          <p:cNvSpPr/>
          <p:nvPr/>
        </p:nvSpPr>
        <p:spPr>
          <a:xfrm>
            <a:off x="6205019" y="3948353"/>
            <a:ext cx="0" cy="704940"/>
          </a:xfrm>
          <a:custGeom>
            <a:avLst/>
            <a:gdLst>
              <a:gd name="connsiteX0" fmla="*/ 0 w 0"/>
              <a:gd name="connsiteY0" fmla="*/ 0 h 528705"/>
              <a:gd name="connsiteX1" fmla="*/ 0 w 0"/>
              <a:gd name="connsiteY1" fmla="*/ 528705 h 528705"/>
            </a:gdLst>
            <a:ahLst/>
            <a:cxnLst>
              <a:cxn ang="0">
                <a:pos x="connsiteX0" y="connsiteY0"/>
              </a:cxn>
              <a:cxn ang="0">
                <a:pos x="connsiteX1" y="connsiteY1"/>
              </a:cxn>
            </a:cxnLst>
            <a:rect l="l" t="t" r="r" b="b"/>
            <a:pathLst>
              <a:path h="528705">
                <a:moveTo>
                  <a:pt x="0" y="0"/>
                </a:moveTo>
                <a:lnTo>
                  <a:pt x="0" y="52870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Freeform 92"/>
          <p:cNvSpPr/>
          <p:nvPr/>
        </p:nvSpPr>
        <p:spPr>
          <a:xfrm>
            <a:off x="6569045" y="3948352"/>
            <a:ext cx="0" cy="664493"/>
          </a:xfrm>
          <a:custGeom>
            <a:avLst/>
            <a:gdLst>
              <a:gd name="connsiteX0" fmla="*/ 0 w 0"/>
              <a:gd name="connsiteY0" fmla="*/ 0 h 498370"/>
              <a:gd name="connsiteX1" fmla="*/ 0 w 0"/>
              <a:gd name="connsiteY1" fmla="*/ 498370 h 498370"/>
            </a:gdLst>
            <a:ahLst/>
            <a:cxnLst>
              <a:cxn ang="0">
                <a:pos x="connsiteX0" y="connsiteY0"/>
              </a:cxn>
              <a:cxn ang="0">
                <a:pos x="connsiteX1" y="connsiteY1"/>
              </a:cxn>
            </a:cxnLst>
            <a:rect l="l" t="t" r="r" b="b"/>
            <a:pathLst>
              <a:path h="498370">
                <a:moveTo>
                  <a:pt x="0" y="0"/>
                </a:moveTo>
                <a:lnTo>
                  <a:pt x="0" y="49837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Freeform 93"/>
          <p:cNvSpPr/>
          <p:nvPr/>
        </p:nvSpPr>
        <p:spPr>
          <a:xfrm>
            <a:off x="6938849" y="3977243"/>
            <a:ext cx="0" cy="704940"/>
          </a:xfrm>
          <a:custGeom>
            <a:avLst/>
            <a:gdLst>
              <a:gd name="connsiteX0" fmla="*/ 0 w 0"/>
              <a:gd name="connsiteY0" fmla="*/ 0 h 528705"/>
              <a:gd name="connsiteX1" fmla="*/ 0 w 0"/>
              <a:gd name="connsiteY1" fmla="*/ 528705 h 528705"/>
            </a:gdLst>
            <a:ahLst/>
            <a:cxnLst>
              <a:cxn ang="0">
                <a:pos x="connsiteX0" y="connsiteY0"/>
              </a:cxn>
              <a:cxn ang="0">
                <a:pos x="connsiteX1" y="connsiteY1"/>
              </a:cxn>
            </a:cxnLst>
            <a:rect l="l" t="t" r="r" b="b"/>
            <a:pathLst>
              <a:path h="528705">
                <a:moveTo>
                  <a:pt x="0" y="0"/>
                </a:moveTo>
                <a:lnTo>
                  <a:pt x="0" y="52870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Freeform 94"/>
          <p:cNvSpPr/>
          <p:nvPr/>
        </p:nvSpPr>
        <p:spPr>
          <a:xfrm>
            <a:off x="7314433" y="4104364"/>
            <a:ext cx="0" cy="658715"/>
          </a:xfrm>
          <a:custGeom>
            <a:avLst/>
            <a:gdLst>
              <a:gd name="connsiteX0" fmla="*/ 0 w 0"/>
              <a:gd name="connsiteY0" fmla="*/ 0 h 494036"/>
              <a:gd name="connsiteX1" fmla="*/ 0 w 0"/>
              <a:gd name="connsiteY1" fmla="*/ 494036 h 494036"/>
            </a:gdLst>
            <a:ahLst/>
            <a:cxnLst>
              <a:cxn ang="0">
                <a:pos x="connsiteX0" y="connsiteY0"/>
              </a:cxn>
              <a:cxn ang="0">
                <a:pos x="connsiteX1" y="connsiteY1"/>
              </a:cxn>
            </a:cxnLst>
            <a:rect l="l" t="t" r="r" b="b"/>
            <a:pathLst>
              <a:path h="494036">
                <a:moveTo>
                  <a:pt x="0" y="0"/>
                </a:moveTo>
                <a:lnTo>
                  <a:pt x="0" y="49403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Freeform 95"/>
          <p:cNvSpPr/>
          <p:nvPr/>
        </p:nvSpPr>
        <p:spPr>
          <a:xfrm>
            <a:off x="7678460" y="3983021"/>
            <a:ext cx="0" cy="722275"/>
          </a:xfrm>
          <a:custGeom>
            <a:avLst/>
            <a:gdLst>
              <a:gd name="connsiteX0" fmla="*/ 0 w 0"/>
              <a:gd name="connsiteY0" fmla="*/ 0 h 541706"/>
              <a:gd name="connsiteX1" fmla="*/ 0 w 0"/>
              <a:gd name="connsiteY1" fmla="*/ 541706 h 541706"/>
            </a:gdLst>
            <a:ahLst/>
            <a:cxnLst>
              <a:cxn ang="0">
                <a:pos x="connsiteX0" y="connsiteY0"/>
              </a:cxn>
              <a:cxn ang="0">
                <a:pos x="connsiteX1" y="connsiteY1"/>
              </a:cxn>
            </a:cxnLst>
            <a:rect l="l" t="t" r="r" b="b"/>
            <a:pathLst>
              <a:path h="541706">
                <a:moveTo>
                  <a:pt x="0" y="0"/>
                </a:moveTo>
                <a:lnTo>
                  <a:pt x="0" y="541706"/>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Freeform 96"/>
          <p:cNvSpPr/>
          <p:nvPr/>
        </p:nvSpPr>
        <p:spPr>
          <a:xfrm>
            <a:off x="8048264" y="3890571"/>
            <a:ext cx="0" cy="728053"/>
          </a:xfrm>
          <a:custGeom>
            <a:avLst/>
            <a:gdLst>
              <a:gd name="connsiteX0" fmla="*/ 0 w 0"/>
              <a:gd name="connsiteY0" fmla="*/ 0 h 546040"/>
              <a:gd name="connsiteX1" fmla="*/ 0 w 0"/>
              <a:gd name="connsiteY1" fmla="*/ 546040 h 546040"/>
            </a:gdLst>
            <a:ahLst/>
            <a:cxnLst>
              <a:cxn ang="0">
                <a:pos x="connsiteX0" y="connsiteY0"/>
              </a:cxn>
              <a:cxn ang="0">
                <a:pos x="connsiteX1" y="connsiteY1"/>
              </a:cxn>
            </a:cxnLst>
            <a:rect l="l" t="t" r="r" b="b"/>
            <a:pathLst>
              <a:path h="546040">
                <a:moveTo>
                  <a:pt x="0" y="0"/>
                </a:moveTo>
                <a:lnTo>
                  <a:pt x="0" y="546040"/>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Freeform 97"/>
          <p:cNvSpPr/>
          <p:nvPr/>
        </p:nvSpPr>
        <p:spPr>
          <a:xfrm>
            <a:off x="8418069" y="3711446"/>
            <a:ext cx="0" cy="814727"/>
          </a:xfrm>
          <a:custGeom>
            <a:avLst/>
            <a:gdLst>
              <a:gd name="connsiteX0" fmla="*/ 0 w 0"/>
              <a:gd name="connsiteY0" fmla="*/ 0 h 611045"/>
              <a:gd name="connsiteX1" fmla="*/ 0 w 0"/>
              <a:gd name="connsiteY1" fmla="*/ 611045 h 611045"/>
            </a:gdLst>
            <a:ahLst/>
            <a:cxnLst>
              <a:cxn ang="0">
                <a:pos x="connsiteX0" y="connsiteY0"/>
              </a:cxn>
              <a:cxn ang="0">
                <a:pos x="connsiteX1" y="connsiteY1"/>
              </a:cxn>
            </a:cxnLst>
            <a:rect l="l" t="t" r="r" b="b"/>
            <a:pathLst>
              <a:path h="611045">
                <a:moveTo>
                  <a:pt x="0" y="0"/>
                </a:moveTo>
                <a:lnTo>
                  <a:pt x="0" y="611045"/>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a:off x="8787873" y="3971465"/>
            <a:ext cx="0" cy="693384"/>
          </a:xfrm>
          <a:custGeom>
            <a:avLst/>
            <a:gdLst>
              <a:gd name="connsiteX0" fmla="*/ 0 w 0"/>
              <a:gd name="connsiteY0" fmla="*/ 0 h 520038"/>
              <a:gd name="connsiteX1" fmla="*/ 0 w 0"/>
              <a:gd name="connsiteY1" fmla="*/ 520038 h 520038"/>
            </a:gdLst>
            <a:ahLst/>
            <a:cxnLst>
              <a:cxn ang="0">
                <a:pos x="connsiteX0" y="connsiteY0"/>
              </a:cxn>
              <a:cxn ang="0">
                <a:pos x="connsiteX1" y="connsiteY1"/>
              </a:cxn>
            </a:cxnLst>
            <a:rect l="l" t="t" r="r" b="b"/>
            <a:pathLst>
              <a:path h="520038">
                <a:moveTo>
                  <a:pt x="0" y="0"/>
                </a:moveTo>
                <a:lnTo>
                  <a:pt x="0" y="520038"/>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a:off x="9151900" y="4023468"/>
            <a:ext cx="0" cy="699163"/>
          </a:xfrm>
          <a:custGeom>
            <a:avLst/>
            <a:gdLst>
              <a:gd name="connsiteX0" fmla="*/ 0 w 0"/>
              <a:gd name="connsiteY0" fmla="*/ 0 h 524372"/>
              <a:gd name="connsiteX1" fmla="*/ 0 w 0"/>
              <a:gd name="connsiteY1" fmla="*/ 524372 h 524372"/>
            </a:gdLst>
            <a:ahLst/>
            <a:cxnLst>
              <a:cxn ang="0">
                <a:pos x="connsiteX0" y="connsiteY0"/>
              </a:cxn>
              <a:cxn ang="0">
                <a:pos x="connsiteX1" y="connsiteY1"/>
              </a:cxn>
            </a:cxnLst>
            <a:rect l="l" t="t" r="r" b="b"/>
            <a:pathLst>
              <a:path h="524372">
                <a:moveTo>
                  <a:pt x="0" y="0"/>
                </a:moveTo>
                <a:lnTo>
                  <a:pt x="0" y="52437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Freeform 100"/>
          <p:cNvSpPr/>
          <p:nvPr/>
        </p:nvSpPr>
        <p:spPr>
          <a:xfrm>
            <a:off x="9521704" y="3942574"/>
            <a:ext cx="0" cy="780057"/>
          </a:xfrm>
          <a:custGeom>
            <a:avLst/>
            <a:gdLst>
              <a:gd name="connsiteX0" fmla="*/ 0 w 0"/>
              <a:gd name="connsiteY0" fmla="*/ 0 h 585043"/>
              <a:gd name="connsiteX1" fmla="*/ 0 w 0"/>
              <a:gd name="connsiteY1" fmla="*/ 585043 h 585043"/>
            </a:gdLst>
            <a:ahLst/>
            <a:cxnLst>
              <a:cxn ang="0">
                <a:pos x="connsiteX0" y="connsiteY0"/>
              </a:cxn>
              <a:cxn ang="0">
                <a:pos x="connsiteX1" y="connsiteY1"/>
              </a:cxn>
            </a:cxnLst>
            <a:rect l="l" t="t" r="r" b="b"/>
            <a:pathLst>
              <a:path h="585043">
                <a:moveTo>
                  <a:pt x="0" y="0"/>
                </a:moveTo>
                <a:lnTo>
                  <a:pt x="0" y="585043"/>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Freeform 101"/>
          <p:cNvSpPr/>
          <p:nvPr/>
        </p:nvSpPr>
        <p:spPr>
          <a:xfrm>
            <a:off x="9891509" y="3965687"/>
            <a:ext cx="0" cy="716496"/>
          </a:xfrm>
          <a:custGeom>
            <a:avLst/>
            <a:gdLst>
              <a:gd name="connsiteX0" fmla="*/ 0 w 0"/>
              <a:gd name="connsiteY0" fmla="*/ 0 h 537372"/>
              <a:gd name="connsiteX1" fmla="*/ 0 w 0"/>
              <a:gd name="connsiteY1" fmla="*/ 537372 h 537372"/>
            </a:gdLst>
            <a:ahLst/>
            <a:cxnLst>
              <a:cxn ang="0">
                <a:pos x="connsiteX0" y="connsiteY0"/>
              </a:cxn>
              <a:cxn ang="0">
                <a:pos x="connsiteX1" y="connsiteY1"/>
              </a:cxn>
            </a:cxnLst>
            <a:rect l="l" t="t" r="r" b="b"/>
            <a:pathLst>
              <a:path h="537372">
                <a:moveTo>
                  <a:pt x="0" y="0"/>
                </a:moveTo>
                <a:lnTo>
                  <a:pt x="0" y="537372"/>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reeform 102"/>
          <p:cNvSpPr/>
          <p:nvPr/>
        </p:nvSpPr>
        <p:spPr>
          <a:xfrm>
            <a:off x="10261315" y="3936797"/>
            <a:ext cx="0" cy="762721"/>
          </a:xfrm>
          <a:custGeom>
            <a:avLst/>
            <a:gdLst>
              <a:gd name="connsiteX0" fmla="*/ 0 w 0"/>
              <a:gd name="connsiteY0" fmla="*/ 0 h 572041"/>
              <a:gd name="connsiteX1" fmla="*/ 0 w 0"/>
              <a:gd name="connsiteY1" fmla="*/ 572041 h 572041"/>
            </a:gdLst>
            <a:ahLst/>
            <a:cxnLst>
              <a:cxn ang="0">
                <a:pos x="connsiteX0" y="connsiteY0"/>
              </a:cxn>
              <a:cxn ang="0">
                <a:pos x="connsiteX1" y="connsiteY1"/>
              </a:cxn>
            </a:cxnLst>
            <a:rect l="l" t="t" r="r" b="b"/>
            <a:pathLst>
              <a:path h="572041">
                <a:moveTo>
                  <a:pt x="0" y="0"/>
                </a:moveTo>
                <a:lnTo>
                  <a:pt x="0" y="572041"/>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p:cNvSpPr/>
          <p:nvPr/>
        </p:nvSpPr>
        <p:spPr>
          <a:xfrm>
            <a:off x="1398515" y="309126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Oval 104"/>
          <p:cNvSpPr/>
          <p:nvPr/>
        </p:nvSpPr>
        <p:spPr>
          <a:xfrm>
            <a:off x="1733651" y="3954130"/>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Oval 105"/>
          <p:cNvSpPr/>
          <p:nvPr/>
        </p:nvSpPr>
        <p:spPr>
          <a:xfrm>
            <a:off x="2109234" y="4066806"/>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Oval 106"/>
          <p:cNvSpPr/>
          <p:nvPr/>
        </p:nvSpPr>
        <p:spPr>
          <a:xfrm>
            <a:off x="2473261" y="4135171"/>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Oval 107"/>
          <p:cNvSpPr/>
          <p:nvPr/>
        </p:nvSpPr>
        <p:spPr>
          <a:xfrm>
            <a:off x="2849802" y="4129394"/>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Oval 108"/>
          <p:cNvSpPr/>
          <p:nvPr/>
        </p:nvSpPr>
        <p:spPr>
          <a:xfrm>
            <a:off x="3207091" y="406487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Oval 109"/>
          <p:cNvSpPr/>
          <p:nvPr/>
        </p:nvSpPr>
        <p:spPr>
          <a:xfrm>
            <a:off x="3573039" y="399939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Oval 110"/>
          <p:cNvSpPr/>
          <p:nvPr/>
        </p:nvSpPr>
        <p:spPr>
          <a:xfrm>
            <a:off x="3948621" y="411783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11"/>
          <p:cNvSpPr/>
          <p:nvPr/>
        </p:nvSpPr>
        <p:spPr>
          <a:xfrm>
            <a:off x="4316506" y="4169842"/>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12"/>
          <p:cNvSpPr/>
          <p:nvPr/>
        </p:nvSpPr>
        <p:spPr>
          <a:xfrm>
            <a:off x="4680533" y="416311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p:cNvSpPr/>
          <p:nvPr/>
        </p:nvSpPr>
        <p:spPr>
          <a:xfrm>
            <a:off x="5058034" y="425073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Oval 114"/>
          <p:cNvSpPr/>
          <p:nvPr/>
        </p:nvSpPr>
        <p:spPr>
          <a:xfrm>
            <a:off x="5421101" y="4216071"/>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Oval 115"/>
          <p:cNvSpPr/>
          <p:nvPr/>
        </p:nvSpPr>
        <p:spPr>
          <a:xfrm>
            <a:off x="5789938" y="4192954"/>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Oval 116"/>
          <p:cNvSpPr/>
          <p:nvPr/>
        </p:nvSpPr>
        <p:spPr>
          <a:xfrm>
            <a:off x="6159751" y="426326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117"/>
          <p:cNvSpPr/>
          <p:nvPr/>
        </p:nvSpPr>
        <p:spPr>
          <a:xfrm>
            <a:off x="6523778" y="423051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Oval 118"/>
          <p:cNvSpPr/>
          <p:nvPr/>
        </p:nvSpPr>
        <p:spPr>
          <a:xfrm>
            <a:off x="6894542" y="429022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Oval 119"/>
          <p:cNvSpPr/>
          <p:nvPr/>
        </p:nvSpPr>
        <p:spPr>
          <a:xfrm>
            <a:off x="7270123" y="438460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Oval 120"/>
          <p:cNvSpPr/>
          <p:nvPr/>
        </p:nvSpPr>
        <p:spPr>
          <a:xfrm>
            <a:off x="7634151" y="4288294"/>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Oval 121"/>
          <p:cNvSpPr/>
          <p:nvPr/>
        </p:nvSpPr>
        <p:spPr>
          <a:xfrm>
            <a:off x="8005878" y="4214150"/>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Oval 122"/>
          <p:cNvSpPr/>
          <p:nvPr/>
        </p:nvSpPr>
        <p:spPr>
          <a:xfrm>
            <a:off x="8379539" y="408316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Oval 123"/>
          <p:cNvSpPr/>
          <p:nvPr/>
        </p:nvSpPr>
        <p:spPr>
          <a:xfrm>
            <a:off x="8742187" y="4287349"/>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Oval 124"/>
          <p:cNvSpPr/>
          <p:nvPr/>
        </p:nvSpPr>
        <p:spPr>
          <a:xfrm>
            <a:off x="9107507" y="4318157"/>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Oval 125"/>
          <p:cNvSpPr/>
          <p:nvPr/>
        </p:nvSpPr>
        <p:spPr>
          <a:xfrm>
            <a:off x="9477398" y="4290223"/>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Oval 126"/>
          <p:cNvSpPr/>
          <p:nvPr/>
        </p:nvSpPr>
        <p:spPr>
          <a:xfrm>
            <a:off x="9847202" y="4284445"/>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p:nvSpPr>
        <p:spPr>
          <a:xfrm>
            <a:off x="10218927" y="4272890"/>
            <a:ext cx="90535" cy="90535"/>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9" name="Group 128"/>
          <p:cNvGrpSpPr/>
          <p:nvPr/>
        </p:nvGrpSpPr>
        <p:grpSpPr>
          <a:xfrm>
            <a:off x="4486017" y="2131803"/>
            <a:ext cx="348611" cy="3946248"/>
            <a:chOff x="3340237" y="1760692"/>
            <a:chExt cx="261458" cy="2959686"/>
          </a:xfrm>
        </p:grpSpPr>
        <p:sp>
          <p:nvSpPr>
            <p:cNvPr id="130" name="Rectangle 129"/>
            <p:cNvSpPr/>
            <p:nvPr/>
          </p:nvSpPr>
          <p:spPr>
            <a:xfrm>
              <a:off x="3340237" y="1924248"/>
              <a:ext cx="261458" cy="279613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1" name="Straight Arrow Connector 130"/>
            <p:cNvCxnSpPr>
              <a:cxnSpLocks/>
              <a:stCxn id="130" idx="0"/>
            </p:cNvCxnSpPr>
            <p:nvPr/>
          </p:nvCxnSpPr>
          <p:spPr>
            <a:xfrm flipV="1">
              <a:off x="3470966" y="1760692"/>
              <a:ext cx="0" cy="163556"/>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3" name="Rectangle 132"/>
          <p:cNvSpPr/>
          <p:nvPr/>
        </p:nvSpPr>
        <p:spPr>
          <a:xfrm rot="16200000">
            <a:off x="-1073365" y="3099353"/>
            <a:ext cx="3281959" cy="5438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LS Mean (95% CI) For 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From Baseline</a:t>
            </a:r>
          </a:p>
        </p:txBody>
      </p:sp>
      <p:sp>
        <p:nvSpPr>
          <p:cNvPr id="134" name="Rectangle 133"/>
          <p:cNvSpPr/>
          <p:nvPr/>
        </p:nvSpPr>
        <p:spPr>
          <a:xfrm>
            <a:off x="1461117" y="5340379"/>
            <a:ext cx="8840640"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alibri" panose="020F0502020204030204"/>
                <a:ea typeface="+mn-ea"/>
                <a:cs typeface="+mn-cs"/>
              </a:rPr>
              <a:t>Analysis Visit</a:t>
            </a:r>
          </a:p>
        </p:txBody>
      </p:sp>
      <p:sp>
        <p:nvSpPr>
          <p:cNvPr id="2" name="Title 1">
            <a:extLst>
              <a:ext uri="{FF2B5EF4-FFF2-40B4-BE49-F238E27FC236}">
                <a16:creationId xmlns:a16="http://schemas.microsoft.com/office/drawing/2014/main" id="{7D614A70-4758-0B82-5CE0-941648A81BCB}"/>
              </a:ext>
            </a:extLst>
          </p:cNvPr>
          <p:cNvSpPr>
            <a:spLocks noGrp="1"/>
          </p:cNvSpPr>
          <p:nvPr>
            <p:ph type="title"/>
          </p:nvPr>
        </p:nvSpPr>
        <p:spPr>
          <a:xfrm>
            <a:off x="121920" y="35787"/>
            <a:ext cx="11948160" cy="859829"/>
          </a:xfrm>
        </p:spPr>
        <p:txBody>
          <a:bodyPr/>
          <a:lstStyle/>
          <a:p>
            <a:pPr algn="ctr"/>
            <a:r>
              <a:rPr lang="en-US" dirty="0" err="1"/>
              <a:t>Nirogacestat</a:t>
            </a:r>
            <a:r>
              <a:rPr lang="en-US" dirty="0"/>
              <a:t> Significantly Reduced DT-Specific Symptom Severity</a:t>
            </a:r>
            <a:endParaRPr lang="en-US" baseline="30000" dirty="0"/>
          </a:p>
        </p:txBody>
      </p:sp>
      <p:sp>
        <p:nvSpPr>
          <p:cNvPr id="9" name="Footer Placeholder 8">
            <a:extLst>
              <a:ext uri="{FF2B5EF4-FFF2-40B4-BE49-F238E27FC236}">
                <a16:creationId xmlns:a16="http://schemas.microsoft.com/office/drawing/2014/main" id="{FD17DECE-69EC-F826-4445-FAB53C55C5B3}"/>
              </a:ext>
            </a:extLst>
          </p:cNvPr>
          <p:cNvSpPr txBox="1">
            <a:spLocks noGrp="1"/>
          </p:cNvSpPr>
          <p:nvPr>
            <p:ph type="ftr" sz="quarter" idx="13"/>
          </p:nvPr>
        </p:nvSpPr>
        <p:spPr>
          <a:xfrm>
            <a:off x="126568" y="6183878"/>
            <a:ext cx="12044619" cy="584968"/>
          </a:xfrm>
          <a:prstGeom prst="rect">
            <a:avLst/>
          </a:prstGeom>
          <a:noFill/>
        </p:spPr>
        <p:txBody>
          <a:bodyPr wrap="square">
            <a:spAutoFit/>
          </a:bodyPr>
          <a:lstStyle/>
          <a:p>
            <a:pPr marL="16933"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Mean (SD) baseline scores: nirogacestat, 3.4 (2.34); placebo, 3.5 (2.57). Differences at cycle 10 were statistically significant and clinically meaningful. DTSS total symptom score includes pain, fatigue, swelling, muscle weakness, and difficulty moving.</a:t>
            </a:r>
          </a:p>
          <a:p>
            <a:pPr marL="16933"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 Kasper B et al. ESMO 2022. Abstract LBA2.</a:t>
            </a:r>
          </a:p>
        </p:txBody>
      </p:sp>
      <p:graphicFrame>
        <p:nvGraphicFramePr>
          <p:cNvPr id="10" name="Table 5">
            <a:extLst>
              <a:ext uri="{FF2B5EF4-FFF2-40B4-BE49-F238E27FC236}">
                <a16:creationId xmlns:a16="http://schemas.microsoft.com/office/drawing/2014/main" id="{A9BC0FC1-ED19-5AEB-2CFF-927453A9B88E}"/>
              </a:ext>
            </a:extLst>
          </p:cNvPr>
          <p:cNvGraphicFramePr>
            <a:graphicFrameLocks noGrp="1"/>
          </p:cNvGraphicFramePr>
          <p:nvPr/>
        </p:nvGraphicFramePr>
        <p:xfrm>
          <a:off x="121921" y="5694932"/>
          <a:ext cx="10384417" cy="365760"/>
        </p:xfrm>
        <a:graphic>
          <a:graphicData uri="http://schemas.openxmlformats.org/drawingml/2006/table">
            <a:tbl>
              <a:tblPr bandRow="1"/>
              <a:tblGrid>
                <a:gridCol w="884617">
                  <a:extLst>
                    <a:ext uri="{9D8B030D-6E8A-4147-A177-3AD203B41FA5}">
                      <a16:colId xmlns:a16="http://schemas.microsoft.com/office/drawing/2014/main" val="3834653427"/>
                    </a:ext>
                  </a:extLst>
                </a:gridCol>
                <a:gridCol w="379992">
                  <a:extLst>
                    <a:ext uri="{9D8B030D-6E8A-4147-A177-3AD203B41FA5}">
                      <a16:colId xmlns:a16="http://schemas.microsoft.com/office/drawing/2014/main" val="3946836237"/>
                    </a:ext>
                  </a:extLst>
                </a:gridCol>
                <a:gridCol w="379992">
                  <a:extLst>
                    <a:ext uri="{9D8B030D-6E8A-4147-A177-3AD203B41FA5}">
                      <a16:colId xmlns:a16="http://schemas.microsoft.com/office/drawing/2014/main" val="4282405573"/>
                    </a:ext>
                  </a:extLst>
                </a:gridCol>
                <a:gridCol w="379992">
                  <a:extLst>
                    <a:ext uri="{9D8B030D-6E8A-4147-A177-3AD203B41FA5}">
                      <a16:colId xmlns:a16="http://schemas.microsoft.com/office/drawing/2014/main" val="434725865"/>
                    </a:ext>
                  </a:extLst>
                </a:gridCol>
                <a:gridCol w="379992">
                  <a:extLst>
                    <a:ext uri="{9D8B030D-6E8A-4147-A177-3AD203B41FA5}">
                      <a16:colId xmlns:a16="http://schemas.microsoft.com/office/drawing/2014/main" val="2296885018"/>
                    </a:ext>
                  </a:extLst>
                </a:gridCol>
                <a:gridCol w="379992">
                  <a:extLst>
                    <a:ext uri="{9D8B030D-6E8A-4147-A177-3AD203B41FA5}">
                      <a16:colId xmlns:a16="http://schemas.microsoft.com/office/drawing/2014/main" val="3353127496"/>
                    </a:ext>
                  </a:extLst>
                </a:gridCol>
                <a:gridCol w="379992">
                  <a:extLst>
                    <a:ext uri="{9D8B030D-6E8A-4147-A177-3AD203B41FA5}">
                      <a16:colId xmlns:a16="http://schemas.microsoft.com/office/drawing/2014/main" val="2937218840"/>
                    </a:ext>
                  </a:extLst>
                </a:gridCol>
                <a:gridCol w="379992">
                  <a:extLst>
                    <a:ext uri="{9D8B030D-6E8A-4147-A177-3AD203B41FA5}">
                      <a16:colId xmlns:a16="http://schemas.microsoft.com/office/drawing/2014/main" val="1013641123"/>
                    </a:ext>
                  </a:extLst>
                </a:gridCol>
                <a:gridCol w="379992">
                  <a:extLst>
                    <a:ext uri="{9D8B030D-6E8A-4147-A177-3AD203B41FA5}">
                      <a16:colId xmlns:a16="http://schemas.microsoft.com/office/drawing/2014/main" val="4108166690"/>
                    </a:ext>
                  </a:extLst>
                </a:gridCol>
                <a:gridCol w="379992">
                  <a:extLst>
                    <a:ext uri="{9D8B030D-6E8A-4147-A177-3AD203B41FA5}">
                      <a16:colId xmlns:a16="http://schemas.microsoft.com/office/drawing/2014/main" val="3000955862"/>
                    </a:ext>
                  </a:extLst>
                </a:gridCol>
                <a:gridCol w="379992">
                  <a:extLst>
                    <a:ext uri="{9D8B030D-6E8A-4147-A177-3AD203B41FA5}">
                      <a16:colId xmlns:a16="http://schemas.microsoft.com/office/drawing/2014/main" val="647156595"/>
                    </a:ext>
                  </a:extLst>
                </a:gridCol>
                <a:gridCol w="379992">
                  <a:extLst>
                    <a:ext uri="{9D8B030D-6E8A-4147-A177-3AD203B41FA5}">
                      <a16:colId xmlns:a16="http://schemas.microsoft.com/office/drawing/2014/main" val="1021847753"/>
                    </a:ext>
                  </a:extLst>
                </a:gridCol>
                <a:gridCol w="379992">
                  <a:extLst>
                    <a:ext uri="{9D8B030D-6E8A-4147-A177-3AD203B41FA5}">
                      <a16:colId xmlns:a16="http://schemas.microsoft.com/office/drawing/2014/main" val="3218288680"/>
                    </a:ext>
                  </a:extLst>
                </a:gridCol>
                <a:gridCol w="379992">
                  <a:extLst>
                    <a:ext uri="{9D8B030D-6E8A-4147-A177-3AD203B41FA5}">
                      <a16:colId xmlns:a16="http://schemas.microsoft.com/office/drawing/2014/main" val="936299342"/>
                    </a:ext>
                  </a:extLst>
                </a:gridCol>
                <a:gridCol w="379992">
                  <a:extLst>
                    <a:ext uri="{9D8B030D-6E8A-4147-A177-3AD203B41FA5}">
                      <a16:colId xmlns:a16="http://schemas.microsoft.com/office/drawing/2014/main" val="383526760"/>
                    </a:ext>
                  </a:extLst>
                </a:gridCol>
                <a:gridCol w="379992">
                  <a:extLst>
                    <a:ext uri="{9D8B030D-6E8A-4147-A177-3AD203B41FA5}">
                      <a16:colId xmlns:a16="http://schemas.microsoft.com/office/drawing/2014/main" val="2465591799"/>
                    </a:ext>
                  </a:extLst>
                </a:gridCol>
                <a:gridCol w="379992">
                  <a:extLst>
                    <a:ext uri="{9D8B030D-6E8A-4147-A177-3AD203B41FA5}">
                      <a16:colId xmlns:a16="http://schemas.microsoft.com/office/drawing/2014/main" val="1086372632"/>
                    </a:ext>
                  </a:extLst>
                </a:gridCol>
                <a:gridCol w="379992">
                  <a:extLst>
                    <a:ext uri="{9D8B030D-6E8A-4147-A177-3AD203B41FA5}">
                      <a16:colId xmlns:a16="http://schemas.microsoft.com/office/drawing/2014/main" val="4085672668"/>
                    </a:ext>
                  </a:extLst>
                </a:gridCol>
                <a:gridCol w="379992">
                  <a:extLst>
                    <a:ext uri="{9D8B030D-6E8A-4147-A177-3AD203B41FA5}">
                      <a16:colId xmlns:a16="http://schemas.microsoft.com/office/drawing/2014/main" val="3164395376"/>
                    </a:ext>
                  </a:extLst>
                </a:gridCol>
                <a:gridCol w="379992">
                  <a:extLst>
                    <a:ext uri="{9D8B030D-6E8A-4147-A177-3AD203B41FA5}">
                      <a16:colId xmlns:a16="http://schemas.microsoft.com/office/drawing/2014/main" val="1189053603"/>
                    </a:ext>
                  </a:extLst>
                </a:gridCol>
                <a:gridCol w="379992">
                  <a:extLst>
                    <a:ext uri="{9D8B030D-6E8A-4147-A177-3AD203B41FA5}">
                      <a16:colId xmlns:a16="http://schemas.microsoft.com/office/drawing/2014/main" val="4068328708"/>
                    </a:ext>
                  </a:extLst>
                </a:gridCol>
                <a:gridCol w="379992">
                  <a:extLst>
                    <a:ext uri="{9D8B030D-6E8A-4147-A177-3AD203B41FA5}">
                      <a16:colId xmlns:a16="http://schemas.microsoft.com/office/drawing/2014/main" val="705176915"/>
                    </a:ext>
                  </a:extLst>
                </a:gridCol>
                <a:gridCol w="379992">
                  <a:extLst>
                    <a:ext uri="{9D8B030D-6E8A-4147-A177-3AD203B41FA5}">
                      <a16:colId xmlns:a16="http://schemas.microsoft.com/office/drawing/2014/main" val="325684700"/>
                    </a:ext>
                  </a:extLst>
                </a:gridCol>
                <a:gridCol w="379992">
                  <a:extLst>
                    <a:ext uri="{9D8B030D-6E8A-4147-A177-3AD203B41FA5}">
                      <a16:colId xmlns:a16="http://schemas.microsoft.com/office/drawing/2014/main" val="3039880207"/>
                    </a:ext>
                  </a:extLst>
                </a:gridCol>
                <a:gridCol w="379992">
                  <a:extLst>
                    <a:ext uri="{9D8B030D-6E8A-4147-A177-3AD203B41FA5}">
                      <a16:colId xmlns:a16="http://schemas.microsoft.com/office/drawing/2014/main" val="2242882207"/>
                    </a:ext>
                  </a:extLst>
                </a:gridCol>
                <a:gridCol w="379992">
                  <a:extLst>
                    <a:ext uri="{9D8B030D-6E8A-4147-A177-3AD203B41FA5}">
                      <a16:colId xmlns:a16="http://schemas.microsoft.com/office/drawing/2014/main" val="3013671335"/>
                    </a:ext>
                  </a:extLst>
                </a:gridCol>
              </a:tblGrid>
              <a:tr h="182880">
                <a:tc>
                  <a:txBody>
                    <a:bodyPr/>
                    <a:lstStyle/>
                    <a:p>
                      <a:r>
                        <a:rPr lang="en-US" sz="1200" dirty="0">
                          <a:solidFill>
                            <a:schemeClr val="tx1"/>
                          </a:solidFill>
                        </a:rPr>
                        <a:t>Nirogacestat</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57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632644978"/>
                  </a:ext>
                </a:extLst>
              </a:tr>
              <a:tr h="182880">
                <a:tc>
                  <a:txBody>
                    <a:bodyPr/>
                    <a:lstStyle/>
                    <a:p>
                      <a:r>
                        <a:rPr lang="en-US" sz="1200" dirty="0">
                          <a:solidFill>
                            <a:schemeClr val="tx1"/>
                          </a:solidFill>
                        </a:rPr>
                        <a:t>Placebo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71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62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40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23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22826458"/>
                  </a:ext>
                </a:extLst>
              </a:tr>
            </a:tbl>
          </a:graphicData>
        </a:graphic>
      </p:graphicFrame>
      <p:graphicFrame>
        <p:nvGraphicFramePr>
          <p:cNvPr id="11" name="Table 11">
            <a:extLst>
              <a:ext uri="{FF2B5EF4-FFF2-40B4-BE49-F238E27FC236}">
                <a16:creationId xmlns:a16="http://schemas.microsoft.com/office/drawing/2014/main" id="{10DB443F-530B-F503-1228-A9F08BFBB798}"/>
              </a:ext>
            </a:extLst>
          </p:cNvPr>
          <p:cNvGraphicFramePr>
            <a:graphicFrameLocks noGrp="1"/>
          </p:cNvGraphicFramePr>
          <p:nvPr/>
        </p:nvGraphicFramePr>
        <p:xfrm>
          <a:off x="1627248" y="1735591"/>
          <a:ext cx="5898100" cy="548640"/>
        </p:xfrm>
        <a:graphic>
          <a:graphicData uri="http://schemas.openxmlformats.org/drawingml/2006/table">
            <a:tbl>
              <a:tblPr firstRow="1" bandRow="1"/>
              <a:tblGrid>
                <a:gridCol w="1474525">
                  <a:extLst>
                    <a:ext uri="{9D8B030D-6E8A-4147-A177-3AD203B41FA5}">
                      <a16:colId xmlns:a16="http://schemas.microsoft.com/office/drawing/2014/main" val="3915934491"/>
                    </a:ext>
                  </a:extLst>
                </a:gridCol>
                <a:gridCol w="1474525">
                  <a:extLst>
                    <a:ext uri="{9D8B030D-6E8A-4147-A177-3AD203B41FA5}">
                      <a16:colId xmlns:a16="http://schemas.microsoft.com/office/drawing/2014/main" val="1427435656"/>
                    </a:ext>
                  </a:extLst>
                </a:gridCol>
                <a:gridCol w="1474525">
                  <a:extLst>
                    <a:ext uri="{9D8B030D-6E8A-4147-A177-3AD203B41FA5}">
                      <a16:colId xmlns:a16="http://schemas.microsoft.com/office/drawing/2014/main" val="310029068"/>
                    </a:ext>
                  </a:extLst>
                </a:gridCol>
                <a:gridCol w="1474525">
                  <a:extLst>
                    <a:ext uri="{9D8B030D-6E8A-4147-A177-3AD203B41FA5}">
                      <a16:colId xmlns:a16="http://schemas.microsoft.com/office/drawing/2014/main" val="584720296"/>
                    </a:ext>
                  </a:extLst>
                </a:gridCol>
              </a:tblGrid>
              <a:tr h="182880">
                <a:tc>
                  <a:txBody>
                    <a:bodyPr/>
                    <a:lstStyle/>
                    <a:p>
                      <a:r>
                        <a:rPr lang="en-US" sz="1200" dirty="0">
                          <a:solidFill>
                            <a:schemeClr val="tx1"/>
                          </a:solidFill>
                        </a:rPr>
                        <a:t>LS Mean (SE)</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Nirogacestat</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Placebo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Difference</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37374498"/>
                  </a:ext>
                </a:extLst>
              </a:tr>
              <a:tr h="365760">
                <a:tc>
                  <a:txBody>
                    <a:bodyPr/>
                    <a:lstStyle/>
                    <a:p>
                      <a:r>
                        <a:rPr lang="en-US" sz="1200" dirty="0">
                          <a:solidFill>
                            <a:schemeClr val="tx1"/>
                          </a:solidFill>
                        </a:rPr>
                        <a:t>Cycle 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-1.2 (0.2)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0.4 (0.2)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sz="1200" dirty="0">
                          <a:solidFill>
                            <a:schemeClr val="tx1"/>
                          </a:solidFill>
                        </a:rPr>
                        <a:t>-1.6</a:t>
                      </a:r>
                    </a:p>
                    <a:p>
                      <a:pPr algn="ctr"/>
                      <a:r>
                        <a:rPr lang="en-US" sz="1200" i="1" dirty="0">
                          <a:solidFill>
                            <a:schemeClr val="tx1"/>
                          </a:solidFill>
                        </a:rPr>
                        <a:t>P </a:t>
                      </a:r>
                      <a:r>
                        <a:rPr lang="en-US" sz="1200" dirty="0">
                          <a:solidFill>
                            <a:schemeClr val="tx1"/>
                          </a:solidFill>
                        </a:rPr>
                        <a:t>&lt; .001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97504500"/>
                  </a:ext>
                </a:extLst>
              </a:tr>
            </a:tbl>
          </a:graphicData>
        </a:graphic>
      </p:graphicFrame>
      <p:sp>
        <p:nvSpPr>
          <p:cNvPr id="12" name="Rectangle 11">
            <a:extLst>
              <a:ext uri="{FF2B5EF4-FFF2-40B4-BE49-F238E27FC236}">
                <a16:creationId xmlns:a16="http://schemas.microsoft.com/office/drawing/2014/main" id="{C61ABC65-DE95-A757-19DE-C10F1A471D44}"/>
              </a:ext>
            </a:extLst>
          </p:cNvPr>
          <p:cNvSpPr/>
          <p:nvPr/>
        </p:nvSpPr>
        <p:spPr>
          <a:xfrm>
            <a:off x="1129594" y="4470047"/>
            <a:ext cx="212351" cy="23101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4C825316-70F2-965B-8CF3-74E1E77878C0}"/>
              </a:ext>
            </a:extLst>
          </p:cNvPr>
          <p:cNvSpPr/>
          <p:nvPr/>
        </p:nvSpPr>
        <p:spPr>
          <a:xfrm>
            <a:off x="1008849" y="3701987"/>
            <a:ext cx="295329" cy="17151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42388196-8615-1010-F3B0-BE14A51DE79E}"/>
              </a:ext>
            </a:extLst>
          </p:cNvPr>
          <p:cNvSpPr/>
          <p:nvPr/>
        </p:nvSpPr>
        <p:spPr>
          <a:xfrm>
            <a:off x="1141777" y="2110399"/>
            <a:ext cx="212351" cy="231016"/>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B022C6-7506-71FA-B0BF-66612D5B4C43}"/>
              </a:ext>
            </a:extLst>
          </p:cNvPr>
          <p:cNvSpPr txBox="1"/>
          <p:nvPr/>
        </p:nvSpPr>
        <p:spPr>
          <a:xfrm>
            <a:off x="949388" y="2021787"/>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5" name="TextBox 4">
            <a:extLst>
              <a:ext uri="{FF2B5EF4-FFF2-40B4-BE49-F238E27FC236}">
                <a16:creationId xmlns:a16="http://schemas.microsoft.com/office/drawing/2014/main" id="{A0729A6E-39A1-0DB5-8774-2557B098A4B3}"/>
              </a:ext>
            </a:extLst>
          </p:cNvPr>
          <p:cNvSpPr txBox="1"/>
          <p:nvPr/>
        </p:nvSpPr>
        <p:spPr>
          <a:xfrm>
            <a:off x="894494" y="3612894"/>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6" name="TextBox 5">
            <a:extLst>
              <a:ext uri="{FF2B5EF4-FFF2-40B4-BE49-F238E27FC236}">
                <a16:creationId xmlns:a16="http://schemas.microsoft.com/office/drawing/2014/main" id="{BBBF75FB-90F1-13BF-3E0D-6B16638798C1}"/>
              </a:ext>
            </a:extLst>
          </p:cNvPr>
          <p:cNvSpPr txBox="1"/>
          <p:nvPr/>
        </p:nvSpPr>
        <p:spPr>
          <a:xfrm>
            <a:off x="905733" y="4402068"/>
            <a:ext cx="87318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42" name="Subtitle 1">
            <a:extLst>
              <a:ext uri="{FF2B5EF4-FFF2-40B4-BE49-F238E27FC236}">
                <a16:creationId xmlns:a16="http://schemas.microsoft.com/office/drawing/2014/main" id="{471C5C5B-D6CF-CFEB-4893-D8437A721D04}"/>
              </a:ext>
            </a:extLst>
          </p:cNvPr>
          <p:cNvSpPr txBox="1">
            <a:spLocks/>
          </p:cNvSpPr>
          <p:nvPr/>
        </p:nvSpPr>
        <p:spPr>
          <a:xfrm>
            <a:off x="489400" y="1165658"/>
            <a:ext cx="11213200" cy="441165"/>
          </a:xfrm>
          <a:prstGeom prst="rect">
            <a:avLst/>
          </a:prstGeom>
          <a:noFill/>
        </p:spPr>
        <p:txBody>
          <a:bodyPr anchor="ct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GODDESS DTSS: Total Symptom Score </a:t>
            </a:r>
          </a:p>
        </p:txBody>
      </p:sp>
    </p:spTree>
    <p:extLst>
      <p:ext uri="{BB962C8B-B14F-4D97-AF65-F5344CB8AC3E}">
        <p14:creationId xmlns:p14="http://schemas.microsoft.com/office/powerpoint/2010/main" val="39399401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0A4F2454-D2E3-3E90-7624-BA42217112F9}"/>
              </a:ext>
            </a:extLst>
          </p:cNvPr>
          <p:cNvGraphicFramePr>
            <a:graphicFrameLocks noGrp="1"/>
          </p:cNvGraphicFramePr>
          <p:nvPr>
            <p:ph idx="1"/>
          </p:nvPr>
        </p:nvGraphicFramePr>
        <p:xfrm>
          <a:off x="304800" y="1326556"/>
          <a:ext cx="11582400" cy="4412576"/>
        </p:xfrm>
        <a:graphic>
          <a:graphicData uri="http://schemas.openxmlformats.org/drawingml/2006/table">
            <a:tbl>
              <a:tblPr firstRow="1" bandRow="1"/>
              <a:tblGrid>
                <a:gridCol w="5415280">
                  <a:extLst>
                    <a:ext uri="{9D8B030D-6E8A-4147-A177-3AD203B41FA5}">
                      <a16:colId xmlns:a16="http://schemas.microsoft.com/office/drawing/2014/main" val="1337848636"/>
                    </a:ext>
                  </a:extLst>
                </a:gridCol>
                <a:gridCol w="1696720">
                  <a:extLst>
                    <a:ext uri="{9D8B030D-6E8A-4147-A177-3AD203B41FA5}">
                      <a16:colId xmlns:a16="http://schemas.microsoft.com/office/drawing/2014/main" val="518704693"/>
                    </a:ext>
                  </a:extLst>
                </a:gridCol>
                <a:gridCol w="1544320">
                  <a:extLst>
                    <a:ext uri="{9D8B030D-6E8A-4147-A177-3AD203B41FA5}">
                      <a16:colId xmlns:a16="http://schemas.microsoft.com/office/drawing/2014/main" val="685898010"/>
                    </a:ext>
                  </a:extLst>
                </a:gridCol>
                <a:gridCol w="1371600">
                  <a:extLst>
                    <a:ext uri="{9D8B030D-6E8A-4147-A177-3AD203B41FA5}">
                      <a16:colId xmlns:a16="http://schemas.microsoft.com/office/drawing/2014/main" val="4193526208"/>
                    </a:ext>
                  </a:extLst>
                </a:gridCol>
                <a:gridCol w="1554480">
                  <a:extLst>
                    <a:ext uri="{9D8B030D-6E8A-4147-A177-3AD203B41FA5}">
                      <a16:colId xmlns:a16="http://schemas.microsoft.com/office/drawing/2014/main" val="3178632319"/>
                    </a:ext>
                  </a:extLst>
                </a:gridCol>
              </a:tblGrid>
              <a:tr h="258404">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a:lnSpc>
                          <a:spcPct val="100000"/>
                        </a:lnSpc>
                        <a:spcBef>
                          <a:spcPts val="0"/>
                        </a:spcBef>
                        <a:spcAft>
                          <a:spcPts val="0"/>
                        </a:spcAft>
                      </a:pPr>
                      <a:r>
                        <a:rPr lang="en-US" sz="1400" dirty="0">
                          <a:solidFill>
                            <a:schemeClr val="tx1"/>
                          </a:solidFill>
                        </a:rPr>
                        <a:t>Safety Population, n (%)</a:t>
                      </a:r>
                    </a:p>
                  </a:txBody>
                  <a:tcPr marL="69836" marR="69836" marT="0" marB="0" anchor="ctr"/>
                </a:tc>
                <a:tc gridSpan="2">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algn="ctr">
                        <a:lnSpc>
                          <a:spcPct val="100000"/>
                        </a:lnSpc>
                        <a:spcBef>
                          <a:spcPts val="0"/>
                        </a:spcBef>
                        <a:spcAft>
                          <a:spcPts val="0"/>
                        </a:spcAft>
                      </a:pPr>
                      <a:r>
                        <a:rPr lang="en-US" sz="1400" dirty="0">
                          <a:solidFill>
                            <a:schemeClr val="tx1"/>
                          </a:solidFill>
                        </a:rPr>
                        <a:t>Nirogacestat (n = 69)</a:t>
                      </a:r>
                    </a:p>
                  </a:txBody>
                  <a:tcPr marL="69836" marR="69836" marT="0" marB="0" anchor="ctr"/>
                </a:tc>
                <a:tc hMerge="1">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algn="ctr">
                        <a:lnSpc>
                          <a:spcPct val="100000"/>
                        </a:lnSpc>
                        <a:spcBef>
                          <a:spcPts val="0"/>
                        </a:spcBef>
                        <a:spcAft>
                          <a:spcPts val="0"/>
                        </a:spcAft>
                      </a:pPr>
                      <a:endParaRPr lang="en-US" sz="1100" dirty="0">
                        <a:solidFill>
                          <a:srgbClr val="0541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nchor="b"/>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ym typeface="Arial"/>
                        </a:rPr>
                        <a:t>Placebo (n = 72)</a:t>
                      </a:r>
                    </a:p>
                  </a:txBody>
                  <a:tcPr marL="69836" marR="69836" marT="0" marB="0" anchor="ctr"/>
                </a:tc>
                <a:tc hMerge="1">
                  <a:txBody>
                    <a:bodyPr/>
                    <a:lstStyle/>
                    <a:p>
                      <a:pPr marL="0" marR="0" algn="ctr">
                        <a:lnSpc>
                          <a:spcPct val="100000"/>
                        </a:lnSpc>
                        <a:spcBef>
                          <a:spcPts val="0"/>
                        </a:spcBef>
                        <a:spcAft>
                          <a:spcPts val="0"/>
                        </a:spcAft>
                      </a:pPr>
                      <a:endParaRPr lang="en-US" sz="1100" dirty="0">
                        <a:solidFill>
                          <a:srgbClr val="0541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nchor="b"/>
                </a:tc>
                <a:extLst>
                  <a:ext uri="{0D108BD9-81ED-4DB2-BD59-A6C34878D82A}">
                    <a16:rowId xmlns:a16="http://schemas.microsoft.com/office/drawing/2014/main" val="185682723"/>
                  </a:ext>
                </a:extLst>
              </a:tr>
              <a:tr h="271940">
                <a:tc>
                  <a:txBody>
                    <a:bodyPr/>
                    <a:lstStyle/>
                    <a:p>
                      <a:pPr marL="0" marR="0">
                        <a:lnSpc>
                          <a:spcPct val="115000"/>
                        </a:lnSpc>
                        <a:spcBef>
                          <a:spcPts val="600"/>
                        </a:spcBef>
                        <a:spcAft>
                          <a:spcPts val="600"/>
                        </a:spcAft>
                      </a:pPr>
                      <a:r>
                        <a:rPr lang="en-US" sz="1400" b="1" dirty="0">
                          <a:solidFill>
                            <a:schemeClr val="tx1"/>
                          </a:solidFill>
                        </a:rPr>
                        <a:t>Duration of study drug exposure, median (range), </a:t>
                      </a:r>
                      <a:r>
                        <a:rPr lang="en-US" sz="1400" b="1" dirty="0" err="1">
                          <a:solidFill>
                            <a:schemeClr val="tx1"/>
                          </a:solidFill>
                        </a:rPr>
                        <a:t>mo</a:t>
                      </a:r>
                      <a:endParaRPr lang="en-US" sz="1400" b="1" dirty="0">
                        <a:solidFill>
                          <a:schemeClr val="tx1"/>
                        </a:solidFill>
                      </a:endParaRPr>
                    </a:p>
                  </a:txBody>
                  <a:tcPr marL="69836" marR="69836" marT="0" marB="0" anchor="ctr"/>
                </a:tc>
                <a:tc gridSpan="2">
                  <a:txBody>
                    <a:bodyPr/>
                    <a:lstStyle/>
                    <a:p>
                      <a:pPr marL="0" marR="0" algn="ctr">
                        <a:lnSpc>
                          <a:spcPct val="115000"/>
                        </a:lnSpc>
                        <a:spcBef>
                          <a:spcPts val="600"/>
                        </a:spcBef>
                        <a:spcAft>
                          <a:spcPts val="600"/>
                        </a:spcAft>
                      </a:pPr>
                      <a:r>
                        <a:rPr lang="en-US" sz="1400" dirty="0"/>
                        <a:t>20.6 (0.3-33.6)</a:t>
                      </a:r>
                    </a:p>
                  </a:txBody>
                  <a:tcPr marL="69836" marR="69836" marT="0" marB="0" anchor="ctr"/>
                </a:tc>
                <a:tc hMerge="1">
                  <a:txBody>
                    <a:bodyPr/>
                    <a:lstStyle/>
                    <a:p>
                      <a:pPr marL="0" marR="0" algn="ctr">
                        <a:lnSpc>
                          <a:spcPct val="115000"/>
                        </a:lnSpc>
                        <a:spcBef>
                          <a:spcPts val="600"/>
                        </a:spcBef>
                        <a:spcAft>
                          <a:spcPts val="600"/>
                        </a:spcAft>
                      </a:pPr>
                      <a:endParaRPr lang="en-US" sz="1100" b="1" dirty="0">
                        <a:solidFill>
                          <a:srgbClr val="0642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tc>
                <a:tc gridSpan="2">
                  <a:txBody>
                    <a:bodyPr/>
                    <a:lstStyle/>
                    <a:p>
                      <a:pPr marL="0" marR="0" algn="ctr">
                        <a:lnSpc>
                          <a:spcPct val="115000"/>
                        </a:lnSpc>
                        <a:spcBef>
                          <a:spcPts val="600"/>
                        </a:spcBef>
                        <a:spcAft>
                          <a:spcPts val="600"/>
                        </a:spcAft>
                      </a:pPr>
                      <a:r>
                        <a:rPr lang="en-US" sz="1400" dirty="0"/>
                        <a:t>11.4 (0.2-32.5)</a:t>
                      </a:r>
                    </a:p>
                  </a:txBody>
                  <a:tcPr marL="69836" marR="69836" marT="0" marB="0" anchor="ctr"/>
                </a:tc>
                <a:tc hMerge="1">
                  <a:txBody>
                    <a:bodyPr/>
                    <a:lstStyle/>
                    <a:p>
                      <a:pPr marL="0" marR="0" algn="ctr">
                        <a:lnSpc>
                          <a:spcPct val="115000"/>
                        </a:lnSpc>
                        <a:spcBef>
                          <a:spcPts val="600"/>
                        </a:spcBef>
                        <a:spcAft>
                          <a:spcPts val="600"/>
                        </a:spcAft>
                      </a:pPr>
                      <a:endParaRPr lang="en-US" sz="1100" b="1" dirty="0">
                        <a:solidFill>
                          <a:srgbClr val="0642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tc>
                <a:extLst>
                  <a:ext uri="{0D108BD9-81ED-4DB2-BD59-A6C34878D82A}">
                    <a16:rowId xmlns:a16="http://schemas.microsoft.com/office/drawing/2014/main" val="1848831149"/>
                  </a:ext>
                </a:extLst>
              </a:tr>
              <a:tr h="271940">
                <a:tc>
                  <a:txBody>
                    <a:bodyPr/>
                    <a:lstStyle/>
                    <a:p>
                      <a:pPr marL="0" marR="0">
                        <a:lnSpc>
                          <a:spcPct val="115000"/>
                        </a:lnSpc>
                        <a:spcBef>
                          <a:spcPts val="600"/>
                        </a:spcBef>
                        <a:spcAft>
                          <a:spcPts val="600"/>
                        </a:spcAft>
                      </a:pPr>
                      <a:r>
                        <a:rPr lang="en-US" sz="1400" b="1" dirty="0">
                          <a:solidFill>
                            <a:schemeClr val="tx1"/>
                          </a:solidFill>
                        </a:rPr>
                        <a:t>Dose intensity, median (range), mg/d</a:t>
                      </a:r>
                    </a:p>
                  </a:txBody>
                  <a:tcPr marL="69836" marR="69836" marT="0" marB="0" anchor="ctr"/>
                </a:tc>
                <a:tc gridSpan="2">
                  <a:txBody>
                    <a:bodyPr/>
                    <a:lstStyle/>
                    <a:p>
                      <a:pPr marL="0" marR="0" algn="ctr">
                        <a:lnSpc>
                          <a:spcPct val="115000"/>
                        </a:lnSpc>
                        <a:spcBef>
                          <a:spcPts val="600"/>
                        </a:spcBef>
                        <a:spcAft>
                          <a:spcPts val="600"/>
                        </a:spcAft>
                      </a:pPr>
                      <a:r>
                        <a:rPr lang="en-US" sz="1400" dirty="0"/>
                        <a:t>288.3 (169-300)</a:t>
                      </a:r>
                    </a:p>
                  </a:txBody>
                  <a:tcPr marL="69836" marR="69836" marT="0" marB="0" anchor="ctr"/>
                </a:tc>
                <a:tc hMerge="1">
                  <a:txBody>
                    <a:bodyPr/>
                    <a:lstStyle/>
                    <a:p>
                      <a:pPr marL="0" marR="0" algn="ctr">
                        <a:lnSpc>
                          <a:spcPct val="115000"/>
                        </a:lnSpc>
                        <a:spcBef>
                          <a:spcPts val="600"/>
                        </a:spcBef>
                        <a:spcAft>
                          <a:spcPts val="600"/>
                        </a:spcAft>
                      </a:pPr>
                      <a:endParaRPr lang="en-US" sz="1100" b="1" dirty="0">
                        <a:solidFill>
                          <a:srgbClr val="0642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tc>
                <a:tc gridSpan="2">
                  <a:txBody>
                    <a:bodyPr/>
                    <a:lstStyle/>
                    <a:p>
                      <a:pPr marL="0" marR="0" algn="ctr">
                        <a:lnSpc>
                          <a:spcPct val="115000"/>
                        </a:lnSpc>
                        <a:spcBef>
                          <a:spcPts val="600"/>
                        </a:spcBef>
                        <a:spcAft>
                          <a:spcPts val="600"/>
                        </a:spcAft>
                      </a:pPr>
                      <a:r>
                        <a:rPr lang="en-US" sz="1400" dirty="0"/>
                        <a:t>300.0 (239-300)</a:t>
                      </a:r>
                    </a:p>
                  </a:txBody>
                  <a:tcPr marL="69836" marR="69836" marT="0" marB="0" anchor="ctr"/>
                </a:tc>
                <a:tc hMerge="1">
                  <a:txBody>
                    <a:bodyPr/>
                    <a:lstStyle/>
                    <a:p>
                      <a:pPr marL="0" marR="0" algn="ctr">
                        <a:lnSpc>
                          <a:spcPct val="115000"/>
                        </a:lnSpc>
                        <a:spcBef>
                          <a:spcPts val="600"/>
                        </a:spcBef>
                        <a:spcAft>
                          <a:spcPts val="600"/>
                        </a:spcAft>
                      </a:pPr>
                      <a:endParaRPr lang="en-US" sz="1100" b="1" dirty="0">
                        <a:solidFill>
                          <a:srgbClr val="06426B"/>
                        </a:solidFill>
                        <a:effectLst/>
                        <a:latin typeface="Arial Narrow" panose="020B0606020202030204" pitchFamily="34" charset="0"/>
                        <a:ea typeface="Calibri" panose="020F0502020204030204" pitchFamily="34" charset="0"/>
                        <a:cs typeface="Arial" panose="020B0604020202020204" pitchFamily="34" charset="0"/>
                      </a:endParaRPr>
                    </a:p>
                  </a:txBody>
                  <a:tcPr marL="52377" marR="52377" marT="0" marB="0"/>
                </a:tc>
                <a:extLst>
                  <a:ext uri="{0D108BD9-81ED-4DB2-BD59-A6C34878D82A}">
                    <a16:rowId xmlns:a16="http://schemas.microsoft.com/office/drawing/2014/main" val="351476269"/>
                  </a:ext>
                </a:extLst>
              </a:tr>
              <a:tr h="271940">
                <a:tc>
                  <a:txBody>
                    <a:bodyPr/>
                    <a:lstStyle/>
                    <a:p>
                      <a:pPr marL="0" marR="0">
                        <a:lnSpc>
                          <a:spcPct val="115000"/>
                        </a:lnSpc>
                        <a:spcBef>
                          <a:spcPts val="600"/>
                        </a:spcBef>
                        <a:spcAft>
                          <a:spcPts val="600"/>
                        </a:spcAft>
                      </a:pPr>
                      <a:endParaRPr lang="en-US" sz="1400" b="1" dirty="0">
                        <a:solidFill>
                          <a:schemeClr val="bg1"/>
                        </a:solidFill>
                      </a:endParaRPr>
                    </a:p>
                  </a:txBody>
                  <a:tcPr marL="69836" marR="69836" marT="0" marB="0" anchor="ctr">
                    <a:solidFill>
                      <a:schemeClr val="tx2"/>
                    </a:solidFill>
                  </a:tcPr>
                </a:tc>
                <a:tc>
                  <a:txBody>
                    <a:bodyPr/>
                    <a:lstStyle/>
                    <a:p>
                      <a:pPr marL="0" marR="0" algn="ctr">
                        <a:lnSpc>
                          <a:spcPct val="115000"/>
                        </a:lnSpc>
                        <a:spcBef>
                          <a:spcPts val="600"/>
                        </a:spcBef>
                        <a:spcAft>
                          <a:spcPts val="600"/>
                        </a:spcAft>
                      </a:pPr>
                      <a:r>
                        <a:rPr lang="en-US" sz="1400" b="1" dirty="0">
                          <a:solidFill>
                            <a:schemeClr val="bg1"/>
                          </a:solidFill>
                        </a:rPr>
                        <a:t>Any Grade</a:t>
                      </a:r>
                    </a:p>
                  </a:txBody>
                  <a:tcPr marL="69836" marR="69836" marT="0" marB="0" anchor="ctr">
                    <a:solidFill>
                      <a:schemeClr val="tx2"/>
                    </a:solidFill>
                  </a:tcPr>
                </a:tc>
                <a:tc>
                  <a:txBody>
                    <a:bodyPr/>
                    <a:lstStyle/>
                    <a:p>
                      <a:pPr marL="0" marR="0" algn="ctr">
                        <a:lnSpc>
                          <a:spcPct val="115000"/>
                        </a:lnSpc>
                        <a:spcBef>
                          <a:spcPts val="600"/>
                        </a:spcBef>
                        <a:spcAft>
                          <a:spcPts val="600"/>
                        </a:spcAft>
                      </a:pPr>
                      <a:r>
                        <a:rPr lang="en-US" sz="1400" b="1" dirty="0">
                          <a:solidFill>
                            <a:schemeClr val="bg1"/>
                          </a:solidFill>
                        </a:rPr>
                        <a:t>Grade ≥3</a:t>
                      </a:r>
                    </a:p>
                  </a:txBody>
                  <a:tcPr marL="69836" marR="69836" marT="0" marB="0" anchor="ctr">
                    <a:solidFill>
                      <a:schemeClr val="tx2"/>
                    </a:solidFill>
                  </a:tcPr>
                </a:tc>
                <a:tc>
                  <a:txBody>
                    <a:bodyPr/>
                    <a:lstStyle/>
                    <a:p>
                      <a:pPr marL="0" marR="0" algn="ctr">
                        <a:lnSpc>
                          <a:spcPct val="115000"/>
                        </a:lnSpc>
                        <a:spcBef>
                          <a:spcPts val="600"/>
                        </a:spcBef>
                        <a:spcAft>
                          <a:spcPts val="600"/>
                        </a:spcAft>
                      </a:pPr>
                      <a:r>
                        <a:rPr lang="en-US" sz="1400" b="1" dirty="0">
                          <a:solidFill>
                            <a:schemeClr val="bg1"/>
                          </a:solidFill>
                        </a:rPr>
                        <a:t>Any Grade</a:t>
                      </a:r>
                    </a:p>
                  </a:txBody>
                  <a:tcPr marL="69836" marR="69836" marT="0" marB="0" anchor="ctr">
                    <a:solidFill>
                      <a:schemeClr val="tx2"/>
                    </a:solidFill>
                  </a:tcPr>
                </a:tc>
                <a:tc>
                  <a:txBody>
                    <a:bodyPr/>
                    <a:lstStyle/>
                    <a:p>
                      <a:pPr marL="0" marR="0" algn="ctr">
                        <a:lnSpc>
                          <a:spcPct val="115000"/>
                        </a:lnSpc>
                        <a:spcBef>
                          <a:spcPts val="600"/>
                        </a:spcBef>
                        <a:spcAft>
                          <a:spcPts val="600"/>
                        </a:spcAft>
                      </a:pPr>
                      <a:r>
                        <a:rPr lang="en-US" sz="1400" b="1" dirty="0">
                          <a:solidFill>
                            <a:schemeClr val="bg1"/>
                          </a:solidFill>
                        </a:rPr>
                        <a:t>Grade ≥3</a:t>
                      </a:r>
                    </a:p>
                  </a:txBody>
                  <a:tcPr marL="69836" marR="69836" marT="0" marB="0" anchor="ctr">
                    <a:solidFill>
                      <a:schemeClr val="tx2"/>
                    </a:solidFill>
                  </a:tcPr>
                </a:tc>
                <a:extLst>
                  <a:ext uri="{0D108BD9-81ED-4DB2-BD59-A6C34878D82A}">
                    <a16:rowId xmlns:a16="http://schemas.microsoft.com/office/drawing/2014/main" val="655441337"/>
                  </a:ext>
                </a:extLst>
              </a:tr>
              <a:tr h="271940">
                <a:tc>
                  <a:txBody>
                    <a:bodyPr/>
                    <a:lstStyle/>
                    <a:p>
                      <a:pPr marL="0" marR="0" lvl="0" indent="0" algn="l" defTabSz="914400" rtl="0" eaLnBrk="1" fontAlgn="auto" latinLnBrk="0" hangingPunct="1">
                        <a:lnSpc>
                          <a:spcPct val="115000"/>
                        </a:lnSpc>
                        <a:spcBef>
                          <a:spcPts val="600"/>
                        </a:spcBef>
                        <a:spcAft>
                          <a:spcPts val="600"/>
                        </a:spcAft>
                        <a:buClr>
                          <a:srgbClr val="000000"/>
                        </a:buClr>
                        <a:buSzTx/>
                        <a:buFont typeface="Arial"/>
                        <a:buNone/>
                        <a:tabLst/>
                        <a:defRPr/>
                      </a:pPr>
                      <a:r>
                        <a:rPr lang="en-US" sz="1400" b="1" dirty="0">
                          <a:solidFill>
                            <a:schemeClr val="tx1"/>
                          </a:solidFill>
                        </a:rPr>
                        <a:t>Any TEAE</a:t>
                      </a:r>
                    </a:p>
                  </a:txBody>
                  <a:tcPr marL="69836" marR="69836" marT="0" marB="0" anchor="ctr"/>
                </a:tc>
                <a:tc>
                  <a:txBody>
                    <a:bodyPr/>
                    <a:lstStyle/>
                    <a:p>
                      <a:pPr marL="0" marR="0" algn="ctr">
                        <a:lnSpc>
                          <a:spcPct val="115000"/>
                        </a:lnSpc>
                        <a:spcBef>
                          <a:spcPts val="600"/>
                        </a:spcBef>
                        <a:spcAft>
                          <a:spcPts val="600"/>
                        </a:spcAft>
                      </a:pPr>
                      <a:r>
                        <a:rPr lang="en-US" sz="1400" dirty="0"/>
                        <a:t>69 (100)</a:t>
                      </a:r>
                    </a:p>
                  </a:txBody>
                  <a:tcPr marL="69836" marR="69836" marT="0" marB="0" anchor="ctr"/>
                </a:tc>
                <a:tc>
                  <a:txBody>
                    <a:bodyPr/>
                    <a:lstStyle/>
                    <a:p>
                      <a:pPr marL="0" marR="0" algn="ctr">
                        <a:lnSpc>
                          <a:spcPct val="115000"/>
                        </a:lnSpc>
                        <a:spcBef>
                          <a:spcPts val="600"/>
                        </a:spcBef>
                        <a:spcAft>
                          <a:spcPts val="600"/>
                        </a:spcAft>
                      </a:pPr>
                      <a:r>
                        <a:rPr lang="en-US" sz="1400" dirty="0"/>
                        <a:t>39 (57)</a:t>
                      </a:r>
                    </a:p>
                  </a:txBody>
                  <a:tcPr marL="69836" marR="69836" marT="0" marB="0" anchor="ctr"/>
                </a:tc>
                <a:tc>
                  <a:txBody>
                    <a:bodyPr/>
                    <a:lstStyle/>
                    <a:p>
                      <a:pPr marL="0" marR="0" algn="ctr">
                        <a:lnSpc>
                          <a:spcPct val="115000"/>
                        </a:lnSpc>
                        <a:spcBef>
                          <a:spcPts val="600"/>
                        </a:spcBef>
                        <a:spcAft>
                          <a:spcPts val="600"/>
                        </a:spcAft>
                      </a:pPr>
                      <a:r>
                        <a:rPr lang="en-US" sz="1400" dirty="0"/>
                        <a:t>69 (96)</a:t>
                      </a:r>
                    </a:p>
                  </a:txBody>
                  <a:tcPr marL="69836" marR="69836" marT="0" marB="0" anchor="ctr"/>
                </a:tc>
                <a:tc>
                  <a:txBody>
                    <a:bodyPr/>
                    <a:lstStyle/>
                    <a:p>
                      <a:pPr marL="0" marR="0" algn="ctr">
                        <a:lnSpc>
                          <a:spcPct val="115000"/>
                        </a:lnSpc>
                        <a:spcBef>
                          <a:spcPts val="600"/>
                        </a:spcBef>
                        <a:spcAft>
                          <a:spcPts val="600"/>
                        </a:spcAft>
                      </a:pPr>
                      <a:r>
                        <a:rPr lang="en-US" sz="1400" dirty="0"/>
                        <a:t>12 (17)</a:t>
                      </a:r>
                    </a:p>
                  </a:txBody>
                  <a:tcPr marL="69836" marR="69836" marT="0" marB="0" anchor="ctr"/>
                </a:tc>
                <a:extLst>
                  <a:ext uri="{0D108BD9-81ED-4DB2-BD59-A6C34878D82A}">
                    <a16:rowId xmlns:a16="http://schemas.microsoft.com/office/drawing/2014/main" val="1000551645"/>
                  </a:ext>
                </a:extLst>
              </a:tr>
              <a:tr h="347012">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a:lnSpc>
                          <a:spcPct val="115000"/>
                        </a:lnSpc>
                        <a:spcBef>
                          <a:spcPts val="600"/>
                        </a:spcBef>
                        <a:spcAft>
                          <a:spcPts val="600"/>
                        </a:spcAft>
                      </a:pPr>
                      <a:r>
                        <a:rPr lang="en-US" sz="1400" dirty="0">
                          <a:solidFill>
                            <a:schemeClr val="tx1"/>
                          </a:solidFill>
                        </a:rPr>
                        <a:t>TEAEs of any grade reported in ≥25% of patients in either arm</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endParaRPr lang="en-US" sz="1400" dirty="0"/>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endParaRPr lang="en-US" sz="1400" dirty="0"/>
                    </a:p>
                  </a:txBody>
                  <a:tcPr marL="69836" marR="69836" marT="0" marB="0" anchor="ctr"/>
                </a:tc>
                <a:tc>
                  <a:txBody>
                    <a:bodyPr/>
                    <a:lstStyle/>
                    <a:p>
                      <a:pPr marL="0" marR="0" algn="ctr">
                        <a:lnSpc>
                          <a:spcPct val="115000"/>
                        </a:lnSpc>
                        <a:spcBef>
                          <a:spcPts val="600"/>
                        </a:spcBef>
                        <a:spcAft>
                          <a:spcPts val="600"/>
                        </a:spcAft>
                      </a:pPr>
                      <a:endParaRPr lang="en-US" sz="1400" dirty="0"/>
                    </a:p>
                  </a:txBody>
                  <a:tcPr marL="69836" marR="69836" marT="0" marB="0" anchor="ctr"/>
                </a:tc>
                <a:tc>
                  <a:txBody>
                    <a:bodyPr/>
                    <a:lstStyle/>
                    <a:p>
                      <a:pPr marL="0" marR="0" algn="ctr">
                        <a:lnSpc>
                          <a:spcPct val="115000"/>
                        </a:lnSpc>
                        <a:spcBef>
                          <a:spcPts val="600"/>
                        </a:spcBef>
                        <a:spcAft>
                          <a:spcPts val="600"/>
                        </a:spcAft>
                      </a:pPr>
                      <a:endParaRPr lang="en-US" sz="1400" dirty="0"/>
                    </a:p>
                  </a:txBody>
                  <a:tcPr marL="69836" marR="69836" marT="0" marB="0" anchor="ctr"/>
                </a:tc>
                <a:extLst>
                  <a:ext uri="{0D108BD9-81ED-4DB2-BD59-A6C34878D82A}">
                    <a16:rowId xmlns:a16="http://schemas.microsoft.com/office/drawing/2014/main" val="1460505602"/>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indent="0">
                        <a:lnSpc>
                          <a:spcPct val="115000"/>
                        </a:lnSpc>
                        <a:spcBef>
                          <a:spcPts val="600"/>
                        </a:spcBef>
                        <a:spcAft>
                          <a:spcPts val="600"/>
                        </a:spcAft>
                      </a:pPr>
                      <a:r>
                        <a:rPr lang="en-US" sz="1400" b="0" dirty="0">
                          <a:solidFill>
                            <a:schemeClr val="tx1"/>
                          </a:solidFill>
                        </a:rPr>
                        <a:t>   Diarrhea</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58 (84)</a:t>
                      </a:r>
                    </a:p>
                  </a:txBody>
                  <a:tcPr marL="69836" marR="69836" marT="0" marB="0" anchor="ctr"/>
                </a:tc>
                <a:tc>
                  <a:txBody>
                    <a:bodyPr/>
                    <a:lstStyle/>
                    <a:p>
                      <a:pPr marL="0" marR="0" algn="ctr">
                        <a:lnSpc>
                          <a:spcPct val="115000"/>
                        </a:lnSpc>
                        <a:spcBef>
                          <a:spcPts val="600"/>
                        </a:spcBef>
                        <a:spcAft>
                          <a:spcPts val="600"/>
                        </a:spcAft>
                      </a:pPr>
                      <a:r>
                        <a:rPr lang="en-US" sz="1400" dirty="0"/>
                        <a:t>11 (16)</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25 (35)</a:t>
                      </a:r>
                    </a:p>
                  </a:txBody>
                  <a:tcPr marL="69836" marR="69836" marT="0" marB="0" anchor="ctr"/>
                </a:tc>
                <a:tc>
                  <a:txBody>
                    <a:bodyPr/>
                    <a:lstStyle/>
                    <a:p>
                      <a:pPr marL="0" marR="0" algn="ctr">
                        <a:lnSpc>
                          <a:spcPct val="115000"/>
                        </a:lnSpc>
                        <a:spcBef>
                          <a:spcPts val="600"/>
                        </a:spcBef>
                        <a:spcAft>
                          <a:spcPts val="600"/>
                        </a:spcAft>
                      </a:pPr>
                      <a:r>
                        <a:rPr lang="en-US" sz="1400" dirty="0"/>
                        <a:t>1 (1)</a:t>
                      </a:r>
                    </a:p>
                  </a:txBody>
                  <a:tcPr marL="69836" marR="69836" marT="0" marB="0" anchor="ctr"/>
                </a:tc>
                <a:extLst>
                  <a:ext uri="{0D108BD9-81ED-4DB2-BD59-A6C34878D82A}">
                    <a16:rowId xmlns:a16="http://schemas.microsoft.com/office/drawing/2014/main" val="584369756"/>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indent="0">
                        <a:lnSpc>
                          <a:spcPct val="115000"/>
                        </a:lnSpc>
                        <a:spcBef>
                          <a:spcPts val="600"/>
                        </a:spcBef>
                        <a:spcAft>
                          <a:spcPts val="600"/>
                        </a:spcAft>
                      </a:pPr>
                      <a:r>
                        <a:rPr lang="en-US" sz="1400" b="0" dirty="0">
                          <a:solidFill>
                            <a:schemeClr val="tx1"/>
                          </a:solidFill>
                        </a:rPr>
                        <a:t>   Nausea</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37 (54)</a:t>
                      </a:r>
                    </a:p>
                  </a:txBody>
                  <a:tcPr marL="69836" marR="69836" marT="0" marB="0" anchor="ctr"/>
                </a:tc>
                <a:tc>
                  <a:txBody>
                    <a:bodyPr/>
                    <a:lstStyle/>
                    <a:p>
                      <a:pPr marL="0" marR="0" algn="ctr">
                        <a:lnSpc>
                          <a:spcPct val="115000"/>
                        </a:lnSpc>
                        <a:spcBef>
                          <a:spcPts val="600"/>
                        </a:spcBef>
                        <a:spcAft>
                          <a:spcPts val="600"/>
                        </a:spcAft>
                      </a:pPr>
                      <a:r>
                        <a:rPr lang="en-US" sz="1400" dirty="0"/>
                        <a:t>1 (1)</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28 (39)</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1468246595"/>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indent="0">
                        <a:lnSpc>
                          <a:spcPct val="115000"/>
                        </a:lnSpc>
                        <a:spcBef>
                          <a:spcPts val="600"/>
                        </a:spcBef>
                        <a:spcAft>
                          <a:spcPts val="600"/>
                        </a:spcAft>
                      </a:pPr>
                      <a:r>
                        <a:rPr lang="en-US" sz="1400" b="0" dirty="0">
                          <a:solidFill>
                            <a:schemeClr val="tx1"/>
                          </a:solidFill>
                        </a:rPr>
                        <a:t>   Fatigue</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35 (51)</a:t>
                      </a:r>
                    </a:p>
                  </a:txBody>
                  <a:tcPr marL="69836" marR="69836" marT="0" marB="0" anchor="ctr"/>
                </a:tc>
                <a:tc>
                  <a:txBody>
                    <a:bodyPr/>
                    <a:lstStyle/>
                    <a:p>
                      <a:pPr marL="0" marR="0" algn="ctr">
                        <a:lnSpc>
                          <a:spcPct val="115000"/>
                        </a:lnSpc>
                        <a:spcBef>
                          <a:spcPts val="600"/>
                        </a:spcBef>
                        <a:spcAft>
                          <a:spcPts val="600"/>
                        </a:spcAft>
                      </a:pPr>
                      <a:r>
                        <a:rPr lang="en-US" sz="1400" dirty="0"/>
                        <a:t>2 (3)</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26 (36)</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1416147047"/>
                  </a:ext>
                </a:extLst>
              </a:tr>
              <a:tr h="271940">
                <a:tc>
                  <a:txBody>
                    <a:bodyPr/>
                    <a:lstStyle/>
                    <a:p>
                      <a:pPr marL="0" marR="0" indent="0">
                        <a:lnSpc>
                          <a:spcPct val="115000"/>
                        </a:lnSpc>
                        <a:spcBef>
                          <a:spcPts val="600"/>
                        </a:spcBef>
                        <a:spcAft>
                          <a:spcPts val="600"/>
                        </a:spcAft>
                      </a:pPr>
                      <a:r>
                        <a:rPr lang="en-US" sz="1400" b="0" dirty="0">
                          <a:solidFill>
                            <a:schemeClr val="tx1"/>
                          </a:solidFill>
                        </a:rPr>
                        <a:t>   Hypophosphatemia</a:t>
                      </a:r>
                    </a:p>
                  </a:txBody>
                  <a:tcPr marL="69836" marR="69836" marT="0" marB="0" anchor="ctr"/>
                </a:tc>
                <a:tc>
                  <a:txBody>
                    <a:bodyPr/>
                    <a:lstStyle/>
                    <a:p>
                      <a:pPr marL="0" marR="0" algn="ctr">
                        <a:lnSpc>
                          <a:spcPct val="115000"/>
                        </a:lnSpc>
                        <a:spcBef>
                          <a:spcPts val="600"/>
                        </a:spcBef>
                        <a:spcAft>
                          <a:spcPts val="600"/>
                        </a:spcAft>
                      </a:pPr>
                      <a:r>
                        <a:rPr lang="en-US" sz="1400" dirty="0"/>
                        <a:t>29 (42)</a:t>
                      </a:r>
                    </a:p>
                  </a:txBody>
                  <a:tcPr marL="69836" marR="69836" marT="0" marB="0" anchor="ctr"/>
                </a:tc>
                <a:tc>
                  <a:txBody>
                    <a:bodyPr/>
                    <a:lstStyle/>
                    <a:p>
                      <a:pPr marL="0" marR="0" algn="ctr">
                        <a:lnSpc>
                          <a:spcPct val="115000"/>
                        </a:lnSpc>
                        <a:spcBef>
                          <a:spcPts val="600"/>
                        </a:spcBef>
                        <a:spcAft>
                          <a:spcPts val="600"/>
                        </a:spcAft>
                      </a:pPr>
                      <a:r>
                        <a:rPr lang="en-US" sz="1400" dirty="0"/>
                        <a:t>2 (3)</a:t>
                      </a:r>
                    </a:p>
                  </a:txBody>
                  <a:tcPr marL="69836" marR="69836" marT="0" marB="0" anchor="ctr"/>
                </a:tc>
                <a:tc>
                  <a:txBody>
                    <a:bodyPr/>
                    <a:lstStyle/>
                    <a:p>
                      <a:pPr marL="0" marR="0" algn="ctr">
                        <a:lnSpc>
                          <a:spcPct val="115000"/>
                        </a:lnSpc>
                        <a:spcBef>
                          <a:spcPts val="600"/>
                        </a:spcBef>
                        <a:spcAft>
                          <a:spcPts val="600"/>
                        </a:spcAft>
                      </a:pPr>
                      <a:r>
                        <a:rPr lang="en-US" sz="1400" dirty="0"/>
                        <a:t>5 (7)</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1691351101"/>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indent="0">
                        <a:lnSpc>
                          <a:spcPct val="115000"/>
                        </a:lnSpc>
                        <a:spcBef>
                          <a:spcPts val="600"/>
                        </a:spcBef>
                        <a:spcAft>
                          <a:spcPts val="600"/>
                        </a:spcAft>
                      </a:pPr>
                      <a:r>
                        <a:rPr lang="en-US" sz="1400" b="0" dirty="0">
                          <a:solidFill>
                            <a:schemeClr val="tx1"/>
                          </a:solidFill>
                        </a:rPr>
                        <a:t>   Rash, maculopapular</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22 (32)</a:t>
                      </a:r>
                    </a:p>
                  </a:txBody>
                  <a:tcPr marL="69836" marR="69836" marT="0" marB="0" anchor="ctr"/>
                </a:tc>
                <a:tc>
                  <a:txBody>
                    <a:bodyPr/>
                    <a:lstStyle/>
                    <a:p>
                      <a:pPr marL="0" marR="0" algn="ctr">
                        <a:lnSpc>
                          <a:spcPct val="115000"/>
                        </a:lnSpc>
                        <a:spcBef>
                          <a:spcPts val="600"/>
                        </a:spcBef>
                        <a:spcAft>
                          <a:spcPts val="600"/>
                        </a:spcAft>
                      </a:pPr>
                      <a:r>
                        <a:rPr lang="en-US" sz="1400" dirty="0"/>
                        <a:t>4 (6)</a:t>
                      </a:r>
                    </a:p>
                  </a:txBody>
                  <a:tcPr marL="69836" marR="69836"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4 (6)</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4201094413"/>
                  </a:ext>
                </a:extLst>
              </a:tr>
              <a:tr h="271940">
                <a:tc>
                  <a:txBody>
                    <a:bodyPr/>
                    <a:lstStyle/>
                    <a:p>
                      <a:pPr marL="0" marR="0" indent="0">
                        <a:lnSpc>
                          <a:spcPct val="115000"/>
                        </a:lnSpc>
                        <a:spcBef>
                          <a:spcPts val="600"/>
                        </a:spcBef>
                        <a:spcAft>
                          <a:spcPts val="600"/>
                        </a:spcAft>
                      </a:pPr>
                      <a:r>
                        <a:rPr lang="en-US" sz="1400" dirty="0">
                          <a:solidFill>
                            <a:schemeClr val="tx1"/>
                          </a:solidFill>
                        </a:rPr>
                        <a:t>   Headache</a:t>
                      </a:r>
                    </a:p>
                  </a:txBody>
                  <a:tcPr marL="69836" marR="69836" marT="0" marB="0" anchor="ctr"/>
                </a:tc>
                <a:tc>
                  <a:txBody>
                    <a:bodyPr/>
                    <a:lstStyle/>
                    <a:p>
                      <a:pPr marL="0" marR="0" algn="ctr">
                        <a:lnSpc>
                          <a:spcPct val="115000"/>
                        </a:lnSpc>
                        <a:spcBef>
                          <a:spcPts val="600"/>
                        </a:spcBef>
                        <a:spcAft>
                          <a:spcPts val="600"/>
                        </a:spcAft>
                      </a:pPr>
                      <a:r>
                        <a:rPr lang="en-US" sz="1400" dirty="0"/>
                        <a:t>20 (29)</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tc>
                  <a:txBody>
                    <a:bodyPr/>
                    <a:lstStyle/>
                    <a:p>
                      <a:pPr marL="0" marR="0" algn="ctr">
                        <a:lnSpc>
                          <a:spcPct val="115000"/>
                        </a:lnSpc>
                        <a:spcBef>
                          <a:spcPts val="600"/>
                        </a:spcBef>
                        <a:spcAft>
                          <a:spcPts val="600"/>
                        </a:spcAft>
                      </a:pPr>
                      <a:r>
                        <a:rPr lang="en-US" sz="1400" dirty="0"/>
                        <a:t>11 (15)</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3013561174"/>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indent="0">
                        <a:lnSpc>
                          <a:spcPct val="115000"/>
                        </a:lnSpc>
                        <a:spcBef>
                          <a:spcPts val="600"/>
                        </a:spcBef>
                        <a:spcAft>
                          <a:spcPts val="600"/>
                        </a:spcAft>
                      </a:pPr>
                      <a:r>
                        <a:rPr lang="en-US" sz="1400" dirty="0">
                          <a:solidFill>
                            <a:schemeClr val="tx1"/>
                          </a:solidFill>
                        </a:rPr>
                        <a:t>   </a:t>
                      </a:r>
                      <a:r>
                        <a:rPr lang="en-US" sz="1400" b="0" dirty="0">
                          <a:solidFill>
                            <a:schemeClr val="tx1"/>
                          </a:solidFill>
                        </a:rPr>
                        <a:t>Stomatitis</a:t>
                      </a:r>
                    </a:p>
                  </a:txBody>
                  <a:tcPr marL="69836" marR="69836" marT="0" marB="0" anchor="ctr"/>
                </a:tc>
                <a:tc>
                  <a:txBody>
                    <a:bodyPr/>
                    <a:lstStyle/>
                    <a:p>
                      <a:pPr marL="0" marR="0" algn="ctr">
                        <a:lnSpc>
                          <a:spcPct val="115000"/>
                        </a:lnSpc>
                        <a:spcBef>
                          <a:spcPts val="600"/>
                        </a:spcBef>
                        <a:spcAft>
                          <a:spcPts val="600"/>
                        </a:spcAft>
                      </a:pPr>
                      <a:r>
                        <a:rPr lang="en-US" sz="1400" dirty="0"/>
                        <a:t>20 (29)</a:t>
                      </a:r>
                    </a:p>
                  </a:txBody>
                  <a:tcPr marL="69836" marR="69836" marT="0" marB="0" anchor="ctr"/>
                </a:tc>
                <a:tc>
                  <a:txBody>
                    <a:bodyPr/>
                    <a:lstStyle/>
                    <a:p>
                      <a:pPr marL="0" marR="0" algn="ctr">
                        <a:lnSpc>
                          <a:spcPct val="115000"/>
                        </a:lnSpc>
                        <a:spcBef>
                          <a:spcPts val="600"/>
                        </a:spcBef>
                        <a:spcAft>
                          <a:spcPts val="600"/>
                        </a:spcAft>
                      </a:pPr>
                      <a:r>
                        <a:rPr lang="en-US" sz="1400" dirty="0"/>
                        <a:t>3 (4)</a:t>
                      </a:r>
                    </a:p>
                  </a:txBody>
                  <a:tcPr marL="69836" marR="69836" marT="0" marB="0" anchor="ctr"/>
                </a:tc>
                <a:tc>
                  <a:txBody>
                    <a:bodyPr/>
                    <a:lstStyle/>
                    <a:p>
                      <a:pPr marL="0" marR="0" algn="ctr">
                        <a:lnSpc>
                          <a:spcPct val="115000"/>
                        </a:lnSpc>
                        <a:spcBef>
                          <a:spcPts val="600"/>
                        </a:spcBef>
                        <a:spcAft>
                          <a:spcPts val="600"/>
                        </a:spcAft>
                      </a:pPr>
                      <a:r>
                        <a:rPr lang="en-US" sz="1400" dirty="0"/>
                        <a:t>3 (4)</a:t>
                      </a:r>
                    </a:p>
                  </a:txBody>
                  <a:tcPr marL="69836" marR="69836" marT="0" marB="0" anchor="ctr"/>
                </a:tc>
                <a:tc>
                  <a:txBody>
                    <a:bodyPr/>
                    <a:lstStyle/>
                    <a:p>
                      <a:pPr marL="0" marR="0" algn="ctr">
                        <a:lnSpc>
                          <a:spcPct val="115000"/>
                        </a:lnSpc>
                        <a:spcBef>
                          <a:spcPts val="600"/>
                        </a:spcBef>
                        <a:spcAft>
                          <a:spcPts val="600"/>
                        </a:spcAft>
                      </a:pPr>
                      <a:r>
                        <a:rPr lang="en-US" sz="1400" dirty="0"/>
                        <a:t>0</a:t>
                      </a:r>
                    </a:p>
                  </a:txBody>
                  <a:tcPr marL="69836" marR="69836" marT="0" marB="0" anchor="ctr"/>
                </a:tc>
                <a:extLst>
                  <a:ext uri="{0D108BD9-81ED-4DB2-BD59-A6C34878D82A}">
                    <a16:rowId xmlns:a16="http://schemas.microsoft.com/office/drawing/2014/main" val="3583505656"/>
                  </a:ext>
                </a:extLst>
              </a:tr>
              <a:tr h="27194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marL="0" marR="0">
                        <a:lnSpc>
                          <a:spcPct val="115000"/>
                        </a:lnSpc>
                        <a:spcBef>
                          <a:spcPts val="600"/>
                        </a:spcBef>
                        <a:spcAft>
                          <a:spcPts val="600"/>
                        </a:spcAft>
                      </a:pPr>
                      <a:r>
                        <a:rPr lang="en-US" sz="1400" dirty="0">
                          <a:solidFill>
                            <a:schemeClr val="tx1"/>
                          </a:solidFill>
                        </a:rPr>
                        <a:t>TEAEs leading to death</a:t>
                      </a:r>
                    </a:p>
                  </a:txBody>
                  <a:tcPr marL="69836" marR="69836" marT="0" marB="0" anchor="ct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r>
                        <a:rPr lang="en-US" sz="1400" dirty="0"/>
                        <a:t>0</a:t>
                      </a:r>
                    </a:p>
                  </a:txBody>
                  <a:tcPr marL="69836" marR="69836" marT="0" marB="0" anchor="ct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algn="ctr">
                        <a:lnSpc>
                          <a:spcPct val="115000"/>
                        </a:lnSpc>
                        <a:spcBef>
                          <a:spcPts val="600"/>
                        </a:spcBef>
                        <a:spcAft>
                          <a:spcPts val="600"/>
                        </a:spcAft>
                      </a:pPr>
                      <a:endParaRPr lang="en-US" sz="1100" dirty="0">
                        <a:solidFill>
                          <a:srgbClr val="06426B"/>
                        </a:solidFill>
                        <a:effectLst/>
                        <a:latin typeface="+mn-lt"/>
                        <a:ea typeface="Calibri" panose="020F0502020204030204" pitchFamily="34" charset="0"/>
                        <a:cs typeface="Arial" panose="020B0604020202020204" pitchFamily="34" charset="0"/>
                      </a:endParaRPr>
                    </a:p>
                  </a:txBody>
                  <a:tcPr marL="52377" marR="52377" marT="0" marB="0"/>
                </a:tc>
                <a:tc gridSpan="2">
                  <a:txBody>
                    <a:bodyPr/>
                    <a:lstStyle/>
                    <a:p>
                      <a:pPr marL="0" marR="0" algn="ctr">
                        <a:lnSpc>
                          <a:spcPct val="115000"/>
                        </a:lnSpc>
                        <a:spcBef>
                          <a:spcPts val="600"/>
                        </a:spcBef>
                        <a:spcAft>
                          <a:spcPts val="600"/>
                        </a:spcAft>
                      </a:pPr>
                      <a:r>
                        <a:rPr lang="en-US" sz="1400" dirty="0"/>
                        <a:t>1 (1)</a:t>
                      </a:r>
                      <a:r>
                        <a:rPr lang="en-US" sz="1400" baseline="30000" dirty="0"/>
                        <a:t>a</a:t>
                      </a:r>
                    </a:p>
                  </a:txBody>
                  <a:tcPr marL="69836" marR="69836" marT="0" marB="0" anchor="ctr"/>
                </a:tc>
                <a:tc hMerge="1">
                  <a:txBody>
                    <a:bodyPr/>
                    <a:lstStyle/>
                    <a:p>
                      <a:pPr marL="0" marR="0" algn="ctr">
                        <a:lnSpc>
                          <a:spcPct val="115000"/>
                        </a:lnSpc>
                        <a:spcBef>
                          <a:spcPts val="600"/>
                        </a:spcBef>
                        <a:spcAft>
                          <a:spcPts val="600"/>
                        </a:spcAft>
                      </a:pPr>
                      <a:endParaRPr lang="en-US" sz="1100" dirty="0">
                        <a:solidFill>
                          <a:srgbClr val="06426B"/>
                        </a:solidFill>
                        <a:effectLst/>
                        <a:latin typeface="+mn-lt"/>
                        <a:ea typeface="Calibri" panose="020F0502020204030204" pitchFamily="34" charset="0"/>
                        <a:cs typeface="Arial" panose="020B0604020202020204" pitchFamily="34" charset="0"/>
                      </a:endParaRPr>
                    </a:p>
                  </a:txBody>
                  <a:tcPr marL="52377" marR="52377" marT="0" marB="0"/>
                </a:tc>
                <a:extLst>
                  <a:ext uri="{0D108BD9-81ED-4DB2-BD59-A6C34878D82A}">
                    <a16:rowId xmlns:a16="http://schemas.microsoft.com/office/drawing/2014/main" val="3060988830"/>
                  </a:ext>
                </a:extLst>
              </a:tr>
              <a:tr h="271940">
                <a:tc>
                  <a:txBody>
                    <a:bodyPr/>
                    <a:lstStyle/>
                    <a:p>
                      <a:pPr marL="0" marR="0">
                        <a:lnSpc>
                          <a:spcPct val="115000"/>
                        </a:lnSpc>
                        <a:spcBef>
                          <a:spcPts val="600"/>
                        </a:spcBef>
                        <a:spcAft>
                          <a:spcPts val="600"/>
                        </a:spcAft>
                      </a:pPr>
                      <a:r>
                        <a:rPr lang="en-US" sz="1400" b="1" dirty="0"/>
                        <a:t>Dose reductions due to TEAEs</a:t>
                      </a:r>
                    </a:p>
                  </a:txBody>
                  <a:tcPr marL="69836" marR="69836" marT="0" marB="0" anchor="ctr"/>
                </a:tc>
                <a:tc gridSpan="2">
                  <a:txBody>
                    <a:bodyPr/>
                    <a:lstStyle/>
                    <a:p>
                      <a:pPr marL="0" marR="0" algn="ctr">
                        <a:lnSpc>
                          <a:spcPct val="115000"/>
                        </a:lnSpc>
                        <a:spcBef>
                          <a:spcPts val="600"/>
                        </a:spcBef>
                        <a:spcAft>
                          <a:spcPts val="600"/>
                        </a:spcAft>
                      </a:pPr>
                      <a:r>
                        <a:rPr lang="en-US" sz="1400" dirty="0"/>
                        <a:t>29 (42)</a:t>
                      </a:r>
                    </a:p>
                  </a:txBody>
                  <a:tcPr marL="69836" marR="69836" marT="0" marB="0" anchor="ctr"/>
                </a:tc>
                <a:tc hMerge="1">
                  <a:txBody>
                    <a:bodyPr/>
                    <a:lstStyle/>
                    <a:p>
                      <a:endParaRPr lang="en-US"/>
                    </a:p>
                  </a:txBody>
                  <a:tcPr/>
                </a:tc>
                <a:tc gridSpan="2">
                  <a:txBody>
                    <a:bodyPr/>
                    <a:lstStyle/>
                    <a:p>
                      <a:pPr marL="0" marR="0" algn="ctr">
                        <a:lnSpc>
                          <a:spcPct val="115000"/>
                        </a:lnSpc>
                        <a:spcBef>
                          <a:spcPts val="600"/>
                        </a:spcBef>
                        <a:spcAft>
                          <a:spcPts val="600"/>
                        </a:spcAft>
                      </a:pPr>
                      <a:r>
                        <a:rPr lang="en-US" sz="1400" dirty="0"/>
                        <a:t>0</a:t>
                      </a:r>
                    </a:p>
                  </a:txBody>
                  <a:tcPr marL="69836" marR="69836" marT="0" marB="0" anchor="ctr"/>
                </a:tc>
                <a:tc hMerge="1">
                  <a:txBody>
                    <a:bodyPr/>
                    <a:lstStyle/>
                    <a:p>
                      <a:endParaRPr lang="en-US"/>
                    </a:p>
                  </a:txBody>
                  <a:tcPr/>
                </a:tc>
                <a:extLst>
                  <a:ext uri="{0D108BD9-81ED-4DB2-BD59-A6C34878D82A}">
                    <a16:rowId xmlns:a16="http://schemas.microsoft.com/office/drawing/2014/main" val="2317097157"/>
                  </a:ext>
                </a:extLst>
              </a:tr>
              <a:tr h="271940">
                <a:tc>
                  <a:txBody>
                    <a:bodyPr/>
                    <a:lstStyle/>
                    <a:p>
                      <a:pPr marL="0" marR="0">
                        <a:lnSpc>
                          <a:spcPct val="115000"/>
                        </a:lnSpc>
                        <a:spcBef>
                          <a:spcPts val="600"/>
                        </a:spcBef>
                        <a:spcAft>
                          <a:spcPts val="600"/>
                        </a:spcAft>
                      </a:pPr>
                      <a:r>
                        <a:rPr lang="en-US" sz="1400" b="1" dirty="0"/>
                        <a:t>Discontinuations due to TEAEs</a:t>
                      </a:r>
                    </a:p>
                  </a:txBody>
                  <a:tcPr marL="69836" marR="69836" marT="0" marB="0" anchor="ctr"/>
                </a:tc>
                <a:tc gridSpan="2">
                  <a:txBody>
                    <a:bodyPr/>
                    <a:lstStyle/>
                    <a:p>
                      <a:pPr marL="0" marR="0" algn="ctr">
                        <a:lnSpc>
                          <a:spcPct val="115000"/>
                        </a:lnSpc>
                        <a:spcBef>
                          <a:spcPts val="600"/>
                        </a:spcBef>
                        <a:spcAft>
                          <a:spcPts val="600"/>
                        </a:spcAft>
                      </a:pPr>
                      <a:r>
                        <a:rPr lang="en-US" sz="1400" dirty="0"/>
                        <a:t>14 (20)</a:t>
                      </a:r>
                      <a:r>
                        <a:rPr lang="en-US" sz="1400" baseline="30000" dirty="0"/>
                        <a:t>b</a:t>
                      </a:r>
                    </a:p>
                  </a:txBody>
                  <a:tcPr marL="69836" marR="69836" marT="0" marB="0" anchor="ctr"/>
                </a:tc>
                <a:tc hMerge="1">
                  <a:txBody>
                    <a:bodyPr/>
                    <a:lstStyle/>
                    <a:p>
                      <a:endParaRPr lang="en-US"/>
                    </a:p>
                  </a:txBody>
                  <a:tcPr/>
                </a:tc>
                <a:tc gridSpan="2">
                  <a:txBody>
                    <a:bodyPr/>
                    <a:lstStyle/>
                    <a:p>
                      <a:pPr marL="0" marR="0" algn="ctr">
                        <a:lnSpc>
                          <a:spcPct val="115000"/>
                        </a:lnSpc>
                        <a:spcBef>
                          <a:spcPts val="600"/>
                        </a:spcBef>
                        <a:spcAft>
                          <a:spcPts val="600"/>
                        </a:spcAft>
                      </a:pPr>
                      <a:r>
                        <a:rPr lang="en-US" sz="1400" dirty="0"/>
                        <a:t>1 (1)</a:t>
                      </a:r>
                      <a:r>
                        <a:rPr lang="en-US" sz="1400" baseline="30000" dirty="0"/>
                        <a:t>b</a:t>
                      </a:r>
                    </a:p>
                  </a:txBody>
                  <a:tcPr marL="69836" marR="69836" marT="0" marB="0" anchor="ctr"/>
                </a:tc>
                <a:tc hMerge="1">
                  <a:txBody>
                    <a:bodyPr/>
                    <a:lstStyle/>
                    <a:p>
                      <a:endParaRPr lang="en-US"/>
                    </a:p>
                  </a:txBody>
                  <a:tcPr/>
                </a:tc>
                <a:extLst>
                  <a:ext uri="{0D108BD9-81ED-4DB2-BD59-A6C34878D82A}">
                    <a16:rowId xmlns:a16="http://schemas.microsoft.com/office/drawing/2014/main" val="3621203433"/>
                  </a:ext>
                </a:extLst>
              </a:tr>
            </a:tbl>
          </a:graphicData>
        </a:graphic>
      </p:graphicFrame>
      <p:sp>
        <p:nvSpPr>
          <p:cNvPr id="2" name="Title 1">
            <a:extLst>
              <a:ext uri="{FF2B5EF4-FFF2-40B4-BE49-F238E27FC236}">
                <a16:creationId xmlns:a16="http://schemas.microsoft.com/office/drawing/2014/main" id="{01C70BE7-59CD-133A-7106-2DE544ABE9BB}"/>
              </a:ext>
            </a:extLst>
          </p:cNvPr>
          <p:cNvSpPr>
            <a:spLocks noGrp="1"/>
          </p:cNvSpPr>
          <p:nvPr>
            <p:ph type="title"/>
          </p:nvPr>
        </p:nvSpPr>
        <p:spPr>
          <a:xfrm>
            <a:off x="838200" y="201691"/>
            <a:ext cx="10515600" cy="647260"/>
          </a:xfrm>
        </p:spPr>
        <p:txBody>
          <a:bodyPr/>
          <a:lstStyle/>
          <a:p>
            <a:pPr algn="ctr"/>
            <a:r>
              <a:rPr lang="en-US" sz="3200" dirty="0" err="1"/>
              <a:t>Nirogacestat</a:t>
            </a:r>
            <a:r>
              <a:rPr lang="en-US" sz="3200" dirty="0"/>
              <a:t> Safety Profile</a:t>
            </a:r>
            <a:endParaRPr lang="en-US" baseline="30000" dirty="0"/>
          </a:p>
        </p:txBody>
      </p:sp>
      <p:sp>
        <p:nvSpPr>
          <p:cNvPr id="5" name="Rectangle 4">
            <a:extLst>
              <a:ext uri="{FF2B5EF4-FFF2-40B4-BE49-F238E27FC236}">
                <a16:creationId xmlns:a16="http://schemas.microsoft.com/office/drawing/2014/main" id="{4BEE9677-2FE4-1C5A-A8DD-2F2B095CCBCA}"/>
              </a:ext>
            </a:extLst>
          </p:cNvPr>
          <p:cNvSpPr/>
          <p:nvPr/>
        </p:nvSpPr>
        <p:spPr>
          <a:xfrm>
            <a:off x="304802" y="5729496"/>
            <a:ext cx="11582399" cy="381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marR="0" lvl="0" indent="-228594"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95% of TEAEs were grade 1 or 2; the first onset of TEAEs in most patients occurred during cycle 1</a:t>
            </a:r>
          </a:p>
        </p:txBody>
      </p:sp>
      <p:sp>
        <p:nvSpPr>
          <p:cNvPr id="14" name="Rectangle 13">
            <a:extLst>
              <a:ext uri="{FF2B5EF4-FFF2-40B4-BE49-F238E27FC236}">
                <a16:creationId xmlns:a16="http://schemas.microsoft.com/office/drawing/2014/main" id="{687C849B-64BF-34D9-6840-E8B676BDAA69}"/>
              </a:ext>
            </a:extLst>
          </p:cNvPr>
          <p:cNvSpPr/>
          <p:nvPr/>
        </p:nvSpPr>
        <p:spPr>
          <a:xfrm>
            <a:off x="7786827" y="2120587"/>
            <a:ext cx="828364" cy="27961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0D62CDC-092F-FDBB-0FDE-2435E3B119B5}"/>
              </a:ext>
            </a:extLst>
          </p:cNvPr>
          <p:cNvSpPr/>
          <p:nvPr/>
        </p:nvSpPr>
        <p:spPr>
          <a:xfrm>
            <a:off x="10695282" y="2130577"/>
            <a:ext cx="828364" cy="27961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464E25F-FC3B-0244-58E3-B7FD00909780}"/>
              </a:ext>
            </a:extLst>
          </p:cNvPr>
          <p:cNvSpPr/>
          <p:nvPr/>
        </p:nvSpPr>
        <p:spPr>
          <a:xfrm>
            <a:off x="304800" y="5188536"/>
            <a:ext cx="11582400" cy="288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6047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a:extLst>
              <a:ext uri="{FF2B5EF4-FFF2-40B4-BE49-F238E27FC236}">
                <a16:creationId xmlns:a16="http://schemas.microsoft.com/office/drawing/2014/main" id="{650CE81D-A524-6BE8-298F-DA2590222468}"/>
              </a:ext>
            </a:extLst>
          </p:cNvPr>
          <p:cNvSpPr>
            <a:spLocks noGrp="1"/>
          </p:cNvSpPr>
          <p:nvPr>
            <p:ph sz="half" idx="1"/>
          </p:nvPr>
        </p:nvSpPr>
        <p:spPr>
          <a:xfrm>
            <a:off x="304800" y="1260767"/>
            <a:ext cx="4840453" cy="4754563"/>
          </a:xfrm>
        </p:spPr>
        <p:txBody>
          <a:bodyPr/>
          <a:lstStyle/>
          <a:p>
            <a:pPr marL="380990" indent="-380990">
              <a:spcAft>
                <a:spcPts val="1333"/>
              </a:spcAft>
            </a:pPr>
            <a:r>
              <a:rPr lang="en-US" sz="1867" dirty="0"/>
              <a:t>OD is a composite AE associated </a:t>
            </a:r>
            <a:br>
              <a:rPr lang="en-US" sz="1867" dirty="0"/>
            </a:br>
            <a:r>
              <a:rPr lang="en-US" sz="1867" dirty="0"/>
              <a:t>with changes in female reproductive hormone levels and clinical manifestations</a:t>
            </a:r>
            <a:r>
              <a:rPr lang="en-US" sz="1867" baseline="30000" dirty="0"/>
              <a:t>2,3</a:t>
            </a:r>
          </a:p>
          <a:p>
            <a:pPr marL="380990" indent="-380990">
              <a:spcAft>
                <a:spcPts val="1333"/>
              </a:spcAft>
            </a:pPr>
            <a:r>
              <a:rPr lang="en-US" sz="1867" dirty="0"/>
              <a:t>Protocol-mandated serum hormone collection at baseline and cycles 1, 2, </a:t>
            </a:r>
            <a:br>
              <a:rPr lang="en-US" sz="1867" dirty="0"/>
            </a:br>
            <a:r>
              <a:rPr lang="en-US" sz="1867" dirty="0"/>
              <a:t>4, and every 3 thereafter</a:t>
            </a:r>
          </a:p>
          <a:p>
            <a:pPr marL="380990" indent="-380990">
              <a:spcAft>
                <a:spcPts val="1333"/>
              </a:spcAft>
            </a:pPr>
            <a:r>
              <a:rPr lang="en-US" sz="1867" dirty="0"/>
              <a:t>Among women of childbearing potential, OD was observed in 75% receiving nirogacestat and 0% receiving placebo</a:t>
            </a:r>
            <a:endParaRPr lang="en-US" sz="1867" baseline="30000" dirty="0"/>
          </a:p>
          <a:p>
            <a:pPr marL="685783" lvl="1" indent="-380990">
              <a:spcAft>
                <a:spcPts val="1333"/>
              </a:spcAft>
              <a:buFont typeface="Arial Narrow" panose="020B0606020202030204" pitchFamily="34" charset="0"/>
              <a:buChar char="–"/>
            </a:pPr>
            <a:r>
              <a:rPr lang="en-US" sz="1867" dirty="0"/>
              <a:t>Median time to first onset of OD: </a:t>
            </a:r>
            <a:br>
              <a:rPr lang="en-US" sz="1867" dirty="0"/>
            </a:br>
            <a:r>
              <a:rPr lang="en-US" sz="1867" dirty="0"/>
              <a:t>8.9 weeks</a:t>
            </a:r>
          </a:p>
          <a:p>
            <a:pPr marL="685783" lvl="1" indent="-380990">
              <a:spcAft>
                <a:spcPts val="1333"/>
              </a:spcAft>
              <a:buFont typeface="Arial Narrow" panose="020B0606020202030204" pitchFamily="34" charset="0"/>
              <a:buChar char="–"/>
            </a:pPr>
            <a:r>
              <a:rPr lang="en-US" sz="1867" dirty="0"/>
              <a:t>Median duration of OD events: </a:t>
            </a:r>
            <a:br>
              <a:rPr lang="en-US" sz="1867" dirty="0"/>
            </a:br>
            <a:r>
              <a:rPr lang="en-US" sz="1867" dirty="0"/>
              <a:t>21.3 weeks</a:t>
            </a:r>
          </a:p>
        </p:txBody>
      </p:sp>
      <p:sp>
        <p:nvSpPr>
          <p:cNvPr id="2" name="Title 1">
            <a:extLst>
              <a:ext uri="{FF2B5EF4-FFF2-40B4-BE49-F238E27FC236}">
                <a16:creationId xmlns:a16="http://schemas.microsoft.com/office/drawing/2014/main" id="{01C70BE7-59CD-133A-7106-2DE544ABE9BB}"/>
              </a:ext>
            </a:extLst>
          </p:cNvPr>
          <p:cNvSpPr>
            <a:spLocks noGrp="1"/>
          </p:cNvSpPr>
          <p:nvPr>
            <p:ph type="title"/>
          </p:nvPr>
        </p:nvSpPr>
        <p:spPr>
          <a:xfrm>
            <a:off x="121921" y="-20155"/>
            <a:ext cx="11936195" cy="1325563"/>
          </a:xfrm>
        </p:spPr>
        <p:txBody>
          <a:bodyPr/>
          <a:lstStyle/>
          <a:p>
            <a:pPr algn="ctr"/>
            <a:r>
              <a:rPr lang="en-US" sz="3200" dirty="0"/>
              <a:t>Frequency and Resolution of Ovarian Dysfunction </a:t>
            </a:r>
            <a:br>
              <a:rPr lang="en-US" sz="3200" dirty="0"/>
            </a:br>
            <a:r>
              <a:rPr lang="en-US" sz="3200" dirty="0"/>
              <a:t>Observed With Nirogacestat</a:t>
            </a:r>
            <a:endParaRPr lang="en-US" baseline="30000" dirty="0"/>
          </a:p>
        </p:txBody>
      </p:sp>
      <p:sp>
        <p:nvSpPr>
          <p:cNvPr id="33" name="Content Placeholder 4">
            <a:extLst>
              <a:ext uri="{FF2B5EF4-FFF2-40B4-BE49-F238E27FC236}">
                <a16:creationId xmlns:a16="http://schemas.microsoft.com/office/drawing/2014/main" id="{C7C9C10A-CFD0-6ED1-65F4-8B4A05D641C4}"/>
              </a:ext>
            </a:extLst>
          </p:cNvPr>
          <p:cNvSpPr txBox="1">
            <a:spLocks/>
          </p:cNvSpPr>
          <p:nvPr/>
        </p:nvSpPr>
        <p:spPr>
          <a:xfrm>
            <a:off x="121921" y="5771129"/>
            <a:ext cx="5605468" cy="1005303"/>
          </a:xfrm>
          <a:prstGeom prst="rect">
            <a:avLst/>
          </a:prstGeom>
        </p:spPr>
        <p:txBody>
          <a:bodyPr vert="horz" lIns="0" tIns="60960" rIns="0" bIns="60960" rtlCol="0" anchor="b">
            <a:noAutofit/>
          </a:bodyPr>
          <a:lstStyle>
            <a:lvl1pPr marL="0" indent="0" algn="l" defTabSz="685783" rtl="0" eaLnBrk="1" latinLnBrk="0" hangingPunct="1">
              <a:lnSpc>
                <a:spcPct val="100000"/>
              </a:lnSpc>
              <a:spcBef>
                <a:spcPts val="0"/>
              </a:spcBef>
              <a:buClr>
                <a:schemeClr val="tx2">
                  <a:lumMod val="75000"/>
                </a:schemeClr>
              </a:buClr>
              <a:buFont typeface="Wingdings" charset="2"/>
              <a:buNone/>
              <a:defRPr sz="700" kern="1200" baseline="0">
                <a:solidFill>
                  <a:schemeClr val="bg2"/>
                </a:solidFill>
                <a:latin typeface="+mn-lt"/>
                <a:ea typeface="+mn-ea"/>
                <a:cs typeface="+mn-cs"/>
              </a:defRPr>
            </a:lvl1pPr>
            <a:lvl2pPr marL="346075" indent="-168275" algn="l" defTabSz="685783" rtl="0" eaLnBrk="1" latinLnBrk="0" hangingPunct="1">
              <a:lnSpc>
                <a:spcPct val="100000"/>
              </a:lnSpc>
              <a:spcBef>
                <a:spcPts val="375"/>
              </a:spcBef>
              <a:buClr>
                <a:schemeClr val="tx2">
                  <a:lumMod val="75000"/>
                </a:schemeClr>
              </a:buClr>
              <a:buFont typeface=".AppleSystemUIFont" charset="-120"/>
              <a:buChar char="–"/>
              <a:tabLst/>
              <a:defRPr sz="1350" kern="1200" baseline="0">
                <a:solidFill>
                  <a:schemeClr val="bg2"/>
                </a:solidFill>
                <a:latin typeface="+mn-lt"/>
                <a:ea typeface="+mn-ea"/>
                <a:cs typeface="+mn-cs"/>
              </a:defRPr>
            </a:lvl2pPr>
            <a:lvl3pPr marL="465138" indent="-119063" algn="l" defTabSz="685783" rtl="0" eaLnBrk="1" latinLnBrk="0" hangingPunct="1">
              <a:lnSpc>
                <a:spcPct val="100000"/>
              </a:lnSpc>
              <a:spcBef>
                <a:spcPts val="375"/>
              </a:spcBef>
              <a:buClr>
                <a:schemeClr val="tx2">
                  <a:lumMod val="75000"/>
                </a:schemeClr>
              </a:buClr>
              <a:buSzPct val="90000"/>
              <a:buFont typeface=".AppleSystemUIFont" charset="-120"/>
              <a:buChar char="&gt;"/>
              <a:tabLst/>
              <a:defRPr sz="1200" kern="1200" baseline="0">
                <a:solidFill>
                  <a:schemeClr val="bg2"/>
                </a:solidFill>
                <a:latin typeface="+mn-lt"/>
                <a:ea typeface="+mn-ea"/>
                <a:cs typeface="+mn-cs"/>
              </a:defRPr>
            </a:lvl3pPr>
            <a:lvl4pPr marL="574675" indent="-109538" algn="l" defTabSz="685783" rtl="0" eaLnBrk="1" latinLnBrk="0" hangingPunct="1">
              <a:lnSpc>
                <a:spcPct val="100000"/>
              </a:lnSpc>
              <a:spcBef>
                <a:spcPts val="375"/>
              </a:spcBef>
              <a:buClr>
                <a:schemeClr val="tx2">
                  <a:lumMod val="75000"/>
                </a:schemeClr>
              </a:buClr>
              <a:buFont typeface="Wingdings" charset="2"/>
              <a:buChar char="§"/>
              <a:tabLst/>
              <a:defRPr sz="1050" kern="1200" baseline="0">
                <a:solidFill>
                  <a:schemeClr val="bg2"/>
                </a:solidFill>
                <a:latin typeface="+mn-lt"/>
                <a:ea typeface="+mn-ea"/>
                <a:cs typeface="+mn-cs"/>
              </a:defRPr>
            </a:lvl4pPr>
            <a:lvl5pPr marL="693738" indent="-119063" algn="l" defTabSz="685783" rtl="0" eaLnBrk="1" latinLnBrk="0" hangingPunct="1">
              <a:lnSpc>
                <a:spcPct val="100000"/>
              </a:lnSpc>
              <a:spcBef>
                <a:spcPts val="375"/>
              </a:spcBef>
              <a:buClr>
                <a:schemeClr val="tx2">
                  <a:lumMod val="75000"/>
                </a:schemeClr>
              </a:buClr>
              <a:buFont typeface="Wingdings" charset="2"/>
              <a:buChar char="§"/>
              <a:tabLst/>
              <a:defRPr sz="900" kern="1200" baseline="0">
                <a:solidFill>
                  <a:schemeClr val="bg2"/>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
                <a:srgbClr val="44546A">
                  <a:lumMod val="75000"/>
                </a:srgbClr>
              </a:buClr>
              <a:buSzTx/>
              <a:buFont typeface="Wingdings" charset="2"/>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OD, ovarian dysfunction</a:t>
            </a:r>
          </a:p>
          <a:p>
            <a:pPr marL="0" marR="0" lvl="0" indent="0" algn="l" defTabSz="685783" rtl="0" eaLnBrk="1" fontAlgn="auto" latinLnBrk="0" hangingPunct="1">
              <a:lnSpc>
                <a:spcPct val="100000"/>
              </a:lnSpc>
              <a:spcBef>
                <a:spcPts val="0"/>
              </a:spcBef>
              <a:spcAft>
                <a:spcPts val="0"/>
              </a:spcAft>
              <a:buClr>
                <a:srgbClr val="44546A">
                  <a:lumMod val="75000"/>
                </a:srgbClr>
              </a:buClr>
              <a:buSzTx/>
              <a:buFont typeface="Wingdings" charset="2"/>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 Thurston et al. Obstet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Gynecol</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Clin North Am. 2011;38:489-501. </a:t>
            </a:r>
          </a:p>
          <a:p>
            <a:pPr marL="0" marR="0" lvl="0" indent="0" algn="l" defTabSz="685783" rtl="0" eaLnBrk="1" fontAlgn="auto" latinLnBrk="0" hangingPunct="1">
              <a:lnSpc>
                <a:spcPct val="100000"/>
              </a:lnSpc>
              <a:spcBef>
                <a:spcPts val="0"/>
              </a:spcBef>
              <a:spcAft>
                <a:spcPts val="0"/>
              </a:spcAft>
              <a:buClr>
                <a:srgbClr val="44546A">
                  <a:lumMod val="75000"/>
                </a:srgbClr>
              </a:buClr>
              <a:buSzTx/>
              <a:buFont typeface="Wingdings" charset="2"/>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2. Mauri et al. Front Endocrinol (Lausanne). 2020;11:572388.</a:t>
            </a:r>
          </a:p>
          <a:p>
            <a:pPr marL="0" marR="0" lvl="0" indent="0" algn="l" defTabSz="685783" rtl="0" eaLnBrk="1" fontAlgn="auto" latinLnBrk="0" hangingPunct="1">
              <a:lnSpc>
                <a:spcPct val="100000"/>
              </a:lnSpc>
              <a:spcBef>
                <a:spcPts val="0"/>
              </a:spcBef>
              <a:spcAft>
                <a:spcPts val="0"/>
              </a:spcAft>
              <a:buClr>
                <a:srgbClr val="44546A">
                  <a:lumMod val="75000"/>
                </a:srgbClr>
              </a:buClr>
              <a:buSzTx/>
              <a:buFont typeface="Wingdings" charset="2"/>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3. Kasper B et al. ESMO 2022. Abstract LBA2.</a:t>
            </a:r>
          </a:p>
        </p:txBody>
      </p:sp>
      <p:grpSp>
        <p:nvGrpSpPr>
          <p:cNvPr id="65" name="Group 64">
            <a:extLst>
              <a:ext uri="{FF2B5EF4-FFF2-40B4-BE49-F238E27FC236}">
                <a16:creationId xmlns:a16="http://schemas.microsoft.com/office/drawing/2014/main" id="{0819EED3-57D3-799C-3C8B-0C62066FF4B4}"/>
              </a:ext>
            </a:extLst>
          </p:cNvPr>
          <p:cNvGrpSpPr/>
          <p:nvPr/>
        </p:nvGrpSpPr>
        <p:grpSpPr>
          <a:xfrm>
            <a:off x="5222241" y="1260768"/>
            <a:ext cx="6772983" cy="4522361"/>
            <a:chOff x="3924300" y="945575"/>
            <a:chExt cx="5072117" cy="3391771"/>
          </a:xfrm>
        </p:grpSpPr>
        <p:cxnSp>
          <p:nvCxnSpPr>
            <p:cNvPr id="64" name="Straight Connector 63">
              <a:extLst>
                <a:ext uri="{FF2B5EF4-FFF2-40B4-BE49-F238E27FC236}">
                  <a16:creationId xmlns:a16="http://schemas.microsoft.com/office/drawing/2014/main" id="{3710C92D-8419-4DAD-45E5-B949FCEC805B}"/>
                </a:ext>
              </a:extLst>
            </p:cNvPr>
            <p:cNvCxnSpPr>
              <a:cxnSpLocks/>
            </p:cNvCxnSpPr>
            <p:nvPr/>
          </p:nvCxnSpPr>
          <p:spPr>
            <a:xfrm>
              <a:off x="6475609" y="1842481"/>
              <a:ext cx="0" cy="140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Rounded Corners 38">
              <a:extLst>
                <a:ext uri="{FF2B5EF4-FFF2-40B4-BE49-F238E27FC236}">
                  <a16:creationId xmlns:a16="http://schemas.microsoft.com/office/drawing/2014/main" id="{38490CD4-4A26-802E-ABA2-CF97870D5606}"/>
                </a:ext>
              </a:extLst>
            </p:cNvPr>
            <p:cNvSpPr/>
            <p:nvPr/>
          </p:nvSpPr>
          <p:spPr>
            <a:xfrm>
              <a:off x="5618267" y="945575"/>
              <a:ext cx="1714684" cy="896906"/>
            </a:xfrm>
            <a:prstGeom prst="roundRect">
              <a:avLst>
                <a:gd name="adj" fmla="val 10000"/>
              </a:avLst>
            </a:prstGeom>
            <a:gradFill>
              <a:gsLst>
                <a:gs pos="0">
                  <a:srgbClr val="E3F1FD"/>
                </a:gs>
                <a:gs pos="100000">
                  <a:srgbClr val="F0F0F4"/>
                </a:gs>
              </a:gsLst>
              <a:lin ang="5400000" scaled="1"/>
            </a:gradFill>
            <a:ln w="19050" cap="flat" cmpd="sng" algn="ctr">
              <a:solidFill>
                <a:srgbClr val="C00000"/>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27 of 36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women of childbearing potential</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reported OD</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(75%)</a:t>
              </a:r>
            </a:p>
          </p:txBody>
        </p:sp>
        <p:cxnSp>
          <p:nvCxnSpPr>
            <p:cNvPr id="45" name="Straight Connector 44">
              <a:extLst>
                <a:ext uri="{FF2B5EF4-FFF2-40B4-BE49-F238E27FC236}">
                  <a16:creationId xmlns:a16="http://schemas.microsoft.com/office/drawing/2014/main" id="{27058AA3-6F28-9F38-A388-95A11BF2BB55}"/>
                </a:ext>
              </a:extLst>
            </p:cNvPr>
            <p:cNvCxnSpPr/>
            <p:nvPr/>
          </p:nvCxnSpPr>
          <p:spPr>
            <a:xfrm flipH="1">
              <a:off x="4635016" y="2028092"/>
              <a:ext cx="4816" cy="1424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555EBB-BFC7-95FE-6066-134DEA8715CF}"/>
                </a:ext>
              </a:extLst>
            </p:cNvPr>
            <p:cNvCxnSpPr/>
            <p:nvPr/>
          </p:nvCxnSpPr>
          <p:spPr>
            <a:xfrm flipH="1">
              <a:off x="8315606" y="2025351"/>
              <a:ext cx="4816" cy="1424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2ACDD6-9B6D-A13A-5780-4202A73F7BB8}"/>
                </a:ext>
              </a:extLst>
            </p:cNvPr>
            <p:cNvCxnSpPr>
              <a:cxnSpLocks/>
            </p:cNvCxnSpPr>
            <p:nvPr/>
          </p:nvCxnSpPr>
          <p:spPr>
            <a:xfrm>
              <a:off x="7075028" y="3245908"/>
              <a:ext cx="2831" cy="187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7C8F58-F091-97CB-6600-F76222C68456}"/>
                </a:ext>
              </a:extLst>
            </p:cNvPr>
            <p:cNvCxnSpPr>
              <a:cxnSpLocks/>
            </p:cNvCxnSpPr>
            <p:nvPr/>
          </p:nvCxnSpPr>
          <p:spPr>
            <a:xfrm>
              <a:off x="5869684" y="3245908"/>
              <a:ext cx="1690" cy="187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Rounded Corners 36">
              <a:extLst>
                <a:ext uri="{FF2B5EF4-FFF2-40B4-BE49-F238E27FC236}">
                  <a16:creationId xmlns:a16="http://schemas.microsoft.com/office/drawing/2014/main" id="{3869111E-6C20-49BC-8D2B-B691E356DF2F}"/>
                </a:ext>
              </a:extLst>
            </p:cNvPr>
            <p:cNvSpPr/>
            <p:nvPr/>
          </p:nvSpPr>
          <p:spPr>
            <a:xfrm>
              <a:off x="3924300" y="2181471"/>
              <a:ext cx="1420863" cy="930541"/>
            </a:xfrm>
            <a:prstGeom prst="roundRect">
              <a:avLst>
                <a:gd name="adj" fmla="val 10000"/>
              </a:avLst>
            </a:prstGeom>
            <a:solidFill>
              <a:schemeClr val="accent1"/>
            </a:solidFill>
            <a:ln w="19050" cap="flat" cmpd="sng" algn="ctr">
              <a:solidFill>
                <a:srgbClr val="09345A"/>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11 patients discontinued nirogacestat for </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any reason</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(41%)</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32">
              <a:extLst>
                <a:ext uri="{FF2B5EF4-FFF2-40B4-BE49-F238E27FC236}">
                  <a16:creationId xmlns:a16="http://schemas.microsoft.com/office/drawing/2014/main" id="{F65025C7-728F-9BEB-55D4-088E2AB07A2D}"/>
                </a:ext>
              </a:extLst>
            </p:cNvPr>
            <p:cNvSpPr/>
            <p:nvPr/>
          </p:nvSpPr>
          <p:spPr>
            <a:xfrm>
              <a:off x="5787604" y="2195977"/>
              <a:ext cx="1366371" cy="888781"/>
            </a:xfrm>
            <a:prstGeom prst="roundRect">
              <a:avLst>
                <a:gd name="adj" fmla="val 10000"/>
              </a:avLst>
            </a:prstGeom>
            <a:solidFill>
              <a:schemeClr val="accent1"/>
            </a:solidFill>
            <a:ln w="19050" cap="flat" cmpd="sng" algn="ctr">
              <a:solidFill>
                <a:srgbClr val="09345A"/>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14 patients ongoing nirogacestat treatment </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(52%)</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26">
              <a:extLst>
                <a:ext uri="{FF2B5EF4-FFF2-40B4-BE49-F238E27FC236}">
                  <a16:creationId xmlns:a16="http://schemas.microsoft.com/office/drawing/2014/main" id="{479D114C-0EFE-FFA1-BDCA-5B88DE470581}"/>
                </a:ext>
              </a:extLst>
            </p:cNvPr>
            <p:cNvSpPr/>
            <p:nvPr/>
          </p:nvSpPr>
          <p:spPr>
            <a:xfrm>
              <a:off x="7630046" y="2200757"/>
              <a:ext cx="1366371" cy="888781"/>
            </a:xfrm>
            <a:prstGeom prst="roundRect">
              <a:avLst>
                <a:gd name="adj" fmla="val 10000"/>
              </a:avLst>
            </a:prstGeom>
            <a:solidFill>
              <a:schemeClr val="accent1"/>
            </a:solidFill>
            <a:ln w="19050" cap="flat" cmpd="sng" algn="ctr">
              <a:solidFill>
                <a:srgbClr val="09345A"/>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2 patients</a:t>
              </a:r>
              <a:br>
                <a:rPr kumimoji="0" lang="en-US" sz="1400" b="0" i="0" u="none" strike="noStrike" kern="1200" cap="none" spc="0" normalizeH="0" baseline="0" noProof="0" dirty="0">
                  <a:ln>
                    <a:noFill/>
                  </a:ln>
                  <a:solidFill>
                    <a:prstClr val="white"/>
                  </a:solidFill>
                  <a:effectLst/>
                  <a:uLnTx/>
                  <a:uFillTx/>
                  <a:latin typeface="Arial"/>
                  <a:ea typeface="+mn-ea"/>
                  <a:cs typeface="+mn-cs"/>
                </a:rPr>
              </a:br>
              <a:r>
                <a:rPr kumimoji="0" lang="en-US" sz="1400" b="0" i="0" u="none" strike="noStrike" kern="1200" cap="none" spc="0" normalizeH="0" baseline="0" noProof="0" dirty="0">
                  <a:ln>
                    <a:noFill/>
                  </a:ln>
                  <a:solidFill>
                    <a:prstClr val="white"/>
                  </a:solidFill>
                  <a:effectLst/>
                  <a:uLnTx/>
                  <a:uFillTx/>
                  <a:latin typeface="Arial"/>
                  <a:ea typeface="+mn-ea"/>
                  <a:cs typeface="+mn-cs"/>
                </a:rPr>
                <a:t>lost to follow-up after discontinuing nirogacestat</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(7%)</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5A37F1D5-28AA-B3E1-1361-C4EAA3C5553C}"/>
                </a:ext>
              </a:extLst>
            </p:cNvPr>
            <p:cNvCxnSpPr>
              <a:cxnSpLocks/>
            </p:cNvCxnSpPr>
            <p:nvPr/>
          </p:nvCxnSpPr>
          <p:spPr>
            <a:xfrm>
              <a:off x="4637424" y="2031297"/>
              <a:ext cx="36829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46D8E3D-6499-1838-AA99-F4286479806E}"/>
                </a:ext>
              </a:extLst>
            </p:cNvPr>
            <p:cNvCxnSpPr>
              <a:cxnSpLocks/>
            </p:cNvCxnSpPr>
            <p:nvPr/>
          </p:nvCxnSpPr>
          <p:spPr>
            <a:xfrm flipV="1">
              <a:off x="5864311" y="3247160"/>
              <a:ext cx="1212962" cy="17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Rounded Corners 34">
              <a:extLst>
                <a:ext uri="{FF2B5EF4-FFF2-40B4-BE49-F238E27FC236}">
                  <a16:creationId xmlns:a16="http://schemas.microsoft.com/office/drawing/2014/main" id="{A00F07B4-957A-698A-5ACB-A580310442F1}"/>
                </a:ext>
              </a:extLst>
            </p:cNvPr>
            <p:cNvSpPr/>
            <p:nvPr/>
          </p:nvSpPr>
          <p:spPr>
            <a:xfrm>
              <a:off x="4159568" y="3428506"/>
              <a:ext cx="942454" cy="899840"/>
            </a:xfrm>
            <a:prstGeom prst="roundRect">
              <a:avLst>
                <a:gd name="adj" fmla="val 10000"/>
              </a:avLst>
            </a:prstGeom>
            <a:solidFill>
              <a:schemeClr val="bg1"/>
            </a:solidFill>
            <a:ln w="19050" cap="flat" cmpd="sng" algn="ctr">
              <a:solidFill>
                <a:srgbClr val="C00000"/>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OD </a:t>
              </a:r>
              <a:r>
                <a:rPr kumimoji="0" lang="en-US" sz="1400" b="0" i="0" u="none" strike="noStrike" kern="1200" cap="none" spc="0" normalizeH="0" baseline="0" noProof="0" dirty="0" err="1">
                  <a:ln>
                    <a:noFill/>
                  </a:ln>
                  <a:solidFill>
                    <a:prstClr val="black"/>
                  </a:solidFill>
                  <a:effectLst/>
                  <a:uLnTx/>
                  <a:uFillTx/>
                  <a:latin typeface="Arial"/>
                  <a:ea typeface="+mn-ea"/>
                  <a:cs typeface="+mn-cs"/>
                </a:rPr>
                <a:t>resolved</a:t>
              </a:r>
              <a:r>
                <a:rPr kumimoji="0" lang="en-US" sz="1400" b="0" i="0" u="none" strike="noStrike" kern="1200" cap="none" spc="0" normalizeH="0" baseline="30000" noProof="0" dirty="0" err="1">
                  <a:ln>
                    <a:noFill/>
                  </a:ln>
                  <a:solidFill>
                    <a:prstClr val="black"/>
                  </a:solidFill>
                  <a:effectLst/>
                  <a:uLnTx/>
                  <a:uFillTx/>
                  <a:latin typeface="Calibri" panose="020F0502020204030204"/>
                  <a:ea typeface="+mn-ea"/>
                  <a:cs typeface="+mn-cs"/>
                </a:rPr>
                <a:t>c</a:t>
              </a:r>
              <a:r>
                <a:rPr kumimoji="0" lang="en-US" sz="1400" b="0" i="0" u="none" strike="noStrike" kern="1200" cap="none" spc="0" normalizeH="0" baseline="0" noProof="0" dirty="0">
                  <a:ln>
                    <a:noFill/>
                  </a:ln>
                  <a:solidFill>
                    <a:prstClr val="black"/>
                  </a:solidFill>
                  <a:effectLst/>
                  <a:uLnTx/>
                  <a:uFillTx/>
                  <a:latin typeface="Arial"/>
                  <a:ea typeface="+mn-ea"/>
                  <a:cs typeface="+mn-cs"/>
                </a:rPr>
                <a:t> in 11 patients</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(100%)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30">
              <a:extLst>
                <a:ext uri="{FF2B5EF4-FFF2-40B4-BE49-F238E27FC236}">
                  <a16:creationId xmlns:a16="http://schemas.microsoft.com/office/drawing/2014/main" id="{D046957E-FB39-D627-F15D-C58B1562C00C}"/>
                </a:ext>
              </a:extLst>
            </p:cNvPr>
            <p:cNvSpPr/>
            <p:nvPr/>
          </p:nvSpPr>
          <p:spPr>
            <a:xfrm>
              <a:off x="5366705" y="3428506"/>
              <a:ext cx="964315" cy="908840"/>
            </a:xfrm>
            <a:prstGeom prst="roundRect">
              <a:avLst>
                <a:gd name="adj" fmla="val 10000"/>
              </a:avLst>
            </a:prstGeom>
            <a:solidFill>
              <a:schemeClr val="bg1"/>
            </a:solidFill>
            <a:ln w="19050" cap="flat" cmpd="sng" algn="ctr">
              <a:solidFill>
                <a:srgbClr val="C00000"/>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OD </a:t>
              </a:r>
              <a:r>
                <a:rPr kumimoji="0" lang="en-US" sz="1400" b="0" i="0" u="none" strike="noStrike" kern="1200" cap="none" spc="0" normalizeH="0" baseline="0" noProof="0" dirty="0" err="1">
                  <a:ln>
                    <a:noFill/>
                  </a:ln>
                  <a:solidFill>
                    <a:prstClr val="black"/>
                  </a:solidFill>
                  <a:effectLst/>
                  <a:uLnTx/>
                  <a:uFillTx/>
                  <a:latin typeface="Arial"/>
                  <a:ea typeface="+mn-ea"/>
                  <a:cs typeface="+mn-cs"/>
                </a:rPr>
                <a:t>resolved</a:t>
              </a:r>
              <a:r>
                <a:rPr kumimoji="0" lang="en-US" sz="1400" b="0" i="0" u="none" strike="noStrike" kern="1200" cap="none" spc="0" normalizeH="0" baseline="30000" noProof="0" dirty="0" err="1">
                  <a:ln>
                    <a:noFill/>
                  </a:ln>
                  <a:solidFill>
                    <a:prstClr val="black"/>
                  </a:solidFill>
                  <a:effectLst/>
                  <a:uLnTx/>
                  <a:uFillTx/>
                  <a:latin typeface="Calibri" panose="020F0502020204030204"/>
                  <a:ea typeface="+mn-ea"/>
                  <a:cs typeface="+mn-cs"/>
                </a:rPr>
                <a:t>c</a:t>
              </a:r>
              <a:r>
                <a:rPr kumimoji="0" lang="en-US" sz="1400" b="0" i="0" u="none" strike="noStrike" kern="1200" cap="none" spc="0" normalizeH="0" baseline="0" noProof="0" dirty="0">
                  <a:ln>
                    <a:noFill/>
                  </a:ln>
                  <a:solidFill>
                    <a:prstClr val="black"/>
                  </a:solidFill>
                  <a:effectLst/>
                  <a:uLnTx/>
                  <a:uFillTx/>
                  <a:latin typeface="Arial"/>
                  <a:ea typeface="+mn-ea"/>
                  <a:cs typeface="+mn-cs"/>
                </a:rPr>
                <a:t> in 9 patients </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(64%)</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Rounded Corners 28">
              <a:extLst>
                <a:ext uri="{FF2B5EF4-FFF2-40B4-BE49-F238E27FC236}">
                  <a16:creationId xmlns:a16="http://schemas.microsoft.com/office/drawing/2014/main" id="{9960BFE7-2838-EBBE-42A0-E72ED24EC302}"/>
                </a:ext>
              </a:extLst>
            </p:cNvPr>
            <p:cNvSpPr/>
            <p:nvPr/>
          </p:nvSpPr>
          <p:spPr>
            <a:xfrm>
              <a:off x="6595701" y="3441958"/>
              <a:ext cx="964315" cy="895387"/>
            </a:xfrm>
            <a:prstGeom prst="roundRect">
              <a:avLst>
                <a:gd name="adj" fmla="val 10000"/>
              </a:avLst>
            </a:prstGeom>
            <a:solidFill>
              <a:schemeClr val="bg1"/>
            </a:solidFill>
            <a:ln w="19050" cap="flat" cmpd="sng" algn="ctr">
              <a:solidFill>
                <a:srgbClr val="09345A"/>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Unresolved OD in 5 patients</a:t>
              </a:r>
            </a:p>
            <a:p>
              <a:pPr marL="0" marR="0" lvl="0" indent="0" algn="ctr" defTabSz="888978"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(36%)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Rounded Corners 24">
              <a:extLst>
                <a:ext uri="{FF2B5EF4-FFF2-40B4-BE49-F238E27FC236}">
                  <a16:creationId xmlns:a16="http://schemas.microsoft.com/office/drawing/2014/main" id="{15A7A30E-9556-A466-CE51-D48953CE0D53}"/>
                </a:ext>
              </a:extLst>
            </p:cNvPr>
            <p:cNvSpPr/>
            <p:nvPr/>
          </p:nvSpPr>
          <p:spPr>
            <a:xfrm>
              <a:off x="7831079" y="3439563"/>
              <a:ext cx="964315" cy="888783"/>
            </a:xfrm>
            <a:prstGeom prst="roundRect">
              <a:avLst>
                <a:gd name="adj" fmla="val 10000"/>
              </a:avLst>
            </a:prstGeom>
            <a:solidFill>
              <a:schemeClr val="bg1"/>
            </a:solidFill>
            <a:ln w="19050" cap="flat" cmpd="sng" algn="ctr">
              <a:solidFill>
                <a:srgbClr val="09345A"/>
              </a:solidFill>
              <a:prstDash val="solid"/>
              <a:miter lim="800000"/>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OD status unknown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822346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JH PVNS.tif"/>
          <p:cNvPicPr>
            <a:picLocks noChangeAspect="1"/>
          </p:cNvPicPr>
          <p:nvPr/>
        </p:nvPicPr>
        <p:blipFill>
          <a:blip r:embed="rId3" cstate="print"/>
          <a:srcRect/>
          <a:stretch>
            <a:fillRect/>
          </a:stretch>
        </p:blipFill>
        <p:spPr bwMode="auto">
          <a:xfrm>
            <a:off x="3733800" y="1676400"/>
            <a:ext cx="4876800" cy="4876800"/>
          </a:xfrm>
          <a:prstGeom prst="rect">
            <a:avLst/>
          </a:prstGeom>
          <a:noFill/>
          <a:ln w="9525">
            <a:noFill/>
            <a:miter lim="800000"/>
            <a:headEnd/>
            <a:tailEnd/>
          </a:ln>
        </p:spPr>
      </p:pic>
      <p:sp>
        <p:nvSpPr>
          <p:cNvPr id="33796" name="Line 7"/>
          <p:cNvSpPr>
            <a:spLocks noChangeShapeType="1"/>
          </p:cNvSpPr>
          <p:nvPr/>
        </p:nvSpPr>
        <p:spPr bwMode="auto">
          <a:xfrm flipH="1">
            <a:off x="7543800" y="4343400"/>
            <a:ext cx="609600" cy="38100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itle 1"/>
          <p:cNvSpPr txBox="1">
            <a:spLocks/>
          </p:cNvSpPr>
          <p:nvPr/>
        </p:nvSpPr>
        <p:spPr>
          <a:xfrm>
            <a:off x="431371" y="274639"/>
            <a:ext cx="11521280" cy="1143000"/>
          </a:xfrm>
          <a:prstGeom prst="rect">
            <a:avLst/>
          </a:prstGeom>
        </p:spPr>
        <p:txBody>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Diffuse-Type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itchFamily="34" charset="0"/>
              </a:rPr>
              <a:t>Tenosynovial</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 Giant Cell Tumor</a:t>
            </a:r>
            <a:b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b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(Pigmented Villonodular Synovitis)</a:t>
            </a:r>
          </a:p>
        </p:txBody>
      </p:sp>
      <p:sp>
        <p:nvSpPr>
          <p:cNvPr id="33798" name="Line 7"/>
          <p:cNvSpPr>
            <a:spLocks noChangeShapeType="1"/>
          </p:cNvSpPr>
          <p:nvPr/>
        </p:nvSpPr>
        <p:spPr bwMode="auto">
          <a:xfrm flipH="1">
            <a:off x="7162800" y="3733800"/>
            <a:ext cx="609600" cy="38100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799" name="Line 7"/>
          <p:cNvSpPr>
            <a:spLocks noChangeShapeType="1"/>
          </p:cNvSpPr>
          <p:nvPr/>
        </p:nvSpPr>
        <p:spPr bwMode="auto">
          <a:xfrm flipH="1">
            <a:off x="6781800" y="3124200"/>
            <a:ext cx="609600" cy="38100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800" name="Line 7"/>
          <p:cNvSpPr>
            <a:spLocks noChangeShapeType="1"/>
          </p:cNvSpPr>
          <p:nvPr/>
        </p:nvSpPr>
        <p:spPr bwMode="auto">
          <a:xfrm flipH="1">
            <a:off x="7239000" y="4953000"/>
            <a:ext cx="609600" cy="38100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13585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6498" y="93052"/>
            <a:ext cx="11665688" cy="1325563"/>
          </a:xfrm>
        </p:spPr>
        <p:txBody>
          <a:bodyPr>
            <a:normAutofit/>
          </a:bodyPr>
          <a:lstStyle/>
          <a:p>
            <a:pPr>
              <a:defRPr/>
            </a:pPr>
            <a:r>
              <a:rPr lang="en-US" sz="4000" dirty="0"/>
              <a:t>Pathogenesis of TGCT and Rationale for CSF1 Targeting</a:t>
            </a:r>
          </a:p>
        </p:txBody>
      </p:sp>
      <p:sp>
        <p:nvSpPr>
          <p:cNvPr id="14" name="Rectangle 5"/>
          <p:cNvSpPr/>
          <p:nvPr/>
        </p:nvSpPr>
        <p:spPr>
          <a:xfrm>
            <a:off x="258618" y="1337916"/>
            <a:ext cx="11847175" cy="1200329"/>
          </a:xfrm>
          <a:prstGeom prst="rect">
            <a:avLst/>
          </a:prstGeom>
        </p:spPr>
        <p:txBody>
          <a:bodyPr wrap="square">
            <a:spAutoFit/>
          </a:bodyPr>
          <a:lstStyle/>
          <a:p>
            <a:pPr marL="0" marR="0" lvl="0" indent="0" algn="l" defTabSz="1625519"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CSF1/COL6A3 translocation causes CSF-1 overexpression in a subpopulation of neoplastic cells, resulting in the recruitment of CSF-1 receptor-bearing inflammatory cells, leading to tumor formation</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15" name="Rectangle 6">
            <a:extLst>
              <a:ext uri="{FF2B5EF4-FFF2-40B4-BE49-F238E27FC236}">
                <a16:creationId xmlns:a16="http://schemas.microsoft.com/office/drawing/2014/main" id="{C62D89CA-CF88-0144-ADF5-E568A4CC1C6F}"/>
              </a:ext>
            </a:extLst>
          </p:cNvPr>
          <p:cNvSpPr/>
          <p:nvPr/>
        </p:nvSpPr>
        <p:spPr>
          <a:xfrm>
            <a:off x="348737" y="5495716"/>
            <a:ext cx="10759529" cy="684931"/>
          </a:xfrm>
          <a:prstGeom prst="rect">
            <a:avLst/>
          </a:prstGeom>
        </p:spPr>
        <p:txBody>
          <a:bodyPr wrap="square">
            <a:spAutoFit/>
          </a:bodyPr>
          <a:lstStyle/>
          <a:p>
            <a:pPr marL="0" marR="0" lvl="0" indent="0" algn="l" defTabSz="1625519" rtl="0" eaLnBrk="1" fontAlgn="base" latinLnBrk="0" hangingPunct="1">
              <a:lnSpc>
                <a:spcPct val="100000"/>
              </a:lnSpc>
              <a:spcBef>
                <a:spcPct val="0"/>
              </a:spcBef>
              <a:spcAft>
                <a:spcPts val="1067"/>
              </a:spcAft>
              <a:buClrTx/>
              <a:buSzTx/>
              <a:buFontTx/>
              <a:buNone/>
              <a:tabLst>
                <a:tab pos="5999745" algn="l"/>
              </a:tabLst>
              <a:defRPr/>
            </a:pPr>
            <a:r>
              <a:rPr kumimoji="0" lang="en-US" sz="1467" b="1" i="1" u="none" strike="noStrike" kern="1200" cap="none" spc="0" normalizeH="0" baseline="0" noProof="0" dirty="0">
                <a:ln>
                  <a:noFill/>
                </a:ln>
                <a:solidFill>
                  <a:srgbClr val="005BAA"/>
                </a:solidFill>
                <a:effectLst/>
                <a:uLnTx/>
                <a:uFillTx/>
                <a:latin typeface="Arial" charset="0"/>
                <a:ea typeface="+mn-ea"/>
                <a:cs typeface="Arial" charset="0"/>
              </a:rPr>
              <a:t>CSF1 </a:t>
            </a:r>
            <a:r>
              <a:rPr kumimoji="0" lang="en-US" sz="1467" b="1" i="0" u="none" strike="noStrike" kern="1200" cap="none" spc="0" normalizeH="0" baseline="0" noProof="0" dirty="0">
                <a:ln>
                  <a:noFill/>
                </a:ln>
                <a:solidFill>
                  <a:srgbClr val="005BAA"/>
                </a:solidFill>
                <a:effectLst/>
                <a:uLnTx/>
                <a:uFillTx/>
                <a:latin typeface="Arial" charset="0"/>
                <a:ea typeface="+mn-ea"/>
                <a:cs typeface="Arial" charset="0"/>
              </a:rPr>
              <a:t>gene &lt; 77% in localized type and 75% in diffuse type</a:t>
            </a:r>
            <a:r>
              <a:rPr kumimoji="0" lang="en-US" sz="1467" b="1" i="0" u="none" strike="noStrike" kern="1200" cap="none" spc="0" normalizeH="0" baseline="30000" noProof="0" dirty="0">
                <a:ln>
                  <a:noFill/>
                </a:ln>
                <a:solidFill>
                  <a:srgbClr val="005BAA"/>
                </a:solidFill>
                <a:effectLst/>
                <a:uLnTx/>
                <a:uFillTx/>
                <a:latin typeface="Arial" charset="0"/>
                <a:ea typeface="+mn-ea"/>
                <a:cs typeface="Arial" charset="0"/>
              </a:rPr>
              <a:t>2</a:t>
            </a:r>
          </a:p>
          <a:p>
            <a:pPr marL="0" marR="0" lvl="0" indent="0" algn="l" defTabSz="1625519" rtl="0" eaLnBrk="1" fontAlgn="base" latinLnBrk="0" hangingPunct="1">
              <a:lnSpc>
                <a:spcPct val="100000"/>
              </a:lnSpc>
              <a:spcBef>
                <a:spcPct val="0"/>
              </a:spcBef>
              <a:spcAft>
                <a:spcPts val="1067"/>
              </a:spcAft>
              <a:buClrTx/>
              <a:buSzTx/>
              <a:buFontTx/>
              <a:buNone/>
              <a:tabLst/>
              <a:defRPr/>
            </a:pPr>
            <a:r>
              <a:rPr kumimoji="0" lang="en-US" sz="1467" b="1" i="1" u="none" strike="noStrike" kern="1200" cap="none" spc="0" normalizeH="0" baseline="0" noProof="0" dirty="0">
                <a:ln>
                  <a:noFill/>
                </a:ln>
                <a:solidFill>
                  <a:srgbClr val="005BAA"/>
                </a:solidFill>
                <a:effectLst/>
                <a:uLnTx/>
                <a:uFillTx/>
                <a:latin typeface="Arial" charset="0"/>
                <a:ea typeface="+mn-ea"/>
                <a:cs typeface="Arial" charset="0"/>
              </a:rPr>
              <a:t>CSF1</a:t>
            </a:r>
            <a:r>
              <a:rPr kumimoji="0" lang="en-US" sz="1467" b="1" i="0" u="none" strike="noStrike" kern="1200" cap="none" spc="0" normalizeH="0" baseline="0" noProof="0" dirty="0">
                <a:ln>
                  <a:noFill/>
                </a:ln>
                <a:solidFill>
                  <a:srgbClr val="005BAA"/>
                </a:solidFill>
                <a:effectLst/>
                <a:uLnTx/>
                <a:uFillTx/>
                <a:latin typeface="Arial" charset="0"/>
                <a:ea typeface="+mn-ea"/>
                <a:cs typeface="Arial" charset="0"/>
              </a:rPr>
              <a:t> fusions result in the deletion of </a:t>
            </a:r>
            <a:r>
              <a:rPr kumimoji="0" lang="en-US" sz="1467" b="1" i="1" u="none" strike="noStrike" kern="1200" cap="none" spc="0" normalizeH="0" baseline="0" noProof="0" dirty="0">
                <a:ln>
                  <a:noFill/>
                </a:ln>
                <a:solidFill>
                  <a:srgbClr val="005BAA"/>
                </a:solidFill>
                <a:effectLst/>
                <a:uLnTx/>
                <a:uFillTx/>
                <a:latin typeface="Arial" charset="0"/>
                <a:ea typeface="+mn-ea"/>
                <a:cs typeface="Arial" charset="0"/>
              </a:rPr>
              <a:t>CSF1</a:t>
            </a:r>
            <a:r>
              <a:rPr kumimoji="0" lang="en-US" sz="1467" b="1" i="0" u="none" strike="noStrike" kern="1200" cap="none" spc="0" normalizeH="0" baseline="0" noProof="0" dirty="0">
                <a:ln>
                  <a:noFill/>
                </a:ln>
                <a:solidFill>
                  <a:srgbClr val="005BAA"/>
                </a:solidFill>
                <a:effectLst/>
                <a:uLnTx/>
                <a:uFillTx/>
                <a:latin typeface="Arial" charset="0"/>
                <a:ea typeface="+mn-ea"/>
                <a:cs typeface="Arial" charset="0"/>
              </a:rPr>
              <a:t> exon 9, an important negative regulator of CSF-1 expression</a:t>
            </a:r>
            <a:r>
              <a:rPr kumimoji="0" lang="en-US" sz="1467" b="1" i="0" u="none" strike="noStrike" kern="1200" cap="none" spc="0" normalizeH="0" baseline="30000" noProof="0" dirty="0">
                <a:ln>
                  <a:noFill/>
                </a:ln>
                <a:solidFill>
                  <a:srgbClr val="005BAA"/>
                </a:solidFill>
                <a:effectLst/>
                <a:uLnTx/>
                <a:uFillTx/>
                <a:latin typeface="Arial" charset="0"/>
                <a:ea typeface="+mn-ea"/>
                <a:cs typeface="Arial" charset="0"/>
              </a:rPr>
              <a:t>3</a:t>
            </a:r>
          </a:p>
        </p:txBody>
      </p:sp>
      <p:grpSp>
        <p:nvGrpSpPr>
          <p:cNvPr id="16" name="Group 24"/>
          <p:cNvGrpSpPr>
            <a:grpSpLocks noChangeAspect="1"/>
          </p:cNvGrpSpPr>
          <p:nvPr/>
        </p:nvGrpSpPr>
        <p:grpSpPr>
          <a:xfrm>
            <a:off x="566498" y="2724738"/>
            <a:ext cx="5467927" cy="2884690"/>
            <a:chOff x="1089214" y="-3403535"/>
            <a:chExt cx="2943913" cy="1553107"/>
          </a:xfrm>
        </p:grpSpPr>
        <p:grpSp>
          <p:nvGrpSpPr>
            <p:cNvPr id="17" name="Group 23"/>
            <p:cNvGrpSpPr/>
            <p:nvPr/>
          </p:nvGrpSpPr>
          <p:grpSpPr>
            <a:xfrm>
              <a:off x="1089214" y="-3403535"/>
              <a:ext cx="2943913" cy="1553107"/>
              <a:chOff x="831764" y="1643214"/>
              <a:chExt cx="2943913" cy="1553107"/>
            </a:xfrm>
          </p:grpSpPr>
          <p:grpSp>
            <p:nvGrpSpPr>
              <p:cNvPr id="20" name="Group 7">
                <a:extLst>
                  <a:ext uri="{FF2B5EF4-FFF2-40B4-BE49-F238E27FC236}">
                    <a16:creationId xmlns:a16="http://schemas.microsoft.com/office/drawing/2014/main" id="{3BE8364E-046D-9240-85C6-26BD8B1E0AA0}"/>
                  </a:ext>
                </a:extLst>
              </p:cNvPr>
              <p:cNvGrpSpPr/>
              <p:nvPr/>
            </p:nvGrpSpPr>
            <p:grpSpPr>
              <a:xfrm>
                <a:off x="831764" y="1643214"/>
                <a:ext cx="2943913" cy="1553107"/>
                <a:chOff x="6735838" y="3062965"/>
                <a:chExt cx="2943913" cy="1553107"/>
              </a:xfrm>
            </p:grpSpPr>
            <p:grpSp>
              <p:nvGrpSpPr>
                <p:cNvPr id="22" name="Group 8">
                  <a:extLst>
                    <a:ext uri="{FF2B5EF4-FFF2-40B4-BE49-F238E27FC236}">
                      <a16:creationId xmlns:a16="http://schemas.microsoft.com/office/drawing/2014/main" id="{4A48F0EC-E1A7-3E46-8304-3D3CFF95DB7A}"/>
                    </a:ext>
                  </a:extLst>
                </p:cNvPr>
                <p:cNvGrpSpPr>
                  <a:grpSpLocks noChangeAspect="1"/>
                </p:cNvGrpSpPr>
                <p:nvPr/>
              </p:nvGrpSpPr>
              <p:grpSpPr>
                <a:xfrm>
                  <a:off x="6735838" y="3067541"/>
                  <a:ext cx="1467284" cy="1548531"/>
                  <a:chOff x="4975386" y="4094948"/>
                  <a:chExt cx="1962872" cy="2010886"/>
                </a:xfrm>
              </p:grpSpPr>
              <p:grpSp>
                <p:nvGrpSpPr>
                  <p:cNvPr id="25" name="Group 11">
                    <a:extLst>
                      <a:ext uri="{FF2B5EF4-FFF2-40B4-BE49-F238E27FC236}">
                        <a16:creationId xmlns:a16="http://schemas.microsoft.com/office/drawing/2014/main" id="{0F2FB438-E344-7643-A813-8D7A8EEEAE2A}"/>
                      </a:ext>
                    </a:extLst>
                  </p:cNvPr>
                  <p:cNvGrpSpPr/>
                  <p:nvPr/>
                </p:nvGrpSpPr>
                <p:grpSpPr>
                  <a:xfrm>
                    <a:off x="4993984" y="4094948"/>
                    <a:ext cx="1944274" cy="1838743"/>
                    <a:chOff x="5008968" y="2208665"/>
                    <a:chExt cx="3847488" cy="3515128"/>
                  </a:xfrm>
                </p:grpSpPr>
                <p:pic>
                  <p:nvPicPr>
                    <p:cNvPr id="27" name="Picture 2">
                      <a:extLst>
                        <a:ext uri="{FF2B5EF4-FFF2-40B4-BE49-F238E27FC236}">
                          <a16:creationId xmlns:a16="http://schemas.microsoft.com/office/drawing/2014/main" id="{7580D351-6C36-3142-9DCA-5B970AAB4B1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08968" y="2208665"/>
                      <a:ext cx="3847488" cy="3515128"/>
                    </a:xfrm>
                    <a:prstGeom prst="rect">
                      <a:avLst/>
                    </a:prstGeom>
                    <a:noFill/>
                    <a:ln w="28575">
                      <a:noFill/>
                      <a:miter lim="800000"/>
                      <a:headEnd/>
                      <a:tailEnd/>
                    </a:ln>
                  </p:spPr>
                </p:pic>
                <p:cxnSp>
                  <p:nvCxnSpPr>
                    <p:cNvPr id="28" name="Straight Arrow Connector 14">
                      <a:extLst>
                        <a:ext uri="{FF2B5EF4-FFF2-40B4-BE49-F238E27FC236}">
                          <a16:creationId xmlns:a16="http://schemas.microsoft.com/office/drawing/2014/main" id="{83CD7F9A-EA98-F447-83C7-9A6A9E9802CD}"/>
                        </a:ext>
                      </a:extLst>
                    </p:cNvPr>
                    <p:cNvCxnSpPr/>
                    <p:nvPr/>
                  </p:nvCxnSpPr>
                  <p:spPr>
                    <a:xfrm>
                      <a:off x="6988501" y="2857256"/>
                      <a:ext cx="327419" cy="228054"/>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9" name="TextBox 15">
                      <a:extLst>
                        <a:ext uri="{FF2B5EF4-FFF2-40B4-BE49-F238E27FC236}">
                          <a16:creationId xmlns:a16="http://schemas.microsoft.com/office/drawing/2014/main" id="{D6289CB1-370D-7643-963E-51CCA48B2609}"/>
                        </a:ext>
                      </a:extLst>
                    </p:cNvPr>
                    <p:cNvSpPr txBox="1"/>
                    <p:nvPr/>
                  </p:nvSpPr>
                  <p:spPr>
                    <a:xfrm>
                      <a:off x="6235210" y="2619560"/>
                      <a:ext cx="916251" cy="246818"/>
                    </a:xfrm>
                    <a:prstGeom prst="rect">
                      <a:avLst/>
                    </a:prstGeom>
                  </p:spPr>
                  <p:txBody>
                    <a:bodyPr vert="horz" wrap="square" lIns="0" tIns="0" rIns="0" bIns="0" rtlCol="0" anchor="t" anchorCtr="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6600"/>
                          </a:solidFill>
                          <a:effectLst/>
                          <a:uLnTx/>
                          <a:uFillTx/>
                          <a:latin typeface="Arial" charset="0"/>
                          <a:ea typeface="+mn-ea"/>
                          <a:cs typeface="Arial" pitchFamily="34" charset="0"/>
                        </a:rPr>
                        <a:t>CSF-1</a:t>
                      </a:r>
                      <a:endParaRPr kumimoji="0" lang="en-US" sz="1200" b="1" i="0" u="none" strike="noStrike" kern="1200" cap="none" spc="0" normalizeH="0" baseline="0" noProof="0" dirty="0">
                        <a:ln>
                          <a:noFill/>
                        </a:ln>
                        <a:solidFill>
                          <a:srgbClr val="FF6600"/>
                        </a:solidFill>
                        <a:effectLst/>
                        <a:uLnTx/>
                        <a:uFillTx/>
                        <a:latin typeface="Arial" charset="0"/>
                        <a:ea typeface="+mn-ea"/>
                        <a:cs typeface="Arial" pitchFamily="34" charset="0"/>
                      </a:endParaRPr>
                    </a:p>
                  </p:txBody>
                </p:sp>
                <p:cxnSp>
                  <p:nvCxnSpPr>
                    <p:cNvPr id="30" name="Straight Arrow Connector 16">
                      <a:extLst>
                        <a:ext uri="{FF2B5EF4-FFF2-40B4-BE49-F238E27FC236}">
                          <a16:creationId xmlns:a16="http://schemas.microsoft.com/office/drawing/2014/main" id="{8C70185C-5F9D-9045-987F-A58E0B121A4F}"/>
                        </a:ext>
                      </a:extLst>
                    </p:cNvPr>
                    <p:cNvCxnSpPr/>
                    <p:nvPr/>
                  </p:nvCxnSpPr>
                  <p:spPr>
                    <a:xfrm flipH="1">
                      <a:off x="7495034" y="2859582"/>
                      <a:ext cx="291832" cy="21047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TextBox 17">
                      <a:extLst>
                        <a:ext uri="{FF2B5EF4-FFF2-40B4-BE49-F238E27FC236}">
                          <a16:creationId xmlns:a16="http://schemas.microsoft.com/office/drawing/2014/main" id="{85E272D1-B1D0-0D43-94B1-206A5BDD88B6}"/>
                        </a:ext>
                      </a:extLst>
                    </p:cNvPr>
                    <p:cNvSpPr txBox="1"/>
                    <p:nvPr/>
                  </p:nvSpPr>
                  <p:spPr>
                    <a:xfrm>
                      <a:off x="7692418" y="2594087"/>
                      <a:ext cx="916251" cy="246818"/>
                    </a:xfrm>
                    <a:prstGeom prst="rect">
                      <a:avLst/>
                    </a:prstGeom>
                  </p:spPr>
                  <p:txBody>
                    <a:bodyPr vert="horz" wrap="square" lIns="0" tIns="0" rIns="0" bIns="0" rtlCol="0" anchor="t" anchorCtr="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mn-ea"/>
                          <a:cs typeface="Arial" pitchFamily="34" charset="0"/>
                        </a:rPr>
                        <a:t>COL6A3</a:t>
                      </a:r>
                      <a:endParaRPr kumimoji="0" lang="en-US" sz="1200" b="1" i="0" u="none" strike="noStrike" kern="1200" cap="none" spc="0" normalizeH="0" baseline="0" noProof="0" dirty="0">
                        <a:ln>
                          <a:noFill/>
                        </a:ln>
                        <a:solidFill>
                          <a:srgbClr val="FFFFFF"/>
                        </a:solidFill>
                        <a:effectLst/>
                        <a:uLnTx/>
                        <a:uFillTx/>
                        <a:latin typeface="Arial" charset="0"/>
                        <a:ea typeface="+mn-ea"/>
                        <a:cs typeface="Arial" pitchFamily="34" charset="0"/>
                      </a:endParaRPr>
                    </a:p>
                  </p:txBody>
                </p:sp>
              </p:grpSp>
              <p:sp>
                <p:nvSpPr>
                  <p:cNvPr id="26" name="TextBox 12">
                    <a:extLst>
                      <a:ext uri="{FF2B5EF4-FFF2-40B4-BE49-F238E27FC236}">
                        <a16:creationId xmlns:a16="http://schemas.microsoft.com/office/drawing/2014/main" id="{CF6F0C33-9F21-B743-ADEA-CAE329609A63}"/>
                      </a:ext>
                    </a:extLst>
                  </p:cNvPr>
                  <p:cNvSpPr txBox="1"/>
                  <p:nvPr/>
                </p:nvSpPr>
                <p:spPr>
                  <a:xfrm>
                    <a:off x="4975386" y="5952741"/>
                    <a:ext cx="1951894" cy="153093"/>
                  </a:xfrm>
                  <a:prstGeom prst="rect">
                    <a:avLst/>
                  </a:prstGeom>
                  <a:noFill/>
                </p:spPr>
                <p:txBody>
                  <a:bodyPr wrap="square" lIns="0" tIns="0" rIns="0" bIns="0" rtlCol="0">
                    <a:spAutoFit/>
                  </a:bodyPr>
                  <a:lstStyle/>
                  <a:p>
                    <a:pPr marL="0" marR="0" lvl="0" indent="0" algn="l" defTabSz="1219139" rtl="0" eaLnBrk="1" fontAlgn="base" latinLnBrk="0" hangingPunct="1">
                      <a:lnSpc>
                        <a:spcPct val="100000"/>
                      </a:lnSpc>
                      <a:spcBef>
                        <a:spcPct val="0"/>
                      </a:spcBef>
                      <a:spcAft>
                        <a:spcPct val="0"/>
                      </a:spcAft>
                      <a:buClrTx/>
                      <a:buSzTx/>
                      <a:buFontTx/>
                      <a:buNone/>
                      <a:tabLst/>
                      <a:defRPr/>
                    </a:pPr>
                    <a:endParaRPr kumimoji="0" lang="en-US" sz="142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3" name="TextBox 9">
                  <a:extLst>
                    <a:ext uri="{FF2B5EF4-FFF2-40B4-BE49-F238E27FC236}">
                      <a16:creationId xmlns:a16="http://schemas.microsoft.com/office/drawing/2014/main" id="{CF6F0C33-9F21-B743-ADEA-CAE329609A63}"/>
                    </a:ext>
                  </a:extLst>
                </p:cNvPr>
                <p:cNvSpPr txBox="1"/>
                <p:nvPr/>
              </p:nvSpPr>
              <p:spPr>
                <a:xfrm>
                  <a:off x="8270552" y="4487288"/>
                  <a:ext cx="1393525" cy="103083"/>
                </a:xfrm>
                <a:prstGeom prst="rect">
                  <a:avLst/>
                </a:prstGeom>
                <a:noFill/>
              </p:spPr>
              <p:txBody>
                <a:bodyPr wrap="square" lIns="0" tIns="0" rIns="0" bIns="0" rtlCol="0">
                  <a:spAutoFit/>
                </a:bodyPr>
                <a:lstStyle/>
                <a:p>
                  <a:pPr marL="0" marR="0" lvl="0" indent="0" algn="l" defTabSz="1219139" rtl="0" eaLnBrk="1" fontAlgn="base" latinLnBrk="0" hangingPunct="1">
                    <a:lnSpc>
                      <a:spcPct val="100000"/>
                    </a:lnSpc>
                    <a:spcBef>
                      <a:spcPct val="0"/>
                    </a:spcBef>
                    <a:spcAft>
                      <a:spcPct val="0"/>
                    </a:spcAft>
                    <a:buClrTx/>
                    <a:buSzTx/>
                    <a:buFontTx/>
                    <a:buNone/>
                    <a:tabLst/>
                    <a:defRPr/>
                  </a:pPr>
                  <a:r>
                    <a:rPr kumimoji="0" lang="en-US" sz="12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42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4" name="Picture 10"/>
                <p:cNvPicPr>
                  <a:picLocks noChangeAspect="1"/>
                </p:cNvPicPr>
                <p:nvPr/>
              </p:nvPicPr>
              <p:blipFill rotWithShape="1">
                <a:blip r:embed="rId4" cstate="screen">
                  <a:extLst>
                    <a:ext uri="{28A0092B-C50C-407E-A947-70E740481C1C}">
                      <a14:useLocalDpi xmlns:a14="http://schemas.microsoft.com/office/drawing/2010/main"/>
                    </a:ext>
                  </a:extLst>
                </a:blip>
                <a:srcRect r="50354"/>
                <a:stretch/>
              </p:blipFill>
              <p:spPr>
                <a:xfrm>
                  <a:off x="8234771" y="3062965"/>
                  <a:ext cx="1444980" cy="1415635"/>
                </a:xfrm>
                <a:prstGeom prst="rect">
                  <a:avLst/>
                </a:prstGeom>
              </p:spPr>
            </p:pic>
          </p:grpSp>
          <p:sp>
            <p:nvSpPr>
              <p:cNvPr id="21" name="TextBox 20">
                <a:extLst>
                  <a:ext uri="{FF2B5EF4-FFF2-40B4-BE49-F238E27FC236}">
                    <a16:creationId xmlns:a16="http://schemas.microsoft.com/office/drawing/2014/main" id="{A75FCB54-A841-D848-885F-6F4EFAEEA62A}"/>
                  </a:ext>
                </a:extLst>
              </p:cNvPr>
              <p:cNvSpPr txBox="1"/>
              <p:nvPr/>
            </p:nvSpPr>
            <p:spPr>
              <a:xfrm>
                <a:off x="2644462" y="2085367"/>
                <a:ext cx="1078998" cy="265130"/>
              </a:xfrm>
              <a:prstGeom prst="rect">
                <a:avLst/>
              </a:prstGeom>
            </p:spPr>
            <p:txBody>
              <a:bodyPr vert="horz" wrap="square" lIns="0" tIns="0" rIns="0" bIns="0" rtlCol="0" anchor="t" anchorCtr="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Arial" pitchFamily="34" charset="0"/>
                  </a:rPr>
                  <a:t>Overexpression of </a:t>
                </a:r>
                <a:r>
                  <a:rPr kumimoji="0" lang="en-US" sz="1600" b="1" i="1" u="none" strike="noStrike" kern="1200" cap="none" spc="0" normalizeH="0" baseline="0" noProof="0" dirty="0">
                    <a:ln>
                      <a:noFill/>
                    </a:ln>
                    <a:solidFill>
                      <a:srgbClr val="FFFFFF"/>
                    </a:solidFill>
                    <a:effectLst/>
                    <a:uLnTx/>
                    <a:uFillTx/>
                    <a:latin typeface="Arial" charset="0"/>
                    <a:ea typeface="+mn-ea"/>
                    <a:cs typeface="Arial" pitchFamily="34" charset="0"/>
                  </a:rPr>
                  <a:t>CSF1</a:t>
                </a:r>
                <a:r>
                  <a:rPr kumimoji="0" lang="en-US" sz="1600" b="1" i="0" u="none" strike="noStrike" kern="1200" cap="none" spc="0" normalizeH="0" baseline="0" noProof="0" dirty="0">
                    <a:ln>
                      <a:noFill/>
                    </a:ln>
                    <a:solidFill>
                      <a:srgbClr val="FFFFFF"/>
                    </a:solidFill>
                    <a:effectLst/>
                    <a:uLnTx/>
                    <a:uFillTx/>
                    <a:latin typeface="Arial" charset="0"/>
                    <a:ea typeface="+mn-ea"/>
                    <a:cs typeface="Arial" pitchFamily="34" charset="0"/>
                  </a:rPr>
                  <a:t> mRNA</a:t>
                </a:r>
                <a:endParaRPr kumimoji="0" lang="en-US" sz="1600" b="1" i="0" u="none" strike="noStrike" kern="1200" cap="none" spc="0" normalizeH="0" baseline="30000" noProof="0" dirty="0">
                  <a:ln>
                    <a:noFill/>
                  </a:ln>
                  <a:solidFill>
                    <a:srgbClr val="FFFFFF"/>
                  </a:solidFill>
                  <a:effectLst/>
                  <a:uLnTx/>
                  <a:uFillTx/>
                  <a:latin typeface="Arial" charset="0"/>
                  <a:ea typeface="+mn-ea"/>
                  <a:cs typeface="Arial" pitchFamily="34" charset="0"/>
                </a:endParaRPr>
              </a:p>
            </p:txBody>
          </p:sp>
        </p:grpSp>
        <p:cxnSp>
          <p:nvCxnSpPr>
            <p:cNvPr id="18" name="Straight Arrow Connector 19">
              <a:extLst>
                <a:ext uri="{FF2B5EF4-FFF2-40B4-BE49-F238E27FC236}">
                  <a16:creationId xmlns:a16="http://schemas.microsoft.com/office/drawing/2014/main" id="{2250BF13-234C-CF4D-BE0D-3A802A03B7DC}"/>
                </a:ext>
              </a:extLst>
            </p:cNvPr>
            <p:cNvCxnSpPr/>
            <p:nvPr/>
          </p:nvCxnSpPr>
          <p:spPr>
            <a:xfrm>
              <a:off x="3444616" y="-2551952"/>
              <a:ext cx="123682" cy="9186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21">
              <a:extLst>
                <a:ext uri="{FF2B5EF4-FFF2-40B4-BE49-F238E27FC236}">
                  <a16:creationId xmlns:a16="http://schemas.microsoft.com/office/drawing/2014/main" id="{F5251CC0-03C6-8A4C-90EB-CE1E9EE66ACD}"/>
                </a:ext>
              </a:extLst>
            </p:cNvPr>
            <p:cNvCxnSpPr>
              <a:cxnSpLocks/>
            </p:cNvCxnSpPr>
            <p:nvPr/>
          </p:nvCxnSpPr>
          <p:spPr>
            <a:xfrm flipH="1">
              <a:off x="3758150" y="-2621334"/>
              <a:ext cx="143112" cy="11531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 Placeholder 2"/>
          <p:cNvSpPr txBox="1">
            <a:spLocks/>
          </p:cNvSpPr>
          <p:nvPr/>
        </p:nvSpPr>
        <p:spPr>
          <a:xfrm>
            <a:off x="812801" y="8336031"/>
            <a:ext cx="14571132" cy="541865"/>
          </a:xfrm>
          <a:prstGeom prst="rect">
            <a:avLst/>
          </a:prstGeom>
        </p:spPr>
        <p:txBody>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2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Immagine 5"/>
          <p:cNvPicPr>
            <a:picLocks noChangeAspect="1"/>
          </p:cNvPicPr>
          <p:nvPr/>
        </p:nvPicPr>
        <p:blipFill rotWithShape="1">
          <a:blip r:embed="rId5" cstate="screen">
            <a:extLst>
              <a:ext uri="{28A0092B-C50C-407E-A947-70E740481C1C}">
                <a14:useLocalDpi xmlns:a14="http://schemas.microsoft.com/office/drawing/2010/main"/>
              </a:ext>
            </a:extLst>
          </a:blip>
          <a:srcRect l="2425"/>
          <a:stretch/>
        </p:blipFill>
        <p:spPr>
          <a:xfrm>
            <a:off x="6673515" y="2532457"/>
            <a:ext cx="4841151" cy="3250983"/>
          </a:xfrm>
          <a:prstGeom prst="rect">
            <a:avLst/>
          </a:prstGeom>
          <a:ln>
            <a:noFill/>
          </a:ln>
        </p:spPr>
      </p:pic>
    </p:spTree>
    <p:extLst>
      <p:ext uri="{BB962C8B-B14F-4D97-AF65-F5344CB8AC3E}">
        <p14:creationId xmlns:p14="http://schemas.microsoft.com/office/powerpoint/2010/main" val="40631084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7B47-D99C-3149-39A7-476F1B266C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CAFED5A-1B0B-81CA-FD90-93D7CD71C303}"/>
              </a:ext>
            </a:extLst>
          </p:cNvPr>
          <p:cNvSpPr>
            <a:spLocks noGrp="1"/>
          </p:cNvSpPr>
          <p:nvPr>
            <p:ph type="title"/>
          </p:nvPr>
        </p:nvSpPr>
        <p:spPr/>
        <p:txBody>
          <a:bodyPr/>
          <a:lstStyle/>
          <a:p>
            <a:r>
              <a:rPr lang="en-US" dirty="0"/>
              <a:t>Phase III ENLIVEN Trial: Pexidartinib for Advanced TGCT</a:t>
            </a:r>
            <a:r>
              <a:rPr lang="en-US" baseline="30000" dirty="0"/>
              <a:t>1</a:t>
            </a:r>
            <a:endParaRPr lang="en-US" dirty="0"/>
          </a:p>
        </p:txBody>
      </p:sp>
      <p:sp>
        <p:nvSpPr>
          <p:cNvPr id="3" name="Footer Placeholder 2">
            <a:extLst>
              <a:ext uri="{FF2B5EF4-FFF2-40B4-BE49-F238E27FC236}">
                <a16:creationId xmlns:a16="http://schemas.microsoft.com/office/drawing/2014/main" id="{FE278060-ED30-7F68-47E2-10DE3DA8893E}"/>
              </a:ext>
            </a:extLst>
          </p:cNvPr>
          <p:cNvSpPr>
            <a:spLocks noGrp="1"/>
          </p:cNvSpPr>
          <p:nvPr>
            <p:ph type="ftr" sz="quarter" idx="3"/>
          </p:nvPr>
        </p:nvSpPr>
        <p:spPr>
          <a:prstGeom prst="rect">
            <a:avLst/>
          </a:prstGeom>
        </p:spPr>
        <p:txBody>
          <a:bodyPr vert="horz" lIns="60960" tIns="60960" rIns="121920" bIns="60960" rtlCol="0" anchor="b"/>
          <a:lstStyle>
            <a:defPPr>
              <a:defRPr lang="en-US"/>
            </a:defPPr>
            <a:lvl1pPr marL="0" algn="l" defTabSz="121917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Tap WD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2019;394:478-487.</a:t>
            </a:r>
          </a:p>
        </p:txBody>
      </p:sp>
      <p:pic>
        <p:nvPicPr>
          <p:cNvPr id="6" name="Picture 5">
            <a:extLst>
              <a:ext uri="{FF2B5EF4-FFF2-40B4-BE49-F238E27FC236}">
                <a16:creationId xmlns:a16="http://schemas.microsoft.com/office/drawing/2014/main" id="{F6DF4E20-7D5A-69E0-13C9-0E4FFDBCFE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9966" y="1036918"/>
            <a:ext cx="11892067" cy="4784164"/>
          </a:xfrm>
          <a:prstGeom prst="rect">
            <a:avLst/>
          </a:prstGeom>
        </p:spPr>
      </p:pic>
    </p:spTree>
    <p:extLst>
      <p:ext uri="{BB962C8B-B14F-4D97-AF65-F5344CB8AC3E}">
        <p14:creationId xmlns:p14="http://schemas.microsoft.com/office/powerpoint/2010/main" val="12437133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D748-A023-AEA3-6E09-9204293DC45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A210129-3692-B2E0-2C4C-5EB2B2C1E103}"/>
              </a:ext>
            </a:extLst>
          </p:cNvPr>
          <p:cNvSpPr>
            <a:spLocks noGrp="1"/>
          </p:cNvSpPr>
          <p:nvPr>
            <p:ph type="title"/>
          </p:nvPr>
        </p:nvSpPr>
        <p:spPr/>
        <p:txBody>
          <a:bodyPr>
            <a:noAutofit/>
          </a:bodyPr>
          <a:lstStyle/>
          <a:p>
            <a:r>
              <a:rPr lang="en-US" dirty="0"/>
              <a:t>ENLIVEN: Response Based on Tumor Change From Baseline</a:t>
            </a:r>
            <a:r>
              <a:rPr lang="en-US" baseline="30000" dirty="0"/>
              <a:t>1</a:t>
            </a:r>
            <a:endParaRPr lang="en-US" dirty="0"/>
          </a:p>
        </p:txBody>
      </p:sp>
      <p:sp>
        <p:nvSpPr>
          <p:cNvPr id="2" name="Footer Placeholder 1">
            <a:extLst>
              <a:ext uri="{FF2B5EF4-FFF2-40B4-BE49-F238E27FC236}">
                <a16:creationId xmlns:a16="http://schemas.microsoft.com/office/drawing/2014/main" id="{F8DA92FF-0A9B-F82F-B278-B4F6138B4288}"/>
              </a:ext>
            </a:extLst>
          </p:cNvPr>
          <p:cNvSpPr>
            <a:spLocks noGrp="1"/>
          </p:cNvSpPr>
          <p:nvPr>
            <p:ph type="ftr" sz="quarter" idx="3"/>
          </p:nvPr>
        </p:nvSpPr>
        <p:spPr>
          <a:prstGeom prst="rect">
            <a:avLst/>
          </a:prstGeom>
        </p:spPr>
        <p:txBody>
          <a:bodyPr vert="horz" lIns="60960" tIns="60960" rIns="121920" bIns="60960" rtlCol="0" anchor="b"/>
          <a:lstStyle>
            <a:defPPr>
              <a:defRPr lang="en-US"/>
            </a:defPPr>
            <a:lvl1pPr marL="0" algn="l" defTabSz="121917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Tap WD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2019;394:478-487.</a:t>
            </a:r>
          </a:p>
        </p:txBody>
      </p:sp>
      <p:cxnSp>
        <p:nvCxnSpPr>
          <p:cNvPr id="7" name="Straight Connector 6">
            <a:extLst>
              <a:ext uri="{FF2B5EF4-FFF2-40B4-BE49-F238E27FC236}">
                <a16:creationId xmlns:a16="http://schemas.microsoft.com/office/drawing/2014/main" id="{B6B3E7B1-E624-9206-794A-E29B7D9C0E5F}"/>
              </a:ext>
            </a:extLst>
          </p:cNvPr>
          <p:cNvCxnSpPr/>
          <p:nvPr/>
        </p:nvCxnSpPr>
        <p:spPr>
          <a:xfrm>
            <a:off x="7569750" y="1272416"/>
            <a:ext cx="45155" cy="4873197"/>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255" name="Picture 254">
            <a:extLst>
              <a:ext uri="{FF2B5EF4-FFF2-40B4-BE49-F238E27FC236}">
                <a16:creationId xmlns:a16="http://schemas.microsoft.com/office/drawing/2014/main" id="{412B895D-94AE-5C86-571D-FD94267E03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715" y="918740"/>
            <a:ext cx="7275394" cy="5383100"/>
          </a:xfrm>
          <a:prstGeom prst="rect">
            <a:avLst/>
          </a:prstGeom>
        </p:spPr>
      </p:pic>
      <p:pic>
        <p:nvPicPr>
          <p:cNvPr id="2048" name="Picture 2047">
            <a:extLst>
              <a:ext uri="{FF2B5EF4-FFF2-40B4-BE49-F238E27FC236}">
                <a16:creationId xmlns:a16="http://schemas.microsoft.com/office/drawing/2014/main" id="{E5766CD5-07D8-3E2B-3A28-E34521B19C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r="45304"/>
          <a:stretch/>
        </p:blipFill>
        <p:spPr>
          <a:xfrm>
            <a:off x="7743546" y="918740"/>
            <a:ext cx="4251191" cy="2937892"/>
          </a:xfrm>
          <a:prstGeom prst="rect">
            <a:avLst/>
          </a:prstGeom>
        </p:spPr>
      </p:pic>
      <p:grpSp>
        <p:nvGrpSpPr>
          <p:cNvPr id="2053" name="Group 2052">
            <a:extLst>
              <a:ext uri="{FF2B5EF4-FFF2-40B4-BE49-F238E27FC236}">
                <a16:creationId xmlns:a16="http://schemas.microsoft.com/office/drawing/2014/main" id="{B4B88206-95A9-B1D6-11B1-AD2B28F02A5D}"/>
              </a:ext>
            </a:extLst>
          </p:cNvPr>
          <p:cNvGrpSpPr/>
          <p:nvPr/>
        </p:nvGrpSpPr>
        <p:grpSpPr>
          <a:xfrm>
            <a:off x="7788701" y="3709014"/>
            <a:ext cx="4032240" cy="2937892"/>
            <a:chOff x="7788701" y="3709014"/>
            <a:chExt cx="4032240" cy="2937892"/>
          </a:xfrm>
        </p:grpSpPr>
        <p:pic>
          <p:nvPicPr>
            <p:cNvPr id="2049" name="Picture 2048">
              <a:extLst>
                <a:ext uri="{FF2B5EF4-FFF2-40B4-BE49-F238E27FC236}">
                  <a16:creationId xmlns:a16="http://schemas.microsoft.com/office/drawing/2014/main" id="{5FEC722F-213D-B9E9-A7E3-D1D251991A45}"/>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l="55472"/>
            <a:stretch/>
          </p:blipFill>
          <p:spPr>
            <a:xfrm>
              <a:off x="8360096" y="3709014"/>
              <a:ext cx="3460845" cy="2937892"/>
            </a:xfrm>
            <a:prstGeom prst="rect">
              <a:avLst/>
            </a:prstGeom>
          </p:spPr>
        </p:pic>
        <p:pic>
          <p:nvPicPr>
            <p:cNvPr id="2051" name="Picture 2050">
              <a:extLst>
                <a:ext uri="{FF2B5EF4-FFF2-40B4-BE49-F238E27FC236}">
                  <a16:creationId xmlns:a16="http://schemas.microsoft.com/office/drawing/2014/main" id="{BB743606-DAC6-365B-EC75-F0E567ACCF1B}"/>
                </a:ext>
              </a:extLst>
            </p:cNvPr>
            <p:cNvPicPr>
              <a:picLocks noChangeAspect="1"/>
            </p:cNvPicPr>
            <p:nvPr/>
          </p:nvPicPr>
          <p:blipFill>
            <a:blip r:embed="rId7"/>
            <a:srcRect l="175" t="29529" r="92473" b="11344"/>
            <a:stretch/>
          </p:blipFill>
          <p:spPr>
            <a:xfrm>
              <a:off x="7788701" y="4309421"/>
              <a:ext cx="571395" cy="1737077"/>
            </a:xfrm>
            <a:prstGeom prst="rect">
              <a:avLst/>
            </a:prstGeom>
          </p:spPr>
        </p:pic>
      </p:grpSp>
    </p:spTree>
    <p:extLst>
      <p:ext uri="{BB962C8B-B14F-4D97-AF65-F5344CB8AC3E}">
        <p14:creationId xmlns:p14="http://schemas.microsoft.com/office/powerpoint/2010/main" val="5031078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86EE-CCE2-2F96-B812-C2468328F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2427E-383F-BCC1-7217-7AFDF0DF0618}"/>
              </a:ext>
            </a:extLst>
          </p:cNvPr>
          <p:cNvSpPr>
            <a:spLocks noGrp="1"/>
          </p:cNvSpPr>
          <p:nvPr>
            <p:ph type="title"/>
          </p:nvPr>
        </p:nvSpPr>
        <p:spPr/>
        <p:txBody>
          <a:bodyPr>
            <a:normAutofit/>
          </a:bodyPr>
          <a:lstStyle/>
          <a:p>
            <a:r>
              <a:rPr lang="en-US" dirty="0"/>
              <a:t>ENLIVEN: Selected Adverse Events of Interest</a:t>
            </a:r>
            <a:r>
              <a:rPr lang="en-US" baseline="30000" dirty="0"/>
              <a:t>1</a:t>
            </a:r>
            <a:endParaRPr lang="en-US" dirty="0"/>
          </a:p>
        </p:txBody>
      </p:sp>
      <p:sp>
        <p:nvSpPr>
          <p:cNvPr id="3" name="Footer Placeholder 2">
            <a:extLst>
              <a:ext uri="{FF2B5EF4-FFF2-40B4-BE49-F238E27FC236}">
                <a16:creationId xmlns:a16="http://schemas.microsoft.com/office/drawing/2014/main" id="{85FBB335-5A25-D631-AC28-79210F19D9DE}"/>
              </a:ext>
            </a:extLst>
          </p:cNvPr>
          <p:cNvSpPr>
            <a:spLocks noGrp="1"/>
          </p:cNvSpPr>
          <p:nvPr>
            <p:ph type="ftr" sz="quarter" idx="3"/>
          </p:nvPr>
        </p:nvSpPr>
        <p:spPr>
          <a:prstGeom prst="rect">
            <a:avLst/>
          </a:prstGeom>
        </p:spPr>
        <p:txBody>
          <a:bodyPr vert="horz" lIns="60960" tIns="60960" rIns="121920" bIns="60960" rtlCol="0" anchor="b"/>
          <a:lstStyle>
            <a:defPPr>
              <a:defRPr lang="en-US"/>
            </a:defPPr>
            <a:lvl1pPr marL="0" algn="l" defTabSz="121917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Tap WD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2019;394:478-487.</a:t>
            </a:r>
          </a:p>
        </p:txBody>
      </p:sp>
      <p:grpSp>
        <p:nvGrpSpPr>
          <p:cNvPr id="13" name="Group 12">
            <a:extLst>
              <a:ext uri="{FF2B5EF4-FFF2-40B4-BE49-F238E27FC236}">
                <a16:creationId xmlns:a16="http://schemas.microsoft.com/office/drawing/2014/main" id="{24D5076D-F17C-7DAC-57A7-9968D9D96A00}"/>
              </a:ext>
            </a:extLst>
          </p:cNvPr>
          <p:cNvGrpSpPr/>
          <p:nvPr/>
        </p:nvGrpSpPr>
        <p:grpSpPr>
          <a:xfrm>
            <a:off x="1874284" y="746673"/>
            <a:ext cx="8310914" cy="5607899"/>
            <a:chOff x="1507078" y="12569"/>
            <a:chExt cx="5888849" cy="4146271"/>
          </a:xfrm>
        </p:grpSpPr>
        <p:pic>
          <p:nvPicPr>
            <p:cNvPr id="4" name="Picture 3">
              <a:extLst>
                <a:ext uri="{FF2B5EF4-FFF2-40B4-BE49-F238E27FC236}">
                  <a16:creationId xmlns:a16="http://schemas.microsoft.com/office/drawing/2014/main" id="{682BF72F-8078-8C97-2898-B005781A8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78429"/>
            <a:stretch/>
          </p:blipFill>
          <p:spPr>
            <a:xfrm>
              <a:off x="1507078" y="12569"/>
              <a:ext cx="5888324" cy="1479347"/>
            </a:xfrm>
            <a:prstGeom prst="rect">
              <a:avLst/>
            </a:prstGeom>
          </p:spPr>
        </p:pic>
        <p:pic>
          <p:nvPicPr>
            <p:cNvPr id="6" name="Picture 5">
              <a:extLst>
                <a:ext uri="{FF2B5EF4-FFF2-40B4-BE49-F238E27FC236}">
                  <a16:creationId xmlns:a16="http://schemas.microsoft.com/office/drawing/2014/main" id="{FA4DA7A8-7306-C475-512C-B4F7F4E89B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33676" b="59657"/>
            <a:stretch/>
          </p:blipFill>
          <p:spPr>
            <a:xfrm>
              <a:off x="1507078" y="1491916"/>
              <a:ext cx="5888324" cy="457200"/>
            </a:xfrm>
            <a:prstGeom prst="rect">
              <a:avLst/>
            </a:prstGeom>
          </p:spPr>
        </p:pic>
        <p:pic>
          <p:nvPicPr>
            <p:cNvPr id="8" name="Picture 7">
              <a:extLst>
                <a:ext uri="{FF2B5EF4-FFF2-40B4-BE49-F238E27FC236}">
                  <a16:creationId xmlns:a16="http://schemas.microsoft.com/office/drawing/2014/main" id="{3A6654AD-4653-CFCB-05AC-8D90EDD47277}"/>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25000"/>
                      </a14:imgEffect>
                    </a14:imgLayer>
                  </a14:imgProps>
                </a:ext>
              </a:extLst>
            </a:blip>
            <a:srcRect t="58589" b="34920"/>
            <a:stretch/>
          </p:blipFill>
          <p:spPr>
            <a:xfrm>
              <a:off x="1507603" y="1931925"/>
              <a:ext cx="5888324" cy="445168"/>
            </a:xfrm>
            <a:prstGeom prst="rect">
              <a:avLst/>
            </a:prstGeom>
          </p:spPr>
        </p:pic>
        <p:pic>
          <p:nvPicPr>
            <p:cNvPr id="10" name="Picture 9">
              <a:extLst>
                <a:ext uri="{FF2B5EF4-FFF2-40B4-BE49-F238E27FC236}">
                  <a16:creationId xmlns:a16="http://schemas.microsoft.com/office/drawing/2014/main" id="{59A8B2F5-0CC1-C155-4DAD-49E4E8AC0FD9}"/>
                </a:ext>
              </a:extLst>
            </p:cNvPr>
            <p:cNvPicPr>
              <a:picLocks noChangeAspect="1"/>
            </p:cNvPicPr>
            <p:nvPr/>
          </p:nvPicPr>
          <p:blipFill>
            <a:blip r:embed="rId2">
              <a:extLst>
                <a:ext uri="{BEBA8EAE-BF5A-486C-A8C5-ECC9F3942E4B}">
                  <a14:imgProps xmlns:a14="http://schemas.microsoft.com/office/drawing/2010/main">
                    <a14:imgLayer r:embed="rId5">
                      <a14:imgEffect>
                        <a14:sharpenSoften amount="25000"/>
                      </a14:imgEffect>
                    </a14:imgLayer>
                  </a14:imgProps>
                </a:ext>
              </a:extLst>
            </a:blip>
            <a:srcRect t="74020"/>
            <a:stretch/>
          </p:blipFill>
          <p:spPr>
            <a:xfrm>
              <a:off x="1507078" y="2377093"/>
              <a:ext cx="5888324" cy="1781747"/>
            </a:xfrm>
            <a:prstGeom prst="rect">
              <a:avLst/>
            </a:prstGeom>
          </p:spPr>
        </p:pic>
      </p:grpSp>
      <p:sp>
        <p:nvSpPr>
          <p:cNvPr id="12" name="Rectangle 11">
            <a:extLst>
              <a:ext uri="{FF2B5EF4-FFF2-40B4-BE49-F238E27FC236}">
                <a16:creationId xmlns:a16="http://schemas.microsoft.com/office/drawing/2014/main" id="{D524FB55-0C21-D247-CED1-B5BD641FC881}"/>
              </a:ext>
            </a:extLst>
          </p:cNvPr>
          <p:cNvSpPr/>
          <p:nvPr/>
        </p:nvSpPr>
        <p:spPr>
          <a:xfrm>
            <a:off x="2097633" y="2489902"/>
            <a:ext cx="7806388" cy="273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17A752C-64C2-14A2-92B1-32BE72533A34}"/>
              </a:ext>
            </a:extLst>
          </p:cNvPr>
          <p:cNvSpPr/>
          <p:nvPr/>
        </p:nvSpPr>
        <p:spPr>
          <a:xfrm>
            <a:off x="2126176" y="3990350"/>
            <a:ext cx="7806388" cy="2267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505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AA0570B0-A304-2828-AFA5-BAEE1B9B058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4115"/>
          <a:stretch/>
        </p:blipFill>
        <p:spPr bwMode="auto">
          <a:xfrm>
            <a:off x="3870175" y="1386271"/>
            <a:ext cx="4451649" cy="54717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E964D5-CAFE-5654-1252-40723A44F5CF}"/>
              </a:ext>
            </a:extLst>
          </p:cNvPr>
          <p:cNvSpPr>
            <a:spLocks noGrp="1"/>
          </p:cNvSpPr>
          <p:nvPr>
            <p:ph type="title"/>
          </p:nvPr>
        </p:nvSpPr>
        <p:spPr>
          <a:xfrm>
            <a:off x="838200" y="156607"/>
            <a:ext cx="10515600" cy="1325563"/>
          </a:xfrm>
        </p:spPr>
        <p:txBody>
          <a:bodyPr/>
          <a:lstStyle/>
          <a:p>
            <a:r>
              <a:rPr lang="en-US" dirty="0"/>
              <a:t>Vimseltinib is an Oral, Switch-Control TKI That Selectively and Potently Inhibits CSF1R</a:t>
            </a:r>
          </a:p>
        </p:txBody>
      </p:sp>
      <p:sp>
        <p:nvSpPr>
          <p:cNvPr id="6" name="Footer Placeholder 1">
            <a:extLst>
              <a:ext uri="{FF2B5EF4-FFF2-40B4-BE49-F238E27FC236}">
                <a16:creationId xmlns:a16="http://schemas.microsoft.com/office/drawing/2014/main" id="{6E197D15-07A6-4EE1-5AD1-41D0802CA002}"/>
              </a:ext>
            </a:extLst>
          </p:cNvPr>
          <p:cNvSpPr txBox="1">
            <a:spLocks/>
          </p:cNvSpPr>
          <p:nvPr/>
        </p:nvSpPr>
        <p:spPr>
          <a:xfrm>
            <a:off x="37756" y="6492875"/>
            <a:ext cx="3074154" cy="365125"/>
          </a:xfrm>
          <a:prstGeom prst="rect">
            <a:avLst/>
          </a:prstGeom>
        </p:spPr>
        <p:txBody>
          <a:bodyPr vert="horz" lIns="60960" tIns="60960" rIns="121920" bIns="60960" rtlCol="0" anchor="b"/>
          <a:lstStyle>
            <a:defPPr>
              <a:defRPr lang="en-US"/>
            </a:defPPr>
            <a:lvl1pPr marL="0" algn="l" defTabSz="121917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Caldwell TM et al.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Bioorg</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Chem Lett. 2022 Oct 15:74:128928.</a:t>
            </a:r>
          </a:p>
        </p:txBody>
      </p:sp>
    </p:spTree>
    <p:extLst>
      <p:ext uri="{BB962C8B-B14F-4D97-AF65-F5344CB8AC3E}">
        <p14:creationId xmlns:p14="http://schemas.microsoft.com/office/powerpoint/2010/main" val="39466972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9E26-A77D-871B-4B50-9E01EF81F47E}"/>
              </a:ext>
            </a:extLst>
          </p:cNvPr>
          <p:cNvSpPr>
            <a:spLocks noGrp="1"/>
          </p:cNvSpPr>
          <p:nvPr>
            <p:ph type="title"/>
          </p:nvPr>
        </p:nvSpPr>
        <p:spPr>
          <a:xfrm>
            <a:off x="838200" y="210889"/>
            <a:ext cx="11178914" cy="1325563"/>
          </a:xfrm>
        </p:spPr>
        <p:txBody>
          <a:bodyPr>
            <a:normAutofit fontScale="90000"/>
          </a:bodyPr>
          <a:lstStyle/>
          <a:p>
            <a:r>
              <a:rPr lang="en-US" dirty="0"/>
              <a:t>Phase 3 MOTION Study: Safety/Efficacy of Vimseltinib For TGCT Not Amenable to Surgical Resection </a:t>
            </a:r>
          </a:p>
        </p:txBody>
      </p:sp>
      <p:pic>
        <p:nvPicPr>
          <p:cNvPr id="13" name="Picture 12">
            <a:extLst>
              <a:ext uri="{FF2B5EF4-FFF2-40B4-BE49-F238E27FC236}">
                <a16:creationId xmlns:a16="http://schemas.microsoft.com/office/drawing/2014/main" id="{DAED1213-B3F8-E045-1B22-6FE051A21EC5}"/>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65715" y="1690688"/>
            <a:ext cx="11851399" cy="4605756"/>
          </a:xfrm>
          <a:prstGeom prst="rect">
            <a:avLst/>
          </a:prstGeom>
        </p:spPr>
      </p:pic>
    </p:spTree>
    <p:extLst>
      <p:ext uri="{BB962C8B-B14F-4D97-AF65-F5344CB8AC3E}">
        <p14:creationId xmlns:p14="http://schemas.microsoft.com/office/powerpoint/2010/main" val="9297992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Chugh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653C0057-0F66-1EC2-AC28-24B0D014D3B5}"/>
              </a:ext>
            </a:extLst>
          </p:cNvPr>
          <p:cNvGraphicFramePr>
            <a:graphicFrameLocks/>
          </p:cNvGraphicFramePr>
          <p:nvPr>
            <p:extLst>
              <p:ext uri="{D42A27DB-BD31-4B8C-83A1-F6EECF244321}">
                <p14:modId xmlns:p14="http://schemas.microsoft.com/office/powerpoint/2010/main" val="1048257734"/>
              </p:ext>
            </p:extLst>
          </p:nvPr>
        </p:nvGraphicFramePr>
        <p:xfrm>
          <a:off x="916516" y="2132856"/>
          <a:ext cx="10584314" cy="2232248"/>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920018">
                  <a:extLst>
                    <a:ext uri="{9D8B030D-6E8A-4147-A177-3AD203B41FA5}">
                      <a16:colId xmlns:a16="http://schemas.microsoft.com/office/drawing/2014/main" val="762323566"/>
                    </a:ext>
                  </a:extLst>
                </a:gridCol>
              </a:tblGrid>
              <a:tr h="93143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rPr>
                        <a:t>Deciphera</a:t>
                      </a:r>
                      <a:r>
                        <a:rPr lang="en-US" sz="1800" b="0" dirty="0">
                          <a:solidFill>
                            <a:schemeClr val="tx1"/>
                          </a:solidFill>
                        </a:rPr>
                        <a:t> Pharmaceuticals Inc, </a:t>
                      </a:r>
                      <a:r>
                        <a:rPr lang="en-US" sz="1800" b="0" dirty="0" err="1">
                          <a:solidFill>
                            <a:schemeClr val="tx1"/>
                          </a:solidFill>
                        </a:rPr>
                        <a:t>Inhibrx</a:t>
                      </a:r>
                      <a:r>
                        <a:rPr lang="en-US" sz="1800" b="0" dirty="0">
                          <a:solidFill>
                            <a:schemeClr val="tx1"/>
                          </a:solidFill>
                        </a:rPr>
                        <a:t>, </a:t>
                      </a:r>
                      <a:r>
                        <a:rPr lang="en-US" sz="1800" b="0" dirty="0" err="1">
                          <a:solidFill>
                            <a:schemeClr val="tx1"/>
                          </a:solidFill>
                        </a:rPr>
                        <a:t>Recordati</a:t>
                      </a:r>
                      <a:r>
                        <a:rPr lang="en-US" sz="1800" b="0" dirty="0">
                          <a:solidFill>
                            <a:schemeClr val="tx1"/>
                          </a:solidFill>
                        </a:rPr>
                        <a:t> Rare Diseases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0081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rPr>
                        <a:t>Adaptimmune</a:t>
                      </a:r>
                      <a:r>
                        <a:rPr lang="en-US" sz="1800" b="0" dirty="0">
                          <a:solidFill>
                            <a:schemeClr val="tx1"/>
                          </a:solidFill>
                        </a:rPr>
                        <a:t>, Astex Pharmaceuticals, Ayala Pharmaceuticals, Cogent Biosciences, </a:t>
                      </a:r>
                      <a:r>
                        <a:rPr lang="en-US" sz="1800" b="0" dirty="0" err="1">
                          <a:solidFill>
                            <a:schemeClr val="tx1"/>
                          </a:solidFill>
                        </a:rPr>
                        <a:t>Inhibrx</a:t>
                      </a:r>
                      <a:r>
                        <a:rPr lang="en-US" sz="1800" b="0" dirty="0">
                          <a:solidFill>
                            <a:schemeClr val="tx1"/>
                          </a:solidFill>
                        </a:rPr>
                        <a:t>, Kronos Bio, Pfizer Inc, PharmaMar, Polaris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bl>
          </a:graphicData>
        </a:graphic>
      </p:graphicFrame>
    </p:spTree>
    <p:custDataLst>
      <p:tags r:id="rId1"/>
    </p:custDataLst>
    <p:extLst>
      <p:ext uri="{BB962C8B-B14F-4D97-AF65-F5344CB8AC3E}">
        <p14:creationId xmlns:p14="http://schemas.microsoft.com/office/powerpoint/2010/main" val="379714980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4C16-1358-6667-FADA-ED736F912056}"/>
              </a:ext>
            </a:extLst>
          </p:cNvPr>
          <p:cNvSpPr>
            <a:spLocks noGrp="1"/>
          </p:cNvSpPr>
          <p:nvPr>
            <p:ph type="title"/>
          </p:nvPr>
        </p:nvSpPr>
        <p:spPr/>
        <p:txBody>
          <a:bodyPr>
            <a:normAutofit fontScale="90000"/>
          </a:bodyPr>
          <a:lstStyle/>
          <a:p>
            <a:r>
              <a:rPr lang="en-US" dirty="0"/>
              <a:t>Phase 3 MOTION Trial: Vimseltinib Demonstrated Robust and Statistically Significant Antitumor Activity By RECIST v1.1</a:t>
            </a:r>
          </a:p>
        </p:txBody>
      </p:sp>
      <p:pic>
        <p:nvPicPr>
          <p:cNvPr id="4" name="Content Placeholder 3">
            <a:extLst>
              <a:ext uri="{FF2B5EF4-FFF2-40B4-BE49-F238E27FC236}">
                <a16:creationId xmlns:a16="http://schemas.microsoft.com/office/drawing/2014/main" id="{CE71D803-55D8-0889-5BBE-581A1FF7DE3F}"/>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87416" y="2163060"/>
            <a:ext cx="7722696" cy="2725271"/>
          </a:xfrm>
          <a:prstGeom prst="rect">
            <a:avLst/>
          </a:prstGeom>
        </p:spPr>
      </p:pic>
      <p:sp>
        <p:nvSpPr>
          <p:cNvPr id="5" name="TextBox 4">
            <a:extLst>
              <a:ext uri="{FF2B5EF4-FFF2-40B4-BE49-F238E27FC236}">
                <a16:creationId xmlns:a16="http://schemas.microsoft.com/office/drawing/2014/main" id="{CB602D54-ED77-4A3B-CA33-4DC15EDF61D9}"/>
              </a:ext>
            </a:extLst>
          </p:cNvPr>
          <p:cNvSpPr txBox="1"/>
          <p:nvPr/>
        </p:nvSpPr>
        <p:spPr>
          <a:xfrm>
            <a:off x="319616" y="5360703"/>
            <a:ext cx="11552767" cy="946673"/>
          </a:xfrm>
          <a:prstGeom prst="rect">
            <a:avLst/>
          </a:prstGeom>
          <a:solidFill>
            <a:schemeClr val="accent2"/>
          </a:solidFill>
        </p:spPr>
        <p:txBody>
          <a:bodyPr wrap="square" tIns="121920" bIns="1219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ORR per RECIST was 40% in the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vimseltinib</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group </a:t>
            </a: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vs</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0% in the placebo group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(difference 40% [95% CI 29–51]; p&lt;0·0001)</a:t>
            </a:r>
          </a:p>
        </p:txBody>
      </p:sp>
      <p:pic>
        <p:nvPicPr>
          <p:cNvPr id="9" name="Picture 8">
            <a:extLst>
              <a:ext uri="{FF2B5EF4-FFF2-40B4-BE49-F238E27FC236}">
                <a16:creationId xmlns:a16="http://schemas.microsoft.com/office/drawing/2014/main" id="{99FB804F-F2F1-7BE8-F9D4-89BBE2591906}"/>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8071222" y="1555678"/>
            <a:ext cx="3942615" cy="3456395"/>
          </a:xfrm>
          <a:prstGeom prst="rect">
            <a:avLst/>
          </a:prstGeom>
        </p:spPr>
      </p:pic>
      <p:sp>
        <p:nvSpPr>
          <p:cNvPr id="3" name="TextBox 2">
            <a:extLst>
              <a:ext uri="{FF2B5EF4-FFF2-40B4-BE49-F238E27FC236}">
                <a16:creationId xmlns:a16="http://schemas.microsoft.com/office/drawing/2014/main" id="{AC3B1BBD-5C40-B699-6DA3-90649AC1EB3A}"/>
              </a:ext>
            </a:extLst>
          </p:cNvPr>
          <p:cNvSpPr txBox="1"/>
          <p:nvPr/>
        </p:nvSpPr>
        <p:spPr>
          <a:xfrm>
            <a:off x="187416" y="6396335"/>
            <a:ext cx="6262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Tap WD et al. Future Oncol. 2024 Mar;20(10):593-601.</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Gelderblom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 et al. Lancet. 2024 Jun 22;403(10445):2709-2719.</a:t>
            </a:r>
          </a:p>
        </p:txBody>
      </p:sp>
    </p:spTree>
    <p:extLst>
      <p:ext uri="{BB962C8B-B14F-4D97-AF65-F5344CB8AC3E}">
        <p14:creationId xmlns:p14="http://schemas.microsoft.com/office/powerpoint/2010/main" val="12698727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4C16-1358-6667-FADA-ED736F912056}"/>
              </a:ext>
            </a:extLst>
          </p:cNvPr>
          <p:cNvSpPr>
            <a:spLocks noGrp="1"/>
          </p:cNvSpPr>
          <p:nvPr>
            <p:ph type="title"/>
          </p:nvPr>
        </p:nvSpPr>
        <p:spPr/>
        <p:txBody>
          <a:bodyPr>
            <a:normAutofit fontScale="90000"/>
          </a:bodyPr>
          <a:lstStyle/>
          <a:p>
            <a:r>
              <a:rPr lang="en-US" dirty="0"/>
              <a:t>Phase 3 MOTION Trial: Vimseltinib Demonstrated Statistically Significant Antitumor Activity By Tumor Volume Score</a:t>
            </a:r>
          </a:p>
        </p:txBody>
      </p:sp>
      <p:sp>
        <p:nvSpPr>
          <p:cNvPr id="8" name="Content Placeholder 7">
            <a:extLst>
              <a:ext uri="{FF2B5EF4-FFF2-40B4-BE49-F238E27FC236}">
                <a16:creationId xmlns:a16="http://schemas.microsoft.com/office/drawing/2014/main" id="{946F4239-AE78-1DA0-6D1B-36A0108403DC}"/>
              </a:ext>
            </a:extLst>
          </p:cNvPr>
          <p:cNvSpPr>
            <a:spLocks noGrp="1"/>
          </p:cNvSpPr>
          <p:nvPr>
            <p:ph idx="1"/>
          </p:nvPr>
        </p:nvSpPr>
        <p:spPr>
          <a:xfrm>
            <a:off x="320041" y="2258458"/>
            <a:ext cx="5474745" cy="4321368"/>
          </a:xfrm>
        </p:spPr>
        <p:txBody>
          <a:bodyPr>
            <a:normAutofit/>
          </a:bodyPr>
          <a:lstStyle/>
          <a:p>
            <a:r>
              <a:rPr lang="en-US" sz="2400" dirty="0"/>
              <a:t>The irregular growth and shape of TGCT can make measurement with linear methods, like RECIST, difficult</a:t>
            </a:r>
          </a:p>
          <a:p>
            <a:r>
              <a:rPr lang="en-US" sz="2400" dirty="0"/>
              <a:t>Tumor Volume Score (TVS) is a TGCT-specific semiquantitative MRI scoring system that estimates tumor volume</a:t>
            </a:r>
          </a:p>
          <a:p>
            <a:r>
              <a:rPr lang="en-US" sz="2400" dirty="0"/>
              <a:t>TVS response corresponds to ≥50% reduction in tumor volume </a:t>
            </a:r>
          </a:p>
          <a:p>
            <a:r>
              <a:rPr lang="en-US" sz="2400" dirty="0"/>
              <a:t>Response by TVS at week 25 may predict long-term response by RECIST</a:t>
            </a:r>
          </a:p>
        </p:txBody>
      </p:sp>
      <p:pic>
        <p:nvPicPr>
          <p:cNvPr id="11" name="Picture 10">
            <a:extLst>
              <a:ext uri="{FF2B5EF4-FFF2-40B4-BE49-F238E27FC236}">
                <a16:creationId xmlns:a16="http://schemas.microsoft.com/office/drawing/2014/main" id="{1459FE7C-C889-AE0F-C1B6-2FD7DDAE96A8}"/>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5817435" y="2258458"/>
            <a:ext cx="6208851" cy="3697763"/>
          </a:xfrm>
          <a:prstGeom prst="rect">
            <a:avLst/>
          </a:prstGeom>
        </p:spPr>
      </p:pic>
      <p:sp>
        <p:nvSpPr>
          <p:cNvPr id="5" name="TextBox 4">
            <a:extLst>
              <a:ext uri="{FF2B5EF4-FFF2-40B4-BE49-F238E27FC236}">
                <a16:creationId xmlns:a16="http://schemas.microsoft.com/office/drawing/2014/main" id="{0149A125-5756-CEFF-7B15-BDA6054A2FAB}"/>
              </a:ext>
            </a:extLst>
          </p:cNvPr>
          <p:cNvSpPr txBox="1"/>
          <p:nvPr/>
        </p:nvSpPr>
        <p:spPr>
          <a:xfrm>
            <a:off x="187416" y="6396335"/>
            <a:ext cx="6262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Tap WD et al. Future Oncol. 2024 Mar;20(10):593-601.</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Gelderblom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 et al. Lancet. 2024 Jun 22;403(10445):2709-2719.</a:t>
            </a:r>
          </a:p>
        </p:txBody>
      </p:sp>
    </p:spTree>
    <p:extLst>
      <p:ext uri="{BB962C8B-B14F-4D97-AF65-F5344CB8AC3E}">
        <p14:creationId xmlns:p14="http://schemas.microsoft.com/office/powerpoint/2010/main" val="24698164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CB61-B614-53AF-A52B-6C18F1103875}"/>
              </a:ext>
            </a:extLst>
          </p:cNvPr>
          <p:cNvSpPr>
            <a:spLocks noGrp="1"/>
          </p:cNvSpPr>
          <p:nvPr>
            <p:ph type="title"/>
          </p:nvPr>
        </p:nvSpPr>
        <p:spPr/>
        <p:txBody>
          <a:bodyPr>
            <a:normAutofit fontScale="90000"/>
          </a:bodyPr>
          <a:lstStyle/>
          <a:p>
            <a:r>
              <a:rPr lang="en-US" dirty="0"/>
              <a:t>Patient-Reported Outcomes Showed That Vimseltinib Provided Early and Durable Functional and Symptomatic Improvements</a:t>
            </a:r>
          </a:p>
        </p:txBody>
      </p:sp>
      <p:pic>
        <p:nvPicPr>
          <p:cNvPr id="9" name="Content Placeholder 8">
            <a:extLst>
              <a:ext uri="{FF2B5EF4-FFF2-40B4-BE49-F238E27FC236}">
                <a16:creationId xmlns:a16="http://schemas.microsoft.com/office/drawing/2014/main" id="{6ED9B5A6-E51A-71D5-C960-D3F11DEC179A}"/>
              </a:ext>
            </a:extLst>
          </p:cNvPr>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19618" y="2165956"/>
            <a:ext cx="11552767" cy="4326919"/>
          </a:xfrm>
        </p:spPr>
      </p:pic>
    </p:spTree>
    <p:extLst>
      <p:ext uri="{BB962C8B-B14F-4D97-AF65-F5344CB8AC3E}">
        <p14:creationId xmlns:p14="http://schemas.microsoft.com/office/powerpoint/2010/main" val="42095445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975B-94ED-9D8E-4114-CCD5C7EC8949}"/>
              </a:ext>
            </a:extLst>
          </p:cNvPr>
          <p:cNvSpPr>
            <a:spLocks noGrp="1"/>
          </p:cNvSpPr>
          <p:nvPr>
            <p:ph type="title"/>
          </p:nvPr>
        </p:nvSpPr>
        <p:spPr>
          <a:xfrm>
            <a:off x="615567" y="276991"/>
            <a:ext cx="10960865" cy="1325563"/>
          </a:xfrm>
        </p:spPr>
        <p:txBody>
          <a:bodyPr>
            <a:normAutofit fontScale="90000"/>
          </a:bodyPr>
          <a:lstStyle/>
          <a:p>
            <a:r>
              <a:rPr lang="en-US" dirty="0"/>
              <a:t>Vimseltinib Was Generally Well Tolerated With Few</a:t>
            </a:r>
            <a:br>
              <a:rPr lang="en-US" dirty="0"/>
            </a:br>
            <a:r>
              <a:rPr lang="en-US" dirty="0"/>
              <a:t>Discontinuations Due to TEAEs</a:t>
            </a:r>
          </a:p>
        </p:txBody>
      </p:sp>
      <p:sp>
        <p:nvSpPr>
          <p:cNvPr id="3" name="Content Placeholder 2">
            <a:extLst>
              <a:ext uri="{FF2B5EF4-FFF2-40B4-BE49-F238E27FC236}">
                <a16:creationId xmlns:a16="http://schemas.microsoft.com/office/drawing/2014/main" id="{686BDB6E-CE75-5D76-55BF-5C5700A43A39}"/>
              </a:ext>
            </a:extLst>
          </p:cNvPr>
          <p:cNvSpPr>
            <a:spLocks noGrp="1"/>
          </p:cNvSpPr>
          <p:nvPr>
            <p:ph idx="1"/>
          </p:nvPr>
        </p:nvSpPr>
        <p:spPr>
          <a:xfrm>
            <a:off x="6975438" y="2044165"/>
            <a:ext cx="5056428" cy="4327563"/>
          </a:xfrm>
        </p:spPr>
        <p:txBody>
          <a:bodyPr/>
          <a:lstStyle/>
          <a:p>
            <a:r>
              <a:rPr lang="en-US" sz="2133" dirty="0"/>
              <a:t>Most TEAEs were grade 1/2 </a:t>
            </a:r>
          </a:p>
          <a:p>
            <a:r>
              <a:rPr lang="en-US" sz="2133" dirty="0"/>
              <a:t>Serum enzyme elevations were consistent with the known mechanism of action of CSF1R inhibitors</a:t>
            </a:r>
          </a:p>
          <a:p>
            <a:r>
              <a:rPr lang="en-US" sz="2133" dirty="0"/>
              <a:t>TEAEs led to treatment discontinuation in 6% of participants receiving </a:t>
            </a:r>
            <a:r>
              <a:rPr lang="en-US" sz="2133" dirty="0" err="1"/>
              <a:t>vimseltinib</a:t>
            </a:r>
            <a:endParaRPr lang="en-US" sz="2133" dirty="0"/>
          </a:p>
          <a:p>
            <a:r>
              <a:rPr lang="en-US" sz="2133" dirty="0"/>
              <a:t>There was no evidence of cholestatic hepatotoxicity, drug-induced liver injury, or hair/skin hypopigmentation</a:t>
            </a:r>
          </a:p>
        </p:txBody>
      </p:sp>
      <p:pic>
        <p:nvPicPr>
          <p:cNvPr id="5" name="Picture 4">
            <a:extLst>
              <a:ext uri="{FF2B5EF4-FFF2-40B4-BE49-F238E27FC236}">
                <a16:creationId xmlns:a16="http://schemas.microsoft.com/office/drawing/2014/main" id="{08D908D6-793E-A903-EAB0-F609BE360D1F}"/>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60135" y="1933636"/>
            <a:ext cx="6815303" cy="4202584"/>
          </a:xfrm>
          <a:prstGeom prst="rect">
            <a:avLst/>
          </a:prstGeom>
        </p:spPr>
      </p:pic>
      <p:sp>
        <p:nvSpPr>
          <p:cNvPr id="7" name="TextBox 6">
            <a:extLst>
              <a:ext uri="{FF2B5EF4-FFF2-40B4-BE49-F238E27FC236}">
                <a16:creationId xmlns:a16="http://schemas.microsoft.com/office/drawing/2014/main" id="{F04F48D5-F338-E1B0-011C-B000998043AA}"/>
              </a:ext>
            </a:extLst>
          </p:cNvPr>
          <p:cNvSpPr txBox="1"/>
          <p:nvPr/>
        </p:nvSpPr>
        <p:spPr>
          <a:xfrm>
            <a:off x="187416" y="6396335"/>
            <a:ext cx="6262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Tap WD et al. Future Oncol. 2024 Mar;20(10):593-601.</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Gelderblom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 et al. Lancet. 2024 Jun 22;403(10445):2709-2719.</a:t>
            </a:r>
          </a:p>
        </p:txBody>
      </p:sp>
    </p:spTree>
    <p:extLst>
      <p:ext uri="{BB962C8B-B14F-4D97-AF65-F5344CB8AC3E}">
        <p14:creationId xmlns:p14="http://schemas.microsoft.com/office/powerpoint/2010/main" val="268244985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1413-8D08-37A9-D28F-BD73B502E50C}"/>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117F85-724A-4540-6BC6-79E8D1173A16}"/>
              </a:ext>
            </a:extLst>
          </p:cNvPr>
          <p:cNvSpPr>
            <a:spLocks noGrp="1"/>
          </p:cNvSpPr>
          <p:nvPr>
            <p:ph type="ftr" sz="quarter" idx="14"/>
          </p:nvPr>
        </p:nvSpPr>
        <p:spPr>
          <a:xfrm>
            <a:off x="640080" y="5689394"/>
            <a:ext cx="10972800" cy="72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a</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Defined</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as one or more of the following: (</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i</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 worst pain of ≥4 within 2 weeks prior to randomization (based on scale of 0 to 10, with 10 representing “pain as bad as you can imagine”), (ii) a worst stiffness of ≥4 within 2 weeks prior to randomization (based on a scale of 0 to 10, with 10 representing “stiffness as bad as you can imagine); </a:t>
            </a: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b</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Between</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April 27, 2023 and March 29, 2024, 94 adults with TGCT underwent randomization: 63 were assigned to </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pimicotinib</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50 mg QD and 31 to matching placebo; </a:t>
            </a: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c</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If</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 patient has dose modification in Part 1/Part 2, the patient will continue to be administered at the modified dose in Part 2/Part 3; </a:t>
            </a: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d</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All</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patients who complete 24 weeks of dosing in Part 2 will be eligible to enter the open-label extension treatment phase (</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ie</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Part 3) for a longer treatment period and safety follow-up; R, randomization</a:t>
            </a:r>
            <a:b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b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 </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ClinicalTrials.gov</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https://</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clinicaltrials.gov</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/study/NCT05804045 [Accessed October 24, 2024]; 2. Niu X et al. Future Oncol 2024;1–8</a:t>
            </a:r>
          </a:p>
        </p:txBody>
      </p:sp>
      <p:sp>
        <p:nvSpPr>
          <p:cNvPr id="35" name="Title 34">
            <a:extLst>
              <a:ext uri="{FF2B5EF4-FFF2-40B4-BE49-F238E27FC236}">
                <a16:creationId xmlns:a16="http://schemas.microsoft.com/office/drawing/2014/main" id="{FC600715-6DF6-0422-5B76-3C5A701DF941}"/>
              </a:ext>
            </a:extLst>
          </p:cNvPr>
          <p:cNvSpPr>
            <a:spLocks noGrp="1"/>
          </p:cNvSpPr>
          <p:nvPr>
            <p:ph type="title"/>
          </p:nvPr>
        </p:nvSpPr>
        <p:spPr>
          <a:xfrm>
            <a:off x="579120" y="443481"/>
            <a:ext cx="11368306" cy="1371600"/>
          </a:xfrm>
        </p:spPr>
        <p:txBody>
          <a:bodyPr>
            <a:normAutofit fontScale="90000"/>
          </a:bodyPr>
          <a:lstStyle/>
          <a:p>
            <a:r>
              <a:rPr lang="en-US" dirty="0"/>
              <a:t>MANEUVER: A Phase 3, randomized, double-blind, placebo-controlled global study of </a:t>
            </a:r>
            <a:r>
              <a:rPr lang="en-US" dirty="0" err="1"/>
              <a:t>pimicotinib</a:t>
            </a:r>
            <a:r>
              <a:rPr lang="en-US" dirty="0"/>
              <a:t> in TGCT</a:t>
            </a:r>
          </a:p>
        </p:txBody>
      </p:sp>
      <p:sp>
        <p:nvSpPr>
          <p:cNvPr id="57" name="TextBox 56">
            <a:extLst>
              <a:ext uri="{FF2B5EF4-FFF2-40B4-BE49-F238E27FC236}">
                <a16:creationId xmlns:a16="http://schemas.microsoft.com/office/drawing/2014/main" id="{AAF1DFBA-2AAA-FBDF-A29A-9B3962994FFC}"/>
              </a:ext>
            </a:extLst>
          </p:cNvPr>
          <p:cNvSpPr txBox="1"/>
          <p:nvPr/>
        </p:nvSpPr>
        <p:spPr bwMode="gray">
          <a:xfrm>
            <a:off x="640080" y="1895323"/>
            <a:ext cx="10972800" cy="288000"/>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864"/>
                </a:solidFill>
                <a:effectLst/>
                <a:uLnTx/>
                <a:uFillTx/>
                <a:latin typeface="Calibri" panose="020F0502020204030204"/>
                <a:ea typeface="+mn-ea"/>
                <a:cs typeface="+mn-cs"/>
              </a:rPr>
              <a:t>Study design</a:t>
            </a:r>
          </a:p>
        </p:txBody>
      </p:sp>
      <p:sp>
        <p:nvSpPr>
          <p:cNvPr id="2" name="TextBox 1">
            <a:extLst>
              <a:ext uri="{FF2B5EF4-FFF2-40B4-BE49-F238E27FC236}">
                <a16:creationId xmlns:a16="http://schemas.microsoft.com/office/drawing/2014/main" id="{33CB7793-B22B-B972-C5B4-17B9B731C692}"/>
              </a:ext>
            </a:extLst>
          </p:cNvPr>
          <p:cNvSpPr txBox="1"/>
          <p:nvPr/>
        </p:nvSpPr>
        <p:spPr bwMode="gray">
          <a:xfrm>
            <a:off x="9393155" y="4367640"/>
            <a:ext cx="2266163" cy="307777"/>
          </a:xfrm>
          <a:prstGeom prst="rect">
            <a:avLst/>
          </a:prstGeom>
          <a:noFill/>
        </p:spPr>
        <p:txBody>
          <a:bodyPr wrap="square" lIns="0" tIns="36000" rIns="0" bIns="36000">
            <a:noAutofit/>
          </a:bodyPr>
          <a:lstStyle>
            <a:defPPr>
              <a:defRPr lang="en-US"/>
            </a:defPPr>
            <a:lvl1pPr>
              <a:defRPr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Calibri Light" panose="020F0302020204030204"/>
                <a:ea typeface="+mn-ea"/>
                <a:cs typeface="+mn-cs"/>
              </a:rPr>
              <a:t>The study is being conducted at 23 sites in China, 7 sites in Europe, and 10 sites in North America</a:t>
            </a:r>
          </a:p>
        </p:txBody>
      </p:sp>
      <p:grpSp>
        <p:nvGrpSpPr>
          <p:cNvPr id="90" name="Group 89">
            <a:extLst>
              <a:ext uri="{FF2B5EF4-FFF2-40B4-BE49-F238E27FC236}">
                <a16:creationId xmlns:a16="http://schemas.microsoft.com/office/drawing/2014/main" id="{7429C0A8-82B6-ACAE-473B-F4FCC20B0C09}"/>
              </a:ext>
            </a:extLst>
          </p:cNvPr>
          <p:cNvGrpSpPr/>
          <p:nvPr/>
        </p:nvGrpSpPr>
        <p:grpSpPr>
          <a:xfrm>
            <a:off x="640079" y="2286051"/>
            <a:ext cx="10912158" cy="3024000"/>
            <a:chOff x="640079" y="2176905"/>
            <a:chExt cx="10912158" cy="3024000"/>
          </a:xfrm>
        </p:grpSpPr>
        <p:cxnSp>
          <p:nvCxnSpPr>
            <p:cNvPr id="87" name="Straight Connector 86">
              <a:extLst>
                <a:ext uri="{FF2B5EF4-FFF2-40B4-BE49-F238E27FC236}">
                  <a16:creationId xmlns:a16="http://schemas.microsoft.com/office/drawing/2014/main" id="{D2870197-3029-6496-20A7-DCA216F1485D}"/>
                </a:ext>
              </a:extLst>
            </p:cNvPr>
            <p:cNvCxnSpPr>
              <a:cxnSpLocks/>
              <a:endCxn id="14" idx="2"/>
            </p:cNvCxnSpPr>
            <p:nvPr/>
          </p:nvCxnSpPr>
          <p:spPr>
            <a:xfrm>
              <a:off x="3794444" y="4098944"/>
              <a:ext cx="377941" cy="0"/>
            </a:xfrm>
            <a:prstGeom prst="line">
              <a:avLst/>
            </a:prstGeom>
            <a:ln w="19050">
              <a:solidFill>
                <a:srgbClr val="002557"/>
              </a:solidFill>
              <a:tailEnd type="none" w="lg" len="sm"/>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E71E15-9C9D-7C59-28F8-31594423C278}"/>
                </a:ext>
              </a:extLst>
            </p:cNvPr>
            <p:cNvSpPr txBox="1"/>
            <p:nvPr/>
          </p:nvSpPr>
          <p:spPr bwMode="gray">
            <a:xfrm>
              <a:off x="5340160" y="2176905"/>
              <a:ext cx="720000" cy="252000"/>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300"/>
                </a:spcBef>
                <a:spcAft>
                  <a:spcPts val="300"/>
                </a:spcAft>
                <a:buClr>
                  <a:srgbClr val="4472C4"/>
                </a:buClr>
                <a:buSzTx/>
                <a:buFontTx/>
                <a:buNone/>
                <a:tabLst/>
                <a:defRPr/>
              </a:pPr>
              <a:r>
                <a:rPr kumimoji="0" lang="en-US" sz="1200" b="1" i="0" u="none" strike="noStrike" kern="1200" cap="none" spc="0" normalizeH="0" baseline="0" noProof="0" dirty="0">
                  <a:ln>
                    <a:noFill/>
                  </a:ln>
                  <a:solidFill>
                    <a:srgbClr val="000000"/>
                  </a:solidFill>
                  <a:effectLst/>
                  <a:uLnTx/>
                  <a:uFillTx/>
                  <a:latin typeface="Calibri Light" panose="020F0302020204030204"/>
                  <a:ea typeface="Verdana" panose="020B0604030504040204" pitchFamily="34" charset="0"/>
                  <a:cs typeface="Verdana" panose="020B0604030504040204" pitchFamily="34" charset="0"/>
                </a:rPr>
                <a:t>Part 1</a:t>
              </a:r>
            </a:p>
          </p:txBody>
        </p:sp>
        <p:sp>
          <p:nvSpPr>
            <p:cNvPr id="11" name="TextBox 10">
              <a:extLst>
                <a:ext uri="{FF2B5EF4-FFF2-40B4-BE49-F238E27FC236}">
                  <a16:creationId xmlns:a16="http://schemas.microsoft.com/office/drawing/2014/main" id="{5A296CD9-7229-2078-61EB-67C43263FC89}"/>
                </a:ext>
              </a:extLst>
            </p:cNvPr>
            <p:cNvSpPr txBox="1"/>
            <p:nvPr/>
          </p:nvSpPr>
          <p:spPr bwMode="gray">
            <a:xfrm>
              <a:off x="7726200" y="2176905"/>
              <a:ext cx="720000" cy="252000"/>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300"/>
                </a:spcBef>
                <a:spcAft>
                  <a:spcPts val="300"/>
                </a:spcAft>
                <a:buClr>
                  <a:srgbClr val="4472C4"/>
                </a:buClr>
                <a:buSzTx/>
                <a:buFontTx/>
                <a:buNone/>
                <a:tabLst/>
                <a:defRPr/>
              </a:pPr>
              <a:r>
                <a:rPr kumimoji="0" lang="en-US" sz="1200" b="1" i="0" u="none" strike="noStrike" kern="1200" cap="none" spc="0" normalizeH="0" baseline="0" noProof="0" dirty="0">
                  <a:ln>
                    <a:noFill/>
                  </a:ln>
                  <a:solidFill>
                    <a:srgbClr val="000000"/>
                  </a:solidFill>
                  <a:effectLst/>
                  <a:uLnTx/>
                  <a:uFillTx/>
                  <a:latin typeface="Calibri Light" panose="020F0302020204030204"/>
                  <a:ea typeface="Verdana" panose="020B0604030504040204" pitchFamily="34" charset="0"/>
                  <a:cs typeface="Verdana" panose="020B0604030504040204" pitchFamily="34" charset="0"/>
                </a:rPr>
                <a:t>Part 2</a:t>
              </a:r>
            </a:p>
          </p:txBody>
        </p:sp>
        <p:sp>
          <p:nvSpPr>
            <p:cNvPr id="12" name="TextBox 11">
              <a:extLst>
                <a:ext uri="{FF2B5EF4-FFF2-40B4-BE49-F238E27FC236}">
                  <a16:creationId xmlns:a16="http://schemas.microsoft.com/office/drawing/2014/main" id="{0A85B866-66A0-D4A3-28E1-AB22A2765CB4}"/>
                </a:ext>
              </a:extLst>
            </p:cNvPr>
            <p:cNvSpPr txBox="1"/>
            <p:nvPr/>
          </p:nvSpPr>
          <p:spPr bwMode="gray">
            <a:xfrm>
              <a:off x="10112239" y="2176905"/>
              <a:ext cx="720000" cy="252000"/>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300"/>
                </a:spcBef>
                <a:spcAft>
                  <a:spcPts val="300"/>
                </a:spcAft>
                <a:buClr>
                  <a:srgbClr val="4472C4"/>
                </a:buClr>
                <a:buSzTx/>
                <a:buFontTx/>
                <a:buNone/>
                <a:tabLst/>
                <a:defRPr/>
              </a:pPr>
              <a:r>
                <a:rPr kumimoji="0" lang="en-US" sz="1200" b="1" i="0" u="none" strike="noStrike" kern="1200" cap="none" spc="0" normalizeH="0" baseline="0" noProof="0" dirty="0">
                  <a:ln>
                    <a:noFill/>
                  </a:ln>
                  <a:solidFill>
                    <a:srgbClr val="000000"/>
                  </a:solidFill>
                  <a:effectLst/>
                  <a:uLnTx/>
                  <a:uFillTx/>
                  <a:latin typeface="Calibri Light" panose="020F0302020204030204"/>
                  <a:ea typeface="Verdana" panose="020B0604030504040204" pitchFamily="34" charset="0"/>
                  <a:cs typeface="Verdana" panose="020B0604030504040204" pitchFamily="34" charset="0"/>
                </a:rPr>
                <a:t>Part 3</a:t>
              </a:r>
            </a:p>
          </p:txBody>
        </p:sp>
        <p:sp>
          <p:nvSpPr>
            <p:cNvPr id="14" name="Oval 13">
              <a:extLst>
                <a:ext uri="{FF2B5EF4-FFF2-40B4-BE49-F238E27FC236}">
                  <a16:creationId xmlns:a16="http://schemas.microsoft.com/office/drawing/2014/main" id="{2D0F32DD-511D-D715-EAA9-9325434A8D72}"/>
                </a:ext>
              </a:extLst>
            </p:cNvPr>
            <p:cNvSpPr/>
            <p:nvPr/>
          </p:nvSpPr>
          <p:spPr bwMode="gray">
            <a:xfrm>
              <a:off x="4172385" y="3810944"/>
              <a:ext cx="576000" cy="576000"/>
            </a:xfrm>
            <a:prstGeom prst="ellipse">
              <a:avLst/>
            </a:prstGeom>
            <a:solidFill>
              <a:srgbClr val="0077B6"/>
            </a:solidFill>
            <a:ln w="9525" cap="flat" cmpd="sng" algn="ctr">
              <a:noFill/>
              <a:prstDash val="solid"/>
            </a:ln>
            <a:effectLst/>
          </p:spPr>
          <p:txBody>
            <a:bodyPr wrap="none" lIns="0" tIns="0" rIns="0" bIns="0"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r>
                <a:rPr kumimoji="0" lang="en-US" sz="1200" b="1" i="0" u="none" strike="noStrike" kern="0" cap="none" spc="0" normalizeH="0" baseline="0" noProof="0" dirty="0">
                  <a:ln>
                    <a:noFill/>
                  </a:ln>
                  <a:solidFill>
                    <a:srgbClr val="FFFFFF"/>
                  </a:solidFill>
                  <a:effectLst/>
                  <a:uLnTx/>
                  <a:uFillTx/>
                  <a:latin typeface="Calibri Light" panose="020F0302020204030204"/>
                  <a:ea typeface="+mn-ea"/>
                  <a:cs typeface="+mn-cs"/>
                </a:rPr>
                <a:t>R </a:t>
              </a:r>
              <a:br>
                <a:rPr kumimoji="0" lang="en-US" sz="1200" b="1" i="0" u="none" strike="noStrike" kern="0" cap="none" spc="0" normalizeH="0" baseline="0" noProof="0" dirty="0">
                  <a:ln>
                    <a:noFill/>
                  </a:ln>
                  <a:solidFill>
                    <a:srgbClr val="FFFFFF"/>
                  </a:solidFill>
                  <a:effectLst/>
                  <a:uLnTx/>
                  <a:uFillTx/>
                  <a:latin typeface="Calibri Light" panose="020F0302020204030204"/>
                  <a:ea typeface="+mn-ea"/>
                  <a:cs typeface="+mn-cs"/>
                </a:rPr>
              </a:br>
              <a:r>
                <a:rPr kumimoji="0" lang="en-US" sz="1200" b="1" i="0" u="none" strike="noStrike" kern="0" cap="none" spc="0" normalizeH="0" baseline="0" noProof="0" dirty="0">
                  <a:ln>
                    <a:noFill/>
                  </a:ln>
                  <a:solidFill>
                    <a:srgbClr val="FFFFFF"/>
                  </a:solidFill>
                  <a:effectLst/>
                  <a:uLnTx/>
                  <a:uFillTx/>
                  <a:latin typeface="Calibri Light" panose="020F0302020204030204"/>
                  <a:ea typeface="+mn-ea"/>
                  <a:cs typeface="+mn-cs"/>
                </a:rPr>
                <a:t>2:1</a:t>
              </a:r>
            </a:p>
          </p:txBody>
        </p:sp>
        <p:grpSp>
          <p:nvGrpSpPr>
            <p:cNvPr id="48" name="Group 47">
              <a:extLst>
                <a:ext uri="{FF2B5EF4-FFF2-40B4-BE49-F238E27FC236}">
                  <a16:creationId xmlns:a16="http://schemas.microsoft.com/office/drawing/2014/main" id="{6B766390-CA2B-3121-6925-2209F897CBE2}"/>
                </a:ext>
              </a:extLst>
            </p:cNvPr>
            <p:cNvGrpSpPr/>
            <p:nvPr/>
          </p:nvGrpSpPr>
          <p:grpSpPr>
            <a:xfrm>
              <a:off x="640079" y="2176905"/>
              <a:ext cx="3414453" cy="3024000"/>
              <a:chOff x="640079" y="1981764"/>
              <a:chExt cx="3414453" cy="3024000"/>
            </a:xfrm>
          </p:grpSpPr>
          <p:sp>
            <p:nvSpPr>
              <p:cNvPr id="26" name="Rounded Rectangle 92">
                <a:extLst>
                  <a:ext uri="{FF2B5EF4-FFF2-40B4-BE49-F238E27FC236}">
                    <a16:creationId xmlns:a16="http://schemas.microsoft.com/office/drawing/2014/main" id="{4A2F3DB6-647C-7A77-DA48-E75FD7597DB9}"/>
                  </a:ext>
                </a:extLst>
              </p:cNvPr>
              <p:cNvSpPr/>
              <p:nvPr/>
            </p:nvSpPr>
            <p:spPr bwMode="gray">
              <a:xfrm>
                <a:off x="640079" y="1981764"/>
                <a:ext cx="3414453" cy="3024000"/>
              </a:xfrm>
              <a:prstGeom prst="roundRect">
                <a:avLst>
                  <a:gd name="adj" fmla="val 3790"/>
                </a:avLst>
              </a:prstGeom>
              <a:solidFill>
                <a:srgbClr val="0077B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68400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a:ea typeface="+mn-ea"/>
                    <a:cs typeface="Verdana" panose="020B0604030504040204" pitchFamily="34" charset="0"/>
                  </a:rPr>
                  <a:t>Key eligibility criteria</a:t>
                </a:r>
                <a:r>
                  <a:rPr kumimoji="0" lang="en-US" sz="1400" b="1" i="0" u="none" strike="noStrike" kern="1200" cap="none" spc="0" normalizeH="0" baseline="30000" noProof="0" dirty="0">
                    <a:ln>
                      <a:noFill/>
                    </a:ln>
                    <a:solidFill>
                      <a:srgbClr val="FFFFFF"/>
                    </a:solidFill>
                    <a:effectLst/>
                    <a:uLnTx/>
                    <a:uFillTx/>
                    <a:latin typeface="Calibri Light" panose="020F0302020204030204"/>
                    <a:ea typeface="+mn-ea"/>
                    <a:cs typeface="Verdana" panose="020B0604030504040204" pitchFamily="34" charset="0"/>
                  </a:rPr>
                  <a:t>1</a:t>
                </a:r>
                <a:endParaRPr kumimoji="0" lang="en-US" sz="1400" b="1"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Aged ≥18 years</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Histologically confirmed unresectable TGCT</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Measurable disease as defined by </a:t>
                </a:r>
                <a:b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b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RECIST v1.1 with at least one lesion </a:t>
                </a:r>
                <a:b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b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of ≥2 cm</a:t>
                </a:r>
              </a:p>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rPr>
                  <a:t>Symptomatic disease because of active </a:t>
                </a:r>
                <a:r>
                  <a:rPr kumimoji="0" lang="en-US" sz="1200" b="0" i="0" u="none" strike="noStrike" kern="0" cap="none" spc="-20" normalizeH="0" baseline="0" noProof="0" dirty="0" err="1">
                    <a:ln>
                      <a:noFill/>
                    </a:ln>
                    <a:solidFill>
                      <a:prstClr val="white"/>
                    </a:solidFill>
                    <a:effectLst/>
                    <a:uLnTx/>
                    <a:uFillTx/>
                    <a:latin typeface="Calibri Light" panose="020F0302020204030204"/>
                    <a:ea typeface="+mn-ea"/>
                    <a:cs typeface="+mn-cs"/>
                  </a:rPr>
                  <a:t>TGCT</a:t>
                </a:r>
                <a:r>
                  <a:rPr kumimoji="0" lang="en-US" sz="1200" b="0" i="0" u="none" strike="noStrike" kern="0" cap="none" spc="-20" normalizeH="0" baseline="30000" noProof="0" dirty="0" err="1">
                    <a:ln>
                      <a:noFill/>
                    </a:ln>
                    <a:solidFill>
                      <a:prstClr val="white"/>
                    </a:solidFill>
                    <a:effectLst/>
                    <a:uLnTx/>
                    <a:uFillTx/>
                    <a:latin typeface="Calibri Light" panose="020F0302020204030204"/>
                    <a:ea typeface="+mn-ea"/>
                    <a:cs typeface="+mn-cs"/>
                  </a:rPr>
                  <a:t>a</a:t>
                </a:r>
                <a:endParaRPr kumimoji="0" lang="en-US" sz="1200" b="0" i="0" u="none" strike="noStrike" kern="0" cap="none" spc="-2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N=94</a:t>
                </a:r>
                <a:r>
                  <a:rPr kumimoji="0" lang="en-US" sz="1400" b="1" i="0" u="none" strike="noStrike" kern="1200" cap="none" spc="0" normalizeH="0" baseline="30000" noProof="0" dirty="0">
                    <a:ln>
                      <a:noFill/>
                    </a:ln>
                    <a:solidFill>
                      <a:prstClr val="white"/>
                    </a:solidFill>
                    <a:effectLst/>
                    <a:uLnTx/>
                    <a:uFillTx/>
                    <a:latin typeface="Calibri Light" panose="020F0302020204030204"/>
                    <a:ea typeface="+mn-ea"/>
                    <a:cs typeface="+mn-cs"/>
                  </a:rPr>
                  <a:t>b</a:t>
                </a:r>
              </a:p>
            </p:txBody>
          </p:sp>
          <p:sp>
            <p:nvSpPr>
              <p:cNvPr id="27" name="TextBox 26">
                <a:extLst>
                  <a:ext uri="{FF2B5EF4-FFF2-40B4-BE49-F238E27FC236}">
                    <a16:creationId xmlns:a16="http://schemas.microsoft.com/office/drawing/2014/main" id="{63051B98-BDFC-0714-7A07-FFBBF95B75FE}"/>
                  </a:ext>
                </a:extLst>
              </p:cNvPr>
              <p:cNvSpPr txBox="1"/>
              <p:nvPr/>
            </p:nvSpPr>
            <p:spPr bwMode="gray">
              <a:xfrm>
                <a:off x="754988" y="4465452"/>
                <a:ext cx="3184634" cy="437601"/>
              </a:xfrm>
              <a:prstGeom prst="round2SameRect">
                <a:avLst>
                  <a:gd name="adj1" fmla="val 0"/>
                  <a:gd name="adj2" fmla="val 17572"/>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300"/>
                  </a:spcBef>
                  <a:spcAft>
                    <a:spcPts val="300"/>
                  </a:spcAft>
                  <a:buClr>
                    <a:srgbClr val="4472C4"/>
                  </a:buClr>
                  <a:buSzTx/>
                  <a:buFontTx/>
                  <a:buNone/>
                  <a:tabLst/>
                  <a:defRPr/>
                </a:pPr>
                <a:r>
                  <a:rPr kumimoji="0" lang="en-US" sz="1200" b="0" i="0" u="none" strike="noStrike" kern="1200" cap="none" spc="0" normalizeH="0" baseline="0" noProof="0" dirty="0">
                    <a:ln>
                      <a:noFill/>
                    </a:ln>
                    <a:solidFill>
                      <a:srgbClr val="002557"/>
                    </a:solidFill>
                    <a:effectLst/>
                    <a:uLnTx/>
                    <a:uFillTx/>
                    <a:latin typeface="Calibri Light" panose="020F0302020204030204"/>
                    <a:ea typeface="Verdana" panose="020B0604030504040204" pitchFamily="34" charset="0"/>
                    <a:cs typeface="Verdana" panose="020B0604030504040204" pitchFamily="34" charset="0"/>
                  </a:rPr>
                  <a:t>Stratification factor: </a:t>
                </a:r>
                <a:br>
                  <a:rPr kumimoji="0" lang="en-US" sz="1200" b="0" i="0" u="none" strike="noStrike" kern="1200" cap="none" spc="0" normalizeH="0" baseline="0" noProof="0" dirty="0">
                    <a:ln>
                      <a:noFill/>
                    </a:ln>
                    <a:solidFill>
                      <a:srgbClr val="002557"/>
                    </a:solidFill>
                    <a:effectLst/>
                    <a:uLnTx/>
                    <a:uFillTx/>
                    <a:latin typeface="Calibri Light" panose="020F0302020204030204"/>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srgbClr val="002557"/>
                    </a:solidFill>
                    <a:effectLst/>
                    <a:uLnTx/>
                    <a:uFillTx/>
                    <a:latin typeface="Calibri Light" panose="020F0302020204030204"/>
                    <a:ea typeface="Verdana" panose="020B0604030504040204" pitchFamily="34" charset="0"/>
                    <a:cs typeface="Verdana" panose="020B0604030504040204" pitchFamily="34" charset="0"/>
                  </a:rPr>
                  <a:t>China vs non-China</a:t>
                </a:r>
                <a:r>
                  <a:rPr kumimoji="0" lang="en-US" sz="1200" b="0" i="0" u="none" strike="noStrike" kern="1200" cap="none" spc="0" normalizeH="0" baseline="30000" noProof="0" dirty="0">
                    <a:ln>
                      <a:noFill/>
                    </a:ln>
                    <a:solidFill>
                      <a:srgbClr val="002557"/>
                    </a:solidFill>
                    <a:effectLst/>
                    <a:uLnTx/>
                    <a:uFillTx/>
                    <a:latin typeface="Calibri Light" panose="020F0302020204030204"/>
                    <a:ea typeface="Verdana" panose="020B0604030504040204" pitchFamily="34" charset="0"/>
                    <a:cs typeface="Verdana" panose="020B0604030504040204" pitchFamily="34" charset="0"/>
                  </a:rPr>
                  <a:t>2</a:t>
                </a:r>
              </a:p>
            </p:txBody>
          </p:sp>
        </p:grpSp>
        <p:sp>
          <p:nvSpPr>
            <p:cNvPr id="49" name="Round Same Side Corner Rectangle 52">
              <a:extLst>
                <a:ext uri="{FF2B5EF4-FFF2-40B4-BE49-F238E27FC236}">
                  <a16:creationId xmlns:a16="http://schemas.microsoft.com/office/drawing/2014/main" id="{0AFFC73B-99F1-9E1E-5B86-F1ADE6B937E8}"/>
                </a:ext>
              </a:extLst>
            </p:cNvPr>
            <p:cNvSpPr/>
            <p:nvPr/>
          </p:nvSpPr>
          <p:spPr bwMode="gray">
            <a:xfrm rot="10800000" flipV="1">
              <a:off x="7141197" y="3378429"/>
              <a:ext cx="2052000" cy="1822476"/>
            </a:xfrm>
            <a:prstGeom prst="round2SameRect">
              <a:avLst>
                <a:gd name="adj1" fmla="val 0"/>
                <a:gd name="adj2" fmla="val 5078"/>
              </a:avLst>
            </a:prstGeom>
            <a:ln w="19050">
              <a:solidFill>
                <a:srgbClr val="008864"/>
              </a:solidFill>
            </a:ln>
          </p:spPr>
          <p:style>
            <a:lnRef idx="2">
              <a:schemeClr val="accent3"/>
            </a:lnRef>
            <a:fillRef idx="1">
              <a:schemeClr val="lt1"/>
            </a:fillRef>
            <a:effectRef idx="0">
              <a:schemeClr val="accent3"/>
            </a:effectRef>
            <a:fontRef idx="minor">
              <a:schemeClr val="dk1"/>
            </a:fontRef>
          </p:style>
          <p:txBody>
            <a:bodyPr lIns="108000" tIns="252000" rIns="108000" anchor="t"/>
            <a:lstStyle/>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50 mg </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QD</a:t>
              </a:r>
              <a:r>
                <a:rPr kumimoji="0" lang="en-US" sz="1200" b="0" i="0" u="none" strike="noStrike" kern="1200" cap="none" spc="0" normalizeH="0" baseline="30000" noProof="0" dirty="0" err="1">
                  <a:ln>
                    <a:noFill/>
                  </a:ln>
                  <a:solidFill>
                    <a:prstClr val="black"/>
                  </a:solidFill>
                  <a:effectLst/>
                  <a:uLnTx/>
                  <a:uFillTx/>
                  <a:latin typeface="Calibri Light" panose="020F0302020204030204"/>
                  <a:ea typeface="+mn-ea"/>
                  <a:cs typeface="+mn-cs"/>
                </a:rPr>
                <a:t>c</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oral</a:t>
              </a:r>
            </a:p>
            <a:p>
              <a:pPr marL="0" marR="0" lvl="0" indent="0" algn="ctr" defTabSz="914400" rtl="0" eaLnBrk="0" fontAlgn="base" latinLnBrk="0" hangingPunct="0">
                <a:lnSpc>
                  <a:spcPct val="100000"/>
                </a:lnSpc>
                <a:spcBef>
                  <a:spcPct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All patients, </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entering Part 2 will receive open-label </a:t>
              </a:r>
              <a:r>
                <a:rPr kumimoji="0" lang="en-US" sz="1200" b="1" i="0" u="none" strike="noStrike" kern="1200" cap="none" spc="0" normalizeH="0" baseline="0" noProof="0" dirty="0" err="1">
                  <a:ln>
                    <a:noFill/>
                  </a:ln>
                  <a:solidFill>
                    <a:prstClr val="black"/>
                  </a:solidFill>
                  <a:effectLst/>
                  <a:uLnTx/>
                  <a:uFillTx/>
                  <a:latin typeface="Calibri Light" panose="020F0302020204030204"/>
                  <a:ea typeface="+mn-ea"/>
                  <a:cs typeface="+mn-cs"/>
                </a:rPr>
                <a:t>pimicotinib</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Rectangle: Top Corners Rounded 7">
              <a:extLst>
                <a:ext uri="{FF2B5EF4-FFF2-40B4-BE49-F238E27FC236}">
                  <a16:creationId xmlns:a16="http://schemas.microsoft.com/office/drawing/2014/main" id="{7A1CC8E8-31F1-33AC-424A-A29C0FF97A76}"/>
                </a:ext>
              </a:extLst>
            </p:cNvPr>
            <p:cNvSpPr/>
            <p:nvPr/>
          </p:nvSpPr>
          <p:spPr bwMode="gray">
            <a:xfrm>
              <a:off x="7141197" y="2491955"/>
              <a:ext cx="2052000" cy="504000"/>
            </a:xfrm>
            <a:prstGeom prst="round2SameRect">
              <a:avLst>
                <a:gd name="adj1" fmla="val 16667"/>
                <a:gd name="adj2" fmla="val 14479"/>
              </a:avLst>
            </a:prstGeom>
            <a:solidFill>
              <a:srgbClr val="0077B6"/>
            </a:solidFill>
            <a:ln w="19050" cap="flat" cmpd="sng" algn="ctr">
              <a:solidFill>
                <a:srgbClr val="0077B6"/>
              </a:solidFill>
              <a:prstDash val="solid"/>
            </a:ln>
            <a:effectLst/>
          </p:spPr>
          <p:txBody>
            <a:bodyPr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t>Open label</a:t>
              </a:r>
              <a:b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t>24 weeks</a:t>
              </a:r>
              <a:r>
                <a:rPr kumimoji="0" lang="en-US" sz="1200" b="1" i="0" u="none" strike="noStrike" kern="1200" cap="none" spc="0" normalizeH="0" baseline="30000" noProof="0" dirty="0">
                  <a:ln>
                    <a:noFill/>
                  </a:ln>
                  <a:solidFill>
                    <a:prstClr val="white"/>
                  </a:solidFill>
                  <a:effectLst/>
                  <a:uLnTx/>
                  <a:uFillTx/>
                  <a:latin typeface="Calibri Light" panose="020F0302020204030204"/>
                  <a:ea typeface="+mn-ea"/>
                  <a:cs typeface="+mn-cs"/>
                </a:rPr>
                <a:t>2</a:t>
              </a:r>
              <a:endParaRPr kumimoji="0" lang="en-US" sz="1200" b="1" i="0" u="none" strike="noStrike" kern="0" cap="none" spc="0" normalizeH="0" baseline="30000" noProof="0" dirty="0">
                <a:ln>
                  <a:noFill/>
                </a:ln>
                <a:solidFill>
                  <a:prstClr val="white"/>
                </a:solidFill>
                <a:effectLst/>
                <a:uLnTx/>
                <a:uFillTx/>
                <a:latin typeface="Calibri Light" panose="020F0302020204030204"/>
                <a:ea typeface="+mn-ea"/>
                <a:cs typeface="+mn-cs"/>
              </a:endParaRPr>
            </a:p>
          </p:txBody>
        </p:sp>
        <p:sp>
          <p:nvSpPr>
            <p:cNvPr id="30" name="Round Same Side Corner Rectangle 53">
              <a:extLst>
                <a:ext uri="{FF2B5EF4-FFF2-40B4-BE49-F238E27FC236}">
                  <a16:creationId xmlns:a16="http://schemas.microsoft.com/office/drawing/2014/main" id="{AD9DC76E-ABB7-68D8-F235-3A8DFFD3A021}"/>
                </a:ext>
              </a:extLst>
            </p:cNvPr>
            <p:cNvSpPr/>
            <p:nvPr/>
          </p:nvSpPr>
          <p:spPr bwMode="gray">
            <a:xfrm>
              <a:off x="7141197" y="3187379"/>
              <a:ext cx="2052000" cy="339210"/>
            </a:xfrm>
            <a:prstGeom prst="round2SameRect">
              <a:avLst/>
            </a:prstGeom>
            <a:solidFill>
              <a:srgbClr val="008864"/>
            </a:solidFill>
            <a:ln w="19050">
              <a:solidFill>
                <a:srgbClr val="0088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Light" panose="020F0302020204030204"/>
                  <a:ea typeface="+mn-ea"/>
                  <a:cs typeface="+mn-cs"/>
                </a:rPr>
                <a:t>Pimicotinib</a:t>
              </a:r>
              <a:endParaRPr kumimoji="0" lang="en-US" sz="12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9" name="Round Same Side Corner Rectangle 52">
              <a:extLst>
                <a:ext uri="{FF2B5EF4-FFF2-40B4-BE49-F238E27FC236}">
                  <a16:creationId xmlns:a16="http://schemas.microsoft.com/office/drawing/2014/main" id="{F1836D9D-8E56-67F6-9110-59301E8269C7}"/>
                </a:ext>
              </a:extLst>
            </p:cNvPr>
            <p:cNvSpPr/>
            <p:nvPr/>
          </p:nvSpPr>
          <p:spPr bwMode="gray">
            <a:xfrm rot="10800000" flipV="1">
              <a:off x="9500237" y="3378429"/>
              <a:ext cx="2052000" cy="720000"/>
            </a:xfrm>
            <a:prstGeom prst="round2SameRect">
              <a:avLst>
                <a:gd name="adj1" fmla="val 0"/>
                <a:gd name="adj2" fmla="val 11363"/>
              </a:avLst>
            </a:prstGeom>
            <a:ln w="19050">
              <a:solidFill>
                <a:srgbClr val="008864"/>
              </a:solidFill>
            </a:ln>
          </p:spPr>
          <p:style>
            <a:lnRef idx="2">
              <a:schemeClr val="accent3"/>
            </a:lnRef>
            <a:fillRef idx="1">
              <a:schemeClr val="lt1"/>
            </a:fillRef>
            <a:effectRef idx="0">
              <a:schemeClr val="accent3"/>
            </a:effectRef>
            <a:fontRef idx="minor">
              <a:schemeClr val="dk1"/>
            </a:fontRef>
          </p:style>
          <p:txBody>
            <a:bodyPr lIns="108000" tIns="252000" rIns="108000" anchor="t"/>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50 mg </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QD</a:t>
              </a:r>
              <a:r>
                <a:rPr kumimoji="0" lang="en-US" sz="1200" b="0" i="0" u="none" strike="noStrike" kern="1200" cap="none" spc="0" normalizeH="0" baseline="30000" noProof="0" dirty="0" err="1">
                  <a:ln>
                    <a:noFill/>
                  </a:ln>
                  <a:solidFill>
                    <a:prstClr val="black"/>
                  </a:solidFill>
                  <a:effectLst/>
                  <a:uLnTx/>
                  <a:uFillTx/>
                  <a:latin typeface="Calibri Light" panose="020F0302020204030204"/>
                  <a:ea typeface="+mn-ea"/>
                  <a:cs typeface="+mn-cs"/>
                </a:rPr>
                <a:t>c</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oral</a:t>
              </a:r>
            </a:p>
          </p:txBody>
        </p:sp>
        <p:sp>
          <p:nvSpPr>
            <p:cNvPr id="9" name="Rectangle: Top Corners Rounded 8">
              <a:extLst>
                <a:ext uri="{FF2B5EF4-FFF2-40B4-BE49-F238E27FC236}">
                  <a16:creationId xmlns:a16="http://schemas.microsoft.com/office/drawing/2014/main" id="{484DABDF-456C-51CD-BAFD-6001D350164D}"/>
                </a:ext>
              </a:extLst>
            </p:cNvPr>
            <p:cNvSpPr/>
            <p:nvPr/>
          </p:nvSpPr>
          <p:spPr bwMode="gray">
            <a:xfrm>
              <a:off x="9500237" y="2491955"/>
              <a:ext cx="2052000" cy="504000"/>
            </a:xfrm>
            <a:prstGeom prst="round2SameRect">
              <a:avLst>
                <a:gd name="adj1" fmla="val 16667"/>
                <a:gd name="adj2" fmla="val 14479"/>
              </a:avLst>
            </a:prstGeom>
            <a:solidFill>
              <a:srgbClr val="0077B6"/>
            </a:solidFill>
            <a:ln w="19050" cap="flat" cmpd="sng" algn="ctr">
              <a:solidFill>
                <a:srgbClr val="0077B6"/>
              </a:solidFill>
              <a:prstDash val="solid"/>
            </a:ln>
            <a:effectLst/>
          </p:spPr>
          <p:txBody>
            <a:bodyPr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t>Open-label</a:t>
              </a:r>
              <a:b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t>extension</a:t>
              </a:r>
              <a:r>
                <a:rPr kumimoji="0" lang="en-US" sz="1200" b="1" i="0" u="none" strike="noStrike" kern="1200" cap="none" spc="0" normalizeH="0" baseline="30000" noProof="0" dirty="0">
                  <a:ln>
                    <a:noFill/>
                  </a:ln>
                  <a:solidFill>
                    <a:prstClr val="white"/>
                  </a:solidFill>
                  <a:effectLst/>
                  <a:uLnTx/>
                  <a:uFillTx/>
                  <a:latin typeface="Calibri Light" panose="020F0302020204030204"/>
                  <a:ea typeface="+mn-ea"/>
                  <a:cs typeface="+mn-cs"/>
                </a:rPr>
                <a:t>d,2</a:t>
              </a:r>
              <a:endParaRPr kumimoji="0" lang="en-US" sz="1200" b="1" i="0" u="none" strike="noStrike" kern="0" cap="none" spc="0" normalizeH="0" baseline="30000" noProof="0" dirty="0">
                <a:ln>
                  <a:noFill/>
                </a:ln>
                <a:solidFill>
                  <a:prstClr val="white"/>
                </a:solidFill>
                <a:effectLst/>
                <a:uLnTx/>
                <a:uFillTx/>
                <a:latin typeface="Calibri Light" panose="020F0302020204030204"/>
                <a:ea typeface="+mn-ea"/>
                <a:cs typeface="+mn-cs"/>
              </a:endParaRPr>
            </a:p>
          </p:txBody>
        </p:sp>
        <p:sp>
          <p:nvSpPr>
            <p:cNvPr id="40" name="Round Same Side Corner Rectangle 53">
              <a:extLst>
                <a:ext uri="{FF2B5EF4-FFF2-40B4-BE49-F238E27FC236}">
                  <a16:creationId xmlns:a16="http://schemas.microsoft.com/office/drawing/2014/main" id="{7EFB35DD-432C-9B96-1BD1-BD77EF4826E7}"/>
                </a:ext>
              </a:extLst>
            </p:cNvPr>
            <p:cNvSpPr/>
            <p:nvPr/>
          </p:nvSpPr>
          <p:spPr bwMode="gray">
            <a:xfrm>
              <a:off x="9500237" y="3187379"/>
              <a:ext cx="2052000" cy="339210"/>
            </a:xfrm>
            <a:prstGeom prst="round2SameRect">
              <a:avLst/>
            </a:prstGeom>
            <a:solidFill>
              <a:srgbClr val="008864"/>
            </a:solidFill>
            <a:ln w="19050">
              <a:solidFill>
                <a:srgbClr val="0088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Light" panose="020F0302020204030204"/>
                  <a:ea typeface="+mn-ea"/>
                  <a:cs typeface="+mn-cs"/>
                </a:rPr>
                <a:t>Pimicotinib</a:t>
              </a:r>
              <a:endParaRPr kumimoji="0" lang="en-US" sz="12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43" name="Rectangle 42">
              <a:extLst>
                <a:ext uri="{FF2B5EF4-FFF2-40B4-BE49-F238E27FC236}">
                  <a16:creationId xmlns:a16="http://schemas.microsoft.com/office/drawing/2014/main" id="{406EBCB0-D5AB-3FA2-E49E-92B6010F4304}"/>
                </a:ext>
              </a:extLst>
            </p:cNvPr>
            <p:cNvSpPr/>
            <p:nvPr/>
          </p:nvSpPr>
          <p:spPr bwMode="gray">
            <a:xfrm>
              <a:off x="6376845" y="3347278"/>
              <a:ext cx="507342" cy="354351"/>
            </a:xfrm>
            <a:prstGeom prst="rect">
              <a:avLst/>
            </a:prstGeom>
            <a:no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endParaRPr kumimoji="0" lang="en-US" sz="1600" b="0" i="0" u="none" strike="noStrike" kern="0" cap="none" spc="0" normalizeH="0" baseline="0" noProof="0" dirty="0">
                <a:ln>
                  <a:noFill/>
                </a:ln>
                <a:solidFill>
                  <a:srgbClr val="FFFFFF"/>
                </a:solidFill>
                <a:effectLst/>
                <a:uLnTx/>
                <a:uFillTx/>
                <a:latin typeface="Calibri Light" panose="020F0302020204030204"/>
                <a:ea typeface="+mn-ea"/>
                <a:cs typeface="+mn-cs"/>
              </a:endParaRPr>
            </a:p>
          </p:txBody>
        </p:sp>
        <p:sp>
          <p:nvSpPr>
            <p:cNvPr id="44" name="Rectangle 43">
              <a:extLst>
                <a:ext uri="{FF2B5EF4-FFF2-40B4-BE49-F238E27FC236}">
                  <a16:creationId xmlns:a16="http://schemas.microsoft.com/office/drawing/2014/main" id="{BB69ADD2-163F-B29F-557E-3210F9748428}"/>
                </a:ext>
              </a:extLst>
            </p:cNvPr>
            <p:cNvSpPr/>
            <p:nvPr/>
          </p:nvSpPr>
          <p:spPr bwMode="gray">
            <a:xfrm>
              <a:off x="4602144" y="4365486"/>
              <a:ext cx="1440000" cy="202620"/>
            </a:xfrm>
            <a:prstGeom prst="rect">
              <a:avLst/>
            </a:prstGeom>
            <a:noFill/>
            <a:ln w="9525"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endParaRPr kumimoji="0" lang="en-US" sz="1600" b="0" i="0" u="none" strike="noStrike" kern="0" cap="none" spc="0" normalizeH="0" baseline="0" noProof="0" dirty="0">
                <a:ln>
                  <a:noFill/>
                </a:ln>
                <a:solidFill>
                  <a:srgbClr val="FFFFFF"/>
                </a:solidFill>
                <a:effectLst/>
                <a:uLnTx/>
                <a:uFillTx/>
                <a:latin typeface="Calibri Light" panose="020F0302020204030204"/>
                <a:ea typeface="+mn-ea"/>
                <a:cs typeface="+mn-cs"/>
              </a:endParaRPr>
            </a:p>
          </p:txBody>
        </p:sp>
        <p:sp>
          <p:nvSpPr>
            <p:cNvPr id="7" name="Rectangle: Top Corners Rounded 6">
              <a:extLst>
                <a:ext uri="{FF2B5EF4-FFF2-40B4-BE49-F238E27FC236}">
                  <a16:creationId xmlns:a16="http://schemas.microsoft.com/office/drawing/2014/main" id="{4C69AB1C-8CCA-BA8E-A9D0-FD2CF1DA1D62}"/>
                </a:ext>
              </a:extLst>
            </p:cNvPr>
            <p:cNvSpPr/>
            <p:nvPr/>
          </p:nvSpPr>
          <p:spPr bwMode="gray">
            <a:xfrm>
              <a:off x="4782158" y="2491955"/>
              <a:ext cx="2052000" cy="504000"/>
            </a:xfrm>
            <a:prstGeom prst="round2SameRect">
              <a:avLst>
                <a:gd name="adj1" fmla="val 16667"/>
                <a:gd name="adj2" fmla="val 14479"/>
              </a:avLst>
            </a:prstGeom>
            <a:solidFill>
              <a:srgbClr val="0077B6"/>
            </a:solidFill>
            <a:ln w="19050" cap="flat" cmpd="sng" algn="ctr">
              <a:solidFill>
                <a:srgbClr val="0077B6"/>
              </a:solidFill>
              <a:prstDash val="solid"/>
            </a:ln>
            <a:effectLst/>
          </p:spPr>
          <p:txBody>
            <a:bodyPr rtlCol="0" anchor="ctr" anchorCtr="0"/>
            <a:lstStyle/>
            <a:p>
              <a:pPr marL="0" marR="0" lvl="0" indent="0" algn="ctr" defTabSz="914400" rtl="0" eaLnBrk="1" fontAlgn="auto" latinLnBrk="0" hangingPunct="1">
                <a:lnSpc>
                  <a:spcPct val="100000"/>
                </a:lnSpc>
                <a:spcBef>
                  <a:spcPts val="300"/>
                </a:spcBef>
                <a:spcAft>
                  <a:spcPts val="300"/>
                </a:spcAft>
                <a:buClr>
                  <a:prstClr val="white"/>
                </a:buClr>
                <a:buSzPct val="100000"/>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t>Double blind</a:t>
              </a:r>
              <a:br>
                <a:rPr kumimoji="0" lang="en-US" sz="1200"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200" b="1" i="0" u="none" strike="noStrike" kern="0" cap="none" spc="0" normalizeH="0" baseline="0" noProof="0" dirty="0">
                  <a:ln>
                    <a:noFill/>
                  </a:ln>
                  <a:solidFill>
                    <a:prstClr val="white"/>
                  </a:solidFill>
                  <a:effectLst/>
                  <a:uLnTx/>
                  <a:uFillTx/>
                  <a:latin typeface="Calibri Light" panose="020F0302020204030204"/>
                  <a:ea typeface="+mn-ea"/>
                  <a:cs typeface="+mn-cs"/>
                </a:rPr>
                <a:t>24 weeks</a:t>
              </a:r>
              <a:r>
                <a:rPr kumimoji="0" lang="en-US" sz="1200" b="1" i="0" u="none" strike="noStrike" kern="0" cap="none" spc="0" normalizeH="0" baseline="30000" noProof="0" dirty="0">
                  <a:ln>
                    <a:noFill/>
                  </a:ln>
                  <a:solidFill>
                    <a:prstClr val="white"/>
                  </a:solidFill>
                  <a:effectLst/>
                  <a:uLnTx/>
                  <a:uFillTx/>
                  <a:latin typeface="Calibri Light" panose="020F0302020204030204"/>
                  <a:ea typeface="+mn-ea"/>
                  <a:cs typeface="+mn-cs"/>
                </a:rPr>
                <a:t>2</a:t>
              </a:r>
            </a:p>
          </p:txBody>
        </p:sp>
        <p:sp>
          <p:nvSpPr>
            <p:cNvPr id="17" name="Round Same Side Corner Rectangle 52">
              <a:extLst>
                <a:ext uri="{FF2B5EF4-FFF2-40B4-BE49-F238E27FC236}">
                  <a16:creationId xmlns:a16="http://schemas.microsoft.com/office/drawing/2014/main" id="{E985E2B2-7354-F5BE-0E57-7AE4051E47A2}"/>
                </a:ext>
              </a:extLst>
            </p:cNvPr>
            <p:cNvSpPr/>
            <p:nvPr/>
          </p:nvSpPr>
          <p:spPr bwMode="gray">
            <a:xfrm rot="10800000" flipV="1">
              <a:off x="4782158" y="3378429"/>
              <a:ext cx="2052000" cy="720000"/>
            </a:xfrm>
            <a:prstGeom prst="round2SameRect">
              <a:avLst>
                <a:gd name="adj1" fmla="val 0"/>
                <a:gd name="adj2" fmla="val 11363"/>
              </a:avLst>
            </a:prstGeom>
            <a:ln w="19050">
              <a:solidFill>
                <a:srgbClr val="008864"/>
              </a:solidFill>
            </a:ln>
          </p:spPr>
          <p:style>
            <a:lnRef idx="2">
              <a:schemeClr val="accent3"/>
            </a:lnRef>
            <a:fillRef idx="1">
              <a:schemeClr val="lt1"/>
            </a:fillRef>
            <a:effectRef idx="0">
              <a:schemeClr val="accent3"/>
            </a:effectRef>
            <a:fontRef idx="minor">
              <a:schemeClr val="dk1"/>
            </a:fontRef>
          </p:style>
          <p:txBody>
            <a:bodyPr lIns="108000" tIns="252000" rIns="108000" anchor="t"/>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50 mg QD,</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oral</a:t>
              </a:r>
            </a:p>
          </p:txBody>
        </p:sp>
        <p:sp>
          <p:nvSpPr>
            <p:cNvPr id="18" name="Round Same Side Corner Rectangle 53">
              <a:extLst>
                <a:ext uri="{FF2B5EF4-FFF2-40B4-BE49-F238E27FC236}">
                  <a16:creationId xmlns:a16="http://schemas.microsoft.com/office/drawing/2014/main" id="{F6593BB0-F3F6-28CB-06B0-C1FC49F5F1B8}"/>
                </a:ext>
              </a:extLst>
            </p:cNvPr>
            <p:cNvSpPr/>
            <p:nvPr/>
          </p:nvSpPr>
          <p:spPr bwMode="gray">
            <a:xfrm>
              <a:off x="4782158" y="3187379"/>
              <a:ext cx="2052000" cy="339210"/>
            </a:xfrm>
            <a:prstGeom prst="round2SameRect">
              <a:avLst/>
            </a:prstGeom>
            <a:solidFill>
              <a:srgbClr val="008864"/>
            </a:solidFill>
            <a:ln w="19050">
              <a:solidFill>
                <a:srgbClr val="0088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Light" panose="020F0302020204030204"/>
                  <a:ea typeface="+mn-ea"/>
                  <a:cs typeface="+mn-cs"/>
                </a:rPr>
                <a:t>Pimicotinib</a:t>
              </a:r>
              <a:r>
                <a:rPr kumimoji="0" lang="en-US" sz="1200" b="1" i="0" u="none" strike="noStrike" kern="1200" cap="none" spc="0" normalizeH="0" baseline="0" noProof="0" dirty="0">
                  <a:ln>
                    <a:noFill/>
                  </a:ln>
                  <a:solidFill>
                    <a:srgbClr val="FFFFFF"/>
                  </a:solidFill>
                  <a:effectLst/>
                  <a:uLnTx/>
                  <a:uFillTx/>
                  <a:latin typeface="Calibri Light" panose="020F0302020204030204"/>
                  <a:ea typeface="+mn-ea"/>
                  <a:cs typeface="+mn-cs"/>
                </a:rPr>
                <a:t> (n=63)</a:t>
              </a:r>
            </a:p>
          </p:txBody>
        </p:sp>
        <p:sp>
          <p:nvSpPr>
            <p:cNvPr id="56" name="Round Same Side Corner Rectangle 52">
              <a:extLst>
                <a:ext uri="{FF2B5EF4-FFF2-40B4-BE49-F238E27FC236}">
                  <a16:creationId xmlns:a16="http://schemas.microsoft.com/office/drawing/2014/main" id="{BC3C506D-7F63-780F-B6DE-9E240185B686}"/>
                </a:ext>
              </a:extLst>
            </p:cNvPr>
            <p:cNvSpPr/>
            <p:nvPr/>
          </p:nvSpPr>
          <p:spPr bwMode="gray">
            <a:xfrm rot="10800000" flipV="1">
              <a:off x="4782158" y="4480904"/>
              <a:ext cx="2052000" cy="720000"/>
            </a:xfrm>
            <a:prstGeom prst="round2SameRect">
              <a:avLst>
                <a:gd name="adj1" fmla="val 0"/>
                <a:gd name="adj2" fmla="val 11363"/>
              </a:avLst>
            </a:prstGeom>
            <a:ln w="19050">
              <a:solidFill>
                <a:schemeClr val="accent3"/>
              </a:solidFill>
            </a:ln>
          </p:spPr>
          <p:style>
            <a:lnRef idx="2">
              <a:schemeClr val="accent3"/>
            </a:lnRef>
            <a:fillRef idx="1">
              <a:schemeClr val="lt1"/>
            </a:fillRef>
            <a:effectRef idx="0">
              <a:schemeClr val="accent3"/>
            </a:effectRef>
            <a:fontRef idx="minor">
              <a:schemeClr val="dk1"/>
            </a:fontRef>
          </p:style>
          <p:txBody>
            <a:bodyPr lIns="108000" tIns="324000" rIns="108000" anchor="t"/>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Placebo</a:t>
              </a:r>
            </a:p>
          </p:txBody>
        </p:sp>
        <p:sp>
          <p:nvSpPr>
            <p:cNvPr id="58" name="Round Same Side Corner Rectangle 53">
              <a:extLst>
                <a:ext uri="{FF2B5EF4-FFF2-40B4-BE49-F238E27FC236}">
                  <a16:creationId xmlns:a16="http://schemas.microsoft.com/office/drawing/2014/main" id="{EA7891D0-908E-45F0-61C9-568931884A75}"/>
                </a:ext>
              </a:extLst>
            </p:cNvPr>
            <p:cNvSpPr/>
            <p:nvPr/>
          </p:nvSpPr>
          <p:spPr bwMode="gray">
            <a:xfrm>
              <a:off x="4782158" y="4289854"/>
              <a:ext cx="2052000" cy="339210"/>
            </a:xfrm>
            <a:prstGeom prst="round2SameRect">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Light" panose="020F0302020204030204"/>
                  <a:ea typeface="+mn-ea"/>
                  <a:cs typeface="+mn-cs"/>
                </a:rPr>
                <a:t>Placebo (n=31)</a:t>
              </a:r>
            </a:p>
          </p:txBody>
        </p:sp>
        <p:cxnSp>
          <p:nvCxnSpPr>
            <p:cNvPr id="69" name="Connector: Elbow 68">
              <a:extLst>
                <a:ext uri="{FF2B5EF4-FFF2-40B4-BE49-F238E27FC236}">
                  <a16:creationId xmlns:a16="http://schemas.microsoft.com/office/drawing/2014/main" id="{A1443D22-E8C8-B79F-87AB-FC4908042AA0}"/>
                </a:ext>
              </a:extLst>
            </p:cNvPr>
            <p:cNvCxnSpPr>
              <a:cxnSpLocks/>
              <a:stCxn id="14" idx="0"/>
              <a:endCxn id="18" idx="2"/>
            </p:cNvCxnSpPr>
            <p:nvPr/>
          </p:nvCxnSpPr>
          <p:spPr>
            <a:xfrm rot="5400000" flipH="1" flipV="1">
              <a:off x="4394291" y="3423078"/>
              <a:ext cx="453960" cy="321773"/>
            </a:xfrm>
            <a:prstGeom prst="bentConnector2">
              <a:avLst/>
            </a:prstGeom>
            <a:ln w="19050">
              <a:solidFill>
                <a:srgbClr val="002557"/>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63DCDAAC-172D-F058-D859-59092303F588}"/>
                </a:ext>
              </a:extLst>
            </p:cNvPr>
            <p:cNvCxnSpPr>
              <a:cxnSpLocks/>
              <a:stCxn id="14" idx="4"/>
              <a:endCxn id="56" idx="0"/>
            </p:cNvCxnSpPr>
            <p:nvPr/>
          </p:nvCxnSpPr>
          <p:spPr>
            <a:xfrm rot="16200000" flipH="1">
              <a:off x="4394291" y="4453037"/>
              <a:ext cx="453960" cy="321773"/>
            </a:xfrm>
            <a:prstGeom prst="bentConnector2">
              <a:avLst/>
            </a:prstGeom>
            <a:ln w="19050">
              <a:solidFill>
                <a:srgbClr val="002557"/>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471CA7D-1823-9846-A821-D6600DE39F82}"/>
                </a:ext>
              </a:extLst>
            </p:cNvPr>
            <p:cNvCxnSpPr>
              <a:stCxn id="18" idx="0"/>
              <a:endCxn id="30" idx="2"/>
            </p:cNvCxnSpPr>
            <p:nvPr/>
          </p:nvCxnSpPr>
          <p:spPr>
            <a:xfrm>
              <a:off x="6834158" y="3356984"/>
              <a:ext cx="307039" cy="0"/>
            </a:xfrm>
            <a:prstGeom prst="line">
              <a:avLst/>
            </a:prstGeom>
            <a:ln w="19050">
              <a:solidFill>
                <a:srgbClr val="002557"/>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71C8366A-31C1-6BF5-ACCD-5BB463CC4F92}"/>
                </a:ext>
              </a:extLst>
            </p:cNvPr>
            <p:cNvCxnSpPr>
              <a:stCxn id="56" idx="2"/>
              <a:endCxn id="30" idx="2"/>
            </p:cNvCxnSpPr>
            <p:nvPr/>
          </p:nvCxnSpPr>
          <p:spPr>
            <a:xfrm flipV="1">
              <a:off x="6834158" y="3356984"/>
              <a:ext cx="307039" cy="1483920"/>
            </a:xfrm>
            <a:prstGeom prst="bentConnector3">
              <a:avLst/>
            </a:prstGeom>
            <a:ln w="19050">
              <a:solidFill>
                <a:srgbClr val="002557"/>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51A71DA-EA1A-F1F1-3812-75A1890B5B86}"/>
                </a:ext>
              </a:extLst>
            </p:cNvPr>
            <p:cNvCxnSpPr>
              <a:cxnSpLocks/>
              <a:stCxn id="30" idx="0"/>
              <a:endCxn id="40" idx="2"/>
            </p:cNvCxnSpPr>
            <p:nvPr/>
          </p:nvCxnSpPr>
          <p:spPr>
            <a:xfrm>
              <a:off x="9193197" y="3356984"/>
              <a:ext cx="307040" cy="0"/>
            </a:xfrm>
            <a:prstGeom prst="line">
              <a:avLst/>
            </a:prstGeom>
            <a:ln w="19050">
              <a:solidFill>
                <a:srgbClr val="002557"/>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3" name="Title 3">
            <a:extLst>
              <a:ext uri="{FF2B5EF4-FFF2-40B4-BE49-F238E27FC236}">
                <a16:creationId xmlns:a16="http://schemas.microsoft.com/office/drawing/2014/main" id="{82EEF39C-64F6-95C3-BA33-2EAE735117AE}"/>
              </a:ext>
            </a:extLst>
          </p:cNvPr>
          <p:cNvSpPr txBox="1">
            <a:spLocks/>
          </p:cNvSpPr>
          <p:nvPr/>
        </p:nvSpPr>
        <p:spPr>
          <a:xfrm>
            <a:off x="686518" y="181428"/>
            <a:ext cx="10972800" cy="469096"/>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1" kern="1200">
                <a:solidFill>
                  <a:srgbClr val="002557"/>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557"/>
                </a:solidFill>
                <a:effectLst/>
                <a:uLnTx/>
                <a:uFillTx/>
                <a:latin typeface="Calibri Light" panose="020F0302020204030204"/>
                <a:ea typeface="+mj-ea"/>
                <a:cs typeface="Arial" panose="020B0604020202020204" pitchFamily="34" charset="0"/>
              </a:rPr>
              <a:t>Methods</a:t>
            </a:r>
            <a:endParaRPr kumimoji="0" lang="en-US" sz="2800" b="0" i="0" u="none" strike="noStrike" kern="1200" cap="none" spc="0" normalizeH="0" baseline="30000" noProof="0" dirty="0">
              <a:ln>
                <a:noFill/>
              </a:ln>
              <a:solidFill>
                <a:srgbClr val="002557"/>
              </a:solidFill>
              <a:effectLst/>
              <a:uLnTx/>
              <a:uFillTx/>
              <a:latin typeface="Calibri Light" panose="020F0302020204030204"/>
              <a:ea typeface="+mj-ea"/>
              <a:cs typeface="Arial" panose="020B0604020202020204" pitchFamily="34" charset="0"/>
            </a:endParaRPr>
          </a:p>
        </p:txBody>
      </p:sp>
    </p:spTree>
    <p:extLst>
      <p:ext uri="{BB962C8B-B14F-4D97-AF65-F5344CB8AC3E}">
        <p14:creationId xmlns:p14="http://schemas.microsoft.com/office/powerpoint/2010/main" val="20279697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4BB59-711E-6221-87AE-52DB74E71DE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3F9458-C5CB-63A5-0413-A9E0AB828F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323F9458-C5CB-63A5-0413-A9E0AB828F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Footer Placeholder 4">
            <a:extLst>
              <a:ext uri="{FF2B5EF4-FFF2-40B4-BE49-F238E27FC236}">
                <a16:creationId xmlns:a16="http://schemas.microsoft.com/office/drawing/2014/main" id="{DE6966B2-B62B-0C1C-3F64-9A82A144412E}"/>
              </a:ext>
            </a:extLst>
          </p:cNvPr>
          <p:cNvSpPr>
            <a:spLocks noGrp="1"/>
          </p:cNvSpPr>
          <p:nvPr>
            <p:ph type="ftr" sz="quarter" idx="14"/>
          </p:nvPr>
        </p:nvSpPr>
        <p:spPr>
          <a:xfrm>
            <a:off x="640080" y="6127750"/>
            <a:ext cx="10944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Data cutoff date Sep 23, 2024</a:t>
            </a:r>
            <a:br>
              <a:rPr kumimoji="0" lang="en-US" sz="950" b="0" i="0" u="none" strike="noStrike" kern="1200" cap="none" spc="0" normalizeH="0" baseline="30000" noProof="0" dirty="0">
                <a:ln>
                  <a:noFill/>
                </a:ln>
                <a:solidFill>
                  <a:prstClr val="black">
                    <a:tint val="75000"/>
                  </a:prstClr>
                </a:solidFill>
                <a:effectLst/>
                <a:uLnTx/>
                <a:uFillTx/>
                <a:latin typeface="Calibri" panose="020F0502020204030204"/>
                <a:ea typeface="+mn-ea"/>
                <a:cs typeface="+mn-cs"/>
              </a:rPr>
            </a:b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a</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This</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patient initially experienced a decrease in tumor size of 52% (PR) by Week 13 and then a subsequent increase of 38% (PD) at Week 25; however, by Week 37 the tumor size had reduced by 62% (PR), and patient was still on treatment</a:t>
            </a:r>
          </a:p>
        </p:txBody>
      </p:sp>
      <p:sp>
        <p:nvSpPr>
          <p:cNvPr id="4" name="Title 3">
            <a:extLst>
              <a:ext uri="{FF2B5EF4-FFF2-40B4-BE49-F238E27FC236}">
                <a16:creationId xmlns:a16="http://schemas.microsoft.com/office/drawing/2014/main" id="{9BBA5687-CE9F-4C4C-928E-F9884F5D4B04}"/>
              </a:ext>
            </a:extLst>
          </p:cNvPr>
          <p:cNvSpPr>
            <a:spLocks noGrp="1"/>
          </p:cNvSpPr>
          <p:nvPr>
            <p:ph type="title"/>
          </p:nvPr>
        </p:nvSpPr>
        <p:spPr>
          <a:xfrm>
            <a:off x="639763" y="497239"/>
            <a:ext cx="10972800" cy="1371600"/>
          </a:xfrm>
        </p:spPr>
        <p:txBody>
          <a:bodyPr vert="horz">
            <a:normAutofit/>
          </a:bodyPr>
          <a:lstStyle/>
          <a:p>
            <a:r>
              <a:rPr lang="en-US" dirty="0" err="1"/>
              <a:t>Pimicotinib</a:t>
            </a:r>
            <a:r>
              <a:rPr lang="en-US" dirty="0"/>
              <a:t> resulted in substantial reductions in </a:t>
            </a:r>
            <a:br>
              <a:rPr lang="en-US" dirty="0"/>
            </a:br>
            <a:r>
              <a:rPr lang="en-US" dirty="0"/>
              <a:t>tumor size</a:t>
            </a:r>
          </a:p>
        </p:txBody>
      </p:sp>
      <p:sp>
        <p:nvSpPr>
          <p:cNvPr id="7" name="Content Placeholder 6">
            <a:extLst>
              <a:ext uri="{FF2B5EF4-FFF2-40B4-BE49-F238E27FC236}">
                <a16:creationId xmlns:a16="http://schemas.microsoft.com/office/drawing/2014/main" id="{63F33633-8D15-3DA5-D039-8C936D472AD8}"/>
              </a:ext>
            </a:extLst>
          </p:cNvPr>
          <p:cNvSpPr>
            <a:spLocks noGrp="1"/>
          </p:cNvSpPr>
          <p:nvPr>
            <p:ph sz="quarter" idx="13"/>
          </p:nvPr>
        </p:nvSpPr>
        <p:spPr>
          <a:xfrm>
            <a:off x="639763" y="1960775"/>
            <a:ext cx="10972800" cy="4022725"/>
          </a:xfrm>
        </p:spPr>
        <p:txBody>
          <a:bodyPr>
            <a:normAutofit/>
          </a:bodyPr>
          <a:lstStyle/>
          <a:p>
            <a:pPr marL="0" indent="0">
              <a:buNone/>
            </a:pPr>
            <a:r>
              <a:rPr lang="en-US" sz="1600" dirty="0"/>
              <a:t>By the data cutoff, 58 of 63 patients (92.1%) in the </a:t>
            </a:r>
            <a:r>
              <a:rPr lang="en-US" sz="1600" dirty="0" err="1"/>
              <a:t>pimicotinib</a:t>
            </a:r>
            <a:r>
              <a:rPr lang="en-US" sz="1600" dirty="0"/>
              <a:t> group had a decrease in tumor size per BIRC based </a:t>
            </a:r>
            <a:br>
              <a:rPr lang="en-US" sz="1600" dirty="0"/>
            </a:br>
            <a:r>
              <a:rPr lang="en-US" sz="1600" dirty="0"/>
              <a:t>on RECIST v1.1</a:t>
            </a:r>
          </a:p>
        </p:txBody>
      </p:sp>
      <p:sp>
        <p:nvSpPr>
          <p:cNvPr id="2" name="object 138">
            <a:extLst>
              <a:ext uri="{FF2B5EF4-FFF2-40B4-BE49-F238E27FC236}">
                <a16:creationId xmlns:a16="http://schemas.microsoft.com/office/drawing/2014/main" id="{76F13AD8-180C-E82F-AC30-98EE2F072620}"/>
              </a:ext>
            </a:extLst>
          </p:cNvPr>
          <p:cNvSpPr txBox="1"/>
          <p:nvPr/>
        </p:nvSpPr>
        <p:spPr>
          <a:xfrm>
            <a:off x="2594644" y="2656375"/>
            <a:ext cx="7002711" cy="258217"/>
          </a:xfrm>
          <a:prstGeom prst="rect">
            <a:avLst/>
          </a:prstGeom>
        </p:spPr>
        <p:txBody>
          <a:bodyPr vert="horz" wrap="square" lIns="0" tIns="0" rIns="0" bIns="0" rtlCol="0">
            <a:noAutofit/>
          </a:bodyPr>
          <a:lstStyle/>
          <a:p>
            <a:pPr marL="24055" marR="9620" lvl="0" indent="0" algn="ctr" defTabSz="914400" rtl="0" eaLnBrk="1" fontAlgn="auto" latinLnBrk="0" hangingPunct="1">
              <a:lnSpc>
                <a:spcPct val="103699"/>
              </a:lnSpc>
              <a:spcBef>
                <a:spcPts val="151"/>
              </a:spcBef>
              <a:spcAft>
                <a:spcPts val="0"/>
              </a:spcAft>
              <a:buClrTx/>
              <a:buSzTx/>
              <a:buFontTx/>
              <a:buNone/>
              <a:tabLst/>
              <a:defRPr/>
            </a:pPr>
            <a:r>
              <a:rPr kumimoji="0" lang="en-US" sz="1600" b="1" i="0" u="none" strike="noStrike" kern="1200" cap="none" spc="-48" normalizeH="0" baseline="0" noProof="0" dirty="0">
                <a:ln>
                  <a:noFill/>
                </a:ln>
                <a:solidFill>
                  <a:srgbClr val="002557"/>
                </a:solidFill>
                <a:effectLst/>
                <a:uLnTx/>
                <a:uFillTx/>
                <a:latin typeface="Calibri Light" panose="020F0302020204030204"/>
                <a:ea typeface="+mn-ea"/>
                <a:cs typeface="Arial"/>
              </a:rPr>
              <a:t>Best percentage change from baseline for individual patients</a:t>
            </a:r>
          </a:p>
        </p:txBody>
      </p:sp>
      <p:grpSp>
        <p:nvGrpSpPr>
          <p:cNvPr id="10" name="Group 9">
            <a:extLst>
              <a:ext uri="{FF2B5EF4-FFF2-40B4-BE49-F238E27FC236}">
                <a16:creationId xmlns:a16="http://schemas.microsoft.com/office/drawing/2014/main" id="{A77ECE47-52E2-69F5-2309-09AFF8069462}"/>
              </a:ext>
            </a:extLst>
          </p:cNvPr>
          <p:cNvGrpSpPr/>
          <p:nvPr/>
        </p:nvGrpSpPr>
        <p:grpSpPr>
          <a:xfrm>
            <a:off x="4240816" y="5706540"/>
            <a:ext cx="3710368" cy="144250"/>
            <a:chOff x="3401966" y="3015634"/>
            <a:chExt cx="3710368" cy="144250"/>
          </a:xfrm>
        </p:grpSpPr>
        <p:sp>
          <p:nvSpPr>
            <p:cNvPr id="15" name="TextBox 14">
              <a:extLst>
                <a:ext uri="{FF2B5EF4-FFF2-40B4-BE49-F238E27FC236}">
                  <a16:creationId xmlns:a16="http://schemas.microsoft.com/office/drawing/2014/main" id="{329C89F8-A404-8E43-2D4A-A0FFD5DEBE92}"/>
                </a:ext>
              </a:extLst>
            </p:cNvPr>
            <p:cNvSpPr txBox="1"/>
            <p:nvPr/>
          </p:nvSpPr>
          <p:spPr>
            <a:xfrm>
              <a:off x="3401966" y="3015635"/>
              <a:ext cx="155815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Response status at Week 25</a:t>
              </a:r>
            </a:p>
          </p:txBody>
        </p:sp>
        <p:grpSp>
          <p:nvGrpSpPr>
            <p:cNvPr id="34" name="Group 33">
              <a:extLst>
                <a:ext uri="{FF2B5EF4-FFF2-40B4-BE49-F238E27FC236}">
                  <a16:creationId xmlns:a16="http://schemas.microsoft.com/office/drawing/2014/main" id="{6C792B4E-8625-6766-5583-8DB932CDA977}"/>
                </a:ext>
              </a:extLst>
            </p:cNvPr>
            <p:cNvGrpSpPr/>
            <p:nvPr/>
          </p:nvGrpSpPr>
          <p:grpSpPr>
            <a:xfrm>
              <a:off x="5052074" y="3015634"/>
              <a:ext cx="2060260" cy="144250"/>
              <a:chOff x="10741025" y="2676717"/>
              <a:chExt cx="2020844" cy="138499"/>
            </a:xfrm>
          </p:grpSpPr>
          <p:sp>
            <p:nvSpPr>
              <p:cNvPr id="37" name="TextBox 36">
                <a:extLst>
                  <a:ext uri="{FF2B5EF4-FFF2-40B4-BE49-F238E27FC236}">
                    <a16:creationId xmlns:a16="http://schemas.microsoft.com/office/drawing/2014/main" id="{0EFAE1DE-988A-1BF3-E245-6A6E230D7743}"/>
                  </a:ext>
                </a:extLst>
              </p:cNvPr>
              <p:cNvSpPr txBox="1"/>
              <p:nvPr/>
            </p:nvSpPr>
            <p:spPr>
              <a:xfrm>
                <a:off x="10905533" y="2676717"/>
                <a:ext cx="268880" cy="132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CR</a:t>
                </a:r>
              </a:p>
            </p:txBody>
          </p:sp>
          <p:sp>
            <p:nvSpPr>
              <p:cNvPr id="39" name="Rectangle 38">
                <a:extLst>
                  <a:ext uri="{FF2B5EF4-FFF2-40B4-BE49-F238E27FC236}">
                    <a16:creationId xmlns:a16="http://schemas.microsoft.com/office/drawing/2014/main" id="{5DB8391F-9400-1285-A399-8B47AC1AAF3B}"/>
                  </a:ext>
                </a:extLst>
              </p:cNvPr>
              <p:cNvSpPr/>
              <p:nvPr/>
            </p:nvSpPr>
            <p:spPr>
              <a:xfrm>
                <a:off x="10741025" y="2697163"/>
                <a:ext cx="103506" cy="103506"/>
              </a:xfrm>
              <a:prstGeom prst="rect">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45687EC-0EF3-646F-118D-F6525470F574}"/>
                  </a:ext>
                </a:extLst>
              </p:cNvPr>
              <p:cNvSpPr txBox="1"/>
              <p:nvPr/>
            </p:nvSpPr>
            <p:spPr>
              <a:xfrm>
                <a:off x="11325608" y="2676717"/>
                <a:ext cx="26888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a:t>
                </a:r>
              </a:p>
            </p:txBody>
          </p:sp>
          <p:sp>
            <p:nvSpPr>
              <p:cNvPr id="64" name="Rectangle 63">
                <a:extLst>
                  <a:ext uri="{FF2B5EF4-FFF2-40B4-BE49-F238E27FC236}">
                    <a16:creationId xmlns:a16="http://schemas.microsoft.com/office/drawing/2014/main" id="{EE33FD85-BE47-FF35-E331-304D86A2C4F3}"/>
                  </a:ext>
                </a:extLst>
              </p:cNvPr>
              <p:cNvSpPr/>
              <p:nvPr/>
            </p:nvSpPr>
            <p:spPr>
              <a:xfrm>
                <a:off x="11161100" y="2697163"/>
                <a:ext cx="103506" cy="103506"/>
              </a:xfrm>
              <a:prstGeom prst="rect">
                <a:avLst/>
              </a:prstGeom>
              <a:solidFill>
                <a:srgbClr val="0088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5FC6A272-79AE-B6FE-07E9-779D885C756B}"/>
                  </a:ext>
                </a:extLst>
              </p:cNvPr>
              <p:cNvSpPr txBox="1"/>
              <p:nvPr/>
            </p:nvSpPr>
            <p:spPr>
              <a:xfrm>
                <a:off x="11758996" y="2676717"/>
                <a:ext cx="268880" cy="132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SD</a:t>
                </a:r>
              </a:p>
            </p:txBody>
          </p:sp>
          <p:sp>
            <p:nvSpPr>
              <p:cNvPr id="66" name="Rectangle 65">
                <a:extLst>
                  <a:ext uri="{FF2B5EF4-FFF2-40B4-BE49-F238E27FC236}">
                    <a16:creationId xmlns:a16="http://schemas.microsoft.com/office/drawing/2014/main" id="{6896C030-1B2B-40B1-5975-90395B9B481B}"/>
                  </a:ext>
                </a:extLst>
              </p:cNvPr>
              <p:cNvSpPr/>
              <p:nvPr/>
            </p:nvSpPr>
            <p:spPr>
              <a:xfrm>
                <a:off x="11594488" y="2697163"/>
                <a:ext cx="103506" cy="103506"/>
              </a:xfrm>
              <a:prstGeom prst="rect">
                <a:avLst/>
              </a:prstGeom>
              <a:solidFill>
                <a:srgbClr val="002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B05D6E46-5064-75D7-305C-7B09B4A0AA99}"/>
                  </a:ext>
                </a:extLst>
              </p:cNvPr>
              <p:cNvSpPr txBox="1"/>
              <p:nvPr/>
            </p:nvSpPr>
            <p:spPr>
              <a:xfrm>
                <a:off x="12174231" y="2676717"/>
                <a:ext cx="268880" cy="132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PD</a:t>
                </a:r>
              </a:p>
            </p:txBody>
          </p:sp>
          <p:sp>
            <p:nvSpPr>
              <p:cNvPr id="68" name="Rectangle 67">
                <a:extLst>
                  <a:ext uri="{FF2B5EF4-FFF2-40B4-BE49-F238E27FC236}">
                    <a16:creationId xmlns:a16="http://schemas.microsoft.com/office/drawing/2014/main" id="{36132376-6D17-1EC0-F1F0-38690F164B26}"/>
                  </a:ext>
                </a:extLst>
              </p:cNvPr>
              <p:cNvSpPr/>
              <p:nvPr/>
            </p:nvSpPr>
            <p:spPr>
              <a:xfrm>
                <a:off x="12009723" y="2697163"/>
                <a:ext cx="103506" cy="103506"/>
              </a:xfrm>
              <a:prstGeom prst="rect">
                <a:avLst/>
              </a:prstGeom>
              <a:solidFill>
                <a:srgbClr val="00B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8E370967-A96C-3733-AC39-D9A768053B48}"/>
                  </a:ext>
                </a:extLst>
              </p:cNvPr>
              <p:cNvSpPr txBox="1"/>
              <p:nvPr/>
            </p:nvSpPr>
            <p:spPr>
              <a:xfrm>
                <a:off x="12585313" y="2676717"/>
                <a:ext cx="176556" cy="1329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NE</a:t>
                </a:r>
              </a:p>
            </p:txBody>
          </p:sp>
          <p:sp>
            <p:nvSpPr>
              <p:cNvPr id="70" name="Rectangle 69">
                <a:extLst>
                  <a:ext uri="{FF2B5EF4-FFF2-40B4-BE49-F238E27FC236}">
                    <a16:creationId xmlns:a16="http://schemas.microsoft.com/office/drawing/2014/main" id="{973ACC01-37EB-E33E-441D-CD078DA75BDF}"/>
                  </a:ext>
                </a:extLst>
              </p:cNvPr>
              <p:cNvSpPr/>
              <p:nvPr/>
            </p:nvSpPr>
            <p:spPr>
              <a:xfrm>
                <a:off x="12420805" y="2697163"/>
                <a:ext cx="103506" cy="1035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1" name="Group 70">
            <a:extLst>
              <a:ext uri="{FF2B5EF4-FFF2-40B4-BE49-F238E27FC236}">
                <a16:creationId xmlns:a16="http://schemas.microsoft.com/office/drawing/2014/main" id="{9F7548CE-E61D-3A64-DE22-3BB9B601D90E}"/>
              </a:ext>
            </a:extLst>
          </p:cNvPr>
          <p:cNvGrpSpPr/>
          <p:nvPr/>
        </p:nvGrpSpPr>
        <p:grpSpPr>
          <a:xfrm>
            <a:off x="982571" y="3009501"/>
            <a:ext cx="10614904" cy="2647129"/>
            <a:chOff x="953996" y="2931502"/>
            <a:chExt cx="10176057" cy="2537690"/>
          </a:xfrm>
        </p:grpSpPr>
        <p:grpSp>
          <p:nvGrpSpPr>
            <p:cNvPr id="72" name="Group 71">
              <a:extLst>
                <a:ext uri="{FF2B5EF4-FFF2-40B4-BE49-F238E27FC236}">
                  <a16:creationId xmlns:a16="http://schemas.microsoft.com/office/drawing/2014/main" id="{70870F00-A07A-5A4A-A030-FC58DD825A43}"/>
                </a:ext>
              </a:extLst>
            </p:cNvPr>
            <p:cNvGrpSpPr/>
            <p:nvPr/>
          </p:nvGrpSpPr>
          <p:grpSpPr>
            <a:xfrm>
              <a:off x="8096549" y="2931502"/>
              <a:ext cx="3033504" cy="1369570"/>
              <a:chOff x="7992772" y="2931502"/>
              <a:chExt cx="3033504" cy="1369570"/>
            </a:xfrm>
          </p:grpSpPr>
          <p:grpSp>
            <p:nvGrpSpPr>
              <p:cNvPr id="266" name="Group 265">
                <a:extLst>
                  <a:ext uri="{FF2B5EF4-FFF2-40B4-BE49-F238E27FC236}">
                    <a16:creationId xmlns:a16="http://schemas.microsoft.com/office/drawing/2014/main" id="{44D050D5-50DF-6A86-F313-B1C3981A204B}"/>
                  </a:ext>
                </a:extLst>
              </p:cNvPr>
              <p:cNvGrpSpPr/>
              <p:nvPr/>
            </p:nvGrpSpPr>
            <p:grpSpPr>
              <a:xfrm>
                <a:off x="7992772" y="3190182"/>
                <a:ext cx="3033504" cy="1110890"/>
                <a:chOff x="7780337" y="3171132"/>
                <a:chExt cx="3033504" cy="1110890"/>
              </a:xfrm>
            </p:grpSpPr>
            <p:grpSp>
              <p:nvGrpSpPr>
                <p:cNvPr id="268" name="Group 267">
                  <a:extLst>
                    <a:ext uri="{FF2B5EF4-FFF2-40B4-BE49-F238E27FC236}">
                      <a16:creationId xmlns:a16="http://schemas.microsoft.com/office/drawing/2014/main" id="{24CD19F5-6743-E910-0705-5A9137C96BE5}"/>
                    </a:ext>
                  </a:extLst>
                </p:cNvPr>
                <p:cNvGrpSpPr/>
                <p:nvPr/>
              </p:nvGrpSpPr>
              <p:grpSpPr>
                <a:xfrm>
                  <a:off x="7780337" y="3456128"/>
                  <a:ext cx="3033504" cy="825894"/>
                  <a:chOff x="7780337" y="3456128"/>
                  <a:chExt cx="3033504" cy="825894"/>
                </a:xfrm>
              </p:grpSpPr>
              <p:sp>
                <p:nvSpPr>
                  <p:cNvPr id="273" name="Freeform: Shape 272">
                    <a:extLst>
                      <a:ext uri="{FF2B5EF4-FFF2-40B4-BE49-F238E27FC236}">
                        <a16:creationId xmlns:a16="http://schemas.microsoft.com/office/drawing/2014/main" id="{6E57F4C5-3DE5-3C86-EF19-A55C1FAAB142}"/>
                      </a:ext>
                    </a:extLst>
                  </p:cNvPr>
                  <p:cNvSpPr/>
                  <p:nvPr/>
                </p:nvSpPr>
                <p:spPr>
                  <a:xfrm>
                    <a:off x="7780337" y="3456128"/>
                    <a:ext cx="90751" cy="77608"/>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71E41668-A172-07BE-627B-5495F0A17EDC}"/>
                      </a:ext>
                    </a:extLst>
                  </p:cNvPr>
                  <p:cNvSpPr/>
                  <p:nvPr/>
                </p:nvSpPr>
                <p:spPr>
                  <a:xfrm>
                    <a:off x="7882673" y="3469799"/>
                    <a:ext cx="90751" cy="63938"/>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FB6BC841-694E-D753-9572-8EF09696F021}"/>
                      </a:ext>
                    </a:extLst>
                  </p:cNvPr>
                  <p:cNvSpPr/>
                  <p:nvPr/>
                </p:nvSpPr>
                <p:spPr>
                  <a:xfrm>
                    <a:off x="8574034" y="3533736"/>
                    <a:ext cx="90751" cy="25200"/>
                  </a:xfrm>
                  <a:custGeom>
                    <a:avLst/>
                    <a:gdLst>
                      <a:gd name="connsiteX0" fmla="*/ 0 w 90751"/>
                      <a:gd name="connsiteY0" fmla="*/ 0 h 169225"/>
                      <a:gd name="connsiteX1" fmla="*/ 90751 w 90751"/>
                      <a:gd name="connsiteY1" fmla="*/ 0 h 169225"/>
                      <a:gd name="connsiteX2" fmla="*/ 90751 w 90751"/>
                      <a:gd name="connsiteY2" fmla="*/ 169225 h 169225"/>
                      <a:gd name="connsiteX3" fmla="*/ 0 w 90751"/>
                      <a:gd name="connsiteY3" fmla="*/ 169225 h 169225"/>
                    </a:gdLst>
                    <a:ahLst/>
                    <a:cxnLst>
                      <a:cxn ang="0">
                        <a:pos x="connsiteX0" y="connsiteY0"/>
                      </a:cxn>
                      <a:cxn ang="0">
                        <a:pos x="connsiteX1" y="connsiteY1"/>
                      </a:cxn>
                      <a:cxn ang="0">
                        <a:pos x="connsiteX2" y="connsiteY2"/>
                      </a:cxn>
                      <a:cxn ang="0">
                        <a:pos x="connsiteX3" y="connsiteY3"/>
                      </a:cxn>
                    </a:cxnLst>
                    <a:rect l="l" t="t" r="r" b="b"/>
                    <a:pathLst>
                      <a:path w="90751" h="169225">
                        <a:moveTo>
                          <a:pt x="0" y="0"/>
                        </a:moveTo>
                        <a:lnTo>
                          <a:pt x="90751" y="0"/>
                        </a:lnTo>
                        <a:lnTo>
                          <a:pt x="90751" y="169225"/>
                        </a:lnTo>
                        <a:lnTo>
                          <a:pt x="0" y="16922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03492D9C-37A0-4871-F28E-89DE13D16FA0}"/>
                      </a:ext>
                    </a:extLst>
                  </p:cNvPr>
                  <p:cNvSpPr/>
                  <p:nvPr/>
                </p:nvSpPr>
                <p:spPr>
                  <a:xfrm>
                    <a:off x="8778706" y="3533737"/>
                    <a:ext cx="90751" cy="59570"/>
                  </a:xfrm>
                  <a:custGeom>
                    <a:avLst/>
                    <a:gdLst>
                      <a:gd name="connsiteX0" fmla="*/ 0 w 90751"/>
                      <a:gd name="connsiteY0" fmla="*/ 0 h 208462"/>
                      <a:gd name="connsiteX1" fmla="*/ 90751 w 90751"/>
                      <a:gd name="connsiteY1" fmla="*/ 0 h 208462"/>
                      <a:gd name="connsiteX2" fmla="*/ 90751 w 90751"/>
                      <a:gd name="connsiteY2" fmla="*/ 208462 h 208462"/>
                      <a:gd name="connsiteX3" fmla="*/ 0 w 90751"/>
                      <a:gd name="connsiteY3" fmla="*/ 208462 h 208462"/>
                    </a:gdLst>
                    <a:ahLst/>
                    <a:cxnLst>
                      <a:cxn ang="0">
                        <a:pos x="connsiteX0" y="connsiteY0"/>
                      </a:cxn>
                      <a:cxn ang="0">
                        <a:pos x="connsiteX1" y="connsiteY1"/>
                      </a:cxn>
                      <a:cxn ang="0">
                        <a:pos x="connsiteX2" y="connsiteY2"/>
                      </a:cxn>
                      <a:cxn ang="0">
                        <a:pos x="connsiteX3" y="connsiteY3"/>
                      </a:cxn>
                    </a:cxnLst>
                    <a:rect l="l" t="t" r="r" b="b"/>
                    <a:pathLst>
                      <a:path w="90751" h="208462">
                        <a:moveTo>
                          <a:pt x="0" y="0"/>
                        </a:moveTo>
                        <a:lnTo>
                          <a:pt x="90751" y="0"/>
                        </a:lnTo>
                        <a:lnTo>
                          <a:pt x="90751" y="208462"/>
                        </a:lnTo>
                        <a:lnTo>
                          <a:pt x="0" y="20846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91ACC726-F51E-D7B9-C6AF-CDFCFEB6381A}"/>
                      </a:ext>
                    </a:extLst>
                  </p:cNvPr>
                  <p:cNvSpPr/>
                  <p:nvPr/>
                </p:nvSpPr>
                <p:spPr>
                  <a:xfrm>
                    <a:off x="8881042" y="3533737"/>
                    <a:ext cx="90751" cy="59570"/>
                  </a:xfrm>
                  <a:custGeom>
                    <a:avLst/>
                    <a:gdLst>
                      <a:gd name="connsiteX0" fmla="*/ 0 w 90751"/>
                      <a:gd name="connsiteY0" fmla="*/ 0 h 224536"/>
                      <a:gd name="connsiteX1" fmla="*/ 90751 w 90751"/>
                      <a:gd name="connsiteY1" fmla="*/ 0 h 224536"/>
                      <a:gd name="connsiteX2" fmla="*/ 90751 w 90751"/>
                      <a:gd name="connsiteY2" fmla="*/ 224537 h 224536"/>
                      <a:gd name="connsiteX3" fmla="*/ 0 w 90751"/>
                      <a:gd name="connsiteY3" fmla="*/ 224537 h 224536"/>
                    </a:gdLst>
                    <a:ahLst/>
                    <a:cxnLst>
                      <a:cxn ang="0">
                        <a:pos x="connsiteX0" y="connsiteY0"/>
                      </a:cxn>
                      <a:cxn ang="0">
                        <a:pos x="connsiteX1" y="connsiteY1"/>
                      </a:cxn>
                      <a:cxn ang="0">
                        <a:pos x="connsiteX2" y="connsiteY2"/>
                      </a:cxn>
                      <a:cxn ang="0">
                        <a:pos x="connsiteX3" y="connsiteY3"/>
                      </a:cxn>
                    </a:cxnLst>
                    <a:rect l="l" t="t" r="r" b="b"/>
                    <a:pathLst>
                      <a:path w="90751" h="224536">
                        <a:moveTo>
                          <a:pt x="0" y="0"/>
                        </a:moveTo>
                        <a:lnTo>
                          <a:pt x="90751" y="0"/>
                        </a:lnTo>
                        <a:lnTo>
                          <a:pt x="90751" y="224537"/>
                        </a:lnTo>
                        <a:lnTo>
                          <a:pt x="0" y="22453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189B9B1D-2B68-4672-98CF-EB8AA34208DB}"/>
                      </a:ext>
                    </a:extLst>
                  </p:cNvPr>
                  <p:cNvSpPr/>
                  <p:nvPr/>
                </p:nvSpPr>
                <p:spPr>
                  <a:xfrm>
                    <a:off x="8983378" y="3533737"/>
                    <a:ext cx="90751" cy="59570"/>
                  </a:xfrm>
                  <a:custGeom>
                    <a:avLst/>
                    <a:gdLst>
                      <a:gd name="connsiteX0" fmla="*/ 0 w 90751"/>
                      <a:gd name="connsiteY0" fmla="*/ 0 h 260483"/>
                      <a:gd name="connsiteX1" fmla="*/ 90751 w 90751"/>
                      <a:gd name="connsiteY1" fmla="*/ 0 h 260483"/>
                      <a:gd name="connsiteX2" fmla="*/ 90751 w 90751"/>
                      <a:gd name="connsiteY2" fmla="*/ 260483 h 260483"/>
                      <a:gd name="connsiteX3" fmla="*/ 0 w 90751"/>
                      <a:gd name="connsiteY3" fmla="*/ 260483 h 260483"/>
                    </a:gdLst>
                    <a:ahLst/>
                    <a:cxnLst>
                      <a:cxn ang="0">
                        <a:pos x="connsiteX0" y="connsiteY0"/>
                      </a:cxn>
                      <a:cxn ang="0">
                        <a:pos x="connsiteX1" y="connsiteY1"/>
                      </a:cxn>
                      <a:cxn ang="0">
                        <a:pos x="connsiteX2" y="connsiteY2"/>
                      </a:cxn>
                      <a:cxn ang="0">
                        <a:pos x="connsiteX3" y="connsiteY3"/>
                      </a:cxn>
                    </a:cxnLst>
                    <a:rect l="l" t="t" r="r" b="b"/>
                    <a:pathLst>
                      <a:path w="90751" h="260483">
                        <a:moveTo>
                          <a:pt x="0" y="0"/>
                        </a:moveTo>
                        <a:lnTo>
                          <a:pt x="90751" y="0"/>
                        </a:lnTo>
                        <a:lnTo>
                          <a:pt x="90751" y="260483"/>
                        </a:lnTo>
                        <a:lnTo>
                          <a:pt x="0" y="2604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5376E78-9696-2D2B-242C-AEB00DD21E28}"/>
                      </a:ext>
                    </a:extLst>
                  </p:cNvPr>
                  <p:cNvSpPr/>
                  <p:nvPr/>
                </p:nvSpPr>
                <p:spPr>
                  <a:xfrm>
                    <a:off x="9085714" y="3533736"/>
                    <a:ext cx="90751" cy="76239"/>
                  </a:xfrm>
                  <a:custGeom>
                    <a:avLst/>
                    <a:gdLst>
                      <a:gd name="connsiteX0" fmla="*/ 0 w 90751"/>
                      <a:gd name="connsiteY0" fmla="*/ 0 h 314908"/>
                      <a:gd name="connsiteX1" fmla="*/ 90751 w 90751"/>
                      <a:gd name="connsiteY1" fmla="*/ 0 h 314908"/>
                      <a:gd name="connsiteX2" fmla="*/ 90751 w 90751"/>
                      <a:gd name="connsiteY2" fmla="*/ 314909 h 314908"/>
                      <a:gd name="connsiteX3" fmla="*/ 0 w 90751"/>
                      <a:gd name="connsiteY3" fmla="*/ 314909 h 314908"/>
                    </a:gdLst>
                    <a:ahLst/>
                    <a:cxnLst>
                      <a:cxn ang="0">
                        <a:pos x="connsiteX0" y="connsiteY0"/>
                      </a:cxn>
                      <a:cxn ang="0">
                        <a:pos x="connsiteX1" y="connsiteY1"/>
                      </a:cxn>
                      <a:cxn ang="0">
                        <a:pos x="connsiteX2" y="connsiteY2"/>
                      </a:cxn>
                      <a:cxn ang="0">
                        <a:pos x="connsiteX3" y="connsiteY3"/>
                      </a:cxn>
                    </a:cxnLst>
                    <a:rect l="l" t="t" r="r" b="b"/>
                    <a:pathLst>
                      <a:path w="90751" h="314908">
                        <a:moveTo>
                          <a:pt x="0" y="0"/>
                        </a:moveTo>
                        <a:lnTo>
                          <a:pt x="90751" y="0"/>
                        </a:lnTo>
                        <a:lnTo>
                          <a:pt x="90751" y="314909"/>
                        </a:lnTo>
                        <a:lnTo>
                          <a:pt x="0" y="314909"/>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453DD66C-F012-8C16-E382-ECF272C4021D}"/>
                      </a:ext>
                    </a:extLst>
                  </p:cNvPr>
                  <p:cNvSpPr/>
                  <p:nvPr/>
                </p:nvSpPr>
                <p:spPr>
                  <a:xfrm>
                    <a:off x="9188050" y="3533736"/>
                    <a:ext cx="90751" cy="90527"/>
                  </a:xfrm>
                  <a:custGeom>
                    <a:avLst/>
                    <a:gdLst>
                      <a:gd name="connsiteX0" fmla="*/ 0 w 90751"/>
                      <a:gd name="connsiteY0" fmla="*/ 0 h 330983"/>
                      <a:gd name="connsiteX1" fmla="*/ 90751 w 90751"/>
                      <a:gd name="connsiteY1" fmla="*/ 0 h 330983"/>
                      <a:gd name="connsiteX2" fmla="*/ 90751 w 90751"/>
                      <a:gd name="connsiteY2" fmla="*/ 330983 h 330983"/>
                      <a:gd name="connsiteX3" fmla="*/ 0 w 90751"/>
                      <a:gd name="connsiteY3" fmla="*/ 330983 h 330983"/>
                    </a:gdLst>
                    <a:ahLst/>
                    <a:cxnLst>
                      <a:cxn ang="0">
                        <a:pos x="connsiteX0" y="connsiteY0"/>
                      </a:cxn>
                      <a:cxn ang="0">
                        <a:pos x="connsiteX1" y="connsiteY1"/>
                      </a:cxn>
                      <a:cxn ang="0">
                        <a:pos x="connsiteX2" y="connsiteY2"/>
                      </a:cxn>
                      <a:cxn ang="0">
                        <a:pos x="connsiteX3" y="connsiteY3"/>
                      </a:cxn>
                    </a:cxnLst>
                    <a:rect l="l" t="t" r="r" b="b"/>
                    <a:pathLst>
                      <a:path w="90751" h="330983">
                        <a:moveTo>
                          <a:pt x="0" y="0"/>
                        </a:moveTo>
                        <a:lnTo>
                          <a:pt x="90751" y="0"/>
                        </a:lnTo>
                        <a:lnTo>
                          <a:pt x="90751" y="330983"/>
                        </a:lnTo>
                        <a:lnTo>
                          <a:pt x="0" y="3309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FF598675-7E62-B9B9-B86A-FF19D5775CAF}"/>
                      </a:ext>
                    </a:extLst>
                  </p:cNvPr>
                  <p:cNvSpPr/>
                  <p:nvPr/>
                </p:nvSpPr>
                <p:spPr>
                  <a:xfrm>
                    <a:off x="9290386" y="3533736"/>
                    <a:ext cx="90751" cy="107195"/>
                  </a:xfrm>
                  <a:custGeom>
                    <a:avLst/>
                    <a:gdLst>
                      <a:gd name="connsiteX0" fmla="*/ 0 w 90751"/>
                      <a:gd name="connsiteY0" fmla="*/ 0 h 330983"/>
                      <a:gd name="connsiteX1" fmla="*/ 90751 w 90751"/>
                      <a:gd name="connsiteY1" fmla="*/ 0 h 330983"/>
                      <a:gd name="connsiteX2" fmla="*/ 90751 w 90751"/>
                      <a:gd name="connsiteY2" fmla="*/ 330983 h 330983"/>
                      <a:gd name="connsiteX3" fmla="*/ 0 w 90751"/>
                      <a:gd name="connsiteY3" fmla="*/ 330983 h 330983"/>
                    </a:gdLst>
                    <a:ahLst/>
                    <a:cxnLst>
                      <a:cxn ang="0">
                        <a:pos x="connsiteX0" y="connsiteY0"/>
                      </a:cxn>
                      <a:cxn ang="0">
                        <a:pos x="connsiteX1" y="connsiteY1"/>
                      </a:cxn>
                      <a:cxn ang="0">
                        <a:pos x="connsiteX2" y="connsiteY2"/>
                      </a:cxn>
                      <a:cxn ang="0">
                        <a:pos x="connsiteX3" y="connsiteY3"/>
                      </a:cxn>
                    </a:cxnLst>
                    <a:rect l="l" t="t" r="r" b="b"/>
                    <a:pathLst>
                      <a:path w="90751" h="330983">
                        <a:moveTo>
                          <a:pt x="0" y="0"/>
                        </a:moveTo>
                        <a:lnTo>
                          <a:pt x="90751" y="0"/>
                        </a:lnTo>
                        <a:lnTo>
                          <a:pt x="90751" y="330983"/>
                        </a:lnTo>
                        <a:lnTo>
                          <a:pt x="0" y="3309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2571C43B-5007-2FCC-D81D-97DC6A6E7F6E}"/>
                      </a:ext>
                    </a:extLst>
                  </p:cNvPr>
                  <p:cNvSpPr/>
                  <p:nvPr/>
                </p:nvSpPr>
                <p:spPr>
                  <a:xfrm>
                    <a:off x="9495058" y="3533736"/>
                    <a:ext cx="90751" cy="145988"/>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8701ED1-C597-3FF0-A81E-7C23E4FB1564}"/>
                      </a:ext>
                    </a:extLst>
                  </p:cNvPr>
                  <p:cNvSpPr/>
                  <p:nvPr/>
                </p:nvSpPr>
                <p:spPr>
                  <a:xfrm>
                    <a:off x="9597394" y="3533736"/>
                    <a:ext cx="90751" cy="145988"/>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8C5BC46D-1ED0-5362-07CE-C113155BA32B}"/>
                      </a:ext>
                    </a:extLst>
                  </p:cNvPr>
                  <p:cNvSpPr/>
                  <p:nvPr/>
                </p:nvSpPr>
                <p:spPr>
                  <a:xfrm>
                    <a:off x="9699730" y="3533736"/>
                    <a:ext cx="90751" cy="169225"/>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114ABF6E-8CDD-9B6D-CCEE-DFD55E4AD987}"/>
                      </a:ext>
                    </a:extLst>
                  </p:cNvPr>
                  <p:cNvSpPr/>
                  <p:nvPr/>
                </p:nvSpPr>
                <p:spPr>
                  <a:xfrm>
                    <a:off x="9802066" y="3533736"/>
                    <a:ext cx="90751" cy="169225"/>
                  </a:xfrm>
                  <a:custGeom>
                    <a:avLst/>
                    <a:gdLst>
                      <a:gd name="connsiteX0" fmla="*/ 0 w 90751"/>
                      <a:gd name="connsiteY0" fmla="*/ 0 h 386800"/>
                      <a:gd name="connsiteX1" fmla="*/ 90751 w 90751"/>
                      <a:gd name="connsiteY1" fmla="*/ 0 h 386800"/>
                      <a:gd name="connsiteX2" fmla="*/ 90751 w 90751"/>
                      <a:gd name="connsiteY2" fmla="*/ 386801 h 386800"/>
                      <a:gd name="connsiteX3" fmla="*/ 0 w 90751"/>
                      <a:gd name="connsiteY3" fmla="*/ 386801 h 386800"/>
                    </a:gdLst>
                    <a:ahLst/>
                    <a:cxnLst>
                      <a:cxn ang="0">
                        <a:pos x="connsiteX0" y="connsiteY0"/>
                      </a:cxn>
                      <a:cxn ang="0">
                        <a:pos x="connsiteX1" y="connsiteY1"/>
                      </a:cxn>
                      <a:cxn ang="0">
                        <a:pos x="connsiteX2" y="connsiteY2"/>
                      </a:cxn>
                      <a:cxn ang="0">
                        <a:pos x="connsiteX3" y="connsiteY3"/>
                      </a:cxn>
                    </a:cxnLst>
                    <a:rect l="l" t="t" r="r" b="b"/>
                    <a:pathLst>
                      <a:path w="90751" h="386800">
                        <a:moveTo>
                          <a:pt x="0" y="0"/>
                        </a:moveTo>
                        <a:lnTo>
                          <a:pt x="90751" y="0"/>
                        </a:lnTo>
                        <a:lnTo>
                          <a:pt x="90751" y="386801"/>
                        </a:lnTo>
                        <a:lnTo>
                          <a:pt x="0" y="386801"/>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35AB3FEB-5CDA-5116-F29D-E9FD8C4FBD40}"/>
                      </a:ext>
                    </a:extLst>
                  </p:cNvPr>
                  <p:cNvSpPr/>
                  <p:nvPr/>
                </p:nvSpPr>
                <p:spPr>
                  <a:xfrm>
                    <a:off x="10006738" y="3533736"/>
                    <a:ext cx="90751" cy="169225"/>
                  </a:xfrm>
                  <a:custGeom>
                    <a:avLst/>
                    <a:gdLst>
                      <a:gd name="connsiteX0" fmla="*/ 0 w 90751"/>
                      <a:gd name="connsiteY0" fmla="*/ 0 h 405280"/>
                      <a:gd name="connsiteX1" fmla="*/ 90751 w 90751"/>
                      <a:gd name="connsiteY1" fmla="*/ 0 h 405280"/>
                      <a:gd name="connsiteX2" fmla="*/ 90751 w 90751"/>
                      <a:gd name="connsiteY2" fmla="*/ 405280 h 405280"/>
                      <a:gd name="connsiteX3" fmla="*/ 0 w 90751"/>
                      <a:gd name="connsiteY3" fmla="*/ 405280 h 405280"/>
                    </a:gdLst>
                    <a:ahLst/>
                    <a:cxnLst>
                      <a:cxn ang="0">
                        <a:pos x="connsiteX0" y="connsiteY0"/>
                      </a:cxn>
                      <a:cxn ang="0">
                        <a:pos x="connsiteX1" y="connsiteY1"/>
                      </a:cxn>
                      <a:cxn ang="0">
                        <a:pos x="connsiteX2" y="connsiteY2"/>
                      </a:cxn>
                      <a:cxn ang="0">
                        <a:pos x="connsiteX3" y="connsiteY3"/>
                      </a:cxn>
                    </a:cxnLst>
                    <a:rect l="l" t="t" r="r" b="b"/>
                    <a:pathLst>
                      <a:path w="90751" h="405280">
                        <a:moveTo>
                          <a:pt x="0" y="0"/>
                        </a:moveTo>
                        <a:lnTo>
                          <a:pt x="90751" y="0"/>
                        </a:lnTo>
                        <a:lnTo>
                          <a:pt x="90751" y="405280"/>
                        </a:lnTo>
                        <a:lnTo>
                          <a:pt x="0" y="40528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46CAF5F6-F89A-AAFA-9B69-3D504107A048}"/>
                      </a:ext>
                    </a:extLst>
                  </p:cNvPr>
                  <p:cNvSpPr/>
                  <p:nvPr/>
                </p:nvSpPr>
                <p:spPr>
                  <a:xfrm>
                    <a:off x="10109074" y="3533737"/>
                    <a:ext cx="90751" cy="224536"/>
                  </a:xfrm>
                  <a:custGeom>
                    <a:avLst/>
                    <a:gdLst>
                      <a:gd name="connsiteX0" fmla="*/ 0 w 90751"/>
                      <a:gd name="connsiteY0" fmla="*/ 0 h 418949"/>
                      <a:gd name="connsiteX1" fmla="*/ 90751 w 90751"/>
                      <a:gd name="connsiteY1" fmla="*/ 0 h 418949"/>
                      <a:gd name="connsiteX2" fmla="*/ 90751 w 90751"/>
                      <a:gd name="connsiteY2" fmla="*/ 418950 h 418949"/>
                      <a:gd name="connsiteX3" fmla="*/ 0 w 90751"/>
                      <a:gd name="connsiteY3" fmla="*/ 418950 h 418949"/>
                    </a:gdLst>
                    <a:ahLst/>
                    <a:cxnLst>
                      <a:cxn ang="0">
                        <a:pos x="connsiteX0" y="connsiteY0"/>
                      </a:cxn>
                      <a:cxn ang="0">
                        <a:pos x="connsiteX1" y="connsiteY1"/>
                      </a:cxn>
                      <a:cxn ang="0">
                        <a:pos x="connsiteX2" y="connsiteY2"/>
                      </a:cxn>
                      <a:cxn ang="0">
                        <a:pos x="connsiteX3" y="connsiteY3"/>
                      </a:cxn>
                    </a:cxnLst>
                    <a:rect l="l" t="t" r="r" b="b"/>
                    <a:pathLst>
                      <a:path w="90751" h="418949">
                        <a:moveTo>
                          <a:pt x="0" y="0"/>
                        </a:moveTo>
                        <a:lnTo>
                          <a:pt x="90751" y="0"/>
                        </a:lnTo>
                        <a:lnTo>
                          <a:pt x="90751" y="418950"/>
                        </a:lnTo>
                        <a:lnTo>
                          <a:pt x="0" y="41895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62C2B1C9-2F6B-78E1-DB8E-D4874E6A7870}"/>
                      </a:ext>
                    </a:extLst>
                  </p:cNvPr>
                  <p:cNvSpPr/>
                  <p:nvPr/>
                </p:nvSpPr>
                <p:spPr>
                  <a:xfrm>
                    <a:off x="10211410" y="3533737"/>
                    <a:ext cx="90751" cy="240580"/>
                  </a:xfrm>
                  <a:custGeom>
                    <a:avLst/>
                    <a:gdLst>
                      <a:gd name="connsiteX0" fmla="*/ 0 w 90751"/>
                      <a:gd name="connsiteY0" fmla="*/ 0 h 418949"/>
                      <a:gd name="connsiteX1" fmla="*/ 90751 w 90751"/>
                      <a:gd name="connsiteY1" fmla="*/ 0 h 418949"/>
                      <a:gd name="connsiteX2" fmla="*/ 90751 w 90751"/>
                      <a:gd name="connsiteY2" fmla="*/ 418950 h 418949"/>
                      <a:gd name="connsiteX3" fmla="*/ 0 w 90751"/>
                      <a:gd name="connsiteY3" fmla="*/ 418950 h 418949"/>
                    </a:gdLst>
                    <a:ahLst/>
                    <a:cxnLst>
                      <a:cxn ang="0">
                        <a:pos x="connsiteX0" y="connsiteY0"/>
                      </a:cxn>
                      <a:cxn ang="0">
                        <a:pos x="connsiteX1" y="connsiteY1"/>
                      </a:cxn>
                      <a:cxn ang="0">
                        <a:pos x="connsiteX2" y="connsiteY2"/>
                      </a:cxn>
                      <a:cxn ang="0">
                        <a:pos x="connsiteX3" y="connsiteY3"/>
                      </a:cxn>
                    </a:cxnLst>
                    <a:rect l="l" t="t" r="r" b="b"/>
                    <a:pathLst>
                      <a:path w="90751" h="418949">
                        <a:moveTo>
                          <a:pt x="0" y="0"/>
                        </a:moveTo>
                        <a:lnTo>
                          <a:pt x="90751" y="0"/>
                        </a:lnTo>
                        <a:lnTo>
                          <a:pt x="90751" y="418950"/>
                        </a:lnTo>
                        <a:lnTo>
                          <a:pt x="0" y="41895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8A07AB63-2BC4-CDBA-1A8C-05A4FD5299E9}"/>
                      </a:ext>
                    </a:extLst>
                  </p:cNvPr>
                  <p:cNvSpPr/>
                  <p:nvPr/>
                </p:nvSpPr>
                <p:spPr>
                  <a:xfrm>
                    <a:off x="10313746" y="3533736"/>
                    <a:ext cx="90751" cy="351963"/>
                  </a:xfrm>
                  <a:custGeom>
                    <a:avLst/>
                    <a:gdLst>
                      <a:gd name="connsiteX0" fmla="*/ 0 w 90751"/>
                      <a:gd name="connsiteY0" fmla="*/ 0 h 475906"/>
                      <a:gd name="connsiteX1" fmla="*/ 90751 w 90751"/>
                      <a:gd name="connsiteY1" fmla="*/ 0 h 475906"/>
                      <a:gd name="connsiteX2" fmla="*/ 90751 w 90751"/>
                      <a:gd name="connsiteY2" fmla="*/ 475907 h 475906"/>
                      <a:gd name="connsiteX3" fmla="*/ 0 w 90751"/>
                      <a:gd name="connsiteY3" fmla="*/ 475907 h 475906"/>
                    </a:gdLst>
                    <a:ahLst/>
                    <a:cxnLst>
                      <a:cxn ang="0">
                        <a:pos x="connsiteX0" y="connsiteY0"/>
                      </a:cxn>
                      <a:cxn ang="0">
                        <a:pos x="connsiteX1" y="connsiteY1"/>
                      </a:cxn>
                      <a:cxn ang="0">
                        <a:pos x="connsiteX2" y="connsiteY2"/>
                      </a:cxn>
                      <a:cxn ang="0">
                        <a:pos x="connsiteX3" y="connsiteY3"/>
                      </a:cxn>
                    </a:cxnLst>
                    <a:rect l="l" t="t" r="r" b="b"/>
                    <a:pathLst>
                      <a:path w="90751" h="475906">
                        <a:moveTo>
                          <a:pt x="0" y="0"/>
                        </a:moveTo>
                        <a:lnTo>
                          <a:pt x="90751" y="0"/>
                        </a:lnTo>
                        <a:lnTo>
                          <a:pt x="90751" y="475907"/>
                        </a:lnTo>
                        <a:lnTo>
                          <a:pt x="0" y="47590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F3FE4441-6AC8-60BA-A46B-46B8F521D2A9}"/>
                      </a:ext>
                    </a:extLst>
                  </p:cNvPr>
                  <p:cNvSpPr/>
                  <p:nvPr/>
                </p:nvSpPr>
                <p:spPr>
                  <a:xfrm>
                    <a:off x="10416082" y="3533736"/>
                    <a:ext cx="90751" cy="351963"/>
                  </a:xfrm>
                  <a:custGeom>
                    <a:avLst/>
                    <a:gdLst>
                      <a:gd name="connsiteX0" fmla="*/ 0 w 90751"/>
                      <a:gd name="connsiteY0" fmla="*/ 0 h 510587"/>
                      <a:gd name="connsiteX1" fmla="*/ 90751 w 90751"/>
                      <a:gd name="connsiteY1" fmla="*/ 0 h 510587"/>
                      <a:gd name="connsiteX2" fmla="*/ 90751 w 90751"/>
                      <a:gd name="connsiteY2" fmla="*/ 510587 h 510587"/>
                      <a:gd name="connsiteX3" fmla="*/ 0 w 90751"/>
                      <a:gd name="connsiteY3" fmla="*/ 510587 h 510587"/>
                    </a:gdLst>
                    <a:ahLst/>
                    <a:cxnLst>
                      <a:cxn ang="0">
                        <a:pos x="connsiteX0" y="connsiteY0"/>
                      </a:cxn>
                      <a:cxn ang="0">
                        <a:pos x="connsiteX1" y="connsiteY1"/>
                      </a:cxn>
                      <a:cxn ang="0">
                        <a:pos x="connsiteX2" y="connsiteY2"/>
                      </a:cxn>
                      <a:cxn ang="0">
                        <a:pos x="connsiteX3" y="connsiteY3"/>
                      </a:cxn>
                    </a:cxnLst>
                    <a:rect l="l" t="t" r="r" b="b"/>
                    <a:pathLst>
                      <a:path w="90751" h="510587">
                        <a:moveTo>
                          <a:pt x="0" y="0"/>
                        </a:moveTo>
                        <a:lnTo>
                          <a:pt x="90751" y="0"/>
                        </a:lnTo>
                        <a:lnTo>
                          <a:pt x="90751" y="510587"/>
                        </a:lnTo>
                        <a:lnTo>
                          <a:pt x="0" y="51058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F3BFFB6C-8482-5260-D342-80D2FBC6AB14}"/>
                      </a:ext>
                    </a:extLst>
                  </p:cNvPr>
                  <p:cNvSpPr/>
                  <p:nvPr/>
                </p:nvSpPr>
                <p:spPr>
                  <a:xfrm>
                    <a:off x="10518418" y="3533736"/>
                    <a:ext cx="90751" cy="369303"/>
                  </a:xfrm>
                  <a:custGeom>
                    <a:avLst/>
                    <a:gdLst>
                      <a:gd name="connsiteX0" fmla="*/ 0 w 90751"/>
                      <a:gd name="connsiteY0" fmla="*/ 0 h 510587"/>
                      <a:gd name="connsiteX1" fmla="*/ 90751 w 90751"/>
                      <a:gd name="connsiteY1" fmla="*/ 0 h 510587"/>
                      <a:gd name="connsiteX2" fmla="*/ 90751 w 90751"/>
                      <a:gd name="connsiteY2" fmla="*/ 510587 h 510587"/>
                      <a:gd name="connsiteX3" fmla="*/ 0 w 90751"/>
                      <a:gd name="connsiteY3" fmla="*/ 510587 h 510587"/>
                    </a:gdLst>
                    <a:ahLst/>
                    <a:cxnLst>
                      <a:cxn ang="0">
                        <a:pos x="connsiteX0" y="connsiteY0"/>
                      </a:cxn>
                      <a:cxn ang="0">
                        <a:pos x="connsiteX1" y="connsiteY1"/>
                      </a:cxn>
                      <a:cxn ang="0">
                        <a:pos x="connsiteX2" y="connsiteY2"/>
                      </a:cxn>
                      <a:cxn ang="0">
                        <a:pos x="connsiteX3" y="connsiteY3"/>
                      </a:cxn>
                    </a:cxnLst>
                    <a:rect l="l" t="t" r="r" b="b"/>
                    <a:pathLst>
                      <a:path w="90751" h="510587">
                        <a:moveTo>
                          <a:pt x="0" y="0"/>
                        </a:moveTo>
                        <a:lnTo>
                          <a:pt x="90751" y="0"/>
                        </a:lnTo>
                        <a:lnTo>
                          <a:pt x="90751" y="510587"/>
                        </a:lnTo>
                        <a:lnTo>
                          <a:pt x="0" y="51058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C1204655-4DBD-E0B9-8D2F-4930A2DB9283}"/>
                      </a:ext>
                    </a:extLst>
                  </p:cNvPr>
                  <p:cNvSpPr/>
                  <p:nvPr/>
                </p:nvSpPr>
                <p:spPr>
                  <a:xfrm>
                    <a:off x="10620754" y="3533736"/>
                    <a:ext cx="90751" cy="541764"/>
                  </a:xfrm>
                  <a:custGeom>
                    <a:avLst/>
                    <a:gdLst>
                      <a:gd name="connsiteX0" fmla="*/ 0 w 90751"/>
                      <a:gd name="connsiteY0" fmla="*/ 0 h 530332"/>
                      <a:gd name="connsiteX1" fmla="*/ 90751 w 90751"/>
                      <a:gd name="connsiteY1" fmla="*/ 0 h 530332"/>
                      <a:gd name="connsiteX2" fmla="*/ 90751 w 90751"/>
                      <a:gd name="connsiteY2" fmla="*/ 530332 h 530332"/>
                      <a:gd name="connsiteX3" fmla="*/ 0 w 90751"/>
                      <a:gd name="connsiteY3" fmla="*/ 530332 h 530332"/>
                    </a:gdLst>
                    <a:ahLst/>
                    <a:cxnLst>
                      <a:cxn ang="0">
                        <a:pos x="connsiteX0" y="connsiteY0"/>
                      </a:cxn>
                      <a:cxn ang="0">
                        <a:pos x="connsiteX1" y="connsiteY1"/>
                      </a:cxn>
                      <a:cxn ang="0">
                        <a:pos x="connsiteX2" y="connsiteY2"/>
                      </a:cxn>
                      <a:cxn ang="0">
                        <a:pos x="connsiteX3" y="connsiteY3"/>
                      </a:cxn>
                    </a:cxnLst>
                    <a:rect l="l" t="t" r="r" b="b"/>
                    <a:pathLst>
                      <a:path w="90751" h="530332">
                        <a:moveTo>
                          <a:pt x="0" y="0"/>
                        </a:moveTo>
                        <a:lnTo>
                          <a:pt x="90751" y="0"/>
                        </a:lnTo>
                        <a:lnTo>
                          <a:pt x="90751" y="530332"/>
                        </a:lnTo>
                        <a:lnTo>
                          <a:pt x="0" y="53033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ED695DB8-AD9F-3056-93FA-CD0E72F288B2}"/>
                      </a:ext>
                    </a:extLst>
                  </p:cNvPr>
                  <p:cNvSpPr/>
                  <p:nvPr/>
                </p:nvSpPr>
                <p:spPr>
                  <a:xfrm>
                    <a:off x="10723090" y="3533736"/>
                    <a:ext cx="90751" cy="748286"/>
                  </a:xfrm>
                  <a:custGeom>
                    <a:avLst/>
                    <a:gdLst>
                      <a:gd name="connsiteX0" fmla="*/ 0 w 90751"/>
                      <a:gd name="connsiteY0" fmla="*/ 0 h 530332"/>
                      <a:gd name="connsiteX1" fmla="*/ 90751 w 90751"/>
                      <a:gd name="connsiteY1" fmla="*/ 0 h 530332"/>
                      <a:gd name="connsiteX2" fmla="*/ 90751 w 90751"/>
                      <a:gd name="connsiteY2" fmla="*/ 530332 h 530332"/>
                      <a:gd name="connsiteX3" fmla="*/ 0 w 90751"/>
                      <a:gd name="connsiteY3" fmla="*/ 530332 h 530332"/>
                    </a:gdLst>
                    <a:ahLst/>
                    <a:cxnLst>
                      <a:cxn ang="0">
                        <a:pos x="connsiteX0" y="connsiteY0"/>
                      </a:cxn>
                      <a:cxn ang="0">
                        <a:pos x="connsiteX1" y="connsiteY1"/>
                      </a:cxn>
                      <a:cxn ang="0">
                        <a:pos x="connsiteX2" y="connsiteY2"/>
                      </a:cxn>
                      <a:cxn ang="0">
                        <a:pos x="connsiteX3" y="connsiteY3"/>
                      </a:cxn>
                    </a:cxnLst>
                    <a:rect l="l" t="t" r="r" b="b"/>
                    <a:pathLst>
                      <a:path w="90751" h="530332">
                        <a:moveTo>
                          <a:pt x="0" y="0"/>
                        </a:moveTo>
                        <a:lnTo>
                          <a:pt x="90751" y="0"/>
                        </a:lnTo>
                        <a:lnTo>
                          <a:pt x="90751" y="530332"/>
                        </a:lnTo>
                        <a:lnTo>
                          <a:pt x="0" y="53033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3C7AACF7-88B4-43BF-6D86-20117B941CBC}"/>
                      </a:ext>
                    </a:extLst>
                  </p:cNvPr>
                  <p:cNvSpPr/>
                  <p:nvPr/>
                </p:nvSpPr>
                <p:spPr>
                  <a:xfrm>
                    <a:off x="9904402" y="3533736"/>
                    <a:ext cx="90751" cy="169225"/>
                  </a:xfrm>
                  <a:custGeom>
                    <a:avLst/>
                    <a:gdLst>
                      <a:gd name="connsiteX0" fmla="*/ 0 w 90751"/>
                      <a:gd name="connsiteY0" fmla="*/ 0 h 405280"/>
                      <a:gd name="connsiteX1" fmla="*/ 90751 w 90751"/>
                      <a:gd name="connsiteY1" fmla="*/ 0 h 405280"/>
                      <a:gd name="connsiteX2" fmla="*/ 90751 w 90751"/>
                      <a:gd name="connsiteY2" fmla="*/ 405280 h 405280"/>
                      <a:gd name="connsiteX3" fmla="*/ 0 w 90751"/>
                      <a:gd name="connsiteY3" fmla="*/ 405280 h 405280"/>
                    </a:gdLst>
                    <a:ahLst/>
                    <a:cxnLst>
                      <a:cxn ang="0">
                        <a:pos x="connsiteX0" y="connsiteY0"/>
                      </a:cxn>
                      <a:cxn ang="0">
                        <a:pos x="connsiteX1" y="connsiteY1"/>
                      </a:cxn>
                      <a:cxn ang="0">
                        <a:pos x="connsiteX2" y="connsiteY2"/>
                      </a:cxn>
                      <a:cxn ang="0">
                        <a:pos x="connsiteX3" y="connsiteY3"/>
                      </a:cxn>
                    </a:cxnLst>
                    <a:rect l="l" t="t" r="r" b="b"/>
                    <a:pathLst>
                      <a:path w="90751" h="405280">
                        <a:moveTo>
                          <a:pt x="0" y="0"/>
                        </a:moveTo>
                        <a:lnTo>
                          <a:pt x="90751" y="0"/>
                        </a:lnTo>
                        <a:lnTo>
                          <a:pt x="90751" y="405280"/>
                        </a:lnTo>
                        <a:lnTo>
                          <a:pt x="0" y="40528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D26F1579-6C33-3D66-C35F-AACB37A31389}"/>
                      </a:ext>
                    </a:extLst>
                  </p:cNvPr>
                  <p:cNvSpPr/>
                  <p:nvPr/>
                </p:nvSpPr>
                <p:spPr>
                  <a:xfrm>
                    <a:off x="9392722" y="3533736"/>
                    <a:ext cx="90751" cy="145988"/>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chemeClr val="accent3"/>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5E7C4D38-80E0-E643-318E-2293B7F788E1}"/>
                      </a:ext>
                    </a:extLst>
                  </p:cNvPr>
                  <p:cNvSpPr/>
                  <p:nvPr/>
                </p:nvSpPr>
                <p:spPr>
                  <a:xfrm>
                    <a:off x="8676370" y="3533737"/>
                    <a:ext cx="90751" cy="59570"/>
                  </a:xfrm>
                  <a:custGeom>
                    <a:avLst/>
                    <a:gdLst>
                      <a:gd name="connsiteX0" fmla="*/ 0 w 90751"/>
                      <a:gd name="connsiteY0" fmla="*/ 0 h 208462"/>
                      <a:gd name="connsiteX1" fmla="*/ 90751 w 90751"/>
                      <a:gd name="connsiteY1" fmla="*/ 0 h 208462"/>
                      <a:gd name="connsiteX2" fmla="*/ 90751 w 90751"/>
                      <a:gd name="connsiteY2" fmla="*/ 208462 h 208462"/>
                      <a:gd name="connsiteX3" fmla="*/ 0 w 90751"/>
                      <a:gd name="connsiteY3" fmla="*/ 208462 h 208462"/>
                    </a:gdLst>
                    <a:ahLst/>
                    <a:cxnLst>
                      <a:cxn ang="0">
                        <a:pos x="connsiteX0" y="connsiteY0"/>
                      </a:cxn>
                      <a:cxn ang="0">
                        <a:pos x="connsiteX1" y="connsiteY1"/>
                      </a:cxn>
                      <a:cxn ang="0">
                        <a:pos x="connsiteX2" y="connsiteY2"/>
                      </a:cxn>
                      <a:cxn ang="0">
                        <a:pos x="connsiteX3" y="connsiteY3"/>
                      </a:cxn>
                    </a:cxnLst>
                    <a:rect l="l" t="t" r="r" b="b"/>
                    <a:pathLst>
                      <a:path w="90751" h="208462">
                        <a:moveTo>
                          <a:pt x="0" y="0"/>
                        </a:moveTo>
                        <a:lnTo>
                          <a:pt x="90751" y="0"/>
                        </a:lnTo>
                        <a:lnTo>
                          <a:pt x="90751" y="208462"/>
                        </a:lnTo>
                        <a:lnTo>
                          <a:pt x="0" y="20846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52F4F6-08E8-A626-00B4-63521CC1F4B8}"/>
                      </a:ext>
                    </a:extLst>
                  </p:cNvPr>
                  <p:cNvSpPr/>
                  <p:nvPr/>
                </p:nvSpPr>
                <p:spPr>
                  <a:xfrm>
                    <a:off x="7985009" y="3488017"/>
                    <a:ext cx="90751" cy="45719"/>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FA5C7711-5846-FC16-CD02-F23BCC5C2AA2}"/>
                      </a:ext>
                    </a:extLst>
                  </p:cNvPr>
                  <p:cNvSpPr/>
                  <p:nvPr/>
                </p:nvSpPr>
                <p:spPr>
                  <a:xfrm>
                    <a:off x="8087345" y="3508536"/>
                    <a:ext cx="90751" cy="25200"/>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69" name="Group 268">
                  <a:extLst>
                    <a:ext uri="{FF2B5EF4-FFF2-40B4-BE49-F238E27FC236}">
                      <a16:creationId xmlns:a16="http://schemas.microsoft.com/office/drawing/2014/main" id="{E4236CCB-7085-B6A3-8AC5-2F447D15B6F2}"/>
                    </a:ext>
                  </a:extLst>
                </p:cNvPr>
                <p:cNvGrpSpPr/>
                <p:nvPr/>
              </p:nvGrpSpPr>
              <p:grpSpPr>
                <a:xfrm>
                  <a:off x="7780337" y="3171132"/>
                  <a:ext cx="3033504" cy="906510"/>
                  <a:chOff x="7642791" y="3171132"/>
                  <a:chExt cx="6244333" cy="906510"/>
                </a:xfrm>
              </p:grpSpPr>
              <p:sp>
                <p:nvSpPr>
                  <p:cNvPr id="270" name="Freeform: Shape 269">
                    <a:extLst>
                      <a:ext uri="{FF2B5EF4-FFF2-40B4-BE49-F238E27FC236}">
                        <a16:creationId xmlns:a16="http://schemas.microsoft.com/office/drawing/2014/main" id="{6B21659F-6358-1891-274E-6905578F8462}"/>
                      </a:ext>
                    </a:extLst>
                  </p:cNvPr>
                  <p:cNvSpPr/>
                  <p:nvPr/>
                </p:nvSpPr>
                <p:spPr>
                  <a:xfrm>
                    <a:off x="7642791" y="3533736"/>
                    <a:ext cx="6244333" cy="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364B6208-1C69-6C02-8D48-7E58F2BDA543}"/>
                      </a:ext>
                    </a:extLst>
                  </p:cNvPr>
                  <p:cNvSpPr/>
                  <p:nvPr/>
                </p:nvSpPr>
                <p:spPr>
                  <a:xfrm>
                    <a:off x="7642791" y="3171132"/>
                    <a:ext cx="6205151" cy="0"/>
                  </a:xfrm>
                  <a:custGeom>
                    <a:avLst/>
                    <a:gdLst>
                      <a:gd name="connsiteX0" fmla="*/ 0 w 4979400"/>
                      <a:gd name="connsiteY0" fmla="*/ 0 h 12711"/>
                      <a:gd name="connsiteX1" fmla="*/ 4979401 w 4979400"/>
                      <a:gd name="connsiteY1" fmla="*/ 0 h 12711"/>
                    </a:gdLst>
                    <a:ahLst/>
                    <a:cxnLst>
                      <a:cxn ang="0">
                        <a:pos x="connsiteX0" y="connsiteY0"/>
                      </a:cxn>
                      <a:cxn ang="0">
                        <a:pos x="connsiteX1" y="connsiteY1"/>
                      </a:cxn>
                    </a:cxnLst>
                    <a:rect l="l" t="t" r="r" b="b"/>
                    <a:pathLst>
                      <a:path w="4979400" h="12711">
                        <a:moveTo>
                          <a:pt x="0" y="0"/>
                        </a:moveTo>
                        <a:lnTo>
                          <a:pt x="4979401" y="0"/>
                        </a:lnTo>
                      </a:path>
                    </a:pathLst>
                  </a:custGeom>
                  <a:ln w="10166" cap="flat">
                    <a:solidFill>
                      <a:srgbClr val="231F20"/>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31479B78-FC7D-8A64-74C6-B93B54A1329E}"/>
                      </a:ext>
                    </a:extLst>
                  </p:cNvPr>
                  <p:cNvSpPr/>
                  <p:nvPr/>
                </p:nvSpPr>
                <p:spPr>
                  <a:xfrm>
                    <a:off x="7642791" y="4077642"/>
                    <a:ext cx="6205151" cy="0"/>
                  </a:xfrm>
                  <a:custGeom>
                    <a:avLst/>
                    <a:gdLst>
                      <a:gd name="connsiteX0" fmla="*/ 0 w 4979400"/>
                      <a:gd name="connsiteY0" fmla="*/ 0 h 12711"/>
                      <a:gd name="connsiteX1" fmla="*/ 4979401 w 4979400"/>
                      <a:gd name="connsiteY1" fmla="*/ 0 h 12711"/>
                    </a:gdLst>
                    <a:ahLst/>
                    <a:cxnLst>
                      <a:cxn ang="0">
                        <a:pos x="connsiteX0" y="connsiteY0"/>
                      </a:cxn>
                      <a:cxn ang="0">
                        <a:pos x="connsiteX1" y="connsiteY1"/>
                      </a:cxn>
                    </a:cxnLst>
                    <a:rect l="l" t="t" r="r" b="b"/>
                    <a:pathLst>
                      <a:path w="4979400" h="12711">
                        <a:moveTo>
                          <a:pt x="0" y="0"/>
                        </a:moveTo>
                        <a:lnTo>
                          <a:pt x="4979401" y="0"/>
                        </a:lnTo>
                      </a:path>
                    </a:pathLst>
                  </a:custGeom>
                  <a:ln w="10166" cap="flat">
                    <a:solidFill>
                      <a:srgbClr val="231F20"/>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267" name="object 138">
                <a:extLst>
                  <a:ext uri="{FF2B5EF4-FFF2-40B4-BE49-F238E27FC236}">
                    <a16:creationId xmlns:a16="http://schemas.microsoft.com/office/drawing/2014/main" id="{538DDB3E-2E93-739D-4124-1E6C7068C7BC}"/>
                  </a:ext>
                </a:extLst>
              </p:cNvPr>
              <p:cNvSpPr txBox="1"/>
              <p:nvPr/>
            </p:nvSpPr>
            <p:spPr>
              <a:xfrm>
                <a:off x="7992772" y="2931502"/>
                <a:ext cx="3033504" cy="180000"/>
              </a:xfrm>
              <a:prstGeom prst="rect">
                <a:avLst/>
              </a:prstGeom>
            </p:spPr>
            <p:txBody>
              <a:bodyPr vert="horz" wrap="square" lIns="0" tIns="0" rIns="0" bIns="0" rtlCol="0" anchor="ctr">
                <a:noAutofit/>
              </a:bodyPr>
              <a:lstStyle/>
              <a:p>
                <a:pPr marL="24055" marR="9620" lvl="0" indent="0" algn="ctr" defTabSz="914400" rtl="0" eaLnBrk="1" fontAlgn="auto" latinLnBrk="0" hangingPunct="1">
                  <a:lnSpc>
                    <a:spcPct val="103699"/>
                  </a:lnSpc>
                  <a:spcBef>
                    <a:spcPts val="151"/>
                  </a:spcBef>
                  <a:spcAft>
                    <a:spcPts val="0"/>
                  </a:spcAft>
                  <a:buClrTx/>
                  <a:buSzTx/>
                  <a:buFontTx/>
                  <a:buNone/>
                  <a:tabLst/>
                  <a:defRPr/>
                </a:pPr>
                <a:r>
                  <a:rPr kumimoji="0" lang="en-US" sz="1200" b="0" i="0" u="none" strike="noStrike" kern="1200" cap="none" spc="-48" normalizeH="0" baseline="0" noProof="0" dirty="0">
                    <a:ln>
                      <a:noFill/>
                    </a:ln>
                    <a:solidFill>
                      <a:srgbClr val="002557"/>
                    </a:solidFill>
                    <a:effectLst/>
                    <a:uLnTx/>
                    <a:uFillTx/>
                    <a:latin typeface="Calibri" panose="020F0502020204030204"/>
                    <a:ea typeface="+mn-ea"/>
                    <a:cs typeface="Arial"/>
                  </a:rPr>
                  <a:t>Randomized to placebo (n=31)</a:t>
                </a:r>
              </a:p>
            </p:txBody>
          </p:sp>
        </p:grpSp>
        <p:grpSp>
          <p:nvGrpSpPr>
            <p:cNvPr id="73" name="Group 72">
              <a:extLst>
                <a:ext uri="{FF2B5EF4-FFF2-40B4-BE49-F238E27FC236}">
                  <a16:creationId xmlns:a16="http://schemas.microsoft.com/office/drawing/2014/main" id="{61F270B4-583D-BF81-E349-AE08D88E8E70}"/>
                </a:ext>
              </a:extLst>
            </p:cNvPr>
            <p:cNvGrpSpPr/>
            <p:nvPr/>
          </p:nvGrpSpPr>
          <p:grpSpPr>
            <a:xfrm>
              <a:off x="953996" y="2931502"/>
              <a:ext cx="6998786" cy="2537690"/>
              <a:chOff x="953996" y="2931502"/>
              <a:chExt cx="6998786" cy="2537690"/>
            </a:xfrm>
          </p:grpSpPr>
          <p:grpSp>
            <p:nvGrpSpPr>
              <p:cNvPr id="74" name="Group 73">
                <a:extLst>
                  <a:ext uri="{FF2B5EF4-FFF2-40B4-BE49-F238E27FC236}">
                    <a16:creationId xmlns:a16="http://schemas.microsoft.com/office/drawing/2014/main" id="{0FB0C1C7-EBDD-4BB1-D161-94EF72E5A6F2}"/>
                  </a:ext>
                </a:extLst>
              </p:cNvPr>
              <p:cNvGrpSpPr/>
              <p:nvPr/>
            </p:nvGrpSpPr>
            <p:grpSpPr>
              <a:xfrm>
                <a:off x="953996" y="3086796"/>
                <a:ext cx="6998786" cy="2382396"/>
                <a:chOff x="953996" y="3086796"/>
                <a:chExt cx="6998786" cy="2382396"/>
              </a:xfrm>
            </p:grpSpPr>
            <p:sp>
              <p:nvSpPr>
                <p:cNvPr id="77" name="Freeform: Shape 76">
                  <a:extLst>
                    <a:ext uri="{FF2B5EF4-FFF2-40B4-BE49-F238E27FC236}">
                      <a16:creationId xmlns:a16="http://schemas.microsoft.com/office/drawing/2014/main" id="{9F16873D-1989-0AF3-19D3-FE708E1936E6}"/>
                    </a:ext>
                  </a:extLst>
                </p:cNvPr>
                <p:cNvSpPr/>
                <p:nvPr/>
              </p:nvSpPr>
              <p:spPr>
                <a:xfrm>
                  <a:off x="1708450" y="3190182"/>
                  <a:ext cx="0" cy="2175620"/>
                </a:xfrm>
                <a:custGeom>
                  <a:avLst/>
                  <a:gdLst>
                    <a:gd name="connsiteX0" fmla="*/ 0 w 12711"/>
                    <a:gd name="connsiteY0" fmla="*/ 2707901 h 2707901"/>
                    <a:gd name="connsiteX1" fmla="*/ 0 w 12711"/>
                    <a:gd name="connsiteY1" fmla="*/ 0 h 2707901"/>
                  </a:gdLst>
                  <a:ahLst/>
                  <a:cxnLst>
                    <a:cxn ang="0">
                      <a:pos x="connsiteX0" y="connsiteY0"/>
                    </a:cxn>
                    <a:cxn ang="0">
                      <a:pos x="connsiteX1" y="connsiteY1"/>
                    </a:cxn>
                  </a:cxnLst>
                  <a:rect l="l" t="t" r="r" b="b"/>
                  <a:pathLst>
                    <a:path w="12711" h="2707901">
                      <a:moveTo>
                        <a:pt x="0" y="2707901"/>
                      </a:moveTo>
                      <a:lnTo>
                        <a:pt x="0" y="0"/>
                      </a:lnTo>
                    </a:path>
                  </a:pathLst>
                </a:custGeom>
                <a:ln w="10166" cap="sq">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BE8DF436-42AD-EFE7-6616-D6BFAA946042}"/>
                    </a:ext>
                  </a:extLst>
                </p:cNvPr>
                <p:cNvSpPr/>
                <p:nvPr/>
              </p:nvSpPr>
              <p:spPr>
                <a:xfrm>
                  <a:off x="1722232" y="4096692"/>
                  <a:ext cx="6205151" cy="0"/>
                </a:xfrm>
                <a:custGeom>
                  <a:avLst/>
                  <a:gdLst>
                    <a:gd name="connsiteX0" fmla="*/ 0 w 4979400"/>
                    <a:gd name="connsiteY0" fmla="*/ 0 h 12711"/>
                    <a:gd name="connsiteX1" fmla="*/ 4979401 w 4979400"/>
                    <a:gd name="connsiteY1" fmla="*/ 0 h 12711"/>
                  </a:gdLst>
                  <a:ahLst/>
                  <a:cxnLst>
                    <a:cxn ang="0">
                      <a:pos x="connsiteX0" y="connsiteY0"/>
                    </a:cxn>
                    <a:cxn ang="0">
                      <a:pos x="connsiteX1" y="connsiteY1"/>
                    </a:cxn>
                  </a:cxnLst>
                  <a:rect l="l" t="t" r="r" b="b"/>
                  <a:pathLst>
                    <a:path w="4979400" h="12711">
                      <a:moveTo>
                        <a:pt x="0" y="0"/>
                      </a:moveTo>
                      <a:lnTo>
                        <a:pt x="4979401" y="0"/>
                      </a:lnTo>
                    </a:path>
                  </a:pathLst>
                </a:custGeom>
                <a:ln w="10166" cap="flat">
                  <a:solidFill>
                    <a:srgbClr val="231F20"/>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49E439CB-65AA-4C45-D816-7FADFF8A29BA}"/>
                    </a:ext>
                  </a:extLst>
                </p:cNvPr>
                <p:cNvSpPr/>
                <p:nvPr/>
              </p:nvSpPr>
              <p:spPr>
                <a:xfrm>
                  <a:off x="1618631" y="3190182"/>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2858D61-526E-0C04-60A6-F6DF53556EFA}"/>
                    </a:ext>
                  </a:extLst>
                </p:cNvPr>
                <p:cNvSpPr/>
                <p:nvPr/>
              </p:nvSpPr>
              <p:spPr>
                <a:xfrm>
                  <a:off x="1618631" y="3371484"/>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844B38BB-385F-1790-46DE-9B071531B6ED}"/>
                    </a:ext>
                  </a:extLst>
                </p:cNvPr>
                <p:cNvSpPr/>
                <p:nvPr/>
              </p:nvSpPr>
              <p:spPr>
                <a:xfrm>
                  <a:off x="1618631" y="3552786"/>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60907A4-6390-207D-FD49-6C3D73932877}"/>
                    </a:ext>
                  </a:extLst>
                </p:cNvPr>
                <p:cNvSpPr/>
                <p:nvPr/>
              </p:nvSpPr>
              <p:spPr>
                <a:xfrm>
                  <a:off x="1618631" y="3734088"/>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982F4F22-1B63-C966-90A2-76DD60DD5A21}"/>
                    </a:ext>
                  </a:extLst>
                </p:cNvPr>
                <p:cNvSpPr/>
                <p:nvPr/>
              </p:nvSpPr>
              <p:spPr>
                <a:xfrm>
                  <a:off x="1618631" y="3915390"/>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09349D1-4E6A-9ED3-40D4-9ACC70C8B0F9}"/>
                    </a:ext>
                  </a:extLst>
                </p:cNvPr>
                <p:cNvSpPr/>
                <p:nvPr/>
              </p:nvSpPr>
              <p:spPr>
                <a:xfrm>
                  <a:off x="1618631" y="4096692"/>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AB98A1C-F06A-B205-DF73-8677CA132A0C}"/>
                    </a:ext>
                  </a:extLst>
                </p:cNvPr>
                <p:cNvSpPr/>
                <p:nvPr/>
              </p:nvSpPr>
              <p:spPr>
                <a:xfrm>
                  <a:off x="1618631" y="4277994"/>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0D328779-0F55-E7A9-1609-2A5190016D9E}"/>
                    </a:ext>
                  </a:extLst>
                </p:cNvPr>
                <p:cNvSpPr/>
                <p:nvPr/>
              </p:nvSpPr>
              <p:spPr>
                <a:xfrm>
                  <a:off x="1618631" y="4459296"/>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3FC63939-6479-C05E-A0CA-4FAFCF71191A}"/>
                    </a:ext>
                  </a:extLst>
                </p:cNvPr>
                <p:cNvSpPr/>
                <p:nvPr/>
              </p:nvSpPr>
              <p:spPr>
                <a:xfrm>
                  <a:off x="1618631" y="4640598"/>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E3D40E3C-2545-0000-CBF2-AD2009075DDF}"/>
                    </a:ext>
                  </a:extLst>
                </p:cNvPr>
                <p:cNvSpPr/>
                <p:nvPr/>
              </p:nvSpPr>
              <p:spPr>
                <a:xfrm>
                  <a:off x="1618631" y="4821900"/>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6966A6E-00CF-0CB7-94ED-83175AE2F62F}"/>
                    </a:ext>
                  </a:extLst>
                </p:cNvPr>
                <p:cNvSpPr/>
                <p:nvPr/>
              </p:nvSpPr>
              <p:spPr>
                <a:xfrm>
                  <a:off x="1618631" y="5003202"/>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1F28639E-EA6F-3155-264B-AC22D1705F96}"/>
                    </a:ext>
                  </a:extLst>
                </p:cNvPr>
                <p:cNvSpPr/>
                <p:nvPr/>
              </p:nvSpPr>
              <p:spPr>
                <a:xfrm>
                  <a:off x="1618631" y="5184504"/>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E55EEA9-C46B-8E2D-2D3B-78FC2507041E}"/>
                    </a:ext>
                  </a:extLst>
                </p:cNvPr>
                <p:cNvSpPr/>
                <p:nvPr/>
              </p:nvSpPr>
              <p:spPr>
                <a:xfrm>
                  <a:off x="1618631" y="5365802"/>
                  <a:ext cx="89819"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641A5E4F-79DB-FC24-C2FF-1027744C2504}"/>
                    </a:ext>
                  </a:extLst>
                </p:cNvPr>
                <p:cNvSpPr/>
                <p:nvPr/>
              </p:nvSpPr>
              <p:spPr>
                <a:xfrm>
                  <a:off x="1722232" y="3190182"/>
                  <a:ext cx="6205151" cy="0"/>
                </a:xfrm>
                <a:custGeom>
                  <a:avLst/>
                  <a:gdLst>
                    <a:gd name="connsiteX0" fmla="*/ 0 w 4979400"/>
                    <a:gd name="connsiteY0" fmla="*/ 0 h 12711"/>
                    <a:gd name="connsiteX1" fmla="*/ 4979401 w 4979400"/>
                    <a:gd name="connsiteY1" fmla="*/ 0 h 12711"/>
                  </a:gdLst>
                  <a:ahLst/>
                  <a:cxnLst>
                    <a:cxn ang="0">
                      <a:pos x="connsiteX0" y="connsiteY0"/>
                    </a:cxn>
                    <a:cxn ang="0">
                      <a:pos x="connsiteX1" y="connsiteY1"/>
                    </a:cxn>
                  </a:cxnLst>
                  <a:rect l="l" t="t" r="r" b="b"/>
                  <a:pathLst>
                    <a:path w="4979400" h="12711">
                      <a:moveTo>
                        <a:pt x="0" y="0"/>
                      </a:moveTo>
                      <a:lnTo>
                        <a:pt x="4979401" y="0"/>
                      </a:lnTo>
                    </a:path>
                  </a:pathLst>
                </a:custGeom>
                <a:ln w="10166" cap="flat">
                  <a:solidFill>
                    <a:srgbClr val="231F20"/>
                  </a:solidFill>
                  <a:prstDash val="sys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8E91221C-51C4-54DA-20F8-F71A2B0705A3}"/>
                    </a:ext>
                  </a:extLst>
                </p:cNvPr>
                <p:cNvSpPr txBox="1"/>
                <p:nvPr/>
              </p:nvSpPr>
              <p:spPr>
                <a:xfrm rot="16200000">
                  <a:off x="-98702" y="4139494"/>
                  <a:ext cx="238239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Best percentage change from baseline in sum of the diameters of target lesions (%)</a:t>
                  </a:r>
                </a:p>
              </p:txBody>
            </p:sp>
            <p:grpSp>
              <p:nvGrpSpPr>
                <p:cNvPr id="167" name="Group 166">
                  <a:extLst>
                    <a:ext uri="{FF2B5EF4-FFF2-40B4-BE49-F238E27FC236}">
                      <a16:creationId xmlns:a16="http://schemas.microsoft.com/office/drawing/2014/main" id="{C1C41E2A-10FD-4365-FB1D-B7BB39E62060}"/>
                    </a:ext>
                  </a:extLst>
                </p:cNvPr>
                <p:cNvGrpSpPr/>
                <p:nvPr/>
              </p:nvGrpSpPr>
              <p:grpSpPr>
                <a:xfrm>
                  <a:off x="1707503" y="3370651"/>
                  <a:ext cx="193087" cy="182135"/>
                  <a:chOff x="1522158" y="3348632"/>
                  <a:chExt cx="193087" cy="182135"/>
                </a:xfrm>
              </p:grpSpPr>
              <p:sp>
                <p:nvSpPr>
                  <p:cNvPr id="264" name="Freeform: Shape 263">
                    <a:extLst>
                      <a:ext uri="{FF2B5EF4-FFF2-40B4-BE49-F238E27FC236}">
                        <a16:creationId xmlns:a16="http://schemas.microsoft.com/office/drawing/2014/main" id="{0360C6C8-7038-B064-FD5C-FC39B5A326FC}"/>
                      </a:ext>
                    </a:extLst>
                  </p:cNvPr>
                  <p:cNvSpPr/>
                  <p:nvPr/>
                </p:nvSpPr>
                <p:spPr>
                  <a:xfrm>
                    <a:off x="1522158" y="3348632"/>
                    <a:ext cx="90751" cy="182135"/>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B4D8"/>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D2EA1D44-D478-FC42-6FEF-4B4B79C80F6D}"/>
                      </a:ext>
                    </a:extLst>
                  </p:cNvPr>
                  <p:cNvSpPr/>
                  <p:nvPr/>
                </p:nvSpPr>
                <p:spPr>
                  <a:xfrm>
                    <a:off x="1624494" y="3445081"/>
                    <a:ext cx="90751" cy="85686"/>
                  </a:xfrm>
                  <a:custGeom>
                    <a:avLst/>
                    <a:gdLst>
                      <a:gd name="connsiteX0" fmla="*/ 0 w 90751"/>
                      <a:gd name="connsiteY0" fmla="*/ 0 h 182135"/>
                      <a:gd name="connsiteX1" fmla="*/ 90751 w 90751"/>
                      <a:gd name="connsiteY1" fmla="*/ 0 h 182135"/>
                      <a:gd name="connsiteX2" fmla="*/ 90751 w 90751"/>
                      <a:gd name="connsiteY2" fmla="*/ 182136 h 182135"/>
                      <a:gd name="connsiteX3" fmla="*/ 0 w 90751"/>
                      <a:gd name="connsiteY3" fmla="*/ 182136 h 182135"/>
                    </a:gdLst>
                    <a:ahLst/>
                    <a:cxnLst>
                      <a:cxn ang="0">
                        <a:pos x="connsiteX0" y="connsiteY0"/>
                      </a:cxn>
                      <a:cxn ang="0">
                        <a:pos x="connsiteX1" y="connsiteY1"/>
                      </a:cxn>
                      <a:cxn ang="0">
                        <a:pos x="connsiteX2" y="connsiteY2"/>
                      </a:cxn>
                      <a:cxn ang="0">
                        <a:pos x="connsiteX3" y="connsiteY3"/>
                      </a:cxn>
                    </a:cxnLst>
                    <a:rect l="l" t="t" r="r" b="b"/>
                    <a:pathLst>
                      <a:path w="90751" h="182135">
                        <a:moveTo>
                          <a:pt x="0" y="0"/>
                        </a:moveTo>
                        <a:lnTo>
                          <a:pt x="90751" y="0"/>
                        </a:lnTo>
                        <a:lnTo>
                          <a:pt x="90751" y="182136"/>
                        </a:lnTo>
                        <a:lnTo>
                          <a:pt x="0" y="182136"/>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8" name="Freeform: Shape 167">
                  <a:extLst>
                    <a:ext uri="{FF2B5EF4-FFF2-40B4-BE49-F238E27FC236}">
                      <a16:creationId xmlns:a16="http://schemas.microsoft.com/office/drawing/2014/main" id="{BCA87EC4-E634-B5E3-DCC8-C1E7ED08B6FF}"/>
                    </a:ext>
                  </a:extLst>
                </p:cNvPr>
                <p:cNvSpPr/>
                <p:nvPr/>
              </p:nvSpPr>
              <p:spPr>
                <a:xfrm>
                  <a:off x="1912175" y="3552786"/>
                  <a:ext cx="90751" cy="135810"/>
                </a:xfrm>
                <a:custGeom>
                  <a:avLst/>
                  <a:gdLst>
                    <a:gd name="connsiteX0" fmla="*/ 0 w 90751"/>
                    <a:gd name="connsiteY0" fmla="*/ 0 h 135810"/>
                    <a:gd name="connsiteX1" fmla="*/ 90751 w 90751"/>
                    <a:gd name="connsiteY1" fmla="*/ 0 h 135810"/>
                    <a:gd name="connsiteX2" fmla="*/ 90751 w 90751"/>
                    <a:gd name="connsiteY2" fmla="*/ 135811 h 135810"/>
                    <a:gd name="connsiteX3" fmla="*/ 0 w 90751"/>
                    <a:gd name="connsiteY3" fmla="*/ 135811 h 135810"/>
                  </a:gdLst>
                  <a:ahLst/>
                  <a:cxnLst>
                    <a:cxn ang="0">
                      <a:pos x="connsiteX0" y="connsiteY0"/>
                    </a:cxn>
                    <a:cxn ang="0">
                      <a:pos x="connsiteX1" y="connsiteY1"/>
                    </a:cxn>
                    <a:cxn ang="0">
                      <a:pos x="connsiteX2" y="connsiteY2"/>
                    </a:cxn>
                    <a:cxn ang="0">
                      <a:pos x="connsiteX3" y="connsiteY3"/>
                    </a:cxn>
                  </a:cxnLst>
                  <a:rect l="l" t="t" r="r" b="b"/>
                  <a:pathLst>
                    <a:path w="90751" h="135810">
                      <a:moveTo>
                        <a:pt x="0" y="0"/>
                      </a:moveTo>
                      <a:lnTo>
                        <a:pt x="90751" y="0"/>
                      </a:lnTo>
                      <a:lnTo>
                        <a:pt x="90751" y="135811"/>
                      </a:lnTo>
                      <a:lnTo>
                        <a:pt x="0" y="135811"/>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BDD84A3-EACF-BB02-F613-875B23552B93}"/>
                    </a:ext>
                  </a:extLst>
                </p:cNvPr>
                <p:cNvSpPr/>
                <p:nvPr/>
              </p:nvSpPr>
              <p:spPr>
                <a:xfrm>
                  <a:off x="2014511" y="3552786"/>
                  <a:ext cx="90751" cy="169225"/>
                </a:xfrm>
                <a:custGeom>
                  <a:avLst/>
                  <a:gdLst>
                    <a:gd name="connsiteX0" fmla="*/ 0 w 90751"/>
                    <a:gd name="connsiteY0" fmla="*/ 0 h 169225"/>
                    <a:gd name="connsiteX1" fmla="*/ 90751 w 90751"/>
                    <a:gd name="connsiteY1" fmla="*/ 0 h 169225"/>
                    <a:gd name="connsiteX2" fmla="*/ 90751 w 90751"/>
                    <a:gd name="connsiteY2" fmla="*/ 169225 h 169225"/>
                    <a:gd name="connsiteX3" fmla="*/ 0 w 90751"/>
                    <a:gd name="connsiteY3" fmla="*/ 169225 h 169225"/>
                  </a:gdLst>
                  <a:ahLst/>
                  <a:cxnLst>
                    <a:cxn ang="0">
                      <a:pos x="connsiteX0" y="connsiteY0"/>
                    </a:cxn>
                    <a:cxn ang="0">
                      <a:pos x="connsiteX1" y="connsiteY1"/>
                    </a:cxn>
                    <a:cxn ang="0">
                      <a:pos x="connsiteX2" y="connsiteY2"/>
                    </a:cxn>
                    <a:cxn ang="0">
                      <a:pos x="connsiteX3" y="connsiteY3"/>
                    </a:cxn>
                  </a:cxnLst>
                  <a:rect l="l" t="t" r="r" b="b"/>
                  <a:pathLst>
                    <a:path w="90751" h="169225">
                      <a:moveTo>
                        <a:pt x="0" y="0"/>
                      </a:moveTo>
                      <a:lnTo>
                        <a:pt x="90751" y="0"/>
                      </a:lnTo>
                      <a:lnTo>
                        <a:pt x="90751" y="169225"/>
                      </a:lnTo>
                      <a:lnTo>
                        <a:pt x="0" y="169225"/>
                      </a:lnTo>
                      <a:close/>
                    </a:path>
                  </a:pathLst>
                </a:custGeom>
                <a:solidFill>
                  <a:schemeClr val="accent3"/>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926A796E-C3D1-12A0-898F-3AE9047B6EF4}"/>
                    </a:ext>
                  </a:extLst>
                </p:cNvPr>
                <p:cNvSpPr/>
                <p:nvPr/>
              </p:nvSpPr>
              <p:spPr>
                <a:xfrm>
                  <a:off x="2116847" y="3552786"/>
                  <a:ext cx="90751" cy="190362"/>
                </a:xfrm>
                <a:custGeom>
                  <a:avLst/>
                  <a:gdLst>
                    <a:gd name="connsiteX0" fmla="*/ 0 w 90751"/>
                    <a:gd name="connsiteY0" fmla="*/ 0 h 190362"/>
                    <a:gd name="connsiteX1" fmla="*/ 90751 w 90751"/>
                    <a:gd name="connsiteY1" fmla="*/ 0 h 190362"/>
                    <a:gd name="connsiteX2" fmla="*/ 90751 w 90751"/>
                    <a:gd name="connsiteY2" fmla="*/ 190363 h 190362"/>
                    <a:gd name="connsiteX3" fmla="*/ 0 w 90751"/>
                    <a:gd name="connsiteY3" fmla="*/ 190363 h 190362"/>
                  </a:gdLst>
                  <a:ahLst/>
                  <a:cxnLst>
                    <a:cxn ang="0">
                      <a:pos x="connsiteX0" y="connsiteY0"/>
                    </a:cxn>
                    <a:cxn ang="0">
                      <a:pos x="connsiteX1" y="connsiteY1"/>
                    </a:cxn>
                    <a:cxn ang="0">
                      <a:pos x="connsiteX2" y="connsiteY2"/>
                    </a:cxn>
                    <a:cxn ang="0">
                      <a:pos x="connsiteX3" y="connsiteY3"/>
                    </a:cxn>
                  </a:cxnLst>
                  <a:rect l="l" t="t" r="r" b="b"/>
                  <a:pathLst>
                    <a:path w="90751" h="190362">
                      <a:moveTo>
                        <a:pt x="0" y="0"/>
                      </a:moveTo>
                      <a:lnTo>
                        <a:pt x="90751" y="0"/>
                      </a:lnTo>
                      <a:lnTo>
                        <a:pt x="90751" y="190363"/>
                      </a:lnTo>
                      <a:lnTo>
                        <a:pt x="0" y="19036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A8ACE51C-6BA0-6897-0E62-4EBB63E80234}"/>
                    </a:ext>
                  </a:extLst>
                </p:cNvPr>
                <p:cNvSpPr/>
                <p:nvPr/>
              </p:nvSpPr>
              <p:spPr>
                <a:xfrm>
                  <a:off x="2219183" y="3552786"/>
                  <a:ext cx="90751" cy="208462"/>
                </a:xfrm>
                <a:custGeom>
                  <a:avLst/>
                  <a:gdLst>
                    <a:gd name="connsiteX0" fmla="*/ 0 w 90751"/>
                    <a:gd name="connsiteY0" fmla="*/ 0 h 208462"/>
                    <a:gd name="connsiteX1" fmla="*/ 90751 w 90751"/>
                    <a:gd name="connsiteY1" fmla="*/ 0 h 208462"/>
                    <a:gd name="connsiteX2" fmla="*/ 90751 w 90751"/>
                    <a:gd name="connsiteY2" fmla="*/ 208462 h 208462"/>
                    <a:gd name="connsiteX3" fmla="*/ 0 w 90751"/>
                    <a:gd name="connsiteY3" fmla="*/ 208462 h 208462"/>
                  </a:gdLst>
                  <a:ahLst/>
                  <a:cxnLst>
                    <a:cxn ang="0">
                      <a:pos x="connsiteX0" y="connsiteY0"/>
                    </a:cxn>
                    <a:cxn ang="0">
                      <a:pos x="connsiteX1" y="connsiteY1"/>
                    </a:cxn>
                    <a:cxn ang="0">
                      <a:pos x="connsiteX2" y="connsiteY2"/>
                    </a:cxn>
                    <a:cxn ang="0">
                      <a:pos x="connsiteX3" y="connsiteY3"/>
                    </a:cxn>
                  </a:cxnLst>
                  <a:rect l="l" t="t" r="r" b="b"/>
                  <a:pathLst>
                    <a:path w="90751" h="208462">
                      <a:moveTo>
                        <a:pt x="0" y="0"/>
                      </a:moveTo>
                      <a:lnTo>
                        <a:pt x="90751" y="0"/>
                      </a:lnTo>
                      <a:lnTo>
                        <a:pt x="90751" y="208462"/>
                      </a:lnTo>
                      <a:lnTo>
                        <a:pt x="0" y="20846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8F96C3F-C096-436F-74A1-08A98860B425}"/>
                    </a:ext>
                  </a:extLst>
                </p:cNvPr>
                <p:cNvSpPr/>
                <p:nvPr/>
              </p:nvSpPr>
              <p:spPr>
                <a:xfrm>
                  <a:off x="2321519" y="3552786"/>
                  <a:ext cx="90751" cy="224536"/>
                </a:xfrm>
                <a:custGeom>
                  <a:avLst/>
                  <a:gdLst>
                    <a:gd name="connsiteX0" fmla="*/ 0 w 90751"/>
                    <a:gd name="connsiteY0" fmla="*/ 0 h 224536"/>
                    <a:gd name="connsiteX1" fmla="*/ 90751 w 90751"/>
                    <a:gd name="connsiteY1" fmla="*/ 0 h 224536"/>
                    <a:gd name="connsiteX2" fmla="*/ 90751 w 90751"/>
                    <a:gd name="connsiteY2" fmla="*/ 224537 h 224536"/>
                    <a:gd name="connsiteX3" fmla="*/ 0 w 90751"/>
                    <a:gd name="connsiteY3" fmla="*/ 224537 h 224536"/>
                  </a:gdLst>
                  <a:ahLst/>
                  <a:cxnLst>
                    <a:cxn ang="0">
                      <a:pos x="connsiteX0" y="connsiteY0"/>
                    </a:cxn>
                    <a:cxn ang="0">
                      <a:pos x="connsiteX1" y="connsiteY1"/>
                    </a:cxn>
                    <a:cxn ang="0">
                      <a:pos x="connsiteX2" y="connsiteY2"/>
                    </a:cxn>
                    <a:cxn ang="0">
                      <a:pos x="connsiteX3" y="connsiteY3"/>
                    </a:cxn>
                  </a:cxnLst>
                  <a:rect l="l" t="t" r="r" b="b"/>
                  <a:pathLst>
                    <a:path w="90751" h="224536">
                      <a:moveTo>
                        <a:pt x="0" y="0"/>
                      </a:moveTo>
                      <a:lnTo>
                        <a:pt x="90751" y="0"/>
                      </a:lnTo>
                      <a:lnTo>
                        <a:pt x="90751" y="224537"/>
                      </a:lnTo>
                      <a:lnTo>
                        <a:pt x="0" y="224537"/>
                      </a:lnTo>
                      <a:close/>
                    </a:path>
                  </a:pathLst>
                </a:custGeom>
                <a:solidFill>
                  <a:schemeClr val="accent3"/>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48331F9-C712-E453-2374-7993EDE4490B}"/>
                    </a:ext>
                  </a:extLst>
                </p:cNvPr>
                <p:cNvSpPr/>
                <p:nvPr/>
              </p:nvSpPr>
              <p:spPr>
                <a:xfrm>
                  <a:off x="2423855" y="3552786"/>
                  <a:ext cx="90751" cy="260483"/>
                </a:xfrm>
                <a:custGeom>
                  <a:avLst/>
                  <a:gdLst>
                    <a:gd name="connsiteX0" fmla="*/ 0 w 90751"/>
                    <a:gd name="connsiteY0" fmla="*/ 0 h 260483"/>
                    <a:gd name="connsiteX1" fmla="*/ 90751 w 90751"/>
                    <a:gd name="connsiteY1" fmla="*/ 0 h 260483"/>
                    <a:gd name="connsiteX2" fmla="*/ 90751 w 90751"/>
                    <a:gd name="connsiteY2" fmla="*/ 260483 h 260483"/>
                    <a:gd name="connsiteX3" fmla="*/ 0 w 90751"/>
                    <a:gd name="connsiteY3" fmla="*/ 260483 h 260483"/>
                  </a:gdLst>
                  <a:ahLst/>
                  <a:cxnLst>
                    <a:cxn ang="0">
                      <a:pos x="connsiteX0" y="connsiteY0"/>
                    </a:cxn>
                    <a:cxn ang="0">
                      <a:pos x="connsiteX1" y="connsiteY1"/>
                    </a:cxn>
                    <a:cxn ang="0">
                      <a:pos x="connsiteX2" y="connsiteY2"/>
                    </a:cxn>
                    <a:cxn ang="0">
                      <a:pos x="connsiteX3" y="connsiteY3"/>
                    </a:cxn>
                  </a:cxnLst>
                  <a:rect l="l" t="t" r="r" b="b"/>
                  <a:pathLst>
                    <a:path w="90751" h="260483">
                      <a:moveTo>
                        <a:pt x="0" y="0"/>
                      </a:moveTo>
                      <a:lnTo>
                        <a:pt x="90751" y="0"/>
                      </a:lnTo>
                      <a:lnTo>
                        <a:pt x="90751" y="260483"/>
                      </a:lnTo>
                      <a:lnTo>
                        <a:pt x="0" y="2604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ADA61E9-1A48-4197-C578-9D48EA3107CE}"/>
                    </a:ext>
                  </a:extLst>
                </p:cNvPr>
                <p:cNvSpPr/>
                <p:nvPr/>
              </p:nvSpPr>
              <p:spPr>
                <a:xfrm>
                  <a:off x="2526191" y="3552786"/>
                  <a:ext cx="90751" cy="314908"/>
                </a:xfrm>
                <a:custGeom>
                  <a:avLst/>
                  <a:gdLst>
                    <a:gd name="connsiteX0" fmla="*/ 0 w 90751"/>
                    <a:gd name="connsiteY0" fmla="*/ 0 h 314908"/>
                    <a:gd name="connsiteX1" fmla="*/ 90751 w 90751"/>
                    <a:gd name="connsiteY1" fmla="*/ 0 h 314908"/>
                    <a:gd name="connsiteX2" fmla="*/ 90751 w 90751"/>
                    <a:gd name="connsiteY2" fmla="*/ 314909 h 314908"/>
                    <a:gd name="connsiteX3" fmla="*/ 0 w 90751"/>
                    <a:gd name="connsiteY3" fmla="*/ 314909 h 314908"/>
                  </a:gdLst>
                  <a:ahLst/>
                  <a:cxnLst>
                    <a:cxn ang="0">
                      <a:pos x="connsiteX0" y="connsiteY0"/>
                    </a:cxn>
                    <a:cxn ang="0">
                      <a:pos x="connsiteX1" y="connsiteY1"/>
                    </a:cxn>
                    <a:cxn ang="0">
                      <a:pos x="connsiteX2" y="connsiteY2"/>
                    </a:cxn>
                    <a:cxn ang="0">
                      <a:pos x="connsiteX3" y="connsiteY3"/>
                    </a:cxn>
                  </a:cxnLst>
                  <a:rect l="l" t="t" r="r" b="b"/>
                  <a:pathLst>
                    <a:path w="90751" h="314908">
                      <a:moveTo>
                        <a:pt x="0" y="0"/>
                      </a:moveTo>
                      <a:lnTo>
                        <a:pt x="90751" y="0"/>
                      </a:lnTo>
                      <a:lnTo>
                        <a:pt x="90751" y="314909"/>
                      </a:lnTo>
                      <a:lnTo>
                        <a:pt x="0" y="314909"/>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D4F88BED-73F4-58BE-A6DC-305F10BB7F67}"/>
                    </a:ext>
                  </a:extLst>
                </p:cNvPr>
                <p:cNvSpPr/>
                <p:nvPr/>
              </p:nvSpPr>
              <p:spPr>
                <a:xfrm>
                  <a:off x="2628527" y="3552786"/>
                  <a:ext cx="90751" cy="330983"/>
                </a:xfrm>
                <a:custGeom>
                  <a:avLst/>
                  <a:gdLst>
                    <a:gd name="connsiteX0" fmla="*/ 0 w 90751"/>
                    <a:gd name="connsiteY0" fmla="*/ 0 h 330983"/>
                    <a:gd name="connsiteX1" fmla="*/ 90751 w 90751"/>
                    <a:gd name="connsiteY1" fmla="*/ 0 h 330983"/>
                    <a:gd name="connsiteX2" fmla="*/ 90751 w 90751"/>
                    <a:gd name="connsiteY2" fmla="*/ 330983 h 330983"/>
                    <a:gd name="connsiteX3" fmla="*/ 0 w 90751"/>
                    <a:gd name="connsiteY3" fmla="*/ 330983 h 330983"/>
                  </a:gdLst>
                  <a:ahLst/>
                  <a:cxnLst>
                    <a:cxn ang="0">
                      <a:pos x="connsiteX0" y="connsiteY0"/>
                    </a:cxn>
                    <a:cxn ang="0">
                      <a:pos x="connsiteX1" y="connsiteY1"/>
                    </a:cxn>
                    <a:cxn ang="0">
                      <a:pos x="connsiteX2" y="connsiteY2"/>
                    </a:cxn>
                    <a:cxn ang="0">
                      <a:pos x="connsiteX3" y="connsiteY3"/>
                    </a:cxn>
                  </a:cxnLst>
                  <a:rect l="l" t="t" r="r" b="b"/>
                  <a:pathLst>
                    <a:path w="90751" h="330983">
                      <a:moveTo>
                        <a:pt x="0" y="0"/>
                      </a:moveTo>
                      <a:lnTo>
                        <a:pt x="90751" y="0"/>
                      </a:lnTo>
                      <a:lnTo>
                        <a:pt x="90751" y="330983"/>
                      </a:lnTo>
                      <a:lnTo>
                        <a:pt x="0" y="3309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4A7D2098-C1C5-06CA-6233-2ED8644F0261}"/>
                    </a:ext>
                  </a:extLst>
                </p:cNvPr>
                <p:cNvSpPr/>
                <p:nvPr/>
              </p:nvSpPr>
              <p:spPr>
                <a:xfrm>
                  <a:off x="2730863" y="3552786"/>
                  <a:ext cx="90751" cy="330983"/>
                </a:xfrm>
                <a:custGeom>
                  <a:avLst/>
                  <a:gdLst>
                    <a:gd name="connsiteX0" fmla="*/ 0 w 90751"/>
                    <a:gd name="connsiteY0" fmla="*/ 0 h 330983"/>
                    <a:gd name="connsiteX1" fmla="*/ 90751 w 90751"/>
                    <a:gd name="connsiteY1" fmla="*/ 0 h 330983"/>
                    <a:gd name="connsiteX2" fmla="*/ 90751 w 90751"/>
                    <a:gd name="connsiteY2" fmla="*/ 330983 h 330983"/>
                    <a:gd name="connsiteX3" fmla="*/ 0 w 90751"/>
                    <a:gd name="connsiteY3" fmla="*/ 330983 h 330983"/>
                  </a:gdLst>
                  <a:ahLst/>
                  <a:cxnLst>
                    <a:cxn ang="0">
                      <a:pos x="connsiteX0" y="connsiteY0"/>
                    </a:cxn>
                    <a:cxn ang="0">
                      <a:pos x="connsiteX1" y="connsiteY1"/>
                    </a:cxn>
                    <a:cxn ang="0">
                      <a:pos x="connsiteX2" y="connsiteY2"/>
                    </a:cxn>
                    <a:cxn ang="0">
                      <a:pos x="connsiteX3" y="connsiteY3"/>
                    </a:cxn>
                  </a:cxnLst>
                  <a:rect l="l" t="t" r="r" b="b"/>
                  <a:pathLst>
                    <a:path w="90751" h="330983">
                      <a:moveTo>
                        <a:pt x="0" y="0"/>
                      </a:moveTo>
                      <a:lnTo>
                        <a:pt x="90751" y="0"/>
                      </a:lnTo>
                      <a:lnTo>
                        <a:pt x="90751" y="330983"/>
                      </a:lnTo>
                      <a:lnTo>
                        <a:pt x="0" y="330983"/>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CB4EFA8C-7D46-AE3A-4812-D08D963D6839}"/>
                    </a:ext>
                  </a:extLst>
                </p:cNvPr>
                <p:cNvSpPr/>
                <p:nvPr/>
              </p:nvSpPr>
              <p:spPr>
                <a:xfrm>
                  <a:off x="2833199" y="3552786"/>
                  <a:ext cx="90751" cy="350854"/>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ED2BFF0-FFD0-C459-EBEF-5AA9899A0DA5}"/>
                    </a:ext>
                  </a:extLst>
                </p:cNvPr>
                <p:cNvSpPr/>
                <p:nvPr/>
              </p:nvSpPr>
              <p:spPr>
                <a:xfrm>
                  <a:off x="2935535" y="3552786"/>
                  <a:ext cx="90751" cy="350854"/>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03F80B70-2913-88B7-AE78-F2914C6E3DF6}"/>
                    </a:ext>
                  </a:extLst>
                </p:cNvPr>
                <p:cNvSpPr/>
                <p:nvPr/>
              </p:nvSpPr>
              <p:spPr>
                <a:xfrm>
                  <a:off x="3037871" y="3552786"/>
                  <a:ext cx="90751" cy="350854"/>
                </a:xfrm>
                <a:custGeom>
                  <a:avLst/>
                  <a:gdLst>
                    <a:gd name="connsiteX0" fmla="*/ 0 w 90751"/>
                    <a:gd name="connsiteY0" fmla="*/ 0 h 350854"/>
                    <a:gd name="connsiteX1" fmla="*/ 90751 w 90751"/>
                    <a:gd name="connsiteY1" fmla="*/ 0 h 350854"/>
                    <a:gd name="connsiteX2" fmla="*/ 90751 w 90751"/>
                    <a:gd name="connsiteY2" fmla="*/ 350855 h 350854"/>
                    <a:gd name="connsiteX3" fmla="*/ 0 w 90751"/>
                    <a:gd name="connsiteY3" fmla="*/ 350855 h 350854"/>
                  </a:gdLst>
                  <a:ahLst/>
                  <a:cxnLst>
                    <a:cxn ang="0">
                      <a:pos x="connsiteX0" y="connsiteY0"/>
                    </a:cxn>
                    <a:cxn ang="0">
                      <a:pos x="connsiteX1" y="connsiteY1"/>
                    </a:cxn>
                    <a:cxn ang="0">
                      <a:pos x="connsiteX2" y="connsiteY2"/>
                    </a:cxn>
                    <a:cxn ang="0">
                      <a:pos x="connsiteX3" y="connsiteY3"/>
                    </a:cxn>
                  </a:cxnLst>
                  <a:rect l="l" t="t" r="r" b="b"/>
                  <a:pathLst>
                    <a:path w="90751" h="350854">
                      <a:moveTo>
                        <a:pt x="0" y="0"/>
                      </a:moveTo>
                      <a:lnTo>
                        <a:pt x="90751" y="0"/>
                      </a:lnTo>
                      <a:lnTo>
                        <a:pt x="90751" y="350855"/>
                      </a:lnTo>
                      <a:lnTo>
                        <a:pt x="0" y="350855"/>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60892D38-74AF-02A0-FE2A-883C116B0E01}"/>
                    </a:ext>
                  </a:extLst>
                </p:cNvPr>
                <p:cNvSpPr/>
                <p:nvPr/>
              </p:nvSpPr>
              <p:spPr>
                <a:xfrm>
                  <a:off x="3140207" y="3552786"/>
                  <a:ext cx="90751" cy="386800"/>
                </a:xfrm>
                <a:custGeom>
                  <a:avLst/>
                  <a:gdLst>
                    <a:gd name="connsiteX0" fmla="*/ 0 w 90751"/>
                    <a:gd name="connsiteY0" fmla="*/ 0 h 386800"/>
                    <a:gd name="connsiteX1" fmla="*/ 90751 w 90751"/>
                    <a:gd name="connsiteY1" fmla="*/ 0 h 386800"/>
                    <a:gd name="connsiteX2" fmla="*/ 90751 w 90751"/>
                    <a:gd name="connsiteY2" fmla="*/ 386801 h 386800"/>
                    <a:gd name="connsiteX3" fmla="*/ 0 w 90751"/>
                    <a:gd name="connsiteY3" fmla="*/ 386801 h 386800"/>
                  </a:gdLst>
                  <a:ahLst/>
                  <a:cxnLst>
                    <a:cxn ang="0">
                      <a:pos x="connsiteX0" y="connsiteY0"/>
                    </a:cxn>
                    <a:cxn ang="0">
                      <a:pos x="connsiteX1" y="connsiteY1"/>
                    </a:cxn>
                    <a:cxn ang="0">
                      <a:pos x="connsiteX2" y="connsiteY2"/>
                    </a:cxn>
                    <a:cxn ang="0">
                      <a:pos x="connsiteX3" y="connsiteY3"/>
                    </a:cxn>
                  </a:cxnLst>
                  <a:rect l="l" t="t" r="r" b="b"/>
                  <a:pathLst>
                    <a:path w="90751" h="386800">
                      <a:moveTo>
                        <a:pt x="0" y="0"/>
                      </a:moveTo>
                      <a:lnTo>
                        <a:pt x="90751" y="0"/>
                      </a:lnTo>
                      <a:lnTo>
                        <a:pt x="90751" y="386801"/>
                      </a:lnTo>
                      <a:lnTo>
                        <a:pt x="0" y="386801"/>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B24B76A7-0E63-CF2D-37EF-978C733871D2}"/>
                    </a:ext>
                  </a:extLst>
                </p:cNvPr>
                <p:cNvSpPr/>
                <p:nvPr/>
              </p:nvSpPr>
              <p:spPr>
                <a:xfrm>
                  <a:off x="3242543" y="3552786"/>
                  <a:ext cx="90751" cy="405280"/>
                </a:xfrm>
                <a:custGeom>
                  <a:avLst/>
                  <a:gdLst>
                    <a:gd name="connsiteX0" fmla="*/ 0 w 90751"/>
                    <a:gd name="connsiteY0" fmla="*/ 0 h 405280"/>
                    <a:gd name="connsiteX1" fmla="*/ 90751 w 90751"/>
                    <a:gd name="connsiteY1" fmla="*/ 0 h 405280"/>
                    <a:gd name="connsiteX2" fmla="*/ 90751 w 90751"/>
                    <a:gd name="connsiteY2" fmla="*/ 405280 h 405280"/>
                    <a:gd name="connsiteX3" fmla="*/ 0 w 90751"/>
                    <a:gd name="connsiteY3" fmla="*/ 405280 h 405280"/>
                  </a:gdLst>
                  <a:ahLst/>
                  <a:cxnLst>
                    <a:cxn ang="0">
                      <a:pos x="connsiteX0" y="connsiteY0"/>
                    </a:cxn>
                    <a:cxn ang="0">
                      <a:pos x="connsiteX1" y="connsiteY1"/>
                    </a:cxn>
                    <a:cxn ang="0">
                      <a:pos x="connsiteX2" y="connsiteY2"/>
                    </a:cxn>
                    <a:cxn ang="0">
                      <a:pos x="connsiteX3" y="connsiteY3"/>
                    </a:cxn>
                  </a:cxnLst>
                  <a:rect l="l" t="t" r="r" b="b"/>
                  <a:pathLst>
                    <a:path w="90751" h="405280">
                      <a:moveTo>
                        <a:pt x="0" y="0"/>
                      </a:moveTo>
                      <a:lnTo>
                        <a:pt x="90751" y="0"/>
                      </a:lnTo>
                      <a:lnTo>
                        <a:pt x="90751" y="405280"/>
                      </a:lnTo>
                      <a:lnTo>
                        <a:pt x="0" y="40528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03C0B54-CBFC-0E1F-B3E4-744E40A71C63}"/>
                    </a:ext>
                  </a:extLst>
                </p:cNvPr>
                <p:cNvSpPr/>
                <p:nvPr/>
              </p:nvSpPr>
              <p:spPr>
                <a:xfrm>
                  <a:off x="3344879" y="3552786"/>
                  <a:ext cx="90751" cy="418949"/>
                </a:xfrm>
                <a:custGeom>
                  <a:avLst/>
                  <a:gdLst>
                    <a:gd name="connsiteX0" fmla="*/ 0 w 90751"/>
                    <a:gd name="connsiteY0" fmla="*/ 0 h 418949"/>
                    <a:gd name="connsiteX1" fmla="*/ 90751 w 90751"/>
                    <a:gd name="connsiteY1" fmla="*/ 0 h 418949"/>
                    <a:gd name="connsiteX2" fmla="*/ 90751 w 90751"/>
                    <a:gd name="connsiteY2" fmla="*/ 418950 h 418949"/>
                    <a:gd name="connsiteX3" fmla="*/ 0 w 90751"/>
                    <a:gd name="connsiteY3" fmla="*/ 418950 h 418949"/>
                  </a:gdLst>
                  <a:ahLst/>
                  <a:cxnLst>
                    <a:cxn ang="0">
                      <a:pos x="connsiteX0" y="connsiteY0"/>
                    </a:cxn>
                    <a:cxn ang="0">
                      <a:pos x="connsiteX1" y="connsiteY1"/>
                    </a:cxn>
                    <a:cxn ang="0">
                      <a:pos x="connsiteX2" y="connsiteY2"/>
                    </a:cxn>
                    <a:cxn ang="0">
                      <a:pos x="connsiteX3" y="connsiteY3"/>
                    </a:cxn>
                  </a:cxnLst>
                  <a:rect l="l" t="t" r="r" b="b"/>
                  <a:pathLst>
                    <a:path w="90751" h="418949">
                      <a:moveTo>
                        <a:pt x="0" y="0"/>
                      </a:moveTo>
                      <a:lnTo>
                        <a:pt x="90751" y="0"/>
                      </a:lnTo>
                      <a:lnTo>
                        <a:pt x="90751" y="418950"/>
                      </a:lnTo>
                      <a:lnTo>
                        <a:pt x="0" y="41895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8DBF2EC-3B02-CB2C-0821-6CA8F3F33055}"/>
                    </a:ext>
                  </a:extLst>
                </p:cNvPr>
                <p:cNvSpPr/>
                <p:nvPr/>
              </p:nvSpPr>
              <p:spPr>
                <a:xfrm>
                  <a:off x="3447215" y="3552786"/>
                  <a:ext cx="90751" cy="418949"/>
                </a:xfrm>
                <a:custGeom>
                  <a:avLst/>
                  <a:gdLst>
                    <a:gd name="connsiteX0" fmla="*/ 0 w 90751"/>
                    <a:gd name="connsiteY0" fmla="*/ 0 h 418949"/>
                    <a:gd name="connsiteX1" fmla="*/ 90751 w 90751"/>
                    <a:gd name="connsiteY1" fmla="*/ 0 h 418949"/>
                    <a:gd name="connsiteX2" fmla="*/ 90751 w 90751"/>
                    <a:gd name="connsiteY2" fmla="*/ 418950 h 418949"/>
                    <a:gd name="connsiteX3" fmla="*/ 0 w 90751"/>
                    <a:gd name="connsiteY3" fmla="*/ 418950 h 418949"/>
                  </a:gdLst>
                  <a:ahLst/>
                  <a:cxnLst>
                    <a:cxn ang="0">
                      <a:pos x="connsiteX0" y="connsiteY0"/>
                    </a:cxn>
                    <a:cxn ang="0">
                      <a:pos x="connsiteX1" y="connsiteY1"/>
                    </a:cxn>
                    <a:cxn ang="0">
                      <a:pos x="connsiteX2" y="connsiteY2"/>
                    </a:cxn>
                    <a:cxn ang="0">
                      <a:pos x="connsiteX3" y="connsiteY3"/>
                    </a:cxn>
                  </a:cxnLst>
                  <a:rect l="l" t="t" r="r" b="b"/>
                  <a:pathLst>
                    <a:path w="90751" h="418949">
                      <a:moveTo>
                        <a:pt x="0" y="0"/>
                      </a:moveTo>
                      <a:lnTo>
                        <a:pt x="90751" y="0"/>
                      </a:lnTo>
                      <a:lnTo>
                        <a:pt x="90751" y="418950"/>
                      </a:lnTo>
                      <a:lnTo>
                        <a:pt x="0" y="418950"/>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D80B349-E03D-4165-DF39-747915F16576}"/>
                    </a:ext>
                  </a:extLst>
                </p:cNvPr>
                <p:cNvSpPr/>
                <p:nvPr/>
              </p:nvSpPr>
              <p:spPr>
                <a:xfrm>
                  <a:off x="3549551" y="3552786"/>
                  <a:ext cx="90751" cy="475906"/>
                </a:xfrm>
                <a:custGeom>
                  <a:avLst/>
                  <a:gdLst>
                    <a:gd name="connsiteX0" fmla="*/ 0 w 90751"/>
                    <a:gd name="connsiteY0" fmla="*/ 0 h 475906"/>
                    <a:gd name="connsiteX1" fmla="*/ 90751 w 90751"/>
                    <a:gd name="connsiteY1" fmla="*/ 0 h 475906"/>
                    <a:gd name="connsiteX2" fmla="*/ 90751 w 90751"/>
                    <a:gd name="connsiteY2" fmla="*/ 475907 h 475906"/>
                    <a:gd name="connsiteX3" fmla="*/ 0 w 90751"/>
                    <a:gd name="connsiteY3" fmla="*/ 475907 h 475906"/>
                  </a:gdLst>
                  <a:ahLst/>
                  <a:cxnLst>
                    <a:cxn ang="0">
                      <a:pos x="connsiteX0" y="connsiteY0"/>
                    </a:cxn>
                    <a:cxn ang="0">
                      <a:pos x="connsiteX1" y="connsiteY1"/>
                    </a:cxn>
                    <a:cxn ang="0">
                      <a:pos x="connsiteX2" y="connsiteY2"/>
                    </a:cxn>
                    <a:cxn ang="0">
                      <a:pos x="connsiteX3" y="connsiteY3"/>
                    </a:cxn>
                  </a:cxnLst>
                  <a:rect l="l" t="t" r="r" b="b"/>
                  <a:pathLst>
                    <a:path w="90751" h="475906">
                      <a:moveTo>
                        <a:pt x="0" y="0"/>
                      </a:moveTo>
                      <a:lnTo>
                        <a:pt x="90751" y="0"/>
                      </a:lnTo>
                      <a:lnTo>
                        <a:pt x="90751" y="475907"/>
                      </a:lnTo>
                      <a:lnTo>
                        <a:pt x="0" y="47590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2FF5F5A-AD2E-8FBF-3DFA-59555ADE4E1E}"/>
                    </a:ext>
                  </a:extLst>
                </p:cNvPr>
                <p:cNvSpPr/>
                <p:nvPr/>
              </p:nvSpPr>
              <p:spPr>
                <a:xfrm>
                  <a:off x="3651887" y="3552786"/>
                  <a:ext cx="90751" cy="510587"/>
                </a:xfrm>
                <a:custGeom>
                  <a:avLst/>
                  <a:gdLst>
                    <a:gd name="connsiteX0" fmla="*/ 0 w 90751"/>
                    <a:gd name="connsiteY0" fmla="*/ 0 h 510587"/>
                    <a:gd name="connsiteX1" fmla="*/ 90751 w 90751"/>
                    <a:gd name="connsiteY1" fmla="*/ 0 h 510587"/>
                    <a:gd name="connsiteX2" fmla="*/ 90751 w 90751"/>
                    <a:gd name="connsiteY2" fmla="*/ 510587 h 510587"/>
                    <a:gd name="connsiteX3" fmla="*/ 0 w 90751"/>
                    <a:gd name="connsiteY3" fmla="*/ 510587 h 510587"/>
                  </a:gdLst>
                  <a:ahLst/>
                  <a:cxnLst>
                    <a:cxn ang="0">
                      <a:pos x="connsiteX0" y="connsiteY0"/>
                    </a:cxn>
                    <a:cxn ang="0">
                      <a:pos x="connsiteX1" y="connsiteY1"/>
                    </a:cxn>
                    <a:cxn ang="0">
                      <a:pos x="connsiteX2" y="connsiteY2"/>
                    </a:cxn>
                    <a:cxn ang="0">
                      <a:pos x="connsiteX3" y="connsiteY3"/>
                    </a:cxn>
                  </a:cxnLst>
                  <a:rect l="l" t="t" r="r" b="b"/>
                  <a:pathLst>
                    <a:path w="90751" h="510587">
                      <a:moveTo>
                        <a:pt x="0" y="0"/>
                      </a:moveTo>
                      <a:lnTo>
                        <a:pt x="90751" y="0"/>
                      </a:lnTo>
                      <a:lnTo>
                        <a:pt x="90751" y="510587"/>
                      </a:lnTo>
                      <a:lnTo>
                        <a:pt x="0" y="51058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6DB3D52F-CA57-3F13-C003-679A816A9343}"/>
                    </a:ext>
                  </a:extLst>
                </p:cNvPr>
                <p:cNvSpPr/>
                <p:nvPr/>
              </p:nvSpPr>
              <p:spPr>
                <a:xfrm>
                  <a:off x="3754223" y="3552786"/>
                  <a:ext cx="90751" cy="510587"/>
                </a:xfrm>
                <a:custGeom>
                  <a:avLst/>
                  <a:gdLst>
                    <a:gd name="connsiteX0" fmla="*/ 0 w 90751"/>
                    <a:gd name="connsiteY0" fmla="*/ 0 h 510587"/>
                    <a:gd name="connsiteX1" fmla="*/ 90751 w 90751"/>
                    <a:gd name="connsiteY1" fmla="*/ 0 h 510587"/>
                    <a:gd name="connsiteX2" fmla="*/ 90751 w 90751"/>
                    <a:gd name="connsiteY2" fmla="*/ 510587 h 510587"/>
                    <a:gd name="connsiteX3" fmla="*/ 0 w 90751"/>
                    <a:gd name="connsiteY3" fmla="*/ 510587 h 510587"/>
                  </a:gdLst>
                  <a:ahLst/>
                  <a:cxnLst>
                    <a:cxn ang="0">
                      <a:pos x="connsiteX0" y="connsiteY0"/>
                    </a:cxn>
                    <a:cxn ang="0">
                      <a:pos x="connsiteX1" y="connsiteY1"/>
                    </a:cxn>
                    <a:cxn ang="0">
                      <a:pos x="connsiteX2" y="connsiteY2"/>
                    </a:cxn>
                    <a:cxn ang="0">
                      <a:pos x="connsiteX3" y="connsiteY3"/>
                    </a:cxn>
                  </a:cxnLst>
                  <a:rect l="l" t="t" r="r" b="b"/>
                  <a:pathLst>
                    <a:path w="90751" h="510587">
                      <a:moveTo>
                        <a:pt x="0" y="0"/>
                      </a:moveTo>
                      <a:lnTo>
                        <a:pt x="90751" y="0"/>
                      </a:lnTo>
                      <a:lnTo>
                        <a:pt x="90751" y="510587"/>
                      </a:lnTo>
                      <a:lnTo>
                        <a:pt x="0" y="510587"/>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A2CE20E5-D9C8-D19A-51A8-F012B23C1349}"/>
                    </a:ext>
                  </a:extLst>
                </p:cNvPr>
                <p:cNvSpPr/>
                <p:nvPr/>
              </p:nvSpPr>
              <p:spPr>
                <a:xfrm>
                  <a:off x="3856559" y="3552786"/>
                  <a:ext cx="90751" cy="530332"/>
                </a:xfrm>
                <a:custGeom>
                  <a:avLst/>
                  <a:gdLst>
                    <a:gd name="connsiteX0" fmla="*/ 0 w 90751"/>
                    <a:gd name="connsiteY0" fmla="*/ 0 h 530332"/>
                    <a:gd name="connsiteX1" fmla="*/ 90751 w 90751"/>
                    <a:gd name="connsiteY1" fmla="*/ 0 h 530332"/>
                    <a:gd name="connsiteX2" fmla="*/ 90751 w 90751"/>
                    <a:gd name="connsiteY2" fmla="*/ 530332 h 530332"/>
                    <a:gd name="connsiteX3" fmla="*/ 0 w 90751"/>
                    <a:gd name="connsiteY3" fmla="*/ 530332 h 530332"/>
                  </a:gdLst>
                  <a:ahLst/>
                  <a:cxnLst>
                    <a:cxn ang="0">
                      <a:pos x="connsiteX0" y="connsiteY0"/>
                    </a:cxn>
                    <a:cxn ang="0">
                      <a:pos x="connsiteX1" y="connsiteY1"/>
                    </a:cxn>
                    <a:cxn ang="0">
                      <a:pos x="connsiteX2" y="connsiteY2"/>
                    </a:cxn>
                    <a:cxn ang="0">
                      <a:pos x="connsiteX3" y="connsiteY3"/>
                    </a:cxn>
                  </a:cxnLst>
                  <a:rect l="l" t="t" r="r" b="b"/>
                  <a:pathLst>
                    <a:path w="90751" h="530332">
                      <a:moveTo>
                        <a:pt x="0" y="0"/>
                      </a:moveTo>
                      <a:lnTo>
                        <a:pt x="90751" y="0"/>
                      </a:lnTo>
                      <a:lnTo>
                        <a:pt x="90751" y="530332"/>
                      </a:lnTo>
                      <a:lnTo>
                        <a:pt x="0" y="53033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2DB55A9C-3264-FC82-A777-6863E3B38395}"/>
                    </a:ext>
                  </a:extLst>
                </p:cNvPr>
                <p:cNvSpPr/>
                <p:nvPr/>
              </p:nvSpPr>
              <p:spPr>
                <a:xfrm>
                  <a:off x="3958895" y="3552786"/>
                  <a:ext cx="90751" cy="530332"/>
                </a:xfrm>
                <a:custGeom>
                  <a:avLst/>
                  <a:gdLst>
                    <a:gd name="connsiteX0" fmla="*/ 0 w 90751"/>
                    <a:gd name="connsiteY0" fmla="*/ 0 h 530332"/>
                    <a:gd name="connsiteX1" fmla="*/ 90751 w 90751"/>
                    <a:gd name="connsiteY1" fmla="*/ 0 h 530332"/>
                    <a:gd name="connsiteX2" fmla="*/ 90751 w 90751"/>
                    <a:gd name="connsiteY2" fmla="*/ 530332 h 530332"/>
                    <a:gd name="connsiteX3" fmla="*/ 0 w 90751"/>
                    <a:gd name="connsiteY3" fmla="*/ 530332 h 530332"/>
                  </a:gdLst>
                  <a:ahLst/>
                  <a:cxnLst>
                    <a:cxn ang="0">
                      <a:pos x="connsiteX0" y="connsiteY0"/>
                    </a:cxn>
                    <a:cxn ang="0">
                      <a:pos x="connsiteX1" y="connsiteY1"/>
                    </a:cxn>
                    <a:cxn ang="0">
                      <a:pos x="connsiteX2" y="connsiteY2"/>
                    </a:cxn>
                    <a:cxn ang="0">
                      <a:pos x="connsiteX3" y="connsiteY3"/>
                    </a:cxn>
                  </a:cxnLst>
                  <a:rect l="l" t="t" r="r" b="b"/>
                  <a:pathLst>
                    <a:path w="90751" h="530332">
                      <a:moveTo>
                        <a:pt x="0" y="0"/>
                      </a:moveTo>
                      <a:lnTo>
                        <a:pt x="90751" y="0"/>
                      </a:lnTo>
                      <a:lnTo>
                        <a:pt x="90751" y="530332"/>
                      </a:lnTo>
                      <a:lnTo>
                        <a:pt x="0" y="530332"/>
                      </a:lnTo>
                      <a:close/>
                    </a:path>
                  </a:pathLst>
                </a:custGeom>
                <a:solidFill>
                  <a:srgbClr val="002557"/>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2799A989-C409-063E-1A90-2ED7597869FC}"/>
                    </a:ext>
                  </a:extLst>
                </p:cNvPr>
                <p:cNvSpPr/>
                <p:nvPr/>
              </p:nvSpPr>
              <p:spPr>
                <a:xfrm>
                  <a:off x="4061231" y="3552786"/>
                  <a:ext cx="90751" cy="552608"/>
                </a:xfrm>
                <a:custGeom>
                  <a:avLst/>
                  <a:gdLst>
                    <a:gd name="connsiteX0" fmla="*/ 0 w 90751"/>
                    <a:gd name="connsiteY0" fmla="*/ 0 h 552608"/>
                    <a:gd name="connsiteX1" fmla="*/ 90751 w 90751"/>
                    <a:gd name="connsiteY1" fmla="*/ 0 h 552608"/>
                    <a:gd name="connsiteX2" fmla="*/ 90751 w 90751"/>
                    <a:gd name="connsiteY2" fmla="*/ 552609 h 552608"/>
                    <a:gd name="connsiteX3" fmla="*/ 0 w 90751"/>
                    <a:gd name="connsiteY3" fmla="*/ 552609 h 552608"/>
                  </a:gdLst>
                  <a:ahLst/>
                  <a:cxnLst>
                    <a:cxn ang="0">
                      <a:pos x="connsiteX0" y="connsiteY0"/>
                    </a:cxn>
                    <a:cxn ang="0">
                      <a:pos x="connsiteX1" y="connsiteY1"/>
                    </a:cxn>
                    <a:cxn ang="0">
                      <a:pos x="connsiteX2" y="connsiteY2"/>
                    </a:cxn>
                    <a:cxn ang="0">
                      <a:pos x="connsiteX3" y="connsiteY3"/>
                    </a:cxn>
                  </a:cxnLst>
                  <a:rect l="l" t="t" r="r" b="b"/>
                  <a:pathLst>
                    <a:path w="90751" h="552608">
                      <a:moveTo>
                        <a:pt x="0" y="0"/>
                      </a:moveTo>
                      <a:lnTo>
                        <a:pt x="90751" y="0"/>
                      </a:lnTo>
                      <a:lnTo>
                        <a:pt x="90751" y="552609"/>
                      </a:lnTo>
                      <a:lnTo>
                        <a:pt x="0" y="552609"/>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CC01A1EA-8813-DCD4-94FC-05D7AA355D13}"/>
                    </a:ext>
                  </a:extLst>
                </p:cNvPr>
                <p:cNvSpPr/>
                <p:nvPr/>
              </p:nvSpPr>
              <p:spPr>
                <a:xfrm>
                  <a:off x="4163567" y="3552786"/>
                  <a:ext cx="90751" cy="566278"/>
                </a:xfrm>
                <a:custGeom>
                  <a:avLst/>
                  <a:gdLst>
                    <a:gd name="connsiteX0" fmla="*/ 0 w 90751"/>
                    <a:gd name="connsiteY0" fmla="*/ 0 h 566278"/>
                    <a:gd name="connsiteX1" fmla="*/ 90751 w 90751"/>
                    <a:gd name="connsiteY1" fmla="*/ 0 h 566278"/>
                    <a:gd name="connsiteX2" fmla="*/ 90751 w 90751"/>
                    <a:gd name="connsiteY2" fmla="*/ 566279 h 566278"/>
                    <a:gd name="connsiteX3" fmla="*/ 0 w 90751"/>
                    <a:gd name="connsiteY3" fmla="*/ 566279 h 566278"/>
                  </a:gdLst>
                  <a:ahLst/>
                  <a:cxnLst>
                    <a:cxn ang="0">
                      <a:pos x="connsiteX0" y="connsiteY0"/>
                    </a:cxn>
                    <a:cxn ang="0">
                      <a:pos x="connsiteX1" y="connsiteY1"/>
                    </a:cxn>
                    <a:cxn ang="0">
                      <a:pos x="connsiteX2" y="connsiteY2"/>
                    </a:cxn>
                    <a:cxn ang="0">
                      <a:pos x="connsiteX3" y="connsiteY3"/>
                    </a:cxn>
                  </a:cxnLst>
                  <a:rect l="l" t="t" r="r" b="b"/>
                  <a:pathLst>
                    <a:path w="90751" h="566278">
                      <a:moveTo>
                        <a:pt x="0" y="0"/>
                      </a:moveTo>
                      <a:lnTo>
                        <a:pt x="90751" y="0"/>
                      </a:lnTo>
                      <a:lnTo>
                        <a:pt x="90751" y="566279"/>
                      </a:lnTo>
                      <a:lnTo>
                        <a:pt x="0" y="566279"/>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2F3035D3-1580-9456-03DD-D3EA14F51819}"/>
                    </a:ext>
                  </a:extLst>
                </p:cNvPr>
                <p:cNvSpPr/>
                <p:nvPr/>
              </p:nvSpPr>
              <p:spPr>
                <a:xfrm>
                  <a:off x="4265903" y="3552786"/>
                  <a:ext cx="90751" cy="605895"/>
                </a:xfrm>
                <a:custGeom>
                  <a:avLst/>
                  <a:gdLst>
                    <a:gd name="connsiteX0" fmla="*/ 0 w 90751"/>
                    <a:gd name="connsiteY0" fmla="*/ 0 h 605895"/>
                    <a:gd name="connsiteX1" fmla="*/ 90751 w 90751"/>
                    <a:gd name="connsiteY1" fmla="*/ 0 h 605895"/>
                    <a:gd name="connsiteX2" fmla="*/ 90751 w 90751"/>
                    <a:gd name="connsiteY2" fmla="*/ 605895 h 605895"/>
                    <a:gd name="connsiteX3" fmla="*/ 0 w 90751"/>
                    <a:gd name="connsiteY3" fmla="*/ 605895 h 605895"/>
                  </a:gdLst>
                  <a:ahLst/>
                  <a:cxnLst>
                    <a:cxn ang="0">
                      <a:pos x="connsiteX0" y="connsiteY0"/>
                    </a:cxn>
                    <a:cxn ang="0">
                      <a:pos x="connsiteX1" y="connsiteY1"/>
                    </a:cxn>
                    <a:cxn ang="0">
                      <a:pos x="connsiteX2" y="connsiteY2"/>
                    </a:cxn>
                    <a:cxn ang="0">
                      <a:pos x="connsiteX3" y="connsiteY3"/>
                    </a:cxn>
                  </a:cxnLst>
                  <a:rect l="l" t="t" r="r" b="b"/>
                  <a:pathLst>
                    <a:path w="90751" h="605895">
                      <a:moveTo>
                        <a:pt x="0" y="0"/>
                      </a:moveTo>
                      <a:lnTo>
                        <a:pt x="90751" y="0"/>
                      </a:lnTo>
                      <a:lnTo>
                        <a:pt x="90751" y="605895"/>
                      </a:lnTo>
                      <a:lnTo>
                        <a:pt x="0" y="605895"/>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03715189-463C-7A95-30DE-44A962A70008}"/>
                    </a:ext>
                  </a:extLst>
                </p:cNvPr>
                <p:cNvSpPr/>
                <p:nvPr/>
              </p:nvSpPr>
              <p:spPr>
                <a:xfrm>
                  <a:off x="4368239" y="3552786"/>
                  <a:ext cx="90751" cy="625766"/>
                </a:xfrm>
                <a:custGeom>
                  <a:avLst/>
                  <a:gdLst>
                    <a:gd name="connsiteX0" fmla="*/ 0 w 90751"/>
                    <a:gd name="connsiteY0" fmla="*/ 0 h 625766"/>
                    <a:gd name="connsiteX1" fmla="*/ 90751 w 90751"/>
                    <a:gd name="connsiteY1" fmla="*/ 0 h 625766"/>
                    <a:gd name="connsiteX2" fmla="*/ 90751 w 90751"/>
                    <a:gd name="connsiteY2" fmla="*/ 625767 h 625766"/>
                    <a:gd name="connsiteX3" fmla="*/ 0 w 90751"/>
                    <a:gd name="connsiteY3" fmla="*/ 625767 h 625766"/>
                  </a:gdLst>
                  <a:ahLst/>
                  <a:cxnLst>
                    <a:cxn ang="0">
                      <a:pos x="connsiteX0" y="connsiteY0"/>
                    </a:cxn>
                    <a:cxn ang="0">
                      <a:pos x="connsiteX1" y="connsiteY1"/>
                    </a:cxn>
                    <a:cxn ang="0">
                      <a:pos x="connsiteX2" y="connsiteY2"/>
                    </a:cxn>
                    <a:cxn ang="0">
                      <a:pos x="connsiteX3" y="connsiteY3"/>
                    </a:cxn>
                  </a:cxnLst>
                  <a:rect l="l" t="t" r="r" b="b"/>
                  <a:pathLst>
                    <a:path w="90751" h="625766">
                      <a:moveTo>
                        <a:pt x="0" y="0"/>
                      </a:moveTo>
                      <a:lnTo>
                        <a:pt x="90751" y="0"/>
                      </a:lnTo>
                      <a:lnTo>
                        <a:pt x="90751" y="625767"/>
                      </a:lnTo>
                      <a:lnTo>
                        <a:pt x="0" y="625767"/>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35227BC3-DAB1-68D9-C379-CB57A55CAA70}"/>
                    </a:ext>
                  </a:extLst>
                </p:cNvPr>
                <p:cNvSpPr/>
                <p:nvPr/>
              </p:nvSpPr>
              <p:spPr>
                <a:xfrm>
                  <a:off x="4470575" y="3552786"/>
                  <a:ext cx="90751" cy="638044"/>
                </a:xfrm>
                <a:custGeom>
                  <a:avLst/>
                  <a:gdLst>
                    <a:gd name="connsiteX0" fmla="*/ 0 w 90751"/>
                    <a:gd name="connsiteY0" fmla="*/ 0 h 638044"/>
                    <a:gd name="connsiteX1" fmla="*/ 90751 w 90751"/>
                    <a:gd name="connsiteY1" fmla="*/ 0 h 638044"/>
                    <a:gd name="connsiteX2" fmla="*/ 90751 w 90751"/>
                    <a:gd name="connsiteY2" fmla="*/ 638044 h 638044"/>
                    <a:gd name="connsiteX3" fmla="*/ 0 w 90751"/>
                    <a:gd name="connsiteY3" fmla="*/ 638044 h 638044"/>
                  </a:gdLst>
                  <a:ahLst/>
                  <a:cxnLst>
                    <a:cxn ang="0">
                      <a:pos x="connsiteX0" y="connsiteY0"/>
                    </a:cxn>
                    <a:cxn ang="0">
                      <a:pos x="connsiteX1" y="connsiteY1"/>
                    </a:cxn>
                    <a:cxn ang="0">
                      <a:pos x="connsiteX2" y="connsiteY2"/>
                    </a:cxn>
                    <a:cxn ang="0">
                      <a:pos x="connsiteX3" y="connsiteY3"/>
                    </a:cxn>
                  </a:cxnLst>
                  <a:rect l="l" t="t" r="r" b="b"/>
                  <a:pathLst>
                    <a:path w="90751" h="638044">
                      <a:moveTo>
                        <a:pt x="0" y="0"/>
                      </a:moveTo>
                      <a:lnTo>
                        <a:pt x="90751" y="0"/>
                      </a:lnTo>
                      <a:lnTo>
                        <a:pt x="90751" y="638044"/>
                      </a:lnTo>
                      <a:lnTo>
                        <a:pt x="0" y="63804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E2E8E5C-5DC1-AFC2-7F47-8109A43DA7F2}"/>
                    </a:ext>
                  </a:extLst>
                </p:cNvPr>
                <p:cNvSpPr/>
                <p:nvPr/>
              </p:nvSpPr>
              <p:spPr>
                <a:xfrm>
                  <a:off x="4572911" y="3552786"/>
                  <a:ext cx="90751" cy="692596"/>
                </a:xfrm>
                <a:custGeom>
                  <a:avLst/>
                  <a:gdLst>
                    <a:gd name="connsiteX0" fmla="*/ 0 w 90751"/>
                    <a:gd name="connsiteY0" fmla="*/ 0 h 692596"/>
                    <a:gd name="connsiteX1" fmla="*/ 90751 w 90751"/>
                    <a:gd name="connsiteY1" fmla="*/ 0 h 692596"/>
                    <a:gd name="connsiteX2" fmla="*/ 90751 w 90751"/>
                    <a:gd name="connsiteY2" fmla="*/ 692596 h 692596"/>
                    <a:gd name="connsiteX3" fmla="*/ 0 w 90751"/>
                    <a:gd name="connsiteY3" fmla="*/ 692596 h 692596"/>
                  </a:gdLst>
                  <a:ahLst/>
                  <a:cxnLst>
                    <a:cxn ang="0">
                      <a:pos x="connsiteX0" y="connsiteY0"/>
                    </a:cxn>
                    <a:cxn ang="0">
                      <a:pos x="connsiteX1" y="connsiteY1"/>
                    </a:cxn>
                    <a:cxn ang="0">
                      <a:pos x="connsiteX2" y="connsiteY2"/>
                    </a:cxn>
                    <a:cxn ang="0">
                      <a:pos x="connsiteX3" y="connsiteY3"/>
                    </a:cxn>
                  </a:cxnLst>
                  <a:rect l="l" t="t" r="r" b="b"/>
                  <a:pathLst>
                    <a:path w="90751" h="692596">
                      <a:moveTo>
                        <a:pt x="0" y="0"/>
                      </a:moveTo>
                      <a:lnTo>
                        <a:pt x="90751" y="0"/>
                      </a:lnTo>
                      <a:lnTo>
                        <a:pt x="90751" y="692596"/>
                      </a:lnTo>
                      <a:lnTo>
                        <a:pt x="0" y="692596"/>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23B22607-2121-E906-00CA-23EAD035D79D}"/>
                    </a:ext>
                  </a:extLst>
                </p:cNvPr>
                <p:cNvSpPr/>
                <p:nvPr/>
              </p:nvSpPr>
              <p:spPr>
                <a:xfrm>
                  <a:off x="4675247" y="3552786"/>
                  <a:ext cx="90751" cy="692596"/>
                </a:xfrm>
                <a:custGeom>
                  <a:avLst/>
                  <a:gdLst>
                    <a:gd name="connsiteX0" fmla="*/ 0 w 90751"/>
                    <a:gd name="connsiteY0" fmla="*/ 0 h 692596"/>
                    <a:gd name="connsiteX1" fmla="*/ 90751 w 90751"/>
                    <a:gd name="connsiteY1" fmla="*/ 0 h 692596"/>
                    <a:gd name="connsiteX2" fmla="*/ 90751 w 90751"/>
                    <a:gd name="connsiteY2" fmla="*/ 692596 h 692596"/>
                    <a:gd name="connsiteX3" fmla="*/ 0 w 90751"/>
                    <a:gd name="connsiteY3" fmla="*/ 692596 h 692596"/>
                  </a:gdLst>
                  <a:ahLst/>
                  <a:cxnLst>
                    <a:cxn ang="0">
                      <a:pos x="connsiteX0" y="connsiteY0"/>
                    </a:cxn>
                    <a:cxn ang="0">
                      <a:pos x="connsiteX1" y="connsiteY1"/>
                    </a:cxn>
                    <a:cxn ang="0">
                      <a:pos x="connsiteX2" y="connsiteY2"/>
                    </a:cxn>
                    <a:cxn ang="0">
                      <a:pos x="connsiteX3" y="connsiteY3"/>
                    </a:cxn>
                  </a:cxnLst>
                  <a:rect l="l" t="t" r="r" b="b"/>
                  <a:pathLst>
                    <a:path w="90751" h="692596">
                      <a:moveTo>
                        <a:pt x="0" y="0"/>
                      </a:moveTo>
                      <a:lnTo>
                        <a:pt x="90751" y="0"/>
                      </a:lnTo>
                      <a:lnTo>
                        <a:pt x="90751" y="692596"/>
                      </a:lnTo>
                      <a:lnTo>
                        <a:pt x="0" y="692596"/>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8898E893-E9BB-BCF0-243F-B2143AC5AB05}"/>
                    </a:ext>
                  </a:extLst>
                </p:cNvPr>
                <p:cNvSpPr/>
                <p:nvPr/>
              </p:nvSpPr>
              <p:spPr>
                <a:xfrm>
                  <a:off x="4777583" y="3552786"/>
                  <a:ext cx="90751" cy="748287"/>
                </a:xfrm>
                <a:custGeom>
                  <a:avLst/>
                  <a:gdLst>
                    <a:gd name="connsiteX0" fmla="*/ 0 w 90751"/>
                    <a:gd name="connsiteY0" fmla="*/ 0 h 748287"/>
                    <a:gd name="connsiteX1" fmla="*/ 90751 w 90751"/>
                    <a:gd name="connsiteY1" fmla="*/ 0 h 748287"/>
                    <a:gd name="connsiteX2" fmla="*/ 90751 w 90751"/>
                    <a:gd name="connsiteY2" fmla="*/ 748288 h 748287"/>
                    <a:gd name="connsiteX3" fmla="*/ 0 w 90751"/>
                    <a:gd name="connsiteY3" fmla="*/ 748288 h 748287"/>
                  </a:gdLst>
                  <a:ahLst/>
                  <a:cxnLst>
                    <a:cxn ang="0">
                      <a:pos x="connsiteX0" y="connsiteY0"/>
                    </a:cxn>
                    <a:cxn ang="0">
                      <a:pos x="connsiteX1" y="connsiteY1"/>
                    </a:cxn>
                    <a:cxn ang="0">
                      <a:pos x="connsiteX2" y="connsiteY2"/>
                    </a:cxn>
                    <a:cxn ang="0">
                      <a:pos x="connsiteX3" y="connsiteY3"/>
                    </a:cxn>
                  </a:cxnLst>
                  <a:rect l="l" t="t" r="r" b="b"/>
                  <a:pathLst>
                    <a:path w="90751" h="748287">
                      <a:moveTo>
                        <a:pt x="0" y="0"/>
                      </a:moveTo>
                      <a:lnTo>
                        <a:pt x="90751" y="0"/>
                      </a:lnTo>
                      <a:lnTo>
                        <a:pt x="90751" y="748288"/>
                      </a:lnTo>
                      <a:lnTo>
                        <a:pt x="0" y="748288"/>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210CBE7-36C4-D4DC-3EC8-3AF31D6E0186}"/>
                    </a:ext>
                  </a:extLst>
                </p:cNvPr>
                <p:cNvSpPr/>
                <p:nvPr/>
              </p:nvSpPr>
              <p:spPr>
                <a:xfrm>
                  <a:off x="4879919" y="3552786"/>
                  <a:ext cx="90751" cy="748287"/>
                </a:xfrm>
                <a:custGeom>
                  <a:avLst/>
                  <a:gdLst>
                    <a:gd name="connsiteX0" fmla="*/ 0 w 90751"/>
                    <a:gd name="connsiteY0" fmla="*/ 0 h 748287"/>
                    <a:gd name="connsiteX1" fmla="*/ 90752 w 90751"/>
                    <a:gd name="connsiteY1" fmla="*/ 0 h 748287"/>
                    <a:gd name="connsiteX2" fmla="*/ 90752 w 90751"/>
                    <a:gd name="connsiteY2" fmla="*/ 748288 h 748287"/>
                    <a:gd name="connsiteX3" fmla="*/ 0 w 90751"/>
                    <a:gd name="connsiteY3" fmla="*/ 748288 h 748287"/>
                  </a:gdLst>
                  <a:ahLst/>
                  <a:cxnLst>
                    <a:cxn ang="0">
                      <a:pos x="connsiteX0" y="connsiteY0"/>
                    </a:cxn>
                    <a:cxn ang="0">
                      <a:pos x="connsiteX1" y="connsiteY1"/>
                    </a:cxn>
                    <a:cxn ang="0">
                      <a:pos x="connsiteX2" y="connsiteY2"/>
                    </a:cxn>
                    <a:cxn ang="0">
                      <a:pos x="connsiteX3" y="connsiteY3"/>
                    </a:cxn>
                  </a:cxnLst>
                  <a:rect l="l" t="t" r="r" b="b"/>
                  <a:pathLst>
                    <a:path w="90751" h="748287">
                      <a:moveTo>
                        <a:pt x="0" y="0"/>
                      </a:moveTo>
                      <a:lnTo>
                        <a:pt x="90752" y="0"/>
                      </a:lnTo>
                      <a:lnTo>
                        <a:pt x="90752" y="748288"/>
                      </a:lnTo>
                      <a:lnTo>
                        <a:pt x="0" y="748288"/>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41F6AC0-D860-7247-5A88-085007632D88}"/>
                    </a:ext>
                  </a:extLst>
                </p:cNvPr>
                <p:cNvSpPr/>
                <p:nvPr/>
              </p:nvSpPr>
              <p:spPr>
                <a:xfrm>
                  <a:off x="4982255" y="3552786"/>
                  <a:ext cx="90751" cy="781702"/>
                </a:xfrm>
                <a:custGeom>
                  <a:avLst/>
                  <a:gdLst>
                    <a:gd name="connsiteX0" fmla="*/ 0 w 90751"/>
                    <a:gd name="connsiteY0" fmla="*/ 0 h 781702"/>
                    <a:gd name="connsiteX1" fmla="*/ 90752 w 90751"/>
                    <a:gd name="connsiteY1" fmla="*/ 0 h 781702"/>
                    <a:gd name="connsiteX2" fmla="*/ 90752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2" y="0"/>
                      </a:lnTo>
                      <a:lnTo>
                        <a:pt x="90752"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4A027F1A-FF38-17CD-2F58-B5B1B1FC5AEA}"/>
                    </a:ext>
                  </a:extLst>
                </p:cNvPr>
                <p:cNvSpPr/>
                <p:nvPr/>
              </p:nvSpPr>
              <p:spPr>
                <a:xfrm>
                  <a:off x="5084591" y="3552786"/>
                  <a:ext cx="90751" cy="781702"/>
                </a:xfrm>
                <a:custGeom>
                  <a:avLst/>
                  <a:gdLst>
                    <a:gd name="connsiteX0" fmla="*/ 0 w 90751"/>
                    <a:gd name="connsiteY0" fmla="*/ 0 h 781702"/>
                    <a:gd name="connsiteX1" fmla="*/ 90752 w 90751"/>
                    <a:gd name="connsiteY1" fmla="*/ 0 h 781702"/>
                    <a:gd name="connsiteX2" fmla="*/ 90752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2" y="0"/>
                      </a:lnTo>
                      <a:lnTo>
                        <a:pt x="90752"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E49C81C6-4E33-A0EA-DD2E-39B175ADC99A}"/>
                    </a:ext>
                  </a:extLst>
                </p:cNvPr>
                <p:cNvSpPr/>
                <p:nvPr/>
              </p:nvSpPr>
              <p:spPr>
                <a:xfrm>
                  <a:off x="5186927" y="3552786"/>
                  <a:ext cx="90751" cy="781702"/>
                </a:xfrm>
                <a:custGeom>
                  <a:avLst/>
                  <a:gdLst>
                    <a:gd name="connsiteX0" fmla="*/ 0 w 90751"/>
                    <a:gd name="connsiteY0" fmla="*/ 0 h 781702"/>
                    <a:gd name="connsiteX1" fmla="*/ 90751 w 90751"/>
                    <a:gd name="connsiteY1" fmla="*/ 0 h 781702"/>
                    <a:gd name="connsiteX2" fmla="*/ 90751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1" y="0"/>
                      </a:lnTo>
                      <a:lnTo>
                        <a:pt x="90751"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C0A65A38-0054-5941-AF8F-17CA4709E388}"/>
                    </a:ext>
                  </a:extLst>
                </p:cNvPr>
                <p:cNvSpPr/>
                <p:nvPr/>
              </p:nvSpPr>
              <p:spPr>
                <a:xfrm>
                  <a:off x="5289263" y="3552786"/>
                  <a:ext cx="90751" cy="781702"/>
                </a:xfrm>
                <a:custGeom>
                  <a:avLst/>
                  <a:gdLst>
                    <a:gd name="connsiteX0" fmla="*/ 0 w 90751"/>
                    <a:gd name="connsiteY0" fmla="*/ 0 h 781702"/>
                    <a:gd name="connsiteX1" fmla="*/ 90752 w 90751"/>
                    <a:gd name="connsiteY1" fmla="*/ 0 h 781702"/>
                    <a:gd name="connsiteX2" fmla="*/ 90752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2" y="0"/>
                      </a:lnTo>
                      <a:lnTo>
                        <a:pt x="90752"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66AB880-475A-500B-4DD1-9411BA68BA2C}"/>
                    </a:ext>
                  </a:extLst>
                </p:cNvPr>
                <p:cNvSpPr/>
                <p:nvPr/>
              </p:nvSpPr>
              <p:spPr>
                <a:xfrm>
                  <a:off x="5391599" y="3552786"/>
                  <a:ext cx="90751" cy="781702"/>
                </a:xfrm>
                <a:custGeom>
                  <a:avLst/>
                  <a:gdLst>
                    <a:gd name="connsiteX0" fmla="*/ 0 w 90751"/>
                    <a:gd name="connsiteY0" fmla="*/ 0 h 781702"/>
                    <a:gd name="connsiteX1" fmla="*/ 90752 w 90751"/>
                    <a:gd name="connsiteY1" fmla="*/ 0 h 781702"/>
                    <a:gd name="connsiteX2" fmla="*/ 90752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2" y="0"/>
                      </a:lnTo>
                      <a:lnTo>
                        <a:pt x="90752"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4A574D2D-89BA-8F81-37F8-35D70E050702}"/>
                    </a:ext>
                  </a:extLst>
                </p:cNvPr>
                <p:cNvSpPr/>
                <p:nvPr/>
              </p:nvSpPr>
              <p:spPr>
                <a:xfrm>
                  <a:off x="5493935" y="3552786"/>
                  <a:ext cx="90751" cy="781702"/>
                </a:xfrm>
                <a:custGeom>
                  <a:avLst/>
                  <a:gdLst>
                    <a:gd name="connsiteX0" fmla="*/ 0 w 90751"/>
                    <a:gd name="connsiteY0" fmla="*/ 0 h 781702"/>
                    <a:gd name="connsiteX1" fmla="*/ 90751 w 90751"/>
                    <a:gd name="connsiteY1" fmla="*/ 0 h 781702"/>
                    <a:gd name="connsiteX2" fmla="*/ 90751 w 90751"/>
                    <a:gd name="connsiteY2" fmla="*/ 781702 h 781702"/>
                    <a:gd name="connsiteX3" fmla="*/ 0 w 90751"/>
                    <a:gd name="connsiteY3" fmla="*/ 781702 h 781702"/>
                  </a:gdLst>
                  <a:ahLst/>
                  <a:cxnLst>
                    <a:cxn ang="0">
                      <a:pos x="connsiteX0" y="connsiteY0"/>
                    </a:cxn>
                    <a:cxn ang="0">
                      <a:pos x="connsiteX1" y="connsiteY1"/>
                    </a:cxn>
                    <a:cxn ang="0">
                      <a:pos x="connsiteX2" y="connsiteY2"/>
                    </a:cxn>
                    <a:cxn ang="0">
                      <a:pos x="connsiteX3" y="connsiteY3"/>
                    </a:cxn>
                  </a:cxnLst>
                  <a:rect l="l" t="t" r="r" b="b"/>
                  <a:pathLst>
                    <a:path w="90751" h="781702">
                      <a:moveTo>
                        <a:pt x="0" y="0"/>
                      </a:moveTo>
                      <a:lnTo>
                        <a:pt x="90751" y="0"/>
                      </a:lnTo>
                      <a:lnTo>
                        <a:pt x="90751" y="781702"/>
                      </a:lnTo>
                      <a:lnTo>
                        <a:pt x="0" y="78170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5B413A33-8A29-0FF6-465A-0A24627C129E}"/>
                    </a:ext>
                  </a:extLst>
                </p:cNvPr>
                <p:cNvSpPr/>
                <p:nvPr/>
              </p:nvSpPr>
              <p:spPr>
                <a:xfrm>
                  <a:off x="5596271" y="3552786"/>
                  <a:ext cx="90751" cy="801573"/>
                </a:xfrm>
                <a:custGeom>
                  <a:avLst/>
                  <a:gdLst>
                    <a:gd name="connsiteX0" fmla="*/ 0 w 90751"/>
                    <a:gd name="connsiteY0" fmla="*/ 0 h 801573"/>
                    <a:gd name="connsiteX1" fmla="*/ 90752 w 90751"/>
                    <a:gd name="connsiteY1" fmla="*/ 0 h 801573"/>
                    <a:gd name="connsiteX2" fmla="*/ 90752 w 90751"/>
                    <a:gd name="connsiteY2" fmla="*/ 801574 h 801573"/>
                    <a:gd name="connsiteX3" fmla="*/ 0 w 90751"/>
                    <a:gd name="connsiteY3" fmla="*/ 801574 h 801573"/>
                  </a:gdLst>
                  <a:ahLst/>
                  <a:cxnLst>
                    <a:cxn ang="0">
                      <a:pos x="connsiteX0" y="connsiteY0"/>
                    </a:cxn>
                    <a:cxn ang="0">
                      <a:pos x="connsiteX1" y="connsiteY1"/>
                    </a:cxn>
                    <a:cxn ang="0">
                      <a:pos x="connsiteX2" y="connsiteY2"/>
                    </a:cxn>
                    <a:cxn ang="0">
                      <a:pos x="connsiteX3" y="connsiteY3"/>
                    </a:cxn>
                  </a:cxnLst>
                  <a:rect l="l" t="t" r="r" b="b"/>
                  <a:pathLst>
                    <a:path w="90751" h="801573">
                      <a:moveTo>
                        <a:pt x="0" y="0"/>
                      </a:moveTo>
                      <a:lnTo>
                        <a:pt x="90752" y="0"/>
                      </a:lnTo>
                      <a:lnTo>
                        <a:pt x="90752" y="801574"/>
                      </a:lnTo>
                      <a:lnTo>
                        <a:pt x="0" y="801574"/>
                      </a:lnTo>
                      <a:close/>
                    </a:path>
                  </a:pathLst>
                </a:custGeom>
                <a:solidFill>
                  <a:schemeClr val="accent3"/>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B52E9EDC-C9AF-1F16-CBC9-95723DBD8807}"/>
                    </a:ext>
                  </a:extLst>
                </p:cNvPr>
                <p:cNvSpPr/>
                <p:nvPr/>
              </p:nvSpPr>
              <p:spPr>
                <a:xfrm>
                  <a:off x="5698607" y="3552786"/>
                  <a:ext cx="90751" cy="873339"/>
                </a:xfrm>
                <a:custGeom>
                  <a:avLst/>
                  <a:gdLst>
                    <a:gd name="connsiteX0" fmla="*/ 0 w 90751"/>
                    <a:gd name="connsiteY0" fmla="*/ 0 h 873339"/>
                    <a:gd name="connsiteX1" fmla="*/ 90752 w 90751"/>
                    <a:gd name="connsiteY1" fmla="*/ 0 h 873339"/>
                    <a:gd name="connsiteX2" fmla="*/ 90752 w 90751"/>
                    <a:gd name="connsiteY2" fmla="*/ 873340 h 873339"/>
                    <a:gd name="connsiteX3" fmla="*/ 0 w 90751"/>
                    <a:gd name="connsiteY3" fmla="*/ 873340 h 873339"/>
                  </a:gdLst>
                  <a:ahLst/>
                  <a:cxnLst>
                    <a:cxn ang="0">
                      <a:pos x="connsiteX0" y="connsiteY0"/>
                    </a:cxn>
                    <a:cxn ang="0">
                      <a:pos x="connsiteX1" y="connsiteY1"/>
                    </a:cxn>
                    <a:cxn ang="0">
                      <a:pos x="connsiteX2" y="connsiteY2"/>
                    </a:cxn>
                    <a:cxn ang="0">
                      <a:pos x="connsiteX3" y="connsiteY3"/>
                    </a:cxn>
                  </a:cxnLst>
                  <a:rect l="l" t="t" r="r" b="b"/>
                  <a:pathLst>
                    <a:path w="90751" h="873339">
                      <a:moveTo>
                        <a:pt x="0" y="0"/>
                      </a:moveTo>
                      <a:lnTo>
                        <a:pt x="90752" y="0"/>
                      </a:lnTo>
                      <a:lnTo>
                        <a:pt x="90752" y="873340"/>
                      </a:lnTo>
                      <a:lnTo>
                        <a:pt x="0" y="873340"/>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812FFCED-1DD3-9E9E-4B6C-9FC947ECA8D8}"/>
                    </a:ext>
                  </a:extLst>
                </p:cNvPr>
                <p:cNvSpPr/>
                <p:nvPr/>
              </p:nvSpPr>
              <p:spPr>
                <a:xfrm>
                  <a:off x="5800943" y="3552786"/>
                  <a:ext cx="90751" cy="893211"/>
                </a:xfrm>
                <a:custGeom>
                  <a:avLst/>
                  <a:gdLst>
                    <a:gd name="connsiteX0" fmla="*/ 0 w 90751"/>
                    <a:gd name="connsiteY0" fmla="*/ 0 h 893211"/>
                    <a:gd name="connsiteX1" fmla="*/ 90751 w 90751"/>
                    <a:gd name="connsiteY1" fmla="*/ 0 h 893211"/>
                    <a:gd name="connsiteX2" fmla="*/ 90751 w 90751"/>
                    <a:gd name="connsiteY2" fmla="*/ 893211 h 893211"/>
                    <a:gd name="connsiteX3" fmla="*/ 0 w 90751"/>
                    <a:gd name="connsiteY3" fmla="*/ 893211 h 893211"/>
                  </a:gdLst>
                  <a:ahLst/>
                  <a:cxnLst>
                    <a:cxn ang="0">
                      <a:pos x="connsiteX0" y="connsiteY0"/>
                    </a:cxn>
                    <a:cxn ang="0">
                      <a:pos x="connsiteX1" y="connsiteY1"/>
                    </a:cxn>
                    <a:cxn ang="0">
                      <a:pos x="connsiteX2" y="connsiteY2"/>
                    </a:cxn>
                    <a:cxn ang="0">
                      <a:pos x="connsiteX3" y="connsiteY3"/>
                    </a:cxn>
                  </a:cxnLst>
                  <a:rect l="l" t="t" r="r" b="b"/>
                  <a:pathLst>
                    <a:path w="90751" h="893211">
                      <a:moveTo>
                        <a:pt x="0" y="0"/>
                      </a:moveTo>
                      <a:lnTo>
                        <a:pt x="90751" y="0"/>
                      </a:lnTo>
                      <a:lnTo>
                        <a:pt x="90751" y="893211"/>
                      </a:lnTo>
                      <a:lnTo>
                        <a:pt x="0" y="893211"/>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438255DD-D48E-D308-05ED-42872DBAC364}"/>
                    </a:ext>
                  </a:extLst>
                </p:cNvPr>
                <p:cNvSpPr/>
                <p:nvPr/>
              </p:nvSpPr>
              <p:spPr>
                <a:xfrm>
                  <a:off x="5903279" y="3552786"/>
                  <a:ext cx="90751" cy="893211"/>
                </a:xfrm>
                <a:custGeom>
                  <a:avLst/>
                  <a:gdLst>
                    <a:gd name="connsiteX0" fmla="*/ 0 w 90751"/>
                    <a:gd name="connsiteY0" fmla="*/ 0 h 893211"/>
                    <a:gd name="connsiteX1" fmla="*/ 90752 w 90751"/>
                    <a:gd name="connsiteY1" fmla="*/ 0 h 893211"/>
                    <a:gd name="connsiteX2" fmla="*/ 90752 w 90751"/>
                    <a:gd name="connsiteY2" fmla="*/ 893211 h 893211"/>
                    <a:gd name="connsiteX3" fmla="*/ 0 w 90751"/>
                    <a:gd name="connsiteY3" fmla="*/ 893211 h 893211"/>
                  </a:gdLst>
                  <a:ahLst/>
                  <a:cxnLst>
                    <a:cxn ang="0">
                      <a:pos x="connsiteX0" y="connsiteY0"/>
                    </a:cxn>
                    <a:cxn ang="0">
                      <a:pos x="connsiteX1" y="connsiteY1"/>
                    </a:cxn>
                    <a:cxn ang="0">
                      <a:pos x="connsiteX2" y="connsiteY2"/>
                    </a:cxn>
                    <a:cxn ang="0">
                      <a:pos x="connsiteX3" y="connsiteY3"/>
                    </a:cxn>
                  </a:cxnLst>
                  <a:rect l="l" t="t" r="r" b="b"/>
                  <a:pathLst>
                    <a:path w="90751" h="893211">
                      <a:moveTo>
                        <a:pt x="0" y="0"/>
                      </a:moveTo>
                      <a:lnTo>
                        <a:pt x="90752" y="0"/>
                      </a:lnTo>
                      <a:lnTo>
                        <a:pt x="90752" y="893211"/>
                      </a:lnTo>
                      <a:lnTo>
                        <a:pt x="0" y="893211"/>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A759BC7C-0A45-B1E0-DC2C-1C68E2D1D2CE}"/>
                    </a:ext>
                  </a:extLst>
                </p:cNvPr>
                <p:cNvSpPr/>
                <p:nvPr/>
              </p:nvSpPr>
              <p:spPr>
                <a:xfrm>
                  <a:off x="6005615" y="3552786"/>
                  <a:ext cx="90751" cy="945105"/>
                </a:xfrm>
                <a:custGeom>
                  <a:avLst/>
                  <a:gdLst>
                    <a:gd name="connsiteX0" fmla="*/ 0 w 90751"/>
                    <a:gd name="connsiteY0" fmla="*/ 0 h 945105"/>
                    <a:gd name="connsiteX1" fmla="*/ 90752 w 90751"/>
                    <a:gd name="connsiteY1" fmla="*/ 0 h 945105"/>
                    <a:gd name="connsiteX2" fmla="*/ 90752 w 90751"/>
                    <a:gd name="connsiteY2" fmla="*/ 945105 h 945105"/>
                    <a:gd name="connsiteX3" fmla="*/ 0 w 90751"/>
                    <a:gd name="connsiteY3" fmla="*/ 945105 h 945105"/>
                  </a:gdLst>
                  <a:ahLst/>
                  <a:cxnLst>
                    <a:cxn ang="0">
                      <a:pos x="connsiteX0" y="connsiteY0"/>
                    </a:cxn>
                    <a:cxn ang="0">
                      <a:pos x="connsiteX1" y="connsiteY1"/>
                    </a:cxn>
                    <a:cxn ang="0">
                      <a:pos x="connsiteX2" y="connsiteY2"/>
                    </a:cxn>
                    <a:cxn ang="0">
                      <a:pos x="connsiteX3" y="connsiteY3"/>
                    </a:cxn>
                  </a:cxnLst>
                  <a:rect l="l" t="t" r="r" b="b"/>
                  <a:pathLst>
                    <a:path w="90751" h="945105">
                      <a:moveTo>
                        <a:pt x="0" y="0"/>
                      </a:moveTo>
                      <a:lnTo>
                        <a:pt x="90752" y="0"/>
                      </a:lnTo>
                      <a:lnTo>
                        <a:pt x="90752" y="945105"/>
                      </a:lnTo>
                      <a:lnTo>
                        <a:pt x="0" y="945105"/>
                      </a:lnTo>
                      <a:close/>
                    </a:path>
                  </a:pathLst>
                </a:custGeom>
                <a:solidFill>
                  <a:srgbClr val="00B4D8"/>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4F470B58-5A4C-9CA9-F1DB-D423C0785DD5}"/>
                    </a:ext>
                  </a:extLst>
                </p:cNvPr>
                <p:cNvSpPr/>
                <p:nvPr/>
              </p:nvSpPr>
              <p:spPr>
                <a:xfrm>
                  <a:off x="6107951" y="3552786"/>
                  <a:ext cx="90751" cy="977380"/>
                </a:xfrm>
                <a:custGeom>
                  <a:avLst/>
                  <a:gdLst>
                    <a:gd name="connsiteX0" fmla="*/ 0 w 90751"/>
                    <a:gd name="connsiteY0" fmla="*/ 0 h 977380"/>
                    <a:gd name="connsiteX1" fmla="*/ 90752 w 90751"/>
                    <a:gd name="connsiteY1" fmla="*/ 0 h 977380"/>
                    <a:gd name="connsiteX2" fmla="*/ 90752 w 90751"/>
                    <a:gd name="connsiteY2" fmla="*/ 977381 h 977380"/>
                    <a:gd name="connsiteX3" fmla="*/ 0 w 90751"/>
                    <a:gd name="connsiteY3" fmla="*/ 977381 h 977380"/>
                  </a:gdLst>
                  <a:ahLst/>
                  <a:cxnLst>
                    <a:cxn ang="0">
                      <a:pos x="connsiteX0" y="connsiteY0"/>
                    </a:cxn>
                    <a:cxn ang="0">
                      <a:pos x="connsiteX1" y="connsiteY1"/>
                    </a:cxn>
                    <a:cxn ang="0">
                      <a:pos x="connsiteX2" y="connsiteY2"/>
                    </a:cxn>
                    <a:cxn ang="0">
                      <a:pos x="connsiteX3" y="connsiteY3"/>
                    </a:cxn>
                  </a:cxnLst>
                  <a:rect l="l" t="t" r="r" b="b"/>
                  <a:pathLst>
                    <a:path w="90751" h="977380">
                      <a:moveTo>
                        <a:pt x="0" y="0"/>
                      </a:moveTo>
                      <a:lnTo>
                        <a:pt x="90752" y="0"/>
                      </a:lnTo>
                      <a:lnTo>
                        <a:pt x="90752" y="977381"/>
                      </a:lnTo>
                      <a:lnTo>
                        <a:pt x="0" y="977381"/>
                      </a:lnTo>
                      <a:close/>
                    </a:path>
                  </a:pathLst>
                </a:custGeom>
                <a:solidFill>
                  <a:schemeClr val="accent3"/>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A81C0232-0A69-2DC7-B709-5230C60CCCD7}"/>
                    </a:ext>
                  </a:extLst>
                </p:cNvPr>
                <p:cNvSpPr/>
                <p:nvPr/>
              </p:nvSpPr>
              <p:spPr>
                <a:xfrm>
                  <a:off x="6210287" y="3552786"/>
                  <a:ext cx="90751" cy="1052943"/>
                </a:xfrm>
                <a:custGeom>
                  <a:avLst/>
                  <a:gdLst>
                    <a:gd name="connsiteX0" fmla="*/ 0 w 90751"/>
                    <a:gd name="connsiteY0" fmla="*/ 0 h 1052943"/>
                    <a:gd name="connsiteX1" fmla="*/ 90752 w 90751"/>
                    <a:gd name="connsiteY1" fmla="*/ 0 h 1052943"/>
                    <a:gd name="connsiteX2" fmla="*/ 90752 w 90751"/>
                    <a:gd name="connsiteY2" fmla="*/ 1052944 h 1052943"/>
                    <a:gd name="connsiteX3" fmla="*/ 0 w 90751"/>
                    <a:gd name="connsiteY3" fmla="*/ 1052944 h 1052943"/>
                  </a:gdLst>
                  <a:ahLst/>
                  <a:cxnLst>
                    <a:cxn ang="0">
                      <a:pos x="connsiteX0" y="connsiteY0"/>
                    </a:cxn>
                    <a:cxn ang="0">
                      <a:pos x="connsiteX1" y="connsiteY1"/>
                    </a:cxn>
                    <a:cxn ang="0">
                      <a:pos x="connsiteX2" y="connsiteY2"/>
                    </a:cxn>
                    <a:cxn ang="0">
                      <a:pos x="connsiteX3" y="connsiteY3"/>
                    </a:cxn>
                  </a:cxnLst>
                  <a:rect l="l" t="t" r="r" b="b"/>
                  <a:pathLst>
                    <a:path w="90751" h="1052943">
                      <a:moveTo>
                        <a:pt x="0" y="0"/>
                      </a:moveTo>
                      <a:lnTo>
                        <a:pt x="90752" y="0"/>
                      </a:lnTo>
                      <a:lnTo>
                        <a:pt x="90752" y="1052944"/>
                      </a:lnTo>
                      <a:lnTo>
                        <a:pt x="0" y="105294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3A4A56B2-4502-E4D8-27C0-E059C05DB9E6}"/>
                    </a:ext>
                  </a:extLst>
                </p:cNvPr>
                <p:cNvSpPr/>
                <p:nvPr/>
              </p:nvSpPr>
              <p:spPr>
                <a:xfrm>
                  <a:off x="6312623" y="3552786"/>
                  <a:ext cx="90751" cy="1052943"/>
                </a:xfrm>
                <a:custGeom>
                  <a:avLst/>
                  <a:gdLst>
                    <a:gd name="connsiteX0" fmla="*/ 0 w 90751"/>
                    <a:gd name="connsiteY0" fmla="*/ 0 h 1052943"/>
                    <a:gd name="connsiteX1" fmla="*/ 90751 w 90751"/>
                    <a:gd name="connsiteY1" fmla="*/ 0 h 1052943"/>
                    <a:gd name="connsiteX2" fmla="*/ 90751 w 90751"/>
                    <a:gd name="connsiteY2" fmla="*/ 1052944 h 1052943"/>
                    <a:gd name="connsiteX3" fmla="*/ 0 w 90751"/>
                    <a:gd name="connsiteY3" fmla="*/ 1052944 h 1052943"/>
                  </a:gdLst>
                  <a:ahLst/>
                  <a:cxnLst>
                    <a:cxn ang="0">
                      <a:pos x="connsiteX0" y="connsiteY0"/>
                    </a:cxn>
                    <a:cxn ang="0">
                      <a:pos x="connsiteX1" y="connsiteY1"/>
                    </a:cxn>
                    <a:cxn ang="0">
                      <a:pos x="connsiteX2" y="connsiteY2"/>
                    </a:cxn>
                    <a:cxn ang="0">
                      <a:pos x="connsiteX3" y="connsiteY3"/>
                    </a:cxn>
                  </a:cxnLst>
                  <a:rect l="l" t="t" r="r" b="b"/>
                  <a:pathLst>
                    <a:path w="90751" h="1052943">
                      <a:moveTo>
                        <a:pt x="0" y="0"/>
                      </a:moveTo>
                      <a:lnTo>
                        <a:pt x="90751" y="0"/>
                      </a:lnTo>
                      <a:lnTo>
                        <a:pt x="90751" y="1052944"/>
                      </a:lnTo>
                      <a:lnTo>
                        <a:pt x="0" y="105294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CDB32975-6C19-B132-E83A-A19CAFD3DEBA}"/>
                    </a:ext>
                  </a:extLst>
                </p:cNvPr>
                <p:cNvSpPr/>
                <p:nvPr/>
              </p:nvSpPr>
              <p:spPr>
                <a:xfrm>
                  <a:off x="6414959" y="3552786"/>
                  <a:ext cx="90751" cy="1052943"/>
                </a:xfrm>
                <a:custGeom>
                  <a:avLst/>
                  <a:gdLst>
                    <a:gd name="connsiteX0" fmla="*/ 0 w 90751"/>
                    <a:gd name="connsiteY0" fmla="*/ 0 h 1052943"/>
                    <a:gd name="connsiteX1" fmla="*/ 90752 w 90751"/>
                    <a:gd name="connsiteY1" fmla="*/ 0 h 1052943"/>
                    <a:gd name="connsiteX2" fmla="*/ 90752 w 90751"/>
                    <a:gd name="connsiteY2" fmla="*/ 1052944 h 1052943"/>
                    <a:gd name="connsiteX3" fmla="*/ 0 w 90751"/>
                    <a:gd name="connsiteY3" fmla="*/ 1052944 h 1052943"/>
                  </a:gdLst>
                  <a:ahLst/>
                  <a:cxnLst>
                    <a:cxn ang="0">
                      <a:pos x="connsiteX0" y="connsiteY0"/>
                    </a:cxn>
                    <a:cxn ang="0">
                      <a:pos x="connsiteX1" y="connsiteY1"/>
                    </a:cxn>
                    <a:cxn ang="0">
                      <a:pos x="connsiteX2" y="connsiteY2"/>
                    </a:cxn>
                    <a:cxn ang="0">
                      <a:pos x="connsiteX3" y="connsiteY3"/>
                    </a:cxn>
                  </a:cxnLst>
                  <a:rect l="l" t="t" r="r" b="b"/>
                  <a:pathLst>
                    <a:path w="90751" h="1052943">
                      <a:moveTo>
                        <a:pt x="0" y="0"/>
                      </a:moveTo>
                      <a:lnTo>
                        <a:pt x="90752" y="0"/>
                      </a:lnTo>
                      <a:lnTo>
                        <a:pt x="90752" y="1052944"/>
                      </a:lnTo>
                      <a:lnTo>
                        <a:pt x="0" y="105294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C8AE2CEC-DDD6-73FE-B4DD-ADB54DC66EC8}"/>
                    </a:ext>
                  </a:extLst>
                </p:cNvPr>
                <p:cNvSpPr/>
                <p:nvPr/>
              </p:nvSpPr>
              <p:spPr>
                <a:xfrm>
                  <a:off x="6517295" y="3552786"/>
                  <a:ext cx="90751" cy="1070283"/>
                </a:xfrm>
                <a:custGeom>
                  <a:avLst/>
                  <a:gdLst>
                    <a:gd name="connsiteX0" fmla="*/ 0 w 90751"/>
                    <a:gd name="connsiteY0" fmla="*/ 0 h 1070283"/>
                    <a:gd name="connsiteX1" fmla="*/ 90752 w 90751"/>
                    <a:gd name="connsiteY1" fmla="*/ 0 h 1070283"/>
                    <a:gd name="connsiteX2" fmla="*/ 90752 w 90751"/>
                    <a:gd name="connsiteY2" fmla="*/ 1070284 h 1070283"/>
                    <a:gd name="connsiteX3" fmla="*/ 0 w 90751"/>
                    <a:gd name="connsiteY3" fmla="*/ 1070284 h 1070283"/>
                  </a:gdLst>
                  <a:ahLst/>
                  <a:cxnLst>
                    <a:cxn ang="0">
                      <a:pos x="connsiteX0" y="connsiteY0"/>
                    </a:cxn>
                    <a:cxn ang="0">
                      <a:pos x="connsiteX1" y="connsiteY1"/>
                    </a:cxn>
                    <a:cxn ang="0">
                      <a:pos x="connsiteX2" y="connsiteY2"/>
                    </a:cxn>
                    <a:cxn ang="0">
                      <a:pos x="connsiteX3" y="connsiteY3"/>
                    </a:cxn>
                  </a:cxnLst>
                  <a:rect l="l" t="t" r="r" b="b"/>
                  <a:pathLst>
                    <a:path w="90751" h="1070283">
                      <a:moveTo>
                        <a:pt x="0" y="0"/>
                      </a:moveTo>
                      <a:lnTo>
                        <a:pt x="90752" y="0"/>
                      </a:lnTo>
                      <a:lnTo>
                        <a:pt x="90752" y="1070284"/>
                      </a:lnTo>
                      <a:lnTo>
                        <a:pt x="0" y="107028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894EAAB5-1711-C156-5E74-5C9F27CF464F}"/>
                    </a:ext>
                  </a:extLst>
                </p:cNvPr>
                <p:cNvSpPr/>
                <p:nvPr/>
              </p:nvSpPr>
              <p:spPr>
                <a:xfrm>
                  <a:off x="6619631" y="3552786"/>
                  <a:ext cx="90751" cy="1125975"/>
                </a:xfrm>
                <a:custGeom>
                  <a:avLst/>
                  <a:gdLst>
                    <a:gd name="connsiteX0" fmla="*/ 0 w 90751"/>
                    <a:gd name="connsiteY0" fmla="*/ 0 h 1125975"/>
                    <a:gd name="connsiteX1" fmla="*/ 90752 w 90751"/>
                    <a:gd name="connsiteY1" fmla="*/ 0 h 1125975"/>
                    <a:gd name="connsiteX2" fmla="*/ 90752 w 90751"/>
                    <a:gd name="connsiteY2" fmla="*/ 1125975 h 1125975"/>
                    <a:gd name="connsiteX3" fmla="*/ 0 w 90751"/>
                    <a:gd name="connsiteY3" fmla="*/ 1125975 h 1125975"/>
                  </a:gdLst>
                  <a:ahLst/>
                  <a:cxnLst>
                    <a:cxn ang="0">
                      <a:pos x="connsiteX0" y="connsiteY0"/>
                    </a:cxn>
                    <a:cxn ang="0">
                      <a:pos x="connsiteX1" y="connsiteY1"/>
                    </a:cxn>
                    <a:cxn ang="0">
                      <a:pos x="connsiteX2" y="connsiteY2"/>
                    </a:cxn>
                    <a:cxn ang="0">
                      <a:pos x="connsiteX3" y="connsiteY3"/>
                    </a:cxn>
                  </a:cxnLst>
                  <a:rect l="l" t="t" r="r" b="b"/>
                  <a:pathLst>
                    <a:path w="90751" h="1125975">
                      <a:moveTo>
                        <a:pt x="0" y="0"/>
                      </a:moveTo>
                      <a:lnTo>
                        <a:pt x="90752" y="0"/>
                      </a:lnTo>
                      <a:lnTo>
                        <a:pt x="90752" y="1125975"/>
                      </a:lnTo>
                      <a:lnTo>
                        <a:pt x="0" y="1125975"/>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AD357E3C-ECFE-AE17-DE81-D6BCC0A8542A}"/>
                    </a:ext>
                  </a:extLst>
                </p:cNvPr>
                <p:cNvSpPr/>
                <p:nvPr/>
              </p:nvSpPr>
              <p:spPr>
                <a:xfrm>
                  <a:off x="6721967" y="3552786"/>
                  <a:ext cx="90751" cy="1125975"/>
                </a:xfrm>
                <a:custGeom>
                  <a:avLst/>
                  <a:gdLst>
                    <a:gd name="connsiteX0" fmla="*/ 0 w 90751"/>
                    <a:gd name="connsiteY0" fmla="*/ 0 h 1125975"/>
                    <a:gd name="connsiteX1" fmla="*/ 90752 w 90751"/>
                    <a:gd name="connsiteY1" fmla="*/ 0 h 1125975"/>
                    <a:gd name="connsiteX2" fmla="*/ 90752 w 90751"/>
                    <a:gd name="connsiteY2" fmla="*/ 1125975 h 1125975"/>
                    <a:gd name="connsiteX3" fmla="*/ 0 w 90751"/>
                    <a:gd name="connsiteY3" fmla="*/ 1125975 h 1125975"/>
                  </a:gdLst>
                  <a:ahLst/>
                  <a:cxnLst>
                    <a:cxn ang="0">
                      <a:pos x="connsiteX0" y="connsiteY0"/>
                    </a:cxn>
                    <a:cxn ang="0">
                      <a:pos x="connsiteX1" y="connsiteY1"/>
                    </a:cxn>
                    <a:cxn ang="0">
                      <a:pos x="connsiteX2" y="connsiteY2"/>
                    </a:cxn>
                    <a:cxn ang="0">
                      <a:pos x="connsiteX3" y="connsiteY3"/>
                    </a:cxn>
                  </a:cxnLst>
                  <a:rect l="l" t="t" r="r" b="b"/>
                  <a:pathLst>
                    <a:path w="90751" h="1125975">
                      <a:moveTo>
                        <a:pt x="0" y="0"/>
                      </a:moveTo>
                      <a:lnTo>
                        <a:pt x="90752" y="0"/>
                      </a:lnTo>
                      <a:lnTo>
                        <a:pt x="90752" y="1125975"/>
                      </a:lnTo>
                      <a:lnTo>
                        <a:pt x="0" y="1125975"/>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349B179-7CB5-54D9-6E9E-5C3835048390}"/>
                    </a:ext>
                  </a:extLst>
                </p:cNvPr>
                <p:cNvSpPr/>
                <p:nvPr/>
              </p:nvSpPr>
              <p:spPr>
                <a:xfrm>
                  <a:off x="6824303" y="3552786"/>
                  <a:ext cx="90751" cy="1181666"/>
                </a:xfrm>
                <a:custGeom>
                  <a:avLst/>
                  <a:gdLst>
                    <a:gd name="connsiteX0" fmla="*/ 0 w 90751"/>
                    <a:gd name="connsiteY0" fmla="*/ 0 h 1181666"/>
                    <a:gd name="connsiteX1" fmla="*/ 90752 w 90751"/>
                    <a:gd name="connsiteY1" fmla="*/ 0 h 1181666"/>
                    <a:gd name="connsiteX2" fmla="*/ 90752 w 90751"/>
                    <a:gd name="connsiteY2" fmla="*/ 1181666 h 1181666"/>
                    <a:gd name="connsiteX3" fmla="*/ 0 w 90751"/>
                    <a:gd name="connsiteY3" fmla="*/ 1181666 h 1181666"/>
                  </a:gdLst>
                  <a:ahLst/>
                  <a:cxnLst>
                    <a:cxn ang="0">
                      <a:pos x="connsiteX0" y="connsiteY0"/>
                    </a:cxn>
                    <a:cxn ang="0">
                      <a:pos x="connsiteX1" y="connsiteY1"/>
                    </a:cxn>
                    <a:cxn ang="0">
                      <a:pos x="connsiteX2" y="connsiteY2"/>
                    </a:cxn>
                    <a:cxn ang="0">
                      <a:pos x="connsiteX3" y="connsiteY3"/>
                    </a:cxn>
                  </a:cxnLst>
                  <a:rect l="l" t="t" r="r" b="b"/>
                  <a:pathLst>
                    <a:path w="90751" h="1181666">
                      <a:moveTo>
                        <a:pt x="0" y="0"/>
                      </a:moveTo>
                      <a:lnTo>
                        <a:pt x="90752" y="0"/>
                      </a:lnTo>
                      <a:lnTo>
                        <a:pt x="90752" y="1181666"/>
                      </a:lnTo>
                      <a:lnTo>
                        <a:pt x="0" y="1181666"/>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A7008379-B2AF-D4B7-7632-C6D444A1617C}"/>
                    </a:ext>
                  </a:extLst>
                </p:cNvPr>
                <p:cNvSpPr/>
                <p:nvPr/>
              </p:nvSpPr>
              <p:spPr>
                <a:xfrm>
                  <a:off x="6926639" y="3552786"/>
                  <a:ext cx="90751" cy="1220017"/>
                </a:xfrm>
                <a:custGeom>
                  <a:avLst/>
                  <a:gdLst>
                    <a:gd name="connsiteX0" fmla="*/ 0 w 90751"/>
                    <a:gd name="connsiteY0" fmla="*/ 0 h 1220017"/>
                    <a:gd name="connsiteX1" fmla="*/ 90752 w 90751"/>
                    <a:gd name="connsiteY1" fmla="*/ 0 h 1220017"/>
                    <a:gd name="connsiteX2" fmla="*/ 90752 w 90751"/>
                    <a:gd name="connsiteY2" fmla="*/ 1220018 h 1220017"/>
                    <a:gd name="connsiteX3" fmla="*/ 0 w 90751"/>
                    <a:gd name="connsiteY3" fmla="*/ 1220018 h 1220017"/>
                  </a:gdLst>
                  <a:ahLst/>
                  <a:cxnLst>
                    <a:cxn ang="0">
                      <a:pos x="connsiteX0" y="connsiteY0"/>
                    </a:cxn>
                    <a:cxn ang="0">
                      <a:pos x="connsiteX1" y="connsiteY1"/>
                    </a:cxn>
                    <a:cxn ang="0">
                      <a:pos x="connsiteX2" y="connsiteY2"/>
                    </a:cxn>
                    <a:cxn ang="0">
                      <a:pos x="connsiteX3" y="connsiteY3"/>
                    </a:cxn>
                  </a:cxnLst>
                  <a:rect l="l" t="t" r="r" b="b"/>
                  <a:pathLst>
                    <a:path w="90751" h="1220017">
                      <a:moveTo>
                        <a:pt x="0" y="0"/>
                      </a:moveTo>
                      <a:lnTo>
                        <a:pt x="90752" y="0"/>
                      </a:lnTo>
                      <a:lnTo>
                        <a:pt x="90752" y="1220018"/>
                      </a:lnTo>
                      <a:lnTo>
                        <a:pt x="0" y="1220018"/>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7A88F52A-618C-1AC4-8EC2-50A99E757C80}"/>
                    </a:ext>
                  </a:extLst>
                </p:cNvPr>
                <p:cNvSpPr/>
                <p:nvPr/>
              </p:nvSpPr>
              <p:spPr>
                <a:xfrm>
                  <a:off x="7028975" y="3552786"/>
                  <a:ext cx="90751" cy="1233687"/>
                </a:xfrm>
                <a:custGeom>
                  <a:avLst/>
                  <a:gdLst>
                    <a:gd name="connsiteX0" fmla="*/ 0 w 90751"/>
                    <a:gd name="connsiteY0" fmla="*/ 0 h 1233687"/>
                    <a:gd name="connsiteX1" fmla="*/ 90751 w 90751"/>
                    <a:gd name="connsiteY1" fmla="*/ 0 h 1233687"/>
                    <a:gd name="connsiteX2" fmla="*/ 90751 w 90751"/>
                    <a:gd name="connsiteY2" fmla="*/ 1233687 h 1233687"/>
                    <a:gd name="connsiteX3" fmla="*/ 0 w 90751"/>
                    <a:gd name="connsiteY3" fmla="*/ 1233687 h 1233687"/>
                  </a:gdLst>
                  <a:ahLst/>
                  <a:cxnLst>
                    <a:cxn ang="0">
                      <a:pos x="connsiteX0" y="connsiteY0"/>
                    </a:cxn>
                    <a:cxn ang="0">
                      <a:pos x="connsiteX1" y="connsiteY1"/>
                    </a:cxn>
                    <a:cxn ang="0">
                      <a:pos x="connsiteX2" y="connsiteY2"/>
                    </a:cxn>
                    <a:cxn ang="0">
                      <a:pos x="connsiteX3" y="connsiteY3"/>
                    </a:cxn>
                  </a:cxnLst>
                  <a:rect l="l" t="t" r="r" b="b"/>
                  <a:pathLst>
                    <a:path w="90751" h="1233687">
                      <a:moveTo>
                        <a:pt x="0" y="0"/>
                      </a:moveTo>
                      <a:lnTo>
                        <a:pt x="90751" y="0"/>
                      </a:lnTo>
                      <a:lnTo>
                        <a:pt x="90751" y="1233687"/>
                      </a:lnTo>
                      <a:lnTo>
                        <a:pt x="0" y="1233687"/>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D32EE269-8C0B-34B1-F3E9-D9CAD98CC25B}"/>
                    </a:ext>
                  </a:extLst>
                </p:cNvPr>
                <p:cNvSpPr/>
                <p:nvPr/>
              </p:nvSpPr>
              <p:spPr>
                <a:xfrm>
                  <a:off x="7131311" y="3552786"/>
                  <a:ext cx="90751" cy="1252293"/>
                </a:xfrm>
                <a:custGeom>
                  <a:avLst/>
                  <a:gdLst>
                    <a:gd name="connsiteX0" fmla="*/ 0 w 90751"/>
                    <a:gd name="connsiteY0" fmla="*/ 0 h 1252293"/>
                    <a:gd name="connsiteX1" fmla="*/ 90752 w 90751"/>
                    <a:gd name="connsiteY1" fmla="*/ 0 h 1252293"/>
                    <a:gd name="connsiteX2" fmla="*/ 90752 w 90751"/>
                    <a:gd name="connsiteY2" fmla="*/ 1252293 h 1252293"/>
                    <a:gd name="connsiteX3" fmla="*/ 0 w 90751"/>
                    <a:gd name="connsiteY3" fmla="*/ 1252293 h 1252293"/>
                  </a:gdLst>
                  <a:ahLst/>
                  <a:cxnLst>
                    <a:cxn ang="0">
                      <a:pos x="connsiteX0" y="connsiteY0"/>
                    </a:cxn>
                    <a:cxn ang="0">
                      <a:pos x="connsiteX1" y="connsiteY1"/>
                    </a:cxn>
                    <a:cxn ang="0">
                      <a:pos x="connsiteX2" y="connsiteY2"/>
                    </a:cxn>
                    <a:cxn ang="0">
                      <a:pos x="connsiteX3" y="connsiteY3"/>
                    </a:cxn>
                  </a:cxnLst>
                  <a:rect l="l" t="t" r="r" b="b"/>
                  <a:pathLst>
                    <a:path w="90751" h="1252293">
                      <a:moveTo>
                        <a:pt x="0" y="0"/>
                      </a:moveTo>
                      <a:lnTo>
                        <a:pt x="90752" y="0"/>
                      </a:lnTo>
                      <a:lnTo>
                        <a:pt x="90752" y="1252293"/>
                      </a:lnTo>
                      <a:lnTo>
                        <a:pt x="0" y="1252293"/>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6E335CC-77DF-D344-67F8-F25744513007}"/>
                    </a:ext>
                  </a:extLst>
                </p:cNvPr>
                <p:cNvSpPr/>
                <p:nvPr/>
              </p:nvSpPr>
              <p:spPr>
                <a:xfrm>
                  <a:off x="7233647" y="3552786"/>
                  <a:ext cx="90751" cy="1307984"/>
                </a:xfrm>
                <a:custGeom>
                  <a:avLst/>
                  <a:gdLst>
                    <a:gd name="connsiteX0" fmla="*/ 0 w 90751"/>
                    <a:gd name="connsiteY0" fmla="*/ 0 h 1307984"/>
                    <a:gd name="connsiteX1" fmla="*/ 90752 w 90751"/>
                    <a:gd name="connsiteY1" fmla="*/ 0 h 1307984"/>
                    <a:gd name="connsiteX2" fmla="*/ 90752 w 90751"/>
                    <a:gd name="connsiteY2" fmla="*/ 1307984 h 1307984"/>
                    <a:gd name="connsiteX3" fmla="*/ 0 w 90751"/>
                    <a:gd name="connsiteY3" fmla="*/ 1307984 h 1307984"/>
                  </a:gdLst>
                  <a:ahLst/>
                  <a:cxnLst>
                    <a:cxn ang="0">
                      <a:pos x="connsiteX0" y="connsiteY0"/>
                    </a:cxn>
                    <a:cxn ang="0">
                      <a:pos x="connsiteX1" y="connsiteY1"/>
                    </a:cxn>
                    <a:cxn ang="0">
                      <a:pos x="connsiteX2" y="connsiteY2"/>
                    </a:cxn>
                    <a:cxn ang="0">
                      <a:pos x="connsiteX3" y="connsiteY3"/>
                    </a:cxn>
                  </a:cxnLst>
                  <a:rect l="l" t="t" r="r" b="b"/>
                  <a:pathLst>
                    <a:path w="90751" h="1307984">
                      <a:moveTo>
                        <a:pt x="0" y="0"/>
                      </a:moveTo>
                      <a:lnTo>
                        <a:pt x="90752" y="0"/>
                      </a:lnTo>
                      <a:lnTo>
                        <a:pt x="90752" y="1307984"/>
                      </a:lnTo>
                      <a:lnTo>
                        <a:pt x="0" y="130798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9F7840EE-A349-AFDA-539F-AA2BF3A0F06B}"/>
                    </a:ext>
                  </a:extLst>
                </p:cNvPr>
                <p:cNvSpPr/>
                <p:nvPr/>
              </p:nvSpPr>
              <p:spPr>
                <a:xfrm>
                  <a:off x="7335983" y="3552786"/>
                  <a:ext cx="90751" cy="1343803"/>
                </a:xfrm>
                <a:custGeom>
                  <a:avLst/>
                  <a:gdLst>
                    <a:gd name="connsiteX0" fmla="*/ 0 w 90751"/>
                    <a:gd name="connsiteY0" fmla="*/ 0 h 1343803"/>
                    <a:gd name="connsiteX1" fmla="*/ 90751 w 90751"/>
                    <a:gd name="connsiteY1" fmla="*/ 0 h 1343803"/>
                    <a:gd name="connsiteX2" fmla="*/ 90751 w 90751"/>
                    <a:gd name="connsiteY2" fmla="*/ 1343804 h 1343803"/>
                    <a:gd name="connsiteX3" fmla="*/ 0 w 90751"/>
                    <a:gd name="connsiteY3" fmla="*/ 1343804 h 1343803"/>
                  </a:gdLst>
                  <a:ahLst/>
                  <a:cxnLst>
                    <a:cxn ang="0">
                      <a:pos x="connsiteX0" y="connsiteY0"/>
                    </a:cxn>
                    <a:cxn ang="0">
                      <a:pos x="connsiteX1" y="connsiteY1"/>
                    </a:cxn>
                    <a:cxn ang="0">
                      <a:pos x="connsiteX2" y="connsiteY2"/>
                    </a:cxn>
                    <a:cxn ang="0">
                      <a:pos x="connsiteX3" y="connsiteY3"/>
                    </a:cxn>
                  </a:cxnLst>
                  <a:rect l="l" t="t" r="r" b="b"/>
                  <a:pathLst>
                    <a:path w="90751" h="1343803">
                      <a:moveTo>
                        <a:pt x="0" y="0"/>
                      </a:moveTo>
                      <a:lnTo>
                        <a:pt x="90751" y="0"/>
                      </a:lnTo>
                      <a:lnTo>
                        <a:pt x="90751" y="1343804"/>
                      </a:lnTo>
                      <a:lnTo>
                        <a:pt x="0" y="1343804"/>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5060F6C9-8245-E684-1C3F-B393E4598883}"/>
                    </a:ext>
                  </a:extLst>
                </p:cNvPr>
                <p:cNvSpPr/>
                <p:nvPr/>
              </p:nvSpPr>
              <p:spPr>
                <a:xfrm>
                  <a:off x="7438319" y="3552786"/>
                  <a:ext cx="90751" cy="1468982"/>
                </a:xfrm>
                <a:custGeom>
                  <a:avLst/>
                  <a:gdLst>
                    <a:gd name="connsiteX0" fmla="*/ 0 w 90751"/>
                    <a:gd name="connsiteY0" fmla="*/ 0 h 1468982"/>
                    <a:gd name="connsiteX1" fmla="*/ 90751 w 90751"/>
                    <a:gd name="connsiteY1" fmla="*/ 0 h 1468982"/>
                    <a:gd name="connsiteX2" fmla="*/ 90751 w 90751"/>
                    <a:gd name="connsiteY2" fmla="*/ 1468982 h 1468982"/>
                    <a:gd name="connsiteX3" fmla="*/ 0 w 90751"/>
                    <a:gd name="connsiteY3" fmla="*/ 1468982 h 1468982"/>
                  </a:gdLst>
                  <a:ahLst/>
                  <a:cxnLst>
                    <a:cxn ang="0">
                      <a:pos x="connsiteX0" y="connsiteY0"/>
                    </a:cxn>
                    <a:cxn ang="0">
                      <a:pos x="connsiteX1" y="connsiteY1"/>
                    </a:cxn>
                    <a:cxn ang="0">
                      <a:pos x="connsiteX2" y="connsiteY2"/>
                    </a:cxn>
                    <a:cxn ang="0">
                      <a:pos x="connsiteX3" y="connsiteY3"/>
                    </a:cxn>
                  </a:cxnLst>
                  <a:rect l="l" t="t" r="r" b="b"/>
                  <a:pathLst>
                    <a:path w="90751" h="1468982">
                      <a:moveTo>
                        <a:pt x="0" y="0"/>
                      </a:moveTo>
                      <a:lnTo>
                        <a:pt x="90751" y="0"/>
                      </a:lnTo>
                      <a:lnTo>
                        <a:pt x="90751" y="1468982"/>
                      </a:lnTo>
                      <a:lnTo>
                        <a:pt x="0" y="1468982"/>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0704B093-1C71-7266-4B5C-4342E796C2CE}"/>
                    </a:ext>
                  </a:extLst>
                </p:cNvPr>
                <p:cNvSpPr/>
                <p:nvPr/>
              </p:nvSpPr>
              <p:spPr>
                <a:xfrm>
                  <a:off x="7540655" y="3552786"/>
                  <a:ext cx="90751" cy="1489993"/>
                </a:xfrm>
                <a:custGeom>
                  <a:avLst/>
                  <a:gdLst>
                    <a:gd name="connsiteX0" fmla="*/ 0 w 90751"/>
                    <a:gd name="connsiteY0" fmla="*/ 0 h 1489993"/>
                    <a:gd name="connsiteX1" fmla="*/ 90751 w 90751"/>
                    <a:gd name="connsiteY1" fmla="*/ 0 h 1489993"/>
                    <a:gd name="connsiteX2" fmla="*/ 90751 w 90751"/>
                    <a:gd name="connsiteY2" fmla="*/ 1489993 h 1489993"/>
                    <a:gd name="connsiteX3" fmla="*/ 0 w 90751"/>
                    <a:gd name="connsiteY3" fmla="*/ 1489993 h 1489993"/>
                  </a:gdLst>
                  <a:ahLst/>
                  <a:cxnLst>
                    <a:cxn ang="0">
                      <a:pos x="connsiteX0" y="connsiteY0"/>
                    </a:cxn>
                    <a:cxn ang="0">
                      <a:pos x="connsiteX1" y="connsiteY1"/>
                    </a:cxn>
                    <a:cxn ang="0">
                      <a:pos x="connsiteX2" y="connsiteY2"/>
                    </a:cxn>
                    <a:cxn ang="0">
                      <a:pos x="connsiteX3" y="connsiteY3"/>
                    </a:cxn>
                  </a:cxnLst>
                  <a:rect l="l" t="t" r="r" b="b"/>
                  <a:pathLst>
                    <a:path w="90751" h="1489993">
                      <a:moveTo>
                        <a:pt x="0" y="0"/>
                      </a:moveTo>
                      <a:lnTo>
                        <a:pt x="90751" y="0"/>
                      </a:lnTo>
                      <a:lnTo>
                        <a:pt x="90751" y="1489993"/>
                      </a:lnTo>
                      <a:lnTo>
                        <a:pt x="0" y="1489993"/>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30349B12-F784-0066-6938-0FD77245640F}"/>
                    </a:ext>
                  </a:extLst>
                </p:cNvPr>
                <p:cNvSpPr/>
                <p:nvPr/>
              </p:nvSpPr>
              <p:spPr>
                <a:xfrm>
                  <a:off x="7642991" y="3552786"/>
                  <a:ext cx="90751" cy="1502397"/>
                </a:xfrm>
                <a:custGeom>
                  <a:avLst/>
                  <a:gdLst>
                    <a:gd name="connsiteX0" fmla="*/ 0 w 90751"/>
                    <a:gd name="connsiteY0" fmla="*/ 0 h 1502397"/>
                    <a:gd name="connsiteX1" fmla="*/ 90752 w 90751"/>
                    <a:gd name="connsiteY1" fmla="*/ 0 h 1502397"/>
                    <a:gd name="connsiteX2" fmla="*/ 90752 w 90751"/>
                    <a:gd name="connsiteY2" fmla="*/ 1502397 h 1502397"/>
                    <a:gd name="connsiteX3" fmla="*/ 0 w 90751"/>
                    <a:gd name="connsiteY3" fmla="*/ 1502397 h 1502397"/>
                  </a:gdLst>
                  <a:ahLst/>
                  <a:cxnLst>
                    <a:cxn ang="0">
                      <a:pos x="connsiteX0" y="connsiteY0"/>
                    </a:cxn>
                    <a:cxn ang="0">
                      <a:pos x="connsiteX1" y="connsiteY1"/>
                    </a:cxn>
                    <a:cxn ang="0">
                      <a:pos x="connsiteX2" y="connsiteY2"/>
                    </a:cxn>
                    <a:cxn ang="0">
                      <a:pos x="connsiteX3" y="connsiteY3"/>
                    </a:cxn>
                  </a:cxnLst>
                  <a:rect l="l" t="t" r="r" b="b"/>
                  <a:pathLst>
                    <a:path w="90751" h="1502397">
                      <a:moveTo>
                        <a:pt x="0" y="0"/>
                      </a:moveTo>
                      <a:lnTo>
                        <a:pt x="90752" y="0"/>
                      </a:lnTo>
                      <a:lnTo>
                        <a:pt x="90752" y="1502397"/>
                      </a:lnTo>
                      <a:lnTo>
                        <a:pt x="0" y="1502397"/>
                      </a:lnTo>
                      <a:close/>
                    </a:path>
                  </a:pathLst>
                </a:custGeom>
                <a:solidFill>
                  <a:srgbClr val="008864"/>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F0D7A635-AAC3-2174-6A45-26E912EAC44F}"/>
                    </a:ext>
                  </a:extLst>
                </p:cNvPr>
                <p:cNvSpPr/>
                <p:nvPr/>
              </p:nvSpPr>
              <p:spPr>
                <a:xfrm>
                  <a:off x="7745317" y="3552786"/>
                  <a:ext cx="90751" cy="1811863"/>
                </a:xfrm>
                <a:custGeom>
                  <a:avLst/>
                  <a:gdLst>
                    <a:gd name="connsiteX0" fmla="*/ 0 w 90751"/>
                    <a:gd name="connsiteY0" fmla="*/ 0 h 1811863"/>
                    <a:gd name="connsiteX1" fmla="*/ 90752 w 90751"/>
                    <a:gd name="connsiteY1" fmla="*/ 0 h 1811863"/>
                    <a:gd name="connsiteX2" fmla="*/ 90752 w 90751"/>
                    <a:gd name="connsiteY2" fmla="*/ 1811863 h 1811863"/>
                    <a:gd name="connsiteX3" fmla="*/ 0 w 90751"/>
                    <a:gd name="connsiteY3" fmla="*/ 1811863 h 1811863"/>
                  </a:gdLst>
                  <a:ahLst/>
                  <a:cxnLst>
                    <a:cxn ang="0">
                      <a:pos x="connsiteX0" y="connsiteY0"/>
                    </a:cxn>
                    <a:cxn ang="0">
                      <a:pos x="connsiteX1" y="connsiteY1"/>
                    </a:cxn>
                    <a:cxn ang="0">
                      <a:pos x="connsiteX2" y="connsiteY2"/>
                    </a:cxn>
                    <a:cxn ang="0">
                      <a:pos x="connsiteX3" y="connsiteY3"/>
                    </a:cxn>
                  </a:cxnLst>
                  <a:rect l="l" t="t" r="r" b="b"/>
                  <a:pathLst>
                    <a:path w="90751" h="1811863">
                      <a:moveTo>
                        <a:pt x="0" y="0"/>
                      </a:moveTo>
                      <a:lnTo>
                        <a:pt x="90752" y="0"/>
                      </a:lnTo>
                      <a:lnTo>
                        <a:pt x="90752" y="1811863"/>
                      </a:lnTo>
                      <a:lnTo>
                        <a:pt x="0" y="1811863"/>
                      </a:lnTo>
                      <a:close/>
                    </a:path>
                  </a:pathLst>
                </a:custGeom>
                <a:solidFill>
                  <a:srgbClr val="0077B6"/>
                </a:solidFill>
                <a:ln w="126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7FC3AF85-8223-C980-E8CD-348BAB0ADACB}"/>
                    </a:ext>
                  </a:extLst>
                </p:cNvPr>
                <p:cNvSpPr/>
                <p:nvPr/>
              </p:nvSpPr>
              <p:spPr>
                <a:xfrm>
                  <a:off x="1708449" y="3552786"/>
                  <a:ext cx="6244333" cy="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0" name="Group 249">
                  <a:extLst>
                    <a:ext uri="{FF2B5EF4-FFF2-40B4-BE49-F238E27FC236}">
                      <a16:creationId xmlns:a16="http://schemas.microsoft.com/office/drawing/2014/main" id="{7104FC81-7BA9-DA4A-E509-6C21FECFB797}"/>
                    </a:ext>
                  </a:extLst>
                </p:cNvPr>
                <p:cNvGrpSpPr/>
                <p:nvPr/>
              </p:nvGrpSpPr>
              <p:grpSpPr>
                <a:xfrm>
                  <a:off x="1326533" y="3117850"/>
                  <a:ext cx="268753" cy="2315634"/>
                  <a:chOff x="6379802" y="2826082"/>
                  <a:chExt cx="268753" cy="2640037"/>
                </a:xfrm>
              </p:grpSpPr>
              <p:sp>
                <p:nvSpPr>
                  <p:cNvPr id="251" name="TextBox 250">
                    <a:extLst>
                      <a:ext uri="{FF2B5EF4-FFF2-40B4-BE49-F238E27FC236}">
                        <a16:creationId xmlns:a16="http://schemas.microsoft.com/office/drawing/2014/main" id="{F576F6A2-41A4-037D-2710-1888D9ABD6AA}"/>
                      </a:ext>
                    </a:extLst>
                  </p:cNvPr>
                  <p:cNvSpPr txBox="1"/>
                  <p:nvPr/>
                </p:nvSpPr>
                <p:spPr>
                  <a:xfrm>
                    <a:off x="6379802" y="2826082"/>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52" name="TextBox 251">
                    <a:extLst>
                      <a:ext uri="{FF2B5EF4-FFF2-40B4-BE49-F238E27FC236}">
                        <a16:creationId xmlns:a16="http://schemas.microsoft.com/office/drawing/2014/main" id="{255FCF6F-587B-FAF2-5904-77E8F19C1D9B}"/>
                      </a:ext>
                    </a:extLst>
                  </p:cNvPr>
                  <p:cNvSpPr txBox="1"/>
                  <p:nvPr/>
                </p:nvSpPr>
                <p:spPr>
                  <a:xfrm>
                    <a:off x="6379802" y="3039060"/>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53" name="TextBox 252">
                    <a:extLst>
                      <a:ext uri="{FF2B5EF4-FFF2-40B4-BE49-F238E27FC236}">
                        <a16:creationId xmlns:a16="http://schemas.microsoft.com/office/drawing/2014/main" id="{1898DDA5-BE94-6678-6323-9A658BD65298}"/>
                      </a:ext>
                    </a:extLst>
                  </p:cNvPr>
                  <p:cNvSpPr txBox="1"/>
                  <p:nvPr/>
                </p:nvSpPr>
                <p:spPr>
                  <a:xfrm>
                    <a:off x="6379802" y="3238828"/>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254" name="TextBox 253">
                    <a:extLst>
                      <a:ext uri="{FF2B5EF4-FFF2-40B4-BE49-F238E27FC236}">
                        <a16:creationId xmlns:a16="http://schemas.microsoft.com/office/drawing/2014/main" id="{0E9C4367-DAD4-9C27-E500-8578E2E83FB9}"/>
                      </a:ext>
                    </a:extLst>
                  </p:cNvPr>
                  <p:cNvSpPr txBox="1"/>
                  <p:nvPr/>
                </p:nvSpPr>
                <p:spPr>
                  <a:xfrm>
                    <a:off x="6379802" y="3457361"/>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55" name="TextBox 254">
                    <a:extLst>
                      <a:ext uri="{FF2B5EF4-FFF2-40B4-BE49-F238E27FC236}">
                        <a16:creationId xmlns:a16="http://schemas.microsoft.com/office/drawing/2014/main" id="{F2DB21C3-BEAF-C8FD-6C2D-624AC3A693FF}"/>
                      </a:ext>
                    </a:extLst>
                  </p:cNvPr>
                  <p:cNvSpPr txBox="1"/>
                  <p:nvPr/>
                </p:nvSpPr>
                <p:spPr>
                  <a:xfrm>
                    <a:off x="6379802" y="3675894"/>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56" name="TextBox 255">
                    <a:extLst>
                      <a:ext uri="{FF2B5EF4-FFF2-40B4-BE49-F238E27FC236}">
                        <a16:creationId xmlns:a16="http://schemas.microsoft.com/office/drawing/2014/main" id="{41EB94C9-FFFE-9D3E-4C01-31A4E2B49CC2}"/>
                      </a:ext>
                    </a:extLst>
                  </p:cNvPr>
                  <p:cNvSpPr txBox="1"/>
                  <p:nvPr/>
                </p:nvSpPr>
                <p:spPr>
                  <a:xfrm>
                    <a:off x="6379802" y="3866844"/>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257" name="TextBox 256">
                    <a:extLst>
                      <a:ext uri="{FF2B5EF4-FFF2-40B4-BE49-F238E27FC236}">
                        <a16:creationId xmlns:a16="http://schemas.microsoft.com/office/drawing/2014/main" id="{CCB2BD2B-883F-FCAB-65F2-8B097300AF2D}"/>
                      </a:ext>
                    </a:extLst>
                  </p:cNvPr>
                  <p:cNvSpPr txBox="1"/>
                  <p:nvPr/>
                </p:nvSpPr>
                <p:spPr>
                  <a:xfrm>
                    <a:off x="6379802" y="4074891"/>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258" name="TextBox 257">
                    <a:extLst>
                      <a:ext uri="{FF2B5EF4-FFF2-40B4-BE49-F238E27FC236}">
                        <a16:creationId xmlns:a16="http://schemas.microsoft.com/office/drawing/2014/main" id="{E0D15401-56F2-9872-FF08-F29375CA1209}"/>
                      </a:ext>
                    </a:extLst>
                  </p:cNvPr>
                  <p:cNvSpPr txBox="1"/>
                  <p:nvPr/>
                </p:nvSpPr>
                <p:spPr>
                  <a:xfrm>
                    <a:off x="6379802" y="4282938"/>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sp>
                <p:nvSpPr>
                  <p:cNvPr id="259" name="TextBox 258">
                    <a:extLst>
                      <a:ext uri="{FF2B5EF4-FFF2-40B4-BE49-F238E27FC236}">
                        <a16:creationId xmlns:a16="http://schemas.microsoft.com/office/drawing/2014/main" id="{5A4FF724-8754-2CEA-FEC5-41EE0AFB450C}"/>
                      </a:ext>
                    </a:extLst>
                  </p:cNvPr>
                  <p:cNvSpPr txBox="1"/>
                  <p:nvPr/>
                </p:nvSpPr>
                <p:spPr>
                  <a:xfrm>
                    <a:off x="6379802" y="4488973"/>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60" name="TextBox 259">
                    <a:extLst>
                      <a:ext uri="{FF2B5EF4-FFF2-40B4-BE49-F238E27FC236}">
                        <a16:creationId xmlns:a16="http://schemas.microsoft.com/office/drawing/2014/main" id="{9BD7E4F8-3543-41BF-A5E8-10F77B7E3C50}"/>
                      </a:ext>
                    </a:extLst>
                  </p:cNvPr>
                  <p:cNvSpPr txBox="1"/>
                  <p:nvPr/>
                </p:nvSpPr>
                <p:spPr>
                  <a:xfrm>
                    <a:off x="6379802" y="4706170"/>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261" name="TextBox 260">
                    <a:extLst>
                      <a:ext uri="{FF2B5EF4-FFF2-40B4-BE49-F238E27FC236}">
                        <a16:creationId xmlns:a16="http://schemas.microsoft.com/office/drawing/2014/main" id="{E3971106-209A-3BF8-5DA0-91A0AE84BF20}"/>
                      </a:ext>
                    </a:extLst>
                  </p:cNvPr>
                  <p:cNvSpPr txBox="1"/>
                  <p:nvPr/>
                </p:nvSpPr>
                <p:spPr>
                  <a:xfrm>
                    <a:off x="6379802" y="4917011"/>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262" name="TextBox 261">
                    <a:extLst>
                      <a:ext uri="{FF2B5EF4-FFF2-40B4-BE49-F238E27FC236}">
                        <a16:creationId xmlns:a16="http://schemas.microsoft.com/office/drawing/2014/main" id="{654BC94D-F54E-7B22-1401-2ADF0C95FE79}"/>
                      </a:ext>
                    </a:extLst>
                  </p:cNvPr>
                  <p:cNvSpPr txBox="1"/>
                  <p:nvPr/>
                </p:nvSpPr>
                <p:spPr>
                  <a:xfrm>
                    <a:off x="6379802" y="5127852"/>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263" name="TextBox 262">
                    <a:extLst>
                      <a:ext uri="{FF2B5EF4-FFF2-40B4-BE49-F238E27FC236}">
                        <a16:creationId xmlns:a16="http://schemas.microsoft.com/office/drawing/2014/main" id="{A49908E7-EA51-BBAA-24CE-5483C051943A}"/>
                      </a:ext>
                    </a:extLst>
                  </p:cNvPr>
                  <p:cNvSpPr txBox="1"/>
                  <p:nvPr/>
                </p:nvSpPr>
                <p:spPr>
                  <a:xfrm>
                    <a:off x="6379802" y="5327620"/>
                    <a:ext cx="268753"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grpSp>
          </p:grpSp>
          <p:sp>
            <p:nvSpPr>
              <p:cNvPr id="76" name="object 138">
                <a:extLst>
                  <a:ext uri="{FF2B5EF4-FFF2-40B4-BE49-F238E27FC236}">
                    <a16:creationId xmlns:a16="http://schemas.microsoft.com/office/drawing/2014/main" id="{7EDD7F0A-5BF4-0D8C-5D39-71BDC4E72293}"/>
                  </a:ext>
                </a:extLst>
              </p:cNvPr>
              <p:cNvSpPr txBox="1"/>
              <p:nvPr/>
            </p:nvSpPr>
            <p:spPr>
              <a:xfrm>
                <a:off x="1722232" y="2931502"/>
                <a:ext cx="6205151" cy="180000"/>
              </a:xfrm>
              <a:prstGeom prst="rect">
                <a:avLst/>
              </a:prstGeom>
            </p:spPr>
            <p:txBody>
              <a:bodyPr vert="horz" wrap="square" lIns="0" tIns="0" rIns="0" bIns="0" rtlCol="0" anchor="ctr">
                <a:noAutofit/>
              </a:bodyPr>
              <a:lstStyle/>
              <a:p>
                <a:pPr marL="24055" marR="9620" lvl="0" indent="0" algn="ctr" defTabSz="914400" rtl="0" eaLnBrk="1" fontAlgn="auto" latinLnBrk="0" hangingPunct="1">
                  <a:lnSpc>
                    <a:spcPct val="103699"/>
                  </a:lnSpc>
                  <a:spcBef>
                    <a:spcPts val="151"/>
                  </a:spcBef>
                  <a:spcAft>
                    <a:spcPts val="0"/>
                  </a:spcAft>
                  <a:buClrTx/>
                  <a:buSzTx/>
                  <a:buFontTx/>
                  <a:buNone/>
                  <a:tabLst/>
                  <a:defRPr/>
                </a:pPr>
                <a:r>
                  <a:rPr kumimoji="0" lang="en-US" sz="1200" b="0" i="0" u="none" strike="noStrike" kern="1200" cap="none" spc="-48" normalizeH="0" baseline="0" noProof="0" dirty="0">
                    <a:ln>
                      <a:noFill/>
                    </a:ln>
                    <a:solidFill>
                      <a:srgbClr val="002557"/>
                    </a:solidFill>
                    <a:effectLst/>
                    <a:uLnTx/>
                    <a:uFillTx/>
                    <a:latin typeface="Calibri" panose="020F0502020204030204"/>
                    <a:ea typeface="+mn-ea"/>
                    <a:cs typeface="Arial"/>
                  </a:rPr>
                  <a:t>Randomized to </a:t>
                </a:r>
                <a:r>
                  <a:rPr kumimoji="0" lang="en-US" sz="1200" b="0" i="0" u="none" strike="noStrike" kern="1200" cap="none" spc="-48" normalizeH="0" baseline="0" noProof="0" dirty="0" err="1">
                    <a:ln>
                      <a:noFill/>
                    </a:ln>
                    <a:solidFill>
                      <a:srgbClr val="002557"/>
                    </a:solidFill>
                    <a:effectLst/>
                    <a:uLnTx/>
                    <a:uFillTx/>
                    <a:latin typeface="Calibri" panose="020F0502020204030204"/>
                    <a:ea typeface="+mn-ea"/>
                    <a:cs typeface="Arial"/>
                  </a:rPr>
                  <a:t>pimicotinib</a:t>
                </a:r>
                <a:r>
                  <a:rPr kumimoji="0" lang="en-US" sz="1200" b="0" i="0" u="none" strike="noStrike" kern="1200" cap="none" spc="-48" normalizeH="0" baseline="0" noProof="0" dirty="0">
                    <a:ln>
                      <a:noFill/>
                    </a:ln>
                    <a:solidFill>
                      <a:srgbClr val="002557"/>
                    </a:solidFill>
                    <a:effectLst/>
                    <a:uLnTx/>
                    <a:uFillTx/>
                    <a:latin typeface="Calibri" panose="020F0502020204030204"/>
                    <a:ea typeface="+mn-ea"/>
                    <a:cs typeface="Arial"/>
                  </a:rPr>
                  <a:t> (n=63)</a:t>
                </a:r>
              </a:p>
            </p:txBody>
          </p:sp>
        </p:grpSp>
      </p:grpSp>
      <p:sp>
        <p:nvSpPr>
          <p:cNvPr id="299" name="TextBox 298">
            <a:extLst>
              <a:ext uri="{FF2B5EF4-FFF2-40B4-BE49-F238E27FC236}">
                <a16:creationId xmlns:a16="http://schemas.microsoft.com/office/drawing/2014/main" id="{767B47B2-56F8-C03E-D83C-2F8C7FA97C7A}"/>
              </a:ext>
            </a:extLst>
          </p:cNvPr>
          <p:cNvSpPr txBox="1"/>
          <p:nvPr/>
        </p:nvSpPr>
        <p:spPr>
          <a:xfrm>
            <a:off x="5951715" y="4500964"/>
            <a:ext cx="1833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3" name="Title 3">
            <a:extLst>
              <a:ext uri="{FF2B5EF4-FFF2-40B4-BE49-F238E27FC236}">
                <a16:creationId xmlns:a16="http://schemas.microsoft.com/office/drawing/2014/main" id="{E485C358-7E1C-CB7E-4ACE-BA75C643FBF5}"/>
              </a:ext>
            </a:extLst>
          </p:cNvPr>
          <p:cNvSpPr txBox="1">
            <a:spLocks/>
          </p:cNvSpPr>
          <p:nvPr/>
        </p:nvSpPr>
        <p:spPr>
          <a:xfrm>
            <a:off x="753371" y="130577"/>
            <a:ext cx="10972800" cy="469096"/>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1" kern="1200">
                <a:solidFill>
                  <a:srgbClr val="002557"/>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557"/>
                </a:solidFill>
                <a:effectLst/>
                <a:uLnTx/>
                <a:uFillTx/>
                <a:latin typeface="Calibri Light" panose="020F0302020204030204"/>
                <a:ea typeface="+mj-ea"/>
                <a:cs typeface="Arial" panose="020B0604020202020204" pitchFamily="34" charset="0"/>
              </a:rPr>
              <a:t>Results</a:t>
            </a:r>
            <a:endParaRPr kumimoji="0" lang="en-US" sz="2800" b="0" i="0" u="none" strike="noStrike" kern="1200" cap="none" spc="0" normalizeH="0" baseline="30000" noProof="0" dirty="0">
              <a:ln>
                <a:noFill/>
              </a:ln>
              <a:solidFill>
                <a:srgbClr val="002557"/>
              </a:solidFill>
              <a:effectLst/>
              <a:uLnTx/>
              <a:uFillTx/>
              <a:latin typeface="Calibri Light" panose="020F0302020204030204"/>
              <a:ea typeface="+mj-ea"/>
              <a:cs typeface="Arial" panose="020B0604020202020204" pitchFamily="34" charset="0"/>
            </a:endParaRPr>
          </a:p>
        </p:txBody>
      </p:sp>
      <p:sp>
        <p:nvSpPr>
          <p:cNvPr id="5" name="TextBox 4">
            <a:extLst>
              <a:ext uri="{FF2B5EF4-FFF2-40B4-BE49-F238E27FC236}">
                <a16:creationId xmlns:a16="http://schemas.microsoft.com/office/drawing/2014/main" id="{EBEAAF92-F89A-A55E-5C97-CFA9F8FCAE4E}"/>
              </a:ext>
            </a:extLst>
          </p:cNvPr>
          <p:cNvSpPr txBox="1"/>
          <p:nvPr/>
        </p:nvSpPr>
        <p:spPr>
          <a:xfrm>
            <a:off x="143771" y="656407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Niu X et al. Future Oncol 2024;1–8</a:t>
            </a:r>
          </a:p>
        </p:txBody>
      </p:sp>
    </p:spTree>
    <p:extLst>
      <p:ext uri="{BB962C8B-B14F-4D97-AF65-F5344CB8AC3E}">
        <p14:creationId xmlns:p14="http://schemas.microsoft.com/office/powerpoint/2010/main" val="14899945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08EB-17CD-C69F-D52F-231FA68968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854612-4D91-E1FA-E341-B979CB473EB4}"/>
              </a:ext>
            </a:extLst>
          </p:cNvPr>
          <p:cNvSpPr>
            <a:spLocks noGrp="1"/>
          </p:cNvSpPr>
          <p:nvPr>
            <p:ph type="title"/>
          </p:nvPr>
        </p:nvSpPr>
        <p:spPr>
          <a:xfrm>
            <a:off x="640080" y="496631"/>
            <a:ext cx="11302204" cy="1371600"/>
          </a:xfrm>
        </p:spPr>
        <p:txBody>
          <a:bodyPr>
            <a:noAutofit/>
          </a:bodyPr>
          <a:lstStyle/>
          <a:p>
            <a:r>
              <a:rPr lang="en-US" sz="3800" dirty="0" err="1"/>
              <a:t>Pimicotinib</a:t>
            </a:r>
            <a:r>
              <a:rPr lang="en-US" sz="3800" dirty="0"/>
              <a:t> demonstrated early improvements in relative ROM, worst pain, worst stiffness, and PROMIS-PF T-score</a:t>
            </a:r>
          </a:p>
        </p:txBody>
      </p:sp>
      <p:sp>
        <p:nvSpPr>
          <p:cNvPr id="3" name="Footer Placeholder 4">
            <a:extLst>
              <a:ext uri="{FF2B5EF4-FFF2-40B4-BE49-F238E27FC236}">
                <a16:creationId xmlns:a16="http://schemas.microsoft.com/office/drawing/2014/main" id="{7EC406F5-CF09-B9D1-B7B7-6B806E34524C}"/>
              </a:ext>
            </a:extLst>
          </p:cNvPr>
          <p:cNvSpPr>
            <a:spLocks noGrp="1"/>
          </p:cNvSpPr>
          <p:nvPr>
            <p:ph type="ftr" sz="quarter" idx="14"/>
          </p:nvPr>
        </p:nvSpPr>
        <p:spPr>
          <a:xfrm>
            <a:off x="640080" y="6311447"/>
            <a:ext cx="1097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Data cutoff date Sep 23, 2024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*p&lt;0.05 for LS mean group difference at this timepoint; p-values are nominal; **p&lt;0.05 for LS mean group difference at Week 25; p-values are significant (tested in hierarchical order)</a:t>
            </a:r>
            <a:b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b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CFB, change from baseline; SE, standard error</a:t>
            </a:r>
          </a:p>
        </p:txBody>
      </p:sp>
      <p:sp>
        <p:nvSpPr>
          <p:cNvPr id="5" name="TextBox 4">
            <a:extLst>
              <a:ext uri="{FF2B5EF4-FFF2-40B4-BE49-F238E27FC236}">
                <a16:creationId xmlns:a16="http://schemas.microsoft.com/office/drawing/2014/main" id="{7FF3705F-E24D-C691-3F5F-13A1DF1421A8}"/>
              </a:ext>
            </a:extLst>
          </p:cNvPr>
          <p:cNvSpPr txBox="1"/>
          <p:nvPr/>
        </p:nvSpPr>
        <p:spPr>
          <a:xfrm>
            <a:off x="6787441" y="4074374"/>
            <a:ext cx="5400000" cy="307777"/>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7B6"/>
                </a:solidFill>
                <a:effectLst/>
                <a:uLnTx/>
                <a:uFillTx/>
                <a:latin typeface="Calibri" panose="020F0502020204030204"/>
                <a:ea typeface="+mn-ea"/>
                <a:cs typeface="+mn-cs"/>
              </a:rPr>
              <a:t>PROMIS-PF T-score LS mean CFB by visit</a:t>
            </a:r>
          </a:p>
        </p:txBody>
      </p:sp>
      <p:sp>
        <p:nvSpPr>
          <p:cNvPr id="6" name="TextBox 5">
            <a:extLst>
              <a:ext uri="{FF2B5EF4-FFF2-40B4-BE49-F238E27FC236}">
                <a16:creationId xmlns:a16="http://schemas.microsoft.com/office/drawing/2014/main" id="{F2A7442B-15C8-C9DC-AADF-660D651E393A}"/>
              </a:ext>
            </a:extLst>
          </p:cNvPr>
          <p:cNvSpPr txBox="1"/>
          <p:nvPr/>
        </p:nvSpPr>
        <p:spPr>
          <a:xfrm>
            <a:off x="1045136" y="4074374"/>
            <a:ext cx="5400000" cy="307777"/>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7B6"/>
                </a:solidFill>
                <a:effectLst/>
                <a:uLnTx/>
                <a:uFillTx/>
                <a:latin typeface="Calibri" panose="020F0502020204030204"/>
                <a:ea typeface="+mn-ea"/>
                <a:cs typeface="+mn-cs"/>
              </a:rPr>
              <a:t>BPI worst pain NRS LS mean CFB by visit</a:t>
            </a:r>
          </a:p>
        </p:txBody>
      </p:sp>
      <p:sp>
        <p:nvSpPr>
          <p:cNvPr id="7" name="TextBox 6">
            <a:extLst>
              <a:ext uri="{FF2B5EF4-FFF2-40B4-BE49-F238E27FC236}">
                <a16:creationId xmlns:a16="http://schemas.microsoft.com/office/drawing/2014/main" id="{636FF482-E530-0BD9-3F6C-F59C95C37EF5}"/>
              </a:ext>
            </a:extLst>
          </p:cNvPr>
          <p:cNvSpPr txBox="1"/>
          <p:nvPr/>
        </p:nvSpPr>
        <p:spPr>
          <a:xfrm>
            <a:off x="6787441" y="1978736"/>
            <a:ext cx="5400000" cy="307777"/>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7B6"/>
                </a:solidFill>
                <a:effectLst/>
                <a:uLnTx/>
                <a:uFillTx/>
                <a:latin typeface="Calibri" panose="020F0502020204030204"/>
                <a:ea typeface="+mn-ea"/>
                <a:cs typeface="+mn-cs"/>
              </a:rPr>
              <a:t>Worst stiffness NRS LS mean CFB by visit</a:t>
            </a:r>
          </a:p>
        </p:txBody>
      </p:sp>
      <p:sp>
        <p:nvSpPr>
          <p:cNvPr id="8" name="TextBox 7">
            <a:extLst>
              <a:ext uri="{FF2B5EF4-FFF2-40B4-BE49-F238E27FC236}">
                <a16:creationId xmlns:a16="http://schemas.microsoft.com/office/drawing/2014/main" id="{F0272778-7E86-FD20-12A7-5B1FA85F6EC2}"/>
              </a:ext>
            </a:extLst>
          </p:cNvPr>
          <p:cNvSpPr txBox="1"/>
          <p:nvPr/>
        </p:nvSpPr>
        <p:spPr>
          <a:xfrm>
            <a:off x="1045136" y="1978736"/>
            <a:ext cx="5400000" cy="307777"/>
          </a:xfrm>
          <a:prstGeom prst="rect">
            <a:avLst/>
          </a:prstGeom>
          <a:noFill/>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7B6"/>
                </a:solidFill>
                <a:effectLst/>
                <a:uLnTx/>
                <a:uFillTx/>
                <a:latin typeface="Calibri" panose="020F0502020204030204"/>
                <a:ea typeface="+mn-ea"/>
                <a:cs typeface="+mn-cs"/>
              </a:rPr>
              <a:t>Relative ROM LS mean CFB by visit</a:t>
            </a:r>
          </a:p>
        </p:txBody>
      </p:sp>
      <p:grpSp>
        <p:nvGrpSpPr>
          <p:cNvPr id="9" name="Group 8">
            <a:extLst>
              <a:ext uri="{FF2B5EF4-FFF2-40B4-BE49-F238E27FC236}">
                <a16:creationId xmlns:a16="http://schemas.microsoft.com/office/drawing/2014/main" id="{774DE248-D46D-E3E0-ADF5-3065BA8142EF}"/>
              </a:ext>
            </a:extLst>
          </p:cNvPr>
          <p:cNvGrpSpPr/>
          <p:nvPr/>
        </p:nvGrpSpPr>
        <p:grpSpPr>
          <a:xfrm>
            <a:off x="11143174" y="4733850"/>
            <a:ext cx="72000" cy="165425"/>
            <a:chOff x="8235829" y="4557183"/>
            <a:chExt cx="72000" cy="138796"/>
          </a:xfrm>
        </p:grpSpPr>
        <p:cxnSp>
          <p:nvCxnSpPr>
            <p:cNvPr id="10" name="Straight Connector 9">
              <a:extLst>
                <a:ext uri="{FF2B5EF4-FFF2-40B4-BE49-F238E27FC236}">
                  <a16:creationId xmlns:a16="http://schemas.microsoft.com/office/drawing/2014/main" id="{97B476C5-EFC6-0650-E4E2-EF8B38EB70BB}"/>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383585-86C7-B497-2E77-84307D77A417}"/>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27A074-0CA9-9254-5CD6-9E2F558236F8}"/>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32BD268-5165-8A81-B30C-4E2BB29B5A76}"/>
              </a:ext>
            </a:extLst>
          </p:cNvPr>
          <p:cNvGrpSpPr/>
          <p:nvPr/>
        </p:nvGrpSpPr>
        <p:grpSpPr>
          <a:xfrm>
            <a:off x="10460016" y="4887933"/>
            <a:ext cx="72000" cy="162155"/>
            <a:chOff x="8235829" y="4557183"/>
            <a:chExt cx="72000" cy="138796"/>
          </a:xfrm>
        </p:grpSpPr>
        <p:cxnSp>
          <p:nvCxnSpPr>
            <p:cNvPr id="14" name="Straight Connector 13">
              <a:extLst>
                <a:ext uri="{FF2B5EF4-FFF2-40B4-BE49-F238E27FC236}">
                  <a16:creationId xmlns:a16="http://schemas.microsoft.com/office/drawing/2014/main" id="{FCAED23E-F5AE-3D27-EB70-1E84D34A5D85}"/>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603BF7-1673-5DC6-5858-52736648DD34}"/>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4C511B-1B1D-50BD-3BFD-E76E59D586CE}"/>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076B139C-D061-F3C4-EDEC-F6DAA40705AD}"/>
              </a:ext>
            </a:extLst>
          </p:cNvPr>
          <p:cNvGrpSpPr/>
          <p:nvPr/>
        </p:nvGrpSpPr>
        <p:grpSpPr>
          <a:xfrm>
            <a:off x="9776858" y="4960525"/>
            <a:ext cx="72000" cy="145125"/>
            <a:chOff x="8235829" y="4557183"/>
            <a:chExt cx="72000" cy="138796"/>
          </a:xfrm>
        </p:grpSpPr>
        <p:cxnSp>
          <p:nvCxnSpPr>
            <p:cNvPr id="20" name="Straight Connector 19">
              <a:extLst>
                <a:ext uri="{FF2B5EF4-FFF2-40B4-BE49-F238E27FC236}">
                  <a16:creationId xmlns:a16="http://schemas.microsoft.com/office/drawing/2014/main" id="{66451AC3-AF75-9DE6-4A50-82428D8CE109}"/>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808001-44C8-096D-C7B7-772FE8052F60}"/>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E047AF-5DF6-D66A-BC1A-16AC6851AB7E}"/>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A5E9306-DB31-4D95-F4B8-541B9A7AF9C1}"/>
              </a:ext>
            </a:extLst>
          </p:cNvPr>
          <p:cNvGrpSpPr/>
          <p:nvPr/>
        </p:nvGrpSpPr>
        <p:grpSpPr>
          <a:xfrm>
            <a:off x="9093700" y="4969184"/>
            <a:ext cx="72000" cy="152341"/>
            <a:chOff x="8235829" y="4557183"/>
            <a:chExt cx="72000" cy="138796"/>
          </a:xfrm>
        </p:grpSpPr>
        <p:cxnSp>
          <p:nvCxnSpPr>
            <p:cNvPr id="32" name="Straight Connector 31">
              <a:extLst>
                <a:ext uri="{FF2B5EF4-FFF2-40B4-BE49-F238E27FC236}">
                  <a16:creationId xmlns:a16="http://schemas.microsoft.com/office/drawing/2014/main" id="{176FED65-8DEA-BCAB-505C-1E5D3DE8F03C}"/>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E9E038-A8F3-8093-3C27-788068DA404A}"/>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E53B9DF-A643-2D9A-AC30-2F3AFF3C9AC1}"/>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3100D0B-95ED-02E2-344D-9C751EC073ED}"/>
              </a:ext>
            </a:extLst>
          </p:cNvPr>
          <p:cNvGrpSpPr/>
          <p:nvPr/>
        </p:nvGrpSpPr>
        <p:grpSpPr>
          <a:xfrm>
            <a:off x="8410542" y="5039062"/>
            <a:ext cx="72000" cy="145964"/>
            <a:chOff x="8235829" y="4557183"/>
            <a:chExt cx="72000" cy="138796"/>
          </a:xfrm>
        </p:grpSpPr>
        <p:cxnSp>
          <p:nvCxnSpPr>
            <p:cNvPr id="36" name="Straight Connector 35">
              <a:extLst>
                <a:ext uri="{FF2B5EF4-FFF2-40B4-BE49-F238E27FC236}">
                  <a16:creationId xmlns:a16="http://schemas.microsoft.com/office/drawing/2014/main" id="{5FA54892-F366-EED3-77F0-A0099C780B05}"/>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255D88-99E7-8344-A0B9-858959E3218C}"/>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AF08DC1-DE05-C99C-D89B-2D07E3C2AA2F}"/>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E681C85-4006-E83A-44D5-F4ED2AFDDAA2}"/>
              </a:ext>
            </a:extLst>
          </p:cNvPr>
          <p:cNvGrpSpPr/>
          <p:nvPr/>
        </p:nvGrpSpPr>
        <p:grpSpPr>
          <a:xfrm>
            <a:off x="7727404" y="5099774"/>
            <a:ext cx="72000" cy="143990"/>
            <a:chOff x="8235829" y="4557183"/>
            <a:chExt cx="72000" cy="138796"/>
          </a:xfrm>
        </p:grpSpPr>
        <p:cxnSp>
          <p:nvCxnSpPr>
            <p:cNvPr id="40" name="Straight Connector 39">
              <a:extLst>
                <a:ext uri="{FF2B5EF4-FFF2-40B4-BE49-F238E27FC236}">
                  <a16:creationId xmlns:a16="http://schemas.microsoft.com/office/drawing/2014/main" id="{87857E08-30CA-E902-6255-BA2BA5FFBEC3}"/>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5BF351-E4C6-F208-F298-5599F0C53F66}"/>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982E08-E73F-11FE-FFED-6DD9F550EFE3}"/>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sp>
        <p:nvSpPr>
          <p:cNvPr id="43" name="Freeform: Shape 42">
            <a:extLst>
              <a:ext uri="{FF2B5EF4-FFF2-40B4-BE49-F238E27FC236}">
                <a16:creationId xmlns:a16="http://schemas.microsoft.com/office/drawing/2014/main" id="{D55452BF-CC2D-5A21-CA65-CBC2D087A8D6}"/>
              </a:ext>
            </a:extLst>
          </p:cNvPr>
          <p:cNvSpPr/>
          <p:nvPr/>
        </p:nvSpPr>
        <p:spPr>
          <a:xfrm>
            <a:off x="6787441" y="4492561"/>
            <a:ext cx="12711" cy="1229176"/>
          </a:xfrm>
          <a:custGeom>
            <a:avLst/>
            <a:gdLst>
              <a:gd name="connsiteX0" fmla="*/ 0 w 12711"/>
              <a:gd name="connsiteY0" fmla="*/ 2707901 h 2707901"/>
              <a:gd name="connsiteX1" fmla="*/ 0 w 12711"/>
              <a:gd name="connsiteY1" fmla="*/ 0 h 2707901"/>
            </a:gdLst>
            <a:ahLst/>
            <a:cxnLst>
              <a:cxn ang="0">
                <a:pos x="connsiteX0" y="connsiteY0"/>
              </a:cxn>
              <a:cxn ang="0">
                <a:pos x="connsiteX1" y="connsiteY1"/>
              </a:cxn>
            </a:cxnLst>
            <a:rect l="l" t="t" r="r" b="b"/>
            <a:pathLst>
              <a:path w="12711" h="2707901">
                <a:moveTo>
                  <a:pt x="0" y="2707901"/>
                </a:moveTo>
                <a:lnTo>
                  <a:pt x="0" y="0"/>
                </a:lnTo>
              </a:path>
            </a:pathLst>
          </a:custGeom>
          <a:ln w="10166" cap="sq">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D9EC3178-B967-5615-5AF4-1E706828A579}"/>
              </a:ext>
            </a:extLst>
          </p:cNvPr>
          <p:cNvSpPr/>
          <p:nvPr/>
        </p:nvSpPr>
        <p:spPr>
          <a:xfrm>
            <a:off x="6715365" y="4543361"/>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B8984BE-DA05-80C4-E5BE-9526A4845CBA}"/>
              </a:ext>
            </a:extLst>
          </p:cNvPr>
          <p:cNvSpPr/>
          <p:nvPr/>
        </p:nvSpPr>
        <p:spPr>
          <a:xfrm>
            <a:off x="6787441" y="5722949"/>
            <a:ext cx="4788000" cy="577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D950A0B-D325-A022-D8B1-8F137B510073}"/>
              </a:ext>
            </a:extLst>
          </p:cNvPr>
          <p:cNvSpPr txBox="1"/>
          <p:nvPr/>
        </p:nvSpPr>
        <p:spPr>
          <a:xfrm>
            <a:off x="6435602" y="4481806"/>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47" name="TextBox 46">
            <a:extLst>
              <a:ext uri="{FF2B5EF4-FFF2-40B4-BE49-F238E27FC236}">
                <a16:creationId xmlns:a16="http://schemas.microsoft.com/office/drawing/2014/main" id="{24BB0279-3CFE-BA09-97B8-202737A9AC64}"/>
              </a:ext>
            </a:extLst>
          </p:cNvPr>
          <p:cNvSpPr txBox="1"/>
          <p:nvPr/>
        </p:nvSpPr>
        <p:spPr>
          <a:xfrm rot="16200000">
            <a:off x="5795923" y="5045386"/>
            <a:ext cx="134243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 mean CFB (SE)</a:t>
            </a:r>
          </a:p>
        </p:txBody>
      </p:sp>
      <p:sp>
        <p:nvSpPr>
          <p:cNvPr id="48" name="Freeform: Shape 47">
            <a:extLst>
              <a:ext uri="{FF2B5EF4-FFF2-40B4-BE49-F238E27FC236}">
                <a16:creationId xmlns:a16="http://schemas.microsoft.com/office/drawing/2014/main" id="{D648E0E7-CBCF-85FA-C87C-49512671963A}"/>
              </a:ext>
            </a:extLst>
          </p:cNvPr>
          <p:cNvSpPr/>
          <p:nvPr/>
        </p:nvSpPr>
        <p:spPr>
          <a:xfrm>
            <a:off x="6715365" y="4657280"/>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F348A735-0D3A-2F64-601A-7CBE3BBF68B7}"/>
              </a:ext>
            </a:extLst>
          </p:cNvPr>
          <p:cNvSpPr txBox="1"/>
          <p:nvPr/>
        </p:nvSpPr>
        <p:spPr>
          <a:xfrm>
            <a:off x="6435602" y="4595725"/>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50" name="Freeform: Shape 49">
            <a:extLst>
              <a:ext uri="{FF2B5EF4-FFF2-40B4-BE49-F238E27FC236}">
                <a16:creationId xmlns:a16="http://schemas.microsoft.com/office/drawing/2014/main" id="{D6A413F7-E739-3A9B-8B28-A6CBB1C27D0D}"/>
              </a:ext>
            </a:extLst>
          </p:cNvPr>
          <p:cNvSpPr/>
          <p:nvPr/>
        </p:nvSpPr>
        <p:spPr>
          <a:xfrm>
            <a:off x="6715365" y="4771199"/>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D9463E49-6542-724D-71B1-57282AAFED2E}"/>
              </a:ext>
            </a:extLst>
          </p:cNvPr>
          <p:cNvSpPr txBox="1"/>
          <p:nvPr/>
        </p:nvSpPr>
        <p:spPr>
          <a:xfrm>
            <a:off x="6435602" y="4709644"/>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52" name="Freeform: Shape 51">
            <a:extLst>
              <a:ext uri="{FF2B5EF4-FFF2-40B4-BE49-F238E27FC236}">
                <a16:creationId xmlns:a16="http://schemas.microsoft.com/office/drawing/2014/main" id="{8CFD0D50-0A15-DA20-37E2-18F313D53967}"/>
              </a:ext>
            </a:extLst>
          </p:cNvPr>
          <p:cNvSpPr/>
          <p:nvPr/>
        </p:nvSpPr>
        <p:spPr>
          <a:xfrm>
            <a:off x="6715365" y="4885118"/>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EDE6DD5C-D0BD-3EFB-DD40-835252A92B01}"/>
              </a:ext>
            </a:extLst>
          </p:cNvPr>
          <p:cNvSpPr txBox="1"/>
          <p:nvPr/>
        </p:nvSpPr>
        <p:spPr>
          <a:xfrm>
            <a:off x="6435602" y="4823563"/>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54" name="Freeform: Shape 53">
            <a:extLst>
              <a:ext uri="{FF2B5EF4-FFF2-40B4-BE49-F238E27FC236}">
                <a16:creationId xmlns:a16="http://schemas.microsoft.com/office/drawing/2014/main" id="{F884330D-267B-2A12-D4EA-C55727166C84}"/>
              </a:ext>
            </a:extLst>
          </p:cNvPr>
          <p:cNvSpPr/>
          <p:nvPr/>
        </p:nvSpPr>
        <p:spPr>
          <a:xfrm>
            <a:off x="6715365" y="4999037"/>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11FE4936-2605-0C78-87F1-63FAC83998FE}"/>
              </a:ext>
            </a:extLst>
          </p:cNvPr>
          <p:cNvSpPr txBox="1"/>
          <p:nvPr/>
        </p:nvSpPr>
        <p:spPr>
          <a:xfrm>
            <a:off x="6435602" y="4937482"/>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56" name="Freeform: Shape 55">
            <a:extLst>
              <a:ext uri="{FF2B5EF4-FFF2-40B4-BE49-F238E27FC236}">
                <a16:creationId xmlns:a16="http://schemas.microsoft.com/office/drawing/2014/main" id="{165A2B7A-B506-FEF8-DB4B-917BD87FF456}"/>
              </a:ext>
            </a:extLst>
          </p:cNvPr>
          <p:cNvSpPr/>
          <p:nvPr/>
        </p:nvSpPr>
        <p:spPr>
          <a:xfrm>
            <a:off x="6715365" y="5112956"/>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46B277F-9F13-FF86-D198-3970A618E3B0}"/>
              </a:ext>
            </a:extLst>
          </p:cNvPr>
          <p:cNvSpPr txBox="1"/>
          <p:nvPr/>
        </p:nvSpPr>
        <p:spPr>
          <a:xfrm>
            <a:off x="6435602" y="5051401"/>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58" name="Freeform: Shape 57">
            <a:extLst>
              <a:ext uri="{FF2B5EF4-FFF2-40B4-BE49-F238E27FC236}">
                <a16:creationId xmlns:a16="http://schemas.microsoft.com/office/drawing/2014/main" id="{96CE7D2E-99D9-6692-2BCA-D5785AC480C8}"/>
              </a:ext>
            </a:extLst>
          </p:cNvPr>
          <p:cNvSpPr/>
          <p:nvPr/>
        </p:nvSpPr>
        <p:spPr>
          <a:xfrm>
            <a:off x="6715365" y="5226875"/>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61F428DE-AAA1-0C02-1881-99DCCD47ED04}"/>
              </a:ext>
            </a:extLst>
          </p:cNvPr>
          <p:cNvSpPr txBox="1"/>
          <p:nvPr/>
        </p:nvSpPr>
        <p:spPr>
          <a:xfrm>
            <a:off x="6435602" y="5165320"/>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0" name="Freeform: Shape 59">
            <a:extLst>
              <a:ext uri="{FF2B5EF4-FFF2-40B4-BE49-F238E27FC236}">
                <a16:creationId xmlns:a16="http://schemas.microsoft.com/office/drawing/2014/main" id="{2A9B4A1E-A919-E6C4-C714-3837D144CF52}"/>
              </a:ext>
            </a:extLst>
          </p:cNvPr>
          <p:cNvSpPr/>
          <p:nvPr/>
        </p:nvSpPr>
        <p:spPr>
          <a:xfrm>
            <a:off x="6715365" y="5340794"/>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5627C2C9-E499-B2AA-E00A-818EC3E77351}"/>
              </a:ext>
            </a:extLst>
          </p:cNvPr>
          <p:cNvSpPr txBox="1"/>
          <p:nvPr/>
        </p:nvSpPr>
        <p:spPr>
          <a:xfrm>
            <a:off x="6435602" y="5279239"/>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2" name="Freeform: Shape 61">
            <a:extLst>
              <a:ext uri="{FF2B5EF4-FFF2-40B4-BE49-F238E27FC236}">
                <a16:creationId xmlns:a16="http://schemas.microsoft.com/office/drawing/2014/main" id="{C4711D30-DAB5-FC54-7B1E-CD415D85370F}"/>
              </a:ext>
            </a:extLst>
          </p:cNvPr>
          <p:cNvSpPr/>
          <p:nvPr/>
        </p:nvSpPr>
        <p:spPr>
          <a:xfrm>
            <a:off x="6715365" y="5454713"/>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F8E9265-FF23-A8F9-EEFB-32D4DC8B4BDD}"/>
              </a:ext>
            </a:extLst>
          </p:cNvPr>
          <p:cNvSpPr txBox="1"/>
          <p:nvPr/>
        </p:nvSpPr>
        <p:spPr>
          <a:xfrm>
            <a:off x="6435602" y="5393158"/>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64" name="Freeform: Shape 63">
            <a:extLst>
              <a:ext uri="{FF2B5EF4-FFF2-40B4-BE49-F238E27FC236}">
                <a16:creationId xmlns:a16="http://schemas.microsoft.com/office/drawing/2014/main" id="{EEC93CA6-FA1E-A00F-CFCE-A75F4C616E5F}"/>
              </a:ext>
            </a:extLst>
          </p:cNvPr>
          <p:cNvSpPr/>
          <p:nvPr/>
        </p:nvSpPr>
        <p:spPr>
          <a:xfrm>
            <a:off x="6715365" y="5568632"/>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8BAE24FA-191F-BDE5-76C9-BF9F051F7BF0}"/>
              </a:ext>
            </a:extLst>
          </p:cNvPr>
          <p:cNvSpPr txBox="1"/>
          <p:nvPr/>
        </p:nvSpPr>
        <p:spPr>
          <a:xfrm>
            <a:off x="6435602" y="5507077"/>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6" name="Freeform: Shape 65">
            <a:extLst>
              <a:ext uri="{FF2B5EF4-FFF2-40B4-BE49-F238E27FC236}">
                <a16:creationId xmlns:a16="http://schemas.microsoft.com/office/drawing/2014/main" id="{08B28248-668B-C67C-3BF5-4BDE1241075E}"/>
              </a:ext>
            </a:extLst>
          </p:cNvPr>
          <p:cNvSpPr/>
          <p:nvPr/>
        </p:nvSpPr>
        <p:spPr>
          <a:xfrm>
            <a:off x="6715365" y="5682552"/>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0DC5B2C6-C2D4-D758-258F-1AD6935B1318}"/>
              </a:ext>
            </a:extLst>
          </p:cNvPr>
          <p:cNvSpPr txBox="1"/>
          <p:nvPr/>
        </p:nvSpPr>
        <p:spPr>
          <a:xfrm>
            <a:off x="6435602" y="5620997"/>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68" name="Straight Connector 67">
            <a:extLst>
              <a:ext uri="{FF2B5EF4-FFF2-40B4-BE49-F238E27FC236}">
                <a16:creationId xmlns:a16="http://schemas.microsoft.com/office/drawing/2014/main" id="{95177B3A-40C7-079B-DE67-E45188DF283C}"/>
              </a:ext>
            </a:extLst>
          </p:cNvPr>
          <p:cNvCxnSpPr/>
          <p:nvPr/>
        </p:nvCxnSpPr>
        <p:spPr>
          <a:xfrm>
            <a:off x="7080251" y="5722949"/>
            <a:ext cx="0" cy="72000"/>
          </a:xfrm>
          <a:prstGeom prst="line">
            <a:avLst/>
          </a:prstGeom>
          <a:ln w="10166" cap="flat">
            <a:solidFill>
              <a:srgbClr val="231F20"/>
            </a:solidFill>
            <a:prstDash val="solid"/>
            <a:miter/>
          </a:ln>
        </p:spPr>
      </p:cxnSp>
      <p:sp>
        <p:nvSpPr>
          <p:cNvPr id="69" name="TextBox 68">
            <a:extLst>
              <a:ext uri="{FF2B5EF4-FFF2-40B4-BE49-F238E27FC236}">
                <a16:creationId xmlns:a16="http://schemas.microsoft.com/office/drawing/2014/main" id="{CD6770E4-6888-C331-66BB-227F0B3C491E}"/>
              </a:ext>
            </a:extLst>
          </p:cNvPr>
          <p:cNvSpPr txBox="1"/>
          <p:nvPr/>
        </p:nvSpPr>
        <p:spPr>
          <a:xfrm>
            <a:off x="6882280" y="5796535"/>
            <a:ext cx="395941"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p:txBody>
      </p:sp>
      <p:cxnSp>
        <p:nvCxnSpPr>
          <p:cNvPr id="70" name="Straight Connector 69">
            <a:extLst>
              <a:ext uri="{FF2B5EF4-FFF2-40B4-BE49-F238E27FC236}">
                <a16:creationId xmlns:a16="http://schemas.microsoft.com/office/drawing/2014/main" id="{9C2E383D-E364-FEA5-0B01-3E7589CC8AE9}"/>
              </a:ext>
            </a:extLst>
          </p:cNvPr>
          <p:cNvCxnSpPr/>
          <p:nvPr/>
        </p:nvCxnSpPr>
        <p:spPr>
          <a:xfrm>
            <a:off x="7763404" y="5722949"/>
            <a:ext cx="0" cy="72000"/>
          </a:xfrm>
          <a:prstGeom prst="line">
            <a:avLst/>
          </a:prstGeom>
          <a:ln w="10166" cap="flat">
            <a:solidFill>
              <a:srgbClr val="231F20"/>
            </a:solidFill>
            <a:prstDash val="solid"/>
            <a:miter/>
          </a:ln>
        </p:spPr>
      </p:cxnSp>
      <p:sp>
        <p:nvSpPr>
          <p:cNvPr id="71" name="TextBox 70">
            <a:extLst>
              <a:ext uri="{FF2B5EF4-FFF2-40B4-BE49-F238E27FC236}">
                <a16:creationId xmlns:a16="http://schemas.microsoft.com/office/drawing/2014/main" id="{96DBFE28-D4EF-3080-BDE7-EBA8360C7BC5}"/>
              </a:ext>
            </a:extLst>
          </p:cNvPr>
          <p:cNvSpPr txBox="1"/>
          <p:nvPr/>
        </p:nvSpPr>
        <p:spPr>
          <a:xfrm>
            <a:off x="7588677" y="5796535"/>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5</a:t>
            </a:r>
          </a:p>
        </p:txBody>
      </p:sp>
      <p:cxnSp>
        <p:nvCxnSpPr>
          <p:cNvPr id="72" name="Straight Connector 71">
            <a:extLst>
              <a:ext uri="{FF2B5EF4-FFF2-40B4-BE49-F238E27FC236}">
                <a16:creationId xmlns:a16="http://schemas.microsoft.com/office/drawing/2014/main" id="{F2AB8346-1F25-AA98-C92B-AD088E7D8B71}"/>
              </a:ext>
            </a:extLst>
          </p:cNvPr>
          <p:cNvCxnSpPr/>
          <p:nvPr/>
        </p:nvCxnSpPr>
        <p:spPr>
          <a:xfrm>
            <a:off x="8446557" y="5722949"/>
            <a:ext cx="0" cy="72000"/>
          </a:xfrm>
          <a:prstGeom prst="line">
            <a:avLst/>
          </a:prstGeom>
          <a:ln w="10166" cap="flat">
            <a:solidFill>
              <a:srgbClr val="231F20"/>
            </a:solidFill>
            <a:prstDash val="solid"/>
            <a:miter/>
          </a:ln>
        </p:spPr>
      </p:cxnSp>
      <p:sp>
        <p:nvSpPr>
          <p:cNvPr id="73" name="TextBox 72">
            <a:extLst>
              <a:ext uri="{FF2B5EF4-FFF2-40B4-BE49-F238E27FC236}">
                <a16:creationId xmlns:a16="http://schemas.microsoft.com/office/drawing/2014/main" id="{4125631A-7969-3D4B-413C-C33139507C01}"/>
              </a:ext>
            </a:extLst>
          </p:cNvPr>
          <p:cNvSpPr txBox="1"/>
          <p:nvPr/>
        </p:nvSpPr>
        <p:spPr>
          <a:xfrm>
            <a:off x="8271829" y="5796535"/>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9</a:t>
            </a:r>
          </a:p>
        </p:txBody>
      </p:sp>
      <p:cxnSp>
        <p:nvCxnSpPr>
          <p:cNvPr id="74" name="Straight Connector 73">
            <a:extLst>
              <a:ext uri="{FF2B5EF4-FFF2-40B4-BE49-F238E27FC236}">
                <a16:creationId xmlns:a16="http://schemas.microsoft.com/office/drawing/2014/main" id="{BCC10B9F-6B1E-8423-1EBA-72CF3301A422}"/>
              </a:ext>
            </a:extLst>
          </p:cNvPr>
          <p:cNvCxnSpPr/>
          <p:nvPr/>
        </p:nvCxnSpPr>
        <p:spPr>
          <a:xfrm>
            <a:off x="9129710" y="5722949"/>
            <a:ext cx="0" cy="72000"/>
          </a:xfrm>
          <a:prstGeom prst="line">
            <a:avLst/>
          </a:prstGeom>
          <a:ln w="10166" cap="flat">
            <a:solidFill>
              <a:srgbClr val="231F20"/>
            </a:solidFill>
            <a:prstDash val="solid"/>
            <a:miter/>
          </a:ln>
        </p:spPr>
      </p:cxnSp>
      <p:sp>
        <p:nvSpPr>
          <p:cNvPr id="75" name="TextBox 74">
            <a:extLst>
              <a:ext uri="{FF2B5EF4-FFF2-40B4-BE49-F238E27FC236}">
                <a16:creationId xmlns:a16="http://schemas.microsoft.com/office/drawing/2014/main" id="{FF342FB8-3969-9C2D-F4EF-1D48E833B12E}"/>
              </a:ext>
            </a:extLst>
          </p:cNvPr>
          <p:cNvSpPr txBox="1"/>
          <p:nvPr/>
        </p:nvSpPr>
        <p:spPr>
          <a:xfrm>
            <a:off x="8926128"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13</a:t>
            </a:r>
          </a:p>
        </p:txBody>
      </p:sp>
      <p:cxnSp>
        <p:nvCxnSpPr>
          <p:cNvPr id="76" name="Straight Connector 75">
            <a:extLst>
              <a:ext uri="{FF2B5EF4-FFF2-40B4-BE49-F238E27FC236}">
                <a16:creationId xmlns:a16="http://schemas.microsoft.com/office/drawing/2014/main" id="{2471F5FB-9E54-7337-579A-1D6377C3D477}"/>
              </a:ext>
            </a:extLst>
          </p:cNvPr>
          <p:cNvCxnSpPr/>
          <p:nvPr/>
        </p:nvCxnSpPr>
        <p:spPr>
          <a:xfrm>
            <a:off x="9812863" y="5722949"/>
            <a:ext cx="0" cy="72000"/>
          </a:xfrm>
          <a:prstGeom prst="line">
            <a:avLst/>
          </a:prstGeom>
          <a:ln w="10166" cap="flat">
            <a:solidFill>
              <a:srgbClr val="231F20"/>
            </a:solidFill>
            <a:prstDash val="solid"/>
            <a:miter/>
          </a:ln>
        </p:spPr>
      </p:cxnSp>
      <p:sp>
        <p:nvSpPr>
          <p:cNvPr id="77" name="TextBox 76">
            <a:extLst>
              <a:ext uri="{FF2B5EF4-FFF2-40B4-BE49-F238E27FC236}">
                <a16:creationId xmlns:a16="http://schemas.microsoft.com/office/drawing/2014/main" id="{5EFFD923-5DDB-5BC1-561B-EC3A6CEF77B0}"/>
              </a:ext>
            </a:extLst>
          </p:cNvPr>
          <p:cNvSpPr txBox="1"/>
          <p:nvPr/>
        </p:nvSpPr>
        <p:spPr>
          <a:xfrm>
            <a:off x="9609281"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17</a:t>
            </a:r>
          </a:p>
        </p:txBody>
      </p:sp>
      <p:cxnSp>
        <p:nvCxnSpPr>
          <p:cNvPr id="78" name="Straight Connector 77">
            <a:extLst>
              <a:ext uri="{FF2B5EF4-FFF2-40B4-BE49-F238E27FC236}">
                <a16:creationId xmlns:a16="http://schemas.microsoft.com/office/drawing/2014/main" id="{9FA05E5F-B9B8-D752-FDD2-17AE13CB6374}"/>
              </a:ext>
            </a:extLst>
          </p:cNvPr>
          <p:cNvCxnSpPr/>
          <p:nvPr/>
        </p:nvCxnSpPr>
        <p:spPr>
          <a:xfrm>
            <a:off x="10496016" y="5722949"/>
            <a:ext cx="0" cy="72000"/>
          </a:xfrm>
          <a:prstGeom prst="line">
            <a:avLst/>
          </a:prstGeom>
          <a:ln w="10166" cap="flat">
            <a:solidFill>
              <a:srgbClr val="231F20"/>
            </a:solidFill>
            <a:prstDash val="solid"/>
            <a:miter/>
          </a:ln>
        </p:spPr>
      </p:cxnSp>
      <p:sp>
        <p:nvSpPr>
          <p:cNvPr id="79" name="TextBox 78">
            <a:extLst>
              <a:ext uri="{FF2B5EF4-FFF2-40B4-BE49-F238E27FC236}">
                <a16:creationId xmlns:a16="http://schemas.microsoft.com/office/drawing/2014/main" id="{C9D50197-196D-E2FE-4B5C-C18BB221BBA4}"/>
              </a:ext>
            </a:extLst>
          </p:cNvPr>
          <p:cNvSpPr txBox="1"/>
          <p:nvPr/>
        </p:nvSpPr>
        <p:spPr>
          <a:xfrm>
            <a:off x="10292434"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21</a:t>
            </a:r>
          </a:p>
        </p:txBody>
      </p:sp>
      <p:cxnSp>
        <p:nvCxnSpPr>
          <p:cNvPr id="80" name="Straight Connector 79">
            <a:extLst>
              <a:ext uri="{FF2B5EF4-FFF2-40B4-BE49-F238E27FC236}">
                <a16:creationId xmlns:a16="http://schemas.microsoft.com/office/drawing/2014/main" id="{4371D570-F679-6ADC-D45E-72A7E724B1AD}"/>
              </a:ext>
            </a:extLst>
          </p:cNvPr>
          <p:cNvCxnSpPr/>
          <p:nvPr/>
        </p:nvCxnSpPr>
        <p:spPr>
          <a:xfrm>
            <a:off x="11179171" y="5722949"/>
            <a:ext cx="0" cy="72000"/>
          </a:xfrm>
          <a:prstGeom prst="line">
            <a:avLst/>
          </a:prstGeom>
          <a:ln w="10166" cap="flat">
            <a:solidFill>
              <a:srgbClr val="231F20"/>
            </a:solidFill>
            <a:prstDash val="solid"/>
            <a:miter/>
          </a:ln>
        </p:spPr>
      </p:cxnSp>
      <p:sp>
        <p:nvSpPr>
          <p:cNvPr id="81" name="TextBox 80">
            <a:extLst>
              <a:ext uri="{FF2B5EF4-FFF2-40B4-BE49-F238E27FC236}">
                <a16:creationId xmlns:a16="http://schemas.microsoft.com/office/drawing/2014/main" id="{74C41C33-DAF8-8660-08D4-182EA6AAC2FA}"/>
              </a:ext>
            </a:extLst>
          </p:cNvPr>
          <p:cNvSpPr txBox="1"/>
          <p:nvPr/>
        </p:nvSpPr>
        <p:spPr>
          <a:xfrm>
            <a:off x="10975589"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25</a:t>
            </a:r>
          </a:p>
        </p:txBody>
      </p:sp>
      <p:sp>
        <p:nvSpPr>
          <p:cNvPr id="82" name="Freeform: Shape 81">
            <a:extLst>
              <a:ext uri="{FF2B5EF4-FFF2-40B4-BE49-F238E27FC236}">
                <a16:creationId xmlns:a16="http://schemas.microsoft.com/office/drawing/2014/main" id="{D631F556-7CA5-3EDB-9213-661D0F6EFDA2}"/>
              </a:ext>
            </a:extLst>
          </p:cNvPr>
          <p:cNvSpPr/>
          <p:nvPr/>
        </p:nvSpPr>
        <p:spPr>
          <a:xfrm>
            <a:off x="7080250" y="4816726"/>
            <a:ext cx="4095750" cy="637117"/>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0" h="637117">
                <a:moveTo>
                  <a:pt x="0" y="637117"/>
                </a:moveTo>
                <a:lnTo>
                  <a:pt x="683683" y="357717"/>
                </a:lnTo>
                <a:lnTo>
                  <a:pt x="1365250" y="294217"/>
                </a:lnTo>
                <a:lnTo>
                  <a:pt x="2051050" y="224367"/>
                </a:lnTo>
                <a:lnTo>
                  <a:pt x="2730500" y="213783"/>
                </a:lnTo>
                <a:lnTo>
                  <a:pt x="3414183" y="152400"/>
                </a:lnTo>
                <a:lnTo>
                  <a:pt x="4095750" y="0"/>
                </a:lnTo>
              </a:path>
            </a:pathLst>
          </a:custGeom>
          <a:noFill/>
          <a:ln w="19050">
            <a:solidFill>
              <a:srgbClr val="007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2618BE45-64A9-17DA-1892-0CDE69A6C9C1}"/>
              </a:ext>
            </a:extLst>
          </p:cNvPr>
          <p:cNvSpPr/>
          <p:nvPr/>
        </p:nvSpPr>
        <p:spPr>
          <a:xfrm>
            <a:off x="7044250" y="5418967"/>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AE0CB695-915D-991D-2070-3B06AB0B2926}"/>
              </a:ext>
            </a:extLst>
          </p:cNvPr>
          <p:cNvSpPr/>
          <p:nvPr/>
        </p:nvSpPr>
        <p:spPr>
          <a:xfrm>
            <a:off x="7727404" y="5139113"/>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964FC0D6-2E68-F9CB-E1FE-E894D8155C1E}"/>
              </a:ext>
            </a:extLst>
          </p:cNvPr>
          <p:cNvSpPr/>
          <p:nvPr/>
        </p:nvSpPr>
        <p:spPr>
          <a:xfrm>
            <a:off x="8410558" y="5075001"/>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95710D18-A43C-CEA3-4F25-328BBF598BD8}"/>
              </a:ext>
            </a:extLst>
          </p:cNvPr>
          <p:cNvSpPr/>
          <p:nvPr/>
        </p:nvSpPr>
        <p:spPr>
          <a:xfrm>
            <a:off x="9093712" y="5010478"/>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475E3E0D-797B-5895-8E2D-205283CBF469}"/>
              </a:ext>
            </a:extLst>
          </p:cNvPr>
          <p:cNvSpPr/>
          <p:nvPr/>
        </p:nvSpPr>
        <p:spPr>
          <a:xfrm>
            <a:off x="9776866" y="4997178"/>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735AB122-59DF-1CF5-D381-F1679C151E5A}"/>
              </a:ext>
            </a:extLst>
          </p:cNvPr>
          <p:cNvSpPr/>
          <p:nvPr/>
        </p:nvSpPr>
        <p:spPr>
          <a:xfrm>
            <a:off x="10460020" y="4935525"/>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C439E5D8-9741-274D-2FB5-AF30A796A5A6}"/>
              </a:ext>
            </a:extLst>
          </p:cNvPr>
          <p:cNvSpPr/>
          <p:nvPr/>
        </p:nvSpPr>
        <p:spPr>
          <a:xfrm>
            <a:off x="11143174" y="4787787"/>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F8149C49-61BF-71A0-4488-A183D2FBA285}"/>
              </a:ext>
            </a:extLst>
          </p:cNvPr>
          <p:cNvSpPr/>
          <p:nvPr/>
        </p:nvSpPr>
        <p:spPr>
          <a:xfrm>
            <a:off x="7080250" y="5127876"/>
            <a:ext cx="4112683" cy="325968"/>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09950 w 4095750"/>
              <a:gd name="connsiteY5" fmla="*/ 429683 h 637117"/>
              <a:gd name="connsiteX6" fmla="*/ 4095750 w 4095750"/>
              <a:gd name="connsiteY6" fmla="*/ 0 h 637117"/>
              <a:gd name="connsiteX0" fmla="*/ 0 w 4112683"/>
              <a:gd name="connsiteY0" fmla="*/ 325968 h 325968"/>
              <a:gd name="connsiteX1" fmla="*/ 687916 w 4112683"/>
              <a:gd name="connsiteY1" fmla="*/ 279401 h 325968"/>
              <a:gd name="connsiteX2" fmla="*/ 1361017 w 4112683"/>
              <a:gd name="connsiteY2" fmla="*/ 112185 h 325968"/>
              <a:gd name="connsiteX3" fmla="*/ 2053166 w 4112683"/>
              <a:gd name="connsiteY3" fmla="*/ 139701 h 325968"/>
              <a:gd name="connsiteX4" fmla="*/ 2724150 w 4112683"/>
              <a:gd name="connsiteY4" fmla="*/ 0 h 325968"/>
              <a:gd name="connsiteX5" fmla="*/ 3409950 w 4112683"/>
              <a:gd name="connsiteY5" fmla="*/ 118534 h 325968"/>
              <a:gd name="connsiteX6" fmla="*/ 4112683 w 4112683"/>
              <a:gd name="connsiteY6" fmla="*/ 71968 h 32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2683" h="325968">
                <a:moveTo>
                  <a:pt x="0" y="325968"/>
                </a:moveTo>
                <a:lnTo>
                  <a:pt x="687916" y="279401"/>
                </a:lnTo>
                <a:lnTo>
                  <a:pt x="1361017" y="112185"/>
                </a:lnTo>
                <a:lnTo>
                  <a:pt x="2053166" y="139701"/>
                </a:lnTo>
                <a:lnTo>
                  <a:pt x="2724150" y="0"/>
                </a:lnTo>
                <a:lnTo>
                  <a:pt x="3409950" y="118534"/>
                </a:lnTo>
                <a:lnTo>
                  <a:pt x="4112683" y="71968"/>
                </a:lnTo>
              </a:path>
            </a:pathLst>
          </a:custGeom>
          <a:noFill/>
          <a:ln w="19050">
            <a:solidFill>
              <a:srgbClr val="A5A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20235028-5113-ACC2-AA7E-7CA525538486}"/>
              </a:ext>
            </a:extLst>
          </p:cNvPr>
          <p:cNvSpPr/>
          <p:nvPr/>
        </p:nvSpPr>
        <p:spPr>
          <a:xfrm>
            <a:off x="7044250" y="5418967"/>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FB05EA4-7DFF-076F-6A4D-41A489E0196B}"/>
              </a:ext>
            </a:extLst>
          </p:cNvPr>
          <p:cNvSpPr/>
          <p:nvPr/>
        </p:nvSpPr>
        <p:spPr>
          <a:xfrm>
            <a:off x="7727404" y="5366350"/>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9182D228-4405-EC70-86E4-C3EB070A4C90}"/>
              </a:ext>
            </a:extLst>
          </p:cNvPr>
          <p:cNvSpPr/>
          <p:nvPr/>
        </p:nvSpPr>
        <p:spPr>
          <a:xfrm>
            <a:off x="8410558" y="5205752"/>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6E412E5E-A989-7A9B-7BD7-1D4A634317E8}"/>
              </a:ext>
            </a:extLst>
          </p:cNvPr>
          <p:cNvSpPr/>
          <p:nvPr/>
        </p:nvSpPr>
        <p:spPr>
          <a:xfrm>
            <a:off x="9093712" y="5232215"/>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CA733418-2D57-AD33-E7AA-DB9008FC8E28}"/>
              </a:ext>
            </a:extLst>
          </p:cNvPr>
          <p:cNvSpPr/>
          <p:nvPr/>
        </p:nvSpPr>
        <p:spPr>
          <a:xfrm>
            <a:off x="9776866" y="5091877"/>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075EBBFF-1080-3B07-79C6-EFF717A7E74D}"/>
              </a:ext>
            </a:extLst>
          </p:cNvPr>
          <p:cNvSpPr/>
          <p:nvPr/>
        </p:nvSpPr>
        <p:spPr>
          <a:xfrm>
            <a:off x="10460020" y="5213425"/>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4DB5A59C-A19D-34F7-C584-AF613F489607}"/>
              </a:ext>
            </a:extLst>
          </p:cNvPr>
          <p:cNvSpPr/>
          <p:nvPr/>
        </p:nvSpPr>
        <p:spPr>
          <a:xfrm>
            <a:off x="11143174" y="5167149"/>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EB4EAF35-7234-71F8-04E3-63895770D47B}"/>
              </a:ext>
            </a:extLst>
          </p:cNvPr>
          <p:cNvGrpSpPr/>
          <p:nvPr/>
        </p:nvGrpSpPr>
        <p:grpSpPr>
          <a:xfrm>
            <a:off x="11143174" y="5090024"/>
            <a:ext cx="72000" cy="229939"/>
            <a:chOff x="8235829" y="4557183"/>
            <a:chExt cx="72000" cy="138796"/>
          </a:xfrm>
        </p:grpSpPr>
        <p:cxnSp>
          <p:nvCxnSpPr>
            <p:cNvPr id="99" name="Straight Connector 98">
              <a:extLst>
                <a:ext uri="{FF2B5EF4-FFF2-40B4-BE49-F238E27FC236}">
                  <a16:creationId xmlns:a16="http://schemas.microsoft.com/office/drawing/2014/main" id="{A19CA41C-F6EA-D23C-A387-E3AE807B56BC}"/>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8558ED5-D101-E0F8-AA58-58E521AACD74}"/>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78509A-D031-2555-E37F-50C62A1FCC82}"/>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940D4FF7-F3AD-BF83-9ABE-16EA69944285}"/>
              </a:ext>
            </a:extLst>
          </p:cNvPr>
          <p:cNvGrpSpPr/>
          <p:nvPr/>
        </p:nvGrpSpPr>
        <p:grpSpPr>
          <a:xfrm>
            <a:off x="10460016" y="5136158"/>
            <a:ext cx="72000" cy="221906"/>
            <a:chOff x="8235829" y="4557183"/>
            <a:chExt cx="72000" cy="138796"/>
          </a:xfrm>
        </p:grpSpPr>
        <p:cxnSp>
          <p:nvCxnSpPr>
            <p:cNvPr id="103" name="Straight Connector 102">
              <a:extLst>
                <a:ext uri="{FF2B5EF4-FFF2-40B4-BE49-F238E27FC236}">
                  <a16:creationId xmlns:a16="http://schemas.microsoft.com/office/drawing/2014/main" id="{6FACDC24-2BB2-E3A5-B919-1FDE07B1EB5E}"/>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A0DC4B2-9740-910D-4348-885B41985E8A}"/>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A228833-E2B3-78D0-52A7-72E9BEF4842D}"/>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656792C7-D9BE-A022-09F9-39FD5B6F7D7D}"/>
              </a:ext>
            </a:extLst>
          </p:cNvPr>
          <p:cNvGrpSpPr/>
          <p:nvPr/>
        </p:nvGrpSpPr>
        <p:grpSpPr>
          <a:xfrm>
            <a:off x="9776858" y="5023101"/>
            <a:ext cx="72000" cy="202207"/>
            <a:chOff x="8235829" y="4557183"/>
            <a:chExt cx="72000" cy="138796"/>
          </a:xfrm>
        </p:grpSpPr>
        <p:cxnSp>
          <p:nvCxnSpPr>
            <p:cNvPr id="107" name="Straight Connector 106">
              <a:extLst>
                <a:ext uri="{FF2B5EF4-FFF2-40B4-BE49-F238E27FC236}">
                  <a16:creationId xmlns:a16="http://schemas.microsoft.com/office/drawing/2014/main" id="{E6BB4667-D460-1604-4930-A335A885D4A4}"/>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0DEDD72-088D-C38C-B87D-235977A01A66}"/>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46A827E-83C8-F84B-EF09-0E5772F1F3A7}"/>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B5EBF20C-A6E2-F8D8-FEBC-9C5064206F28}"/>
              </a:ext>
            </a:extLst>
          </p:cNvPr>
          <p:cNvGrpSpPr/>
          <p:nvPr/>
        </p:nvGrpSpPr>
        <p:grpSpPr>
          <a:xfrm>
            <a:off x="9093700" y="5158670"/>
            <a:ext cx="72000" cy="212093"/>
            <a:chOff x="8235829" y="4557183"/>
            <a:chExt cx="72000" cy="138796"/>
          </a:xfrm>
        </p:grpSpPr>
        <p:cxnSp>
          <p:nvCxnSpPr>
            <p:cNvPr id="111" name="Straight Connector 110">
              <a:extLst>
                <a:ext uri="{FF2B5EF4-FFF2-40B4-BE49-F238E27FC236}">
                  <a16:creationId xmlns:a16="http://schemas.microsoft.com/office/drawing/2014/main" id="{F856ACB0-6997-EDBA-374B-44E9D015ED9D}"/>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1F19334-6B98-488F-C937-E9CA925ECEE9}"/>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52ED214-1599-87BE-C76A-D10E3E214860}"/>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B9A0DB4E-EDBE-B929-B51D-688939A6EF6A}"/>
              </a:ext>
            </a:extLst>
          </p:cNvPr>
          <p:cNvGrpSpPr/>
          <p:nvPr/>
        </p:nvGrpSpPr>
        <p:grpSpPr>
          <a:xfrm>
            <a:off x="8410542" y="5139648"/>
            <a:ext cx="72000" cy="199365"/>
            <a:chOff x="8235829" y="4557183"/>
            <a:chExt cx="72000" cy="138796"/>
          </a:xfrm>
        </p:grpSpPr>
        <p:cxnSp>
          <p:nvCxnSpPr>
            <p:cNvPr id="115" name="Straight Connector 114">
              <a:extLst>
                <a:ext uri="{FF2B5EF4-FFF2-40B4-BE49-F238E27FC236}">
                  <a16:creationId xmlns:a16="http://schemas.microsoft.com/office/drawing/2014/main" id="{22929449-6C07-78BB-2BD1-23201AC40FCE}"/>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A30C217-8D9A-4505-87B5-8CFFFF547F2C}"/>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E8023EA-2918-631B-70CB-C26E256E96B2}"/>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5DE443BA-FED1-85F9-9BDC-4DCB46391DE4}"/>
              </a:ext>
            </a:extLst>
          </p:cNvPr>
          <p:cNvGrpSpPr/>
          <p:nvPr/>
        </p:nvGrpSpPr>
        <p:grpSpPr>
          <a:xfrm>
            <a:off x="7727404" y="5306722"/>
            <a:ext cx="72000" cy="203741"/>
            <a:chOff x="8235829" y="4557183"/>
            <a:chExt cx="72000" cy="138796"/>
          </a:xfrm>
        </p:grpSpPr>
        <p:cxnSp>
          <p:nvCxnSpPr>
            <p:cNvPr id="119" name="Straight Connector 118">
              <a:extLst>
                <a:ext uri="{FF2B5EF4-FFF2-40B4-BE49-F238E27FC236}">
                  <a16:creationId xmlns:a16="http://schemas.microsoft.com/office/drawing/2014/main" id="{B2F2E013-C4DA-A9FA-3769-284E0AE7B6BC}"/>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D42C68F-C324-C68A-E244-F8223B5DDEFE}"/>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B9CF43D-190D-AFFE-F016-0E4E65512E8D}"/>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E81DC5BF-5F5E-F77F-98EF-C0FE2D986652}"/>
              </a:ext>
            </a:extLst>
          </p:cNvPr>
          <p:cNvGrpSpPr/>
          <p:nvPr/>
        </p:nvGrpSpPr>
        <p:grpSpPr>
          <a:xfrm>
            <a:off x="4787899" y="6036571"/>
            <a:ext cx="2616201" cy="153901"/>
            <a:chOff x="4063514" y="3015635"/>
            <a:chExt cx="2616201" cy="153901"/>
          </a:xfrm>
        </p:grpSpPr>
        <p:sp>
          <p:nvSpPr>
            <p:cNvPr id="123" name="TextBox 122">
              <a:extLst>
                <a:ext uri="{FF2B5EF4-FFF2-40B4-BE49-F238E27FC236}">
                  <a16:creationId xmlns:a16="http://schemas.microsoft.com/office/drawing/2014/main" id="{CE31D17F-DA3E-E10A-E03A-55F3CC7A93B4}"/>
                </a:ext>
              </a:extLst>
            </p:cNvPr>
            <p:cNvSpPr txBox="1"/>
            <p:nvPr/>
          </p:nvSpPr>
          <p:spPr>
            <a:xfrm>
              <a:off x="4063514" y="3015635"/>
              <a:ext cx="100566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Treatment:</a:t>
              </a:r>
            </a:p>
          </p:txBody>
        </p:sp>
        <p:grpSp>
          <p:nvGrpSpPr>
            <p:cNvPr id="124" name="Group 123">
              <a:extLst>
                <a:ext uri="{FF2B5EF4-FFF2-40B4-BE49-F238E27FC236}">
                  <a16:creationId xmlns:a16="http://schemas.microsoft.com/office/drawing/2014/main" id="{1DBBF043-40E4-3FCE-4746-9E620DB047F5}"/>
                </a:ext>
              </a:extLst>
            </p:cNvPr>
            <p:cNvGrpSpPr/>
            <p:nvPr/>
          </p:nvGrpSpPr>
          <p:grpSpPr>
            <a:xfrm>
              <a:off x="4947611" y="3015648"/>
              <a:ext cx="1732104" cy="153888"/>
              <a:chOff x="10638527" y="2676717"/>
              <a:chExt cx="1698961" cy="147752"/>
            </a:xfrm>
          </p:grpSpPr>
          <p:sp>
            <p:nvSpPr>
              <p:cNvPr id="125" name="TextBox 124">
                <a:extLst>
                  <a:ext uri="{FF2B5EF4-FFF2-40B4-BE49-F238E27FC236}">
                    <a16:creationId xmlns:a16="http://schemas.microsoft.com/office/drawing/2014/main" id="{BE616550-8274-C068-6F3A-1717AEB962C3}"/>
                  </a:ext>
                </a:extLst>
              </p:cNvPr>
              <p:cNvSpPr txBox="1"/>
              <p:nvPr/>
            </p:nvSpPr>
            <p:spPr>
              <a:xfrm>
                <a:off x="10803000" y="2676717"/>
                <a:ext cx="540339" cy="1477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Placebo</a:t>
                </a:r>
              </a:p>
            </p:txBody>
          </p:sp>
          <p:sp>
            <p:nvSpPr>
              <p:cNvPr id="126" name="Oval 125">
                <a:extLst>
                  <a:ext uri="{FF2B5EF4-FFF2-40B4-BE49-F238E27FC236}">
                    <a16:creationId xmlns:a16="http://schemas.microsoft.com/office/drawing/2014/main" id="{20830CD5-1CD6-678C-FC89-C4A9A77B4C6E}"/>
                  </a:ext>
                </a:extLst>
              </p:cNvPr>
              <p:cNvSpPr/>
              <p:nvPr/>
            </p:nvSpPr>
            <p:spPr>
              <a:xfrm>
                <a:off x="10638527" y="2697163"/>
                <a:ext cx="103506" cy="103506"/>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C117785C-09E5-B94C-646D-2A940F66960B}"/>
                  </a:ext>
                </a:extLst>
              </p:cNvPr>
              <p:cNvSpPr txBox="1"/>
              <p:nvPr/>
            </p:nvSpPr>
            <p:spPr>
              <a:xfrm>
                <a:off x="11704057" y="2676717"/>
                <a:ext cx="633431" cy="1477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Pimicotinib</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D7143F9F-392C-45A5-E89F-A0C7A458E388}"/>
                  </a:ext>
                </a:extLst>
              </p:cNvPr>
              <p:cNvSpPr/>
              <p:nvPr/>
            </p:nvSpPr>
            <p:spPr>
              <a:xfrm>
                <a:off x="11539552" y="2697163"/>
                <a:ext cx="103506" cy="103506"/>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29" name="Group 128">
            <a:extLst>
              <a:ext uri="{FF2B5EF4-FFF2-40B4-BE49-F238E27FC236}">
                <a16:creationId xmlns:a16="http://schemas.microsoft.com/office/drawing/2014/main" id="{6A4C89D8-0D44-5B4D-B205-A162ECCBF534}"/>
              </a:ext>
            </a:extLst>
          </p:cNvPr>
          <p:cNvGrpSpPr/>
          <p:nvPr/>
        </p:nvGrpSpPr>
        <p:grpSpPr>
          <a:xfrm>
            <a:off x="5400869" y="5428310"/>
            <a:ext cx="72000" cy="123429"/>
            <a:chOff x="8235829" y="4557183"/>
            <a:chExt cx="72000" cy="138796"/>
          </a:xfrm>
        </p:grpSpPr>
        <p:cxnSp>
          <p:nvCxnSpPr>
            <p:cNvPr id="130" name="Straight Connector 129">
              <a:extLst>
                <a:ext uri="{FF2B5EF4-FFF2-40B4-BE49-F238E27FC236}">
                  <a16:creationId xmlns:a16="http://schemas.microsoft.com/office/drawing/2014/main" id="{813B87CC-A1E8-9147-707E-F737117D6B0D}"/>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A72ACFE-E038-02BF-149D-FC945E4B1BC2}"/>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5F9EDF-D5BC-37DD-D139-C88C6427A4E4}"/>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9288E665-E354-3C1D-E5C8-0A823404AD78}"/>
              </a:ext>
            </a:extLst>
          </p:cNvPr>
          <p:cNvGrpSpPr/>
          <p:nvPr/>
        </p:nvGrpSpPr>
        <p:grpSpPr>
          <a:xfrm>
            <a:off x="4717711" y="5322232"/>
            <a:ext cx="72000" cy="126320"/>
            <a:chOff x="8235829" y="4557183"/>
            <a:chExt cx="72000" cy="138796"/>
          </a:xfrm>
        </p:grpSpPr>
        <p:cxnSp>
          <p:nvCxnSpPr>
            <p:cNvPr id="134" name="Straight Connector 133">
              <a:extLst>
                <a:ext uri="{FF2B5EF4-FFF2-40B4-BE49-F238E27FC236}">
                  <a16:creationId xmlns:a16="http://schemas.microsoft.com/office/drawing/2014/main" id="{4E532CA4-83D7-75E1-7BD6-2F3FCD10DEEC}"/>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3677411-F046-64F4-24A8-27BC8E4088CF}"/>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8C7BA30-5D44-20D5-9806-17AFCFC64A77}"/>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CDCB12C-FFD7-43D1-49E6-089B8BBA491C}"/>
              </a:ext>
            </a:extLst>
          </p:cNvPr>
          <p:cNvGrpSpPr/>
          <p:nvPr/>
        </p:nvGrpSpPr>
        <p:grpSpPr>
          <a:xfrm>
            <a:off x="4034553" y="5350546"/>
            <a:ext cx="72000" cy="118644"/>
            <a:chOff x="8235829" y="4557183"/>
            <a:chExt cx="72000" cy="138796"/>
          </a:xfrm>
        </p:grpSpPr>
        <p:cxnSp>
          <p:nvCxnSpPr>
            <p:cNvPr id="138" name="Straight Connector 137">
              <a:extLst>
                <a:ext uri="{FF2B5EF4-FFF2-40B4-BE49-F238E27FC236}">
                  <a16:creationId xmlns:a16="http://schemas.microsoft.com/office/drawing/2014/main" id="{532259B1-6DB5-C135-476E-4B5FB87A9BE6}"/>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6EBDF41-FECE-AD06-A7C3-A5551DD91F5B}"/>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33DB3CE-A90C-FC1E-F93D-ED7F65443ADA}"/>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61CE2B89-A9A3-A8A3-E0A5-84B6EDEED0C7}"/>
              </a:ext>
            </a:extLst>
          </p:cNvPr>
          <p:cNvGrpSpPr/>
          <p:nvPr/>
        </p:nvGrpSpPr>
        <p:grpSpPr>
          <a:xfrm>
            <a:off x="3351395" y="5311036"/>
            <a:ext cx="72000" cy="113704"/>
            <a:chOff x="8235829" y="4557183"/>
            <a:chExt cx="72000" cy="138796"/>
          </a:xfrm>
        </p:grpSpPr>
        <p:cxnSp>
          <p:nvCxnSpPr>
            <p:cNvPr id="142" name="Straight Connector 141">
              <a:extLst>
                <a:ext uri="{FF2B5EF4-FFF2-40B4-BE49-F238E27FC236}">
                  <a16:creationId xmlns:a16="http://schemas.microsoft.com/office/drawing/2014/main" id="{3FA51C1A-D9A5-7197-C00D-B097D49C9399}"/>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1075565-008A-9265-F205-7A213F8917E2}"/>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CEAF00B-9F39-9574-BE27-199628753496}"/>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F89A6D77-FCBF-7703-A34C-D52871C508C4}"/>
              </a:ext>
            </a:extLst>
          </p:cNvPr>
          <p:cNvGrpSpPr/>
          <p:nvPr/>
        </p:nvGrpSpPr>
        <p:grpSpPr>
          <a:xfrm>
            <a:off x="2668237" y="5131788"/>
            <a:ext cx="72000" cy="124676"/>
            <a:chOff x="8235829" y="4557183"/>
            <a:chExt cx="72000" cy="138796"/>
          </a:xfrm>
        </p:grpSpPr>
        <p:cxnSp>
          <p:nvCxnSpPr>
            <p:cNvPr id="146" name="Straight Connector 145">
              <a:extLst>
                <a:ext uri="{FF2B5EF4-FFF2-40B4-BE49-F238E27FC236}">
                  <a16:creationId xmlns:a16="http://schemas.microsoft.com/office/drawing/2014/main" id="{7CD39332-02E2-CD3D-1AEB-8BC2924B3088}"/>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5F1806C-8874-60F0-11EB-5BF22F996A13}"/>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7C42F2C-43F4-D29B-1E7A-31BA162BCC2F}"/>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19C4736D-A3F0-7419-C861-2C8EB22A3DE4}"/>
              </a:ext>
            </a:extLst>
          </p:cNvPr>
          <p:cNvGrpSpPr/>
          <p:nvPr/>
        </p:nvGrpSpPr>
        <p:grpSpPr>
          <a:xfrm>
            <a:off x="1985099" y="5030522"/>
            <a:ext cx="72000" cy="111642"/>
            <a:chOff x="8235829" y="4557183"/>
            <a:chExt cx="72000" cy="138796"/>
          </a:xfrm>
        </p:grpSpPr>
        <p:cxnSp>
          <p:nvCxnSpPr>
            <p:cNvPr id="150" name="Straight Connector 149">
              <a:extLst>
                <a:ext uri="{FF2B5EF4-FFF2-40B4-BE49-F238E27FC236}">
                  <a16:creationId xmlns:a16="http://schemas.microsoft.com/office/drawing/2014/main" id="{2BD7858A-F7C4-5398-43F3-AD463FCA304A}"/>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E401EBD-21F2-1919-2CE0-D6254016BB68}"/>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3E0219C-C66C-577C-0C2C-DCE216050690}"/>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sp>
        <p:nvSpPr>
          <p:cNvPr id="153" name="Freeform: Shape 152">
            <a:extLst>
              <a:ext uri="{FF2B5EF4-FFF2-40B4-BE49-F238E27FC236}">
                <a16:creationId xmlns:a16="http://schemas.microsoft.com/office/drawing/2014/main" id="{62EFDE8D-CDFE-0548-1A00-40896D62F5E2}"/>
              </a:ext>
            </a:extLst>
          </p:cNvPr>
          <p:cNvSpPr/>
          <p:nvPr/>
        </p:nvSpPr>
        <p:spPr>
          <a:xfrm>
            <a:off x="1045136" y="4492561"/>
            <a:ext cx="12711" cy="1229176"/>
          </a:xfrm>
          <a:custGeom>
            <a:avLst/>
            <a:gdLst>
              <a:gd name="connsiteX0" fmla="*/ 0 w 12711"/>
              <a:gd name="connsiteY0" fmla="*/ 2707901 h 2707901"/>
              <a:gd name="connsiteX1" fmla="*/ 0 w 12711"/>
              <a:gd name="connsiteY1" fmla="*/ 0 h 2707901"/>
            </a:gdLst>
            <a:ahLst/>
            <a:cxnLst>
              <a:cxn ang="0">
                <a:pos x="connsiteX0" y="connsiteY0"/>
              </a:cxn>
              <a:cxn ang="0">
                <a:pos x="connsiteX1" y="connsiteY1"/>
              </a:cxn>
            </a:cxnLst>
            <a:rect l="l" t="t" r="r" b="b"/>
            <a:pathLst>
              <a:path w="12711" h="2707901">
                <a:moveTo>
                  <a:pt x="0" y="2707901"/>
                </a:moveTo>
                <a:lnTo>
                  <a:pt x="0" y="0"/>
                </a:lnTo>
              </a:path>
            </a:pathLst>
          </a:custGeom>
          <a:ln w="10166" cap="sq">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61D5B4CC-6044-5094-39B8-8A3823EE6304}"/>
              </a:ext>
            </a:extLst>
          </p:cNvPr>
          <p:cNvSpPr/>
          <p:nvPr/>
        </p:nvSpPr>
        <p:spPr>
          <a:xfrm>
            <a:off x="973060" y="4543361"/>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F900F3AC-4930-7257-C0C9-4940B50CC651}"/>
              </a:ext>
            </a:extLst>
          </p:cNvPr>
          <p:cNvSpPr/>
          <p:nvPr/>
        </p:nvSpPr>
        <p:spPr>
          <a:xfrm>
            <a:off x="1045136" y="5722949"/>
            <a:ext cx="4788000" cy="577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61440C10-A02C-DAF2-FB25-78B0BC7C8DCF}"/>
              </a:ext>
            </a:extLst>
          </p:cNvPr>
          <p:cNvSpPr txBox="1"/>
          <p:nvPr/>
        </p:nvSpPr>
        <p:spPr>
          <a:xfrm>
            <a:off x="693297" y="4481806"/>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57" name="TextBox 156">
            <a:extLst>
              <a:ext uri="{FF2B5EF4-FFF2-40B4-BE49-F238E27FC236}">
                <a16:creationId xmlns:a16="http://schemas.microsoft.com/office/drawing/2014/main" id="{D9E955DA-C052-7679-D26D-656B5B43437C}"/>
              </a:ext>
            </a:extLst>
          </p:cNvPr>
          <p:cNvSpPr txBox="1"/>
          <p:nvPr/>
        </p:nvSpPr>
        <p:spPr>
          <a:xfrm rot="16200000">
            <a:off x="-31135" y="5045386"/>
            <a:ext cx="134243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 mean CFB (SE)</a:t>
            </a:r>
          </a:p>
        </p:txBody>
      </p:sp>
      <p:sp>
        <p:nvSpPr>
          <p:cNvPr id="158" name="Freeform: Shape 157">
            <a:extLst>
              <a:ext uri="{FF2B5EF4-FFF2-40B4-BE49-F238E27FC236}">
                <a16:creationId xmlns:a16="http://schemas.microsoft.com/office/drawing/2014/main" id="{29115DE5-F567-D233-9624-DE5B370044FD}"/>
              </a:ext>
            </a:extLst>
          </p:cNvPr>
          <p:cNvSpPr/>
          <p:nvPr/>
        </p:nvSpPr>
        <p:spPr>
          <a:xfrm>
            <a:off x="973060" y="4685760"/>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F5A2FB7F-D5FC-AE3B-643A-BF861ABFDE3C}"/>
              </a:ext>
            </a:extLst>
          </p:cNvPr>
          <p:cNvSpPr txBox="1"/>
          <p:nvPr/>
        </p:nvSpPr>
        <p:spPr>
          <a:xfrm>
            <a:off x="693297" y="4624205"/>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160" name="Freeform: Shape 159">
            <a:extLst>
              <a:ext uri="{FF2B5EF4-FFF2-40B4-BE49-F238E27FC236}">
                <a16:creationId xmlns:a16="http://schemas.microsoft.com/office/drawing/2014/main" id="{F9D6276D-0EBC-B597-9AB0-88BA440BB4FE}"/>
              </a:ext>
            </a:extLst>
          </p:cNvPr>
          <p:cNvSpPr/>
          <p:nvPr/>
        </p:nvSpPr>
        <p:spPr>
          <a:xfrm>
            <a:off x="973060" y="4828159"/>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B2994B45-2D88-95D8-301B-F71E15A8BCED}"/>
              </a:ext>
            </a:extLst>
          </p:cNvPr>
          <p:cNvSpPr txBox="1"/>
          <p:nvPr/>
        </p:nvSpPr>
        <p:spPr>
          <a:xfrm>
            <a:off x="693297" y="4766604"/>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sp>
        <p:nvSpPr>
          <p:cNvPr id="162" name="Freeform: Shape 161">
            <a:extLst>
              <a:ext uri="{FF2B5EF4-FFF2-40B4-BE49-F238E27FC236}">
                <a16:creationId xmlns:a16="http://schemas.microsoft.com/office/drawing/2014/main" id="{CEE17E11-7DF8-0A28-C74C-D954D5DC846B}"/>
              </a:ext>
            </a:extLst>
          </p:cNvPr>
          <p:cNvSpPr/>
          <p:nvPr/>
        </p:nvSpPr>
        <p:spPr>
          <a:xfrm>
            <a:off x="973060" y="4970558"/>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7FA7E163-AA7F-F99A-8DC3-01CE34FE1AF4}"/>
              </a:ext>
            </a:extLst>
          </p:cNvPr>
          <p:cNvSpPr txBox="1"/>
          <p:nvPr/>
        </p:nvSpPr>
        <p:spPr>
          <a:xfrm>
            <a:off x="693297" y="4909003"/>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164" name="Freeform: Shape 163">
            <a:extLst>
              <a:ext uri="{FF2B5EF4-FFF2-40B4-BE49-F238E27FC236}">
                <a16:creationId xmlns:a16="http://schemas.microsoft.com/office/drawing/2014/main" id="{02337096-FFD3-ECF1-4D21-D21632BC20D0}"/>
              </a:ext>
            </a:extLst>
          </p:cNvPr>
          <p:cNvSpPr/>
          <p:nvPr/>
        </p:nvSpPr>
        <p:spPr>
          <a:xfrm>
            <a:off x="973060" y="5112957"/>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436D1059-F962-6EAA-B3EB-26E7D255E330}"/>
              </a:ext>
            </a:extLst>
          </p:cNvPr>
          <p:cNvSpPr txBox="1"/>
          <p:nvPr/>
        </p:nvSpPr>
        <p:spPr>
          <a:xfrm>
            <a:off x="693297" y="5051402"/>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66" name="Freeform: Shape 165">
            <a:extLst>
              <a:ext uri="{FF2B5EF4-FFF2-40B4-BE49-F238E27FC236}">
                <a16:creationId xmlns:a16="http://schemas.microsoft.com/office/drawing/2014/main" id="{4ADE0F4F-4265-3A9E-6F9E-8216AC7555A7}"/>
              </a:ext>
            </a:extLst>
          </p:cNvPr>
          <p:cNvSpPr/>
          <p:nvPr/>
        </p:nvSpPr>
        <p:spPr>
          <a:xfrm>
            <a:off x="973060" y="5255356"/>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BB72BF4B-5314-2B51-AF48-99CD3BE4C1B1}"/>
              </a:ext>
            </a:extLst>
          </p:cNvPr>
          <p:cNvSpPr txBox="1"/>
          <p:nvPr/>
        </p:nvSpPr>
        <p:spPr>
          <a:xfrm>
            <a:off x="693297" y="5193801"/>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168" name="Freeform: Shape 167">
            <a:extLst>
              <a:ext uri="{FF2B5EF4-FFF2-40B4-BE49-F238E27FC236}">
                <a16:creationId xmlns:a16="http://schemas.microsoft.com/office/drawing/2014/main" id="{43218BA4-A942-8A9A-9294-21B73A79C1C8}"/>
              </a:ext>
            </a:extLst>
          </p:cNvPr>
          <p:cNvSpPr/>
          <p:nvPr/>
        </p:nvSpPr>
        <p:spPr>
          <a:xfrm>
            <a:off x="973060" y="5397755"/>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TextBox 168">
            <a:extLst>
              <a:ext uri="{FF2B5EF4-FFF2-40B4-BE49-F238E27FC236}">
                <a16:creationId xmlns:a16="http://schemas.microsoft.com/office/drawing/2014/main" id="{2AEB6292-2E38-E29F-E980-10844A2CFA13}"/>
              </a:ext>
            </a:extLst>
          </p:cNvPr>
          <p:cNvSpPr txBox="1"/>
          <p:nvPr/>
        </p:nvSpPr>
        <p:spPr>
          <a:xfrm>
            <a:off x="693297" y="5336200"/>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70" name="Freeform: Shape 169">
            <a:extLst>
              <a:ext uri="{FF2B5EF4-FFF2-40B4-BE49-F238E27FC236}">
                <a16:creationId xmlns:a16="http://schemas.microsoft.com/office/drawing/2014/main" id="{5E5CC9FE-3295-088D-D1AD-95A1A5E580C7}"/>
              </a:ext>
            </a:extLst>
          </p:cNvPr>
          <p:cNvSpPr/>
          <p:nvPr/>
        </p:nvSpPr>
        <p:spPr>
          <a:xfrm>
            <a:off x="973060" y="5540154"/>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EAE62898-2EEB-4D80-7039-0D030DCD8B28}"/>
              </a:ext>
            </a:extLst>
          </p:cNvPr>
          <p:cNvSpPr txBox="1"/>
          <p:nvPr/>
        </p:nvSpPr>
        <p:spPr>
          <a:xfrm>
            <a:off x="693297" y="5478599"/>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172" name="Freeform: Shape 171">
            <a:extLst>
              <a:ext uri="{FF2B5EF4-FFF2-40B4-BE49-F238E27FC236}">
                <a16:creationId xmlns:a16="http://schemas.microsoft.com/office/drawing/2014/main" id="{5BAF6CDB-A706-F63F-430F-A5D059AACB80}"/>
              </a:ext>
            </a:extLst>
          </p:cNvPr>
          <p:cNvSpPr/>
          <p:nvPr/>
        </p:nvSpPr>
        <p:spPr>
          <a:xfrm>
            <a:off x="973060" y="5682552"/>
            <a:ext cx="72076" cy="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TextBox 172">
            <a:extLst>
              <a:ext uri="{FF2B5EF4-FFF2-40B4-BE49-F238E27FC236}">
                <a16:creationId xmlns:a16="http://schemas.microsoft.com/office/drawing/2014/main" id="{AB88638E-BBDF-475F-2896-4284C0AF546A}"/>
              </a:ext>
            </a:extLst>
          </p:cNvPr>
          <p:cNvSpPr txBox="1"/>
          <p:nvPr/>
        </p:nvSpPr>
        <p:spPr>
          <a:xfrm>
            <a:off x="693297" y="5620997"/>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cxnSp>
        <p:nvCxnSpPr>
          <p:cNvPr id="174" name="Straight Connector 173">
            <a:extLst>
              <a:ext uri="{FF2B5EF4-FFF2-40B4-BE49-F238E27FC236}">
                <a16:creationId xmlns:a16="http://schemas.microsoft.com/office/drawing/2014/main" id="{0615A554-D56A-7979-DE29-60489CB29AFF}"/>
              </a:ext>
            </a:extLst>
          </p:cNvPr>
          <p:cNvCxnSpPr/>
          <p:nvPr/>
        </p:nvCxnSpPr>
        <p:spPr>
          <a:xfrm>
            <a:off x="1337946" y="5722949"/>
            <a:ext cx="0" cy="72000"/>
          </a:xfrm>
          <a:prstGeom prst="line">
            <a:avLst/>
          </a:prstGeom>
          <a:ln w="10166" cap="flat">
            <a:solidFill>
              <a:srgbClr val="231F20"/>
            </a:solidFill>
            <a:prstDash val="solid"/>
            <a:miter/>
          </a:ln>
        </p:spPr>
      </p:cxnSp>
      <p:sp>
        <p:nvSpPr>
          <p:cNvPr id="175" name="TextBox 174">
            <a:extLst>
              <a:ext uri="{FF2B5EF4-FFF2-40B4-BE49-F238E27FC236}">
                <a16:creationId xmlns:a16="http://schemas.microsoft.com/office/drawing/2014/main" id="{4A12A733-AA14-874C-88D8-07A4C6240FB1}"/>
              </a:ext>
            </a:extLst>
          </p:cNvPr>
          <p:cNvSpPr txBox="1"/>
          <p:nvPr/>
        </p:nvSpPr>
        <p:spPr>
          <a:xfrm>
            <a:off x="1139975" y="5796535"/>
            <a:ext cx="395941"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p:txBody>
      </p:sp>
      <p:cxnSp>
        <p:nvCxnSpPr>
          <p:cNvPr id="176" name="Straight Connector 175">
            <a:extLst>
              <a:ext uri="{FF2B5EF4-FFF2-40B4-BE49-F238E27FC236}">
                <a16:creationId xmlns:a16="http://schemas.microsoft.com/office/drawing/2014/main" id="{34AD7557-1F09-A14F-E534-5A76752CA4A0}"/>
              </a:ext>
            </a:extLst>
          </p:cNvPr>
          <p:cNvCxnSpPr/>
          <p:nvPr/>
        </p:nvCxnSpPr>
        <p:spPr>
          <a:xfrm>
            <a:off x="2021099" y="5722949"/>
            <a:ext cx="0" cy="72000"/>
          </a:xfrm>
          <a:prstGeom prst="line">
            <a:avLst/>
          </a:prstGeom>
          <a:ln w="10166" cap="flat">
            <a:solidFill>
              <a:srgbClr val="231F20"/>
            </a:solidFill>
            <a:prstDash val="solid"/>
            <a:miter/>
          </a:ln>
        </p:spPr>
      </p:cxnSp>
      <p:sp>
        <p:nvSpPr>
          <p:cNvPr id="177" name="TextBox 176">
            <a:extLst>
              <a:ext uri="{FF2B5EF4-FFF2-40B4-BE49-F238E27FC236}">
                <a16:creationId xmlns:a16="http://schemas.microsoft.com/office/drawing/2014/main" id="{2E32E5F3-F076-77D2-E118-E8E38AD170EA}"/>
              </a:ext>
            </a:extLst>
          </p:cNvPr>
          <p:cNvSpPr txBox="1"/>
          <p:nvPr/>
        </p:nvSpPr>
        <p:spPr>
          <a:xfrm>
            <a:off x="1846372" y="5796535"/>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5</a:t>
            </a:r>
          </a:p>
        </p:txBody>
      </p:sp>
      <p:cxnSp>
        <p:nvCxnSpPr>
          <p:cNvPr id="178" name="Straight Connector 177">
            <a:extLst>
              <a:ext uri="{FF2B5EF4-FFF2-40B4-BE49-F238E27FC236}">
                <a16:creationId xmlns:a16="http://schemas.microsoft.com/office/drawing/2014/main" id="{5D9B83EC-9052-6887-9088-57D2CC6B52E1}"/>
              </a:ext>
            </a:extLst>
          </p:cNvPr>
          <p:cNvCxnSpPr/>
          <p:nvPr/>
        </p:nvCxnSpPr>
        <p:spPr>
          <a:xfrm>
            <a:off x="2704252" y="5722949"/>
            <a:ext cx="0" cy="72000"/>
          </a:xfrm>
          <a:prstGeom prst="line">
            <a:avLst/>
          </a:prstGeom>
          <a:ln w="10166" cap="flat">
            <a:solidFill>
              <a:srgbClr val="231F20"/>
            </a:solidFill>
            <a:prstDash val="solid"/>
            <a:miter/>
          </a:ln>
        </p:spPr>
      </p:cxnSp>
      <p:sp>
        <p:nvSpPr>
          <p:cNvPr id="179" name="TextBox 178">
            <a:extLst>
              <a:ext uri="{FF2B5EF4-FFF2-40B4-BE49-F238E27FC236}">
                <a16:creationId xmlns:a16="http://schemas.microsoft.com/office/drawing/2014/main" id="{52A1B66E-77BA-CFD2-4A1A-026FADBB2212}"/>
              </a:ext>
            </a:extLst>
          </p:cNvPr>
          <p:cNvSpPr txBox="1"/>
          <p:nvPr/>
        </p:nvSpPr>
        <p:spPr>
          <a:xfrm>
            <a:off x="2529524" y="5796535"/>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9</a:t>
            </a:r>
          </a:p>
        </p:txBody>
      </p:sp>
      <p:cxnSp>
        <p:nvCxnSpPr>
          <p:cNvPr id="180" name="Straight Connector 179">
            <a:extLst>
              <a:ext uri="{FF2B5EF4-FFF2-40B4-BE49-F238E27FC236}">
                <a16:creationId xmlns:a16="http://schemas.microsoft.com/office/drawing/2014/main" id="{994E46E8-54D1-0B3A-B635-242A2523BA20}"/>
              </a:ext>
            </a:extLst>
          </p:cNvPr>
          <p:cNvCxnSpPr/>
          <p:nvPr/>
        </p:nvCxnSpPr>
        <p:spPr>
          <a:xfrm>
            <a:off x="3387405" y="5722949"/>
            <a:ext cx="0" cy="72000"/>
          </a:xfrm>
          <a:prstGeom prst="line">
            <a:avLst/>
          </a:prstGeom>
          <a:ln w="10166" cap="flat">
            <a:solidFill>
              <a:srgbClr val="231F20"/>
            </a:solidFill>
            <a:prstDash val="solid"/>
            <a:miter/>
          </a:ln>
        </p:spPr>
      </p:cxnSp>
      <p:sp>
        <p:nvSpPr>
          <p:cNvPr id="181" name="TextBox 180">
            <a:extLst>
              <a:ext uri="{FF2B5EF4-FFF2-40B4-BE49-F238E27FC236}">
                <a16:creationId xmlns:a16="http://schemas.microsoft.com/office/drawing/2014/main" id="{A9433033-72D8-926B-D63F-9DAF9B9BB6B7}"/>
              </a:ext>
            </a:extLst>
          </p:cNvPr>
          <p:cNvSpPr txBox="1"/>
          <p:nvPr/>
        </p:nvSpPr>
        <p:spPr>
          <a:xfrm>
            <a:off x="3183823"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13</a:t>
            </a:r>
          </a:p>
        </p:txBody>
      </p:sp>
      <p:cxnSp>
        <p:nvCxnSpPr>
          <p:cNvPr id="182" name="Straight Connector 181">
            <a:extLst>
              <a:ext uri="{FF2B5EF4-FFF2-40B4-BE49-F238E27FC236}">
                <a16:creationId xmlns:a16="http://schemas.microsoft.com/office/drawing/2014/main" id="{3386F6C6-FD3D-29D0-506F-9680CBA9B8C0}"/>
              </a:ext>
            </a:extLst>
          </p:cNvPr>
          <p:cNvCxnSpPr/>
          <p:nvPr/>
        </p:nvCxnSpPr>
        <p:spPr>
          <a:xfrm>
            <a:off x="4070558" y="5722949"/>
            <a:ext cx="0" cy="72000"/>
          </a:xfrm>
          <a:prstGeom prst="line">
            <a:avLst/>
          </a:prstGeom>
          <a:ln w="10166" cap="flat">
            <a:solidFill>
              <a:srgbClr val="231F20"/>
            </a:solidFill>
            <a:prstDash val="solid"/>
            <a:miter/>
          </a:ln>
        </p:spPr>
      </p:cxnSp>
      <p:sp>
        <p:nvSpPr>
          <p:cNvPr id="183" name="TextBox 182">
            <a:extLst>
              <a:ext uri="{FF2B5EF4-FFF2-40B4-BE49-F238E27FC236}">
                <a16:creationId xmlns:a16="http://schemas.microsoft.com/office/drawing/2014/main" id="{F65044CD-2E38-39B8-ABA3-D21E63C73CBA}"/>
              </a:ext>
            </a:extLst>
          </p:cNvPr>
          <p:cNvSpPr txBox="1"/>
          <p:nvPr/>
        </p:nvSpPr>
        <p:spPr>
          <a:xfrm>
            <a:off x="3866976"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17</a:t>
            </a:r>
          </a:p>
        </p:txBody>
      </p:sp>
      <p:cxnSp>
        <p:nvCxnSpPr>
          <p:cNvPr id="184" name="Straight Connector 183">
            <a:extLst>
              <a:ext uri="{FF2B5EF4-FFF2-40B4-BE49-F238E27FC236}">
                <a16:creationId xmlns:a16="http://schemas.microsoft.com/office/drawing/2014/main" id="{7C4C1D54-0A32-0590-27EB-89C6F8B15286}"/>
              </a:ext>
            </a:extLst>
          </p:cNvPr>
          <p:cNvCxnSpPr/>
          <p:nvPr/>
        </p:nvCxnSpPr>
        <p:spPr>
          <a:xfrm>
            <a:off x="4753711" y="5722949"/>
            <a:ext cx="0" cy="72000"/>
          </a:xfrm>
          <a:prstGeom prst="line">
            <a:avLst/>
          </a:prstGeom>
          <a:ln w="10166" cap="flat">
            <a:solidFill>
              <a:srgbClr val="231F20"/>
            </a:solidFill>
            <a:prstDash val="solid"/>
            <a:miter/>
          </a:ln>
        </p:spPr>
      </p:cxnSp>
      <p:sp>
        <p:nvSpPr>
          <p:cNvPr id="185" name="TextBox 184">
            <a:extLst>
              <a:ext uri="{FF2B5EF4-FFF2-40B4-BE49-F238E27FC236}">
                <a16:creationId xmlns:a16="http://schemas.microsoft.com/office/drawing/2014/main" id="{84A03958-4455-A4B5-3ABA-B105E4F8FA23}"/>
              </a:ext>
            </a:extLst>
          </p:cNvPr>
          <p:cNvSpPr txBox="1"/>
          <p:nvPr/>
        </p:nvSpPr>
        <p:spPr>
          <a:xfrm>
            <a:off x="4550129"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21</a:t>
            </a:r>
          </a:p>
        </p:txBody>
      </p:sp>
      <p:cxnSp>
        <p:nvCxnSpPr>
          <p:cNvPr id="186" name="Straight Connector 185">
            <a:extLst>
              <a:ext uri="{FF2B5EF4-FFF2-40B4-BE49-F238E27FC236}">
                <a16:creationId xmlns:a16="http://schemas.microsoft.com/office/drawing/2014/main" id="{2229BF40-F9B1-DD3E-A657-CFF55D305806}"/>
              </a:ext>
            </a:extLst>
          </p:cNvPr>
          <p:cNvCxnSpPr/>
          <p:nvPr/>
        </p:nvCxnSpPr>
        <p:spPr>
          <a:xfrm>
            <a:off x="5436866" y="5722949"/>
            <a:ext cx="0" cy="72000"/>
          </a:xfrm>
          <a:prstGeom prst="line">
            <a:avLst/>
          </a:prstGeom>
          <a:ln w="10166" cap="flat">
            <a:solidFill>
              <a:srgbClr val="231F20"/>
            </a:solidFill>
            <a:prstDash val="solid"/>
            <a:miter/>
          </a:ln>
        </p:spPr>
      </p:cxnSp>
      <p:sp>
        <p:nvSpPr>
          <p:cNvPr id="187" name="TextBox 186">
            <a:extLst>
              <a:ext uri="{FF2B5EF4-FFF2-40B4-BE49-F238E27FC236}">
                <a16:creationId xmlns:a16="http://schemas.microsoft.com/office/drawing/2014/main" id="{6BD94EA0-2F0B-CE2C-94C9-47951A6108A1}"/>
              </a:ext>
            </a:extLst>
          </p:cNvPr>
          <p:cNvSpPr txBox="1"/>
          <p:nvPr/>
        </p:nvSpPr>
        <p:spPr>
          <a:xfrm>
            <a:off x="5233284" y="5796535"/>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25</a:t>
            </a:r>
          </a:p>
        </p:txBody>
      </p:sp>
      <p:sp>
        <p:nvSpPr>
          <p:cNvPr id="188" name="Freeform: Shape 187">
            <a:extLst>
              <a:ext uri="{FF2B5EF4-FFF2-40B4-BE49-F238E27FC236}">
                <a16:creationId xmlns:a16="http://schemas.microsoft.com/office/drawing/2014/main" id="{4B0C14CC-3AF1-7220-FF57-DB1356FB481B}"/>
              </a:ext>
            </a:extLst>
          </p:cNvPr>
          <p:cNvSpPr/>
          <p:nvPr/>
        </p:nvSpPr>
        <p:spPr>
          <a:xfrm>
            <a:off x="1331595" y="4828369"/>
            <a:ext cx="4108449" cy="663046"/>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87812"/>
              <a:gd name="connsiteY0" fmla="*/ 487663 h 528179"/>
              <a:gd name="connsiteX1" fmla="*/ 683683 w 4087812"/>
              <a:gd name="connsiteY1" fmla="*/ 208263 h 528179"/>
              <a:gd name="connsiteX2" fmla="*/ 1365250 w 4087812"/>
              <a:gd name="connsiteY2" fmla="*/ 144763 h 528179"/>
              <a:gd name="connsiteX3" fmla="*/ 2051050 w 4087812"/>
              <a:gd name="connsiteY3" fmla="*/ 74913 h 528179"/>
              <a:gd name="connsiteX4" fmla="*/ 2730500 w 4087812"/>
              <a:gd name="connsiteY4" fmla="*/ 64329 h 528179"/>
              <a:gd name="connsiteX5" fmla="*/ 3414183 w 4087812"/>
              <a:gd name="connsiteY5" fmla="*/ 2946 h 528179"/>
              <a:gd name="connsiteX6" fmla="*/ 4087812 w 4087812"/>
              <a:gd name="connsiteY6" fmla="*/ 525234 h 528179"/>
              <a:gd name="connsiteX0" fmla="*/ 0 w 4087812"/>
              <a:gd name="connsiteY0" fmla="*/ 487663 h 528179"/>
              <a:gd name="connsiteX1" fmla="*/ 683683 w 4087812"/>
              <a:gd name="connsiteY1" fmla="*/ 208263 h 528179"/>
              <a:gd name="connsiteX2" fmla="*/ 1365250 w 4087812"/>
              <a:gd name="connsiteY2" fmla="*/ 144763 h 528179"/>
              <a:gd name="connsiteX3" fmla="*/ 2051050 w 4087812"/>
              <a:gd name="connsiteY3" fmla="*/ 74913 h 528179"/>
              <a:gd name="connsiteX4" fmla="*/ 2730500 w 4087812"/>
              <a:gd name="connsiteY4" fmla="*/ 64329 h 528179"/>
              <a:gd name="connsiteX5" fmla="*/ 3414183 w 4087812"/>
              <a:gd name="connsiteY5" fmla="*/ 2946 h 528179"/>
              <a:gd name="connsiteX6" fmla="*/ 4087812 w 4087812"/>
              <a:gd name="connsiteY6" fmla="*/ 525234 h 528179"/>
              <a:gd name="connsiteX0" fmla="*/ 0 w 4087812"/>
              <a:gd name="connsiteY0" fmla="*/ 487663 h 528179"/>
              <a:gd name="connsiteX1" fmla="*/ 683683 w 4087812"/>
              <a:gd name="connsiteY1" fmla="*/ 208263 h 528179"/>
              <a:gd name="connsiteX2" fmla="*/ 1365250 w 4087812"/>
              <a:gd name="connsiteY2" fmla="*/ 144763 h 528179"/>
              <a:gd name="connsiteX3" fmla="*/ 2051050 w 4087812"/>
              <a:gd name="connsiteY3" fmla="*/ 74913 h 528179"/>
              <a:gd name="connsiteX4" fmla="*/ 2730500 w 4087812"/>
              <a:gd name="connsiteY4" fmla="*/ 64329 h 528179"/>
              <a:gd name="connsiteX5" fmla="*/ 3414183 w 4087812"/>
              <a:gd name="connsiteY5" fmla="*/ 2946 h 528179"/>
              <a:gd name="connsiteX6" fmla="*/ 4087812 w 4087812"/>
              <a:gd name="connsiteY6" fmla="*/ 525234 h 528179"/>
              <a:gd name="connsiteX0" fmla="*/ 0 w 4087812"/>
              <a:gd name="connsiteY0" fmla="*/ 423334 h 469073"/>
              <a:gd name="connsiteX1" fmla="*/ 683683 w 4087812"/>
              <a:gd name="connsiteY1" fmla="*/ 143934 h 469073"/>
              <a:gd name="connsiteX2" fmla="*/ 1365250 w 4087812"/>
              <a:gd name="connsiteY2" fmla="*/ 80434 h 469073"/>
              <a:gd name="connsiteX3" fmla="*/ 2051050 w 4087812"/>
              <a:gd name="connsiteY3" fmla="*/ 10584 h 469073"/>
              <a:gd name="connsiteX4" fmla="*/ 2730500 w 4087812"/>
              <a:gd name="connsiteY4" fmla="*/ 0 h 469073"/>
              <a:gd name="connsiteX5" fmla="*/ 3409420 w 4087812"/>
              <a:gd name="connsiteY5" fmla="*/ 357717 h 469073"/>
              <a:gd name="connsiteX6" fmla="*/ 4087812 w 4087812"/>
              <a:gd name="connsiteY6" fmla="*/ 460905 h 469073"/>
              <a:gd name="connsiteX0" fmla="*/ 0 w 4087812"/>
              <a:gd name="connsiteY0" fmla="*/ 423334 h 469073"/>
              <a:gd name="connsiteX1" fmla="*/ 683683 w 4087812"/>
              <a:gd name="connsiteY1" fmla="*/ 143934 h 469073"/>
              <a:gd name="connsiteX2" fmla="*/ 1365250 w 4087812"/>
              <a:gd name="connsiteY2" fmla="*/ 80434 h 469073"/>
              <a:gd name="connsiteX3" fmla="*/ 2051050 w 4087812"/>
              <a:gd name="connsiteY3" fmla="*/ 10584 h 469073"/>
              <a:gd name="connsiteX4" fmla="*/ 2730500 w 4087812"/>
              <a:gd name="connsiteY4" fmla="*/ 0 h 469073"/>
              <a:gd name="connsiteX5" fmla="*/ 3409420 w 4087812"/>
              <a:gd name="connsiteY5" fmla="*/ 357717 h 469073"/>
              <a:gd name="connsiteX6" fmla="*/ 4087812 w 4087812"/>
              <a:gd name="connsiteY6" fmla="*/ 460905 h 469073"/>
              <a:gd name="connsiteX0" fmla="*/ 0 w 4087812"/>
              <a:gd name="connsiteY0" fmla="*/ 423334 h 460905"/>
              <a:gd name="connsiteX1" fmla="*/ 683683 w 4087812"/>
              <a:gd name="connsiteY1" fmla="*/ 143934 h 460905"/>
              <a:gd name="connsiteX2" fmla="*/ 1365250 w 4087812"/>
              <a:gd name="connsiteY2" fmla="*/ 80434 h 460905"/>
              <a:gd name="connsiteX3" fmla="*/ 2051050 w 4087812"/>
              <a:gd name="connsiteY3" fmla="*/ 10584 h 460905"/>
              <a:gd name="connsiteX4" fmla="*/ 2730500 w 4087812"/>
              <a:gd name="connsiteY4" fmla="*/ 0 h 460905"/>
              <a:gd name="connsiteX5" fmla="*/ 3409420 w 4087812"/>
              <a:gd name="connsiteY5" fmla="*/ 357717 h 460905"/>
              <a:gd name="connsiteX6" fmla="*/ 4087812 w 4087812"/>
              <a:gd name="connsiteY6" fmla="*/ 460905 h 460905"/>
              <a:gd name="connsiteX0" fmla="*/ 0 w 4087812"/>
              <a:gd name="connsiteY0" fmla="*/ 423334 h 460905"/>
              <a:gd name="connsiteX1" fmla="*/ 683683 w 4087812"/>
              <a:gd name="connsiteY1" fmla="*/ 143934 h 460905"/>
              <a:gd name="connsiteX2" fmla="*/ 1365250 w 4087812"/>
              <a:gd name="connsiteY2" fmla="*/ 80434 h 460905"/>
              <a:gd name="connsiteX3" fmla="*/ 2051050 w 4087812"/>
              <a:gd name="connsiteY3" fmla="*/ 10584 h 460905"/>
              <a:gd name="connsiteX4" fmla="*/ 2730500 w 4087812"/>
              <a:gd name="connsiteY4" fmla="*/ 0 h 460905"/>
              <a:gd name="connsiteX5" fmla="*/ 3409420 w 4087812"/>
              <a:gd name="connsiteY5" fmla="*/ 357717 h 460905"/>
              <a:gd name="connsiteX6" fmla="*/ 4087812 w 4087812"/>
              <a:gd name="connsiteY6" fmla="*/ 460905 h 460905"/>
              <a:gd name="connsiteX0" fmla="*/ 0 w 4095749"/>
              <a:gd name="connsiteY0" fmla="*/ 423334 h 452968"/>
              <a:gd name="connsiteX1" fmla="*/ 683683 w 4095749"/>
              <a:gd name="connsiteY1" fmla="*/ 143934 h 452968"/>
              <a:gd name="connsiteX2" fmla="*/ 1365250 w 4095749"/>
              <a:gd name="connsiteY2" fmla="*/ 80434 h 452968"/>
              <a:gd name="connsiteX3" fmla="*/ 2051050 w 4095749"/>
              <a:gd name="connsiteY3" fmla="*/ 10584 h 452968"/>
              <a:gd name="connsiteX4" fmla="*/ 2730500 w 4095749"/>
              <a:gd name="connsiteY4" fmla="*/ 0 h 452968"/>
              <a:gd name="connsiteX5" fmla="*/ 3409420 w 4095749"/>
              <a:gd name="connsiteY5" fmla="*/ 357717 h 452968"/>
              <a:gd name="connsiteX6" fmla="*/ 4095749 w 4095749"/>
              <a:gd name="connsiteY6" fmla="*/ 452968 h 452968"/>
              <a:gd name="connsiteX0" fmla="*/ 0 w 4095749"/>
              <a:gd name="connsiteY0" fmla="*/ 412750 h 442384"/>
              <a:gd name="connsiteX1" fmla="*/ 683683 w 4095749"/>
              <a:gd name="connsiteY1" fmla="*/ 133350 h 442384"/>
              <a:gd name="connsiteX2" fmla="*/ 1365250 w 4095749"/>
              <a:gd name="connsiteY2" fmla="*/ 69850 h 442384"/>
              <a:gd name="connsiteX3" fmla="*/ 2051050 w 4095749"/>
              <a:gd name="connsiteY3" fmla="*/ 0 h 442384"/>
              <a:gd name="connsiteX4" fmla="*/ 2732088 w 4095749"/>
              <a:gd name="connsiteY4" fmla="*/ 370416 h 442384"/>
              <a:gd name="connsiteX5" fmla="*/ 3409420 w 4095749"/>
              <a:gd name="connsiteY5" fmla="*/ 347133 h 442384"/>
              <a:gd name="connsiteX6" fmla="*/ 4095749 w 4095749"/>
              <a:gd name="connsiteY6" fmla="*/ 442384 h 442384"/>
              <a:gd name="connsiteX0" fmla="*/ 0 w 4095749"/>
              <a:gd name="connsiteY0" fmla="*/ 342900 h 372534"/>
              <a:gd name="connsiteX1" fmla="*/ 683683 w 4095749"/>
              <a:gd name="connsiteY1" fmla="*/ 63500 h 372534"/>
              <a:gd name="connsiteX2" fmla="*/ 1365250 w 4095749"/>
              <a:gd name="connsiteY2" fmla="*/ 0 h 372534"/>
              <a:gd name="connsiteX3" fmla="*/ 2049463 w 4095749"/>
              <a:gd name="connsiteY3" fmla="*/ 258762 h 372534"/>
              <a:gd name="connsiteX4" fmla="*/ 2732088 w 4095749"/>
              <a:gd name="connsiteY4" fmla="*/ 300566 h 372534"/>
              <a:gd name="connsiteX5" fmla="*/ 3409420 w 4095749"/>
              <a:gd name="connsiteY5" fmla="*/ 277283 h 372534"/>
              <a:gd name="connsiteX6" fmla="*/ 4095749 w 4095749"/>
              <a:gd name="connsiteY6" fmla="*/ 372534 h 372534"/>
              <a:gd name="connsiteX0" fmla="*/ 0 w 4095749"/>
              <a:gd name="connsiteY0" fmla="*/ 279400 h 309034"/>
              <a:gd name="connsiteX1" fmla="*/ 683683 w 4095749"/>
              <a:gd name="connsiteY1" fmla="*/ 0 h 309034"/>
              <a:gd name="connsiteX2" fmla="*/ 1368425 w 4095749"/>
              <a:gd name="connsiteY2" fmla="*/ 20638 h 309034"/>
              <a:gd name="connsiteX3" fmla="*/ 2049463 w 4095749"/>
              <a:gd name="connsiteY3" fmla="*/ 195262 h 309034"/>
              <a:gd name="connsiteX4" fmla="*/ 2732088 w 4095749"/>
              <a:gd name="connsiteY4" fmla="*/ 237066 h 309034"/>
              <a:gd name="connsiteX5" fmla="*/ 3409420 w 4095749"/>
              <a:gd name="connsiteY5" fmla="*/ 213783 h 309034"/>
              <a:gd name="connsiteX6" fmla="*/ 4095749 w 4095749"/>
              <a:gd name="connsiteY6" fmla="*/ 309034 h 309034"/>
              <a:gd name="connsiteX0" fmla="*/ 0 w 4095749"/>
              <a:gd name="connsiteY0" fmla="*/ 366713 h 396347"/>
              <a:gd name="connsiteX1" fmla="*/ 686858 w 4095749"/>
              <a:gd name="connsiteY1" fmla="*/ 0 h 396347"/>
              <a:gd name="connsiteX2" fmla="*/ 1368425 w 4095749"/>
              <a:gd name="connsiteY2" fmla="*/ 107951 h 396347"/>
              <a:gd name="connsiteX3" fmla="*/ 2049463 w 4095749"/>
              <a:gd name="connsiteY3" fmla="*/ 282575 h 396347"/>
              <a:gd name="connsiteX4" fmla="*/ 2732088 w 4095749"/>
              <a:gd name="connsiteY4" fmla="*/ 324379 h 396347"/>
              <a:gd name="connsiteX5" fmla="*/ 3409420 w 4095749"/>
              <a:gd name="connsiteY5" fmla="*/ 301096 h 396347"/>
              <a:gd name="connsiteX6" fmla="*/ 4095749 w 4095749"/>
              <a:gd name="connsiteY6" fmla="*/ 396347 h 396347"/>
              <a:gd name="connsiteX0" fmla="*/ 0 w 4102099"/>
              <a:gd name="connsiteY0" fmla="*/ 0 h 655109"/>
              <a:gd name="connsiteX1" fmla="*/ 693208 w 4102099"/>
              <a:gd name="connsiteY1" fmla="*/ 258762 h 655109"/>
              <a:gd name="connsiteX2" fmla="*/ 1374775 w 4102099"/>
              <a:gd name="connsiteY2" fmla="*/ 366713 h 655109"/>
              <a:gd name="connsiteX3" fmla="*/ 2055813 w 4102099"/>
              <a:gd name="connsiteY3" fmla="*/ 541337 h 655109"/>
              <a:gd name="connsiteX4" fmla="*/ 2738438 w 4102099"/>
              <a:gd name="connsiteY4" fmla="*/ 583141 h 655109"/>
              <a:gd name="connsiteX5" fmla="*/ 3415770 w 4102099"/>
              <a:gd name="connsiteY5" fmla="*/ 559858 h 655109"/>
              <a:gd name="connsiteX6" fmla="*/ 4102099 w 4102099"/>
              <a:gd name="connsiteY6" fmla="*/ 655109 h 655109"/>
              <a:gd name="connsiteX0" fmla="*/ 0 w 4108449"/>
              <a:gd name="connsiteY0" fmla="*/ 0 h 663046"/>
              <a:gd name="connsiteX1" fmla="*/ 693208 w 4108449"/>
              <a:gd name="connsiteY1" fmla="*/ 258762 h 663046"/>
              <a:gd name="connsiteX2" fmla="*/ 1374775 w 4108449"/>
              <a:gd name="connsiteY2" fmla="*/ 366713 h 663046"/>
              <a:gd name="connsiteX3" fmla="*/ 2055813 w 4108449"/>
              <a:gd name="connsiteY3" fmla="*/ 541337 h 663046"/>
              <a:gd name="connsiteX4" fmla="*/ 2738438 w 4108449"/>
              <a:gd name="connsiteY4" fmla="*/ 583141 h 663046"/>
              <a:gd name="connsiteX5" fmla="*/ 3415770 w 4108449"/>
              <a:gd name="connsiteY5" fmla="*/ 559858 h 663046"/>
              <a:gd name="connsiteX6" fmla="*/ 4108449 w 4108449"/>
              <a:gd name="connsiteY6" fmla="*/ 663046 h 6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8449" h="663046">
                <a:moveTo>
                  <a:pt x="0" y="0"/>
                </a:moveTo>
                <a:lnTo>
                  <a:pt x="693208" y="258762"/>
                </a:lnTo>
                <a:lnTo>
                  <a:pt x="1374775" y="366713"/>
                </a:lnTo>
                <a:lnTo>
                  <a:pt x="2055813" y="541337"/>
                </a:lnTo>
                <a:lnTo>
                  <a:pt x="2738438" y="583141"/>
                </a:lnTo>
                <a:lnTo>
                  <a:pt x="3415770" y="559858"/>
                </a:lnTo>
                <a:lnTo>
                  <a:pt x="4108449" y="663046"/>
                </a:lnTo>
              </a:path>
            </a:pathLst>
          </a:custGeom>
          <a:noFill/>
          <a:ln w="19050">
            <a:solidFill>
              <a:srgbClr val="007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4EE52579-BAD3-67B4-85EC-2B32AC5ECE2B}"/>
              </a:ext>
            </a:extLst>
          </p:cNvPr>
          <p:cNvSpPr/>
          <p:nvPr/>
        </p:nvSpPr>
        <p:spPr>
          <a:xfrm>
            <a:off x="1301945" y="4787563"/>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0FD58BA5-7B04-5371-46B5-8E21794AFF10}"/>
              </a:ext>
            </a:extLst>
          </p:cNvPr>
          <p:cNvSpPr/>
          <p:nvPr/>
        </p:nvSpPr>
        <p:spPr>
          <a:xfrm>
            <a:off x="1985099" y="5057002"/>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2A46CB26-12CE-2650-DC37-CEDC8065645F}"/>
              </a:ext>
            </a:extLst>
          </p:cNvPr>
          <p:cNvSpPr/>
          <p:nvPr/>
        </p:nvSpPr>
        <p:spPr>
          <a:xfrm>
            <a:off x="2668253" y="5160007"/>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41719562-1C4F-C527-2696-69B6C30879B4}"/>
              </a:ext>
            </a:extLst>
          </p:cNvPr>
          <p:cNvSpPr/>
          <p:nvPr/>
        </p:nvSpPr>
        <p:spPr>
          <a:xfrm>
            <a:off x="3351407" y="5339013"/>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5864BE94-E3A7-FE66-3129-A08A7BA1BFF5}"/>
              </a:ext>
            </a:extLst>
          </p:cNvPr>
          <p:cNvSpPr/>
          <p:nvPr/>
        </p:nvSpPr>
        <p:spPr>
          <a:xfrm>
            <a:off x="4034561" y="5375457"/>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2BF3CBDC-6990-CB3C-C8BD-E38AF14087AD}"/>
              </a:ext>
            </a:extLst>
          </p:cNvPr>
          <p:cNvSpPr/>
          <p:nvPr/>
        </p:nvSpPr>
        <p:spPr>
          <a:xfrm>
            <a:off x="4717715" y="5355316"/>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314655FD-9037-AA58-7FEE-E4669A649D5B}"/>
              </a:ext>
            </a:extLst>
          </p:cNvPr>
          <p:cNvSpPr/>
          <p:nvPr/>
        </p:nvSpPr>
        <p:spPr>
          <a:xfrm>
            <a:off x="5400869" y="5451008"/>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CA717CBF-3DDD-E100-C50E-800E87A1C0E0}"/>
              </a:ext>
            </a:extLst>
          </p:cNvPr>
          <p:cNvSpPr/>
          <p:nvPr/>
        </p:nvSpPr>
        <p:spPr>
          <a:xfrm>
            <a:off x="1331595" y="4823605"/>
            <a:ext cx="4111096" cy="196320"/>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09950 w 4095750"/>
              <a:gd name="connsiteY5" fmla="*/ 429683 h 637117"/>
              <a:gd name="connsiteX6" fmla="*/ 4095750 w 4095750"/>
              <a:gd name="connsiteY6" fmla="*/ 0 h 637117"/>
              <a:gd name="connsiteX0" fmla="*/ 0 w 4112683"/>
              <a:gd name="connsiteY0" fmla="*/ 325968 h 325968"/>
              <a:gd name="connsiteX1" fmla="*/ 687916 w 4112683"/>
              <a:gd name="connsiteY1" fmla="*/ 279401 h 325968"/>
              <a:gd name="connsiteX2" fmla="*/ 1361017 w 4112683"/>
              <a:gd name="connsiteY2" fmla="*/ 112185 h 325968"/>
              <a:gd name="connsiteX3" fmla="*/ 2053166 w 4112683"/>
              <a:gd name="connsiteY3" fmla="*/ 139701 h 325968"/>
              <a:gd name="connsiteX4" fmla="*/ 2724150 w 4112683"/>
              <a:gd name="connsiteY4" fmla="*/ 0 h 325968"/>
              <a:gd name="connsiteX5" fmla="*/ 3409950 w 4112683"/>
              <a:gd name="connsiteY5" fmla="*/ 118534 h 325968"/>
              <a:gd name="connsiteX6" fmla="*/ 4112683 w 4112683"/>
              <a:gd name="connsiteY6" fmla="*/ 71968 h 325968"/>
              <a:gd name="connsiteX0" fmla="*/ 0 w 4119033"/>
              <a:gd name="connsiteY0" fmla="*/ 0 h 583670"/>
              <a:gd name="connsiteX1" fmla="*/ 694266 w 4119033"/>
              <a:gd name="connsiteY1" fmla="*/ 583670 h 583670"/>
              <a:gd name="connsiteX2" fmla="*/ 1367367 w 4119033"/>
              <a:gd name="connsiteY2" fmla="*/ 416454 h 583670"/>
              <a:gd name="connsiteX3" fmla="*/ 2059516 w 4119033"/>
              <a:gd name="connsiteY3" fmla="*/ 443970 h 583670"/>
              <a:gd name="connsiteX4" fmla="*/ 2730500 w 4119033"/>
              <a:gd name="connsiteY4" fmla="*/ 304269 h 583670"/>
              <a:gd name="connsiteX5" fmla="*/ 3416300 w 4119033"/>
              <a:gd name="connsiteY5" fmla="*/ 422803 h 583670"/>
              <a:gd name="connsiteX6" fmla="*/ 4119033 w 4119033"/>
              <a:gd name="connsiteY6" fmla="*/ 376237 h 583670"/>
              <a:gd name="connsiteX0" fmla="*/ 0 w 4119033"/>
              <a:gd name="connsiteY0" fmla="*/ 0 h 443970"/>
              <a:gd name="connsiteX1" fmla="*/ 700616 w 4119033"/>
              <a:gd name="connsiteY1" fmla="*/ 61382 h 443970"/>
              <a:gd name="connsiteX2" fmla="*/ 1367367 w 4119033"/>
              <a:gd name="connsiteY2" fmla="*/ 416454 h 443970"/>
              <a:gd name="connsiteX3" fmla="*/ 2059516 w 4119033"/>
              <a:gd name="connsiteY3" fmla="*/ 443970 h 443970"/>
              <a:gd name="connsiteX4" fmla="*/ 2730500 w 4119033"/>
              <a:gd name="connsiteY4" fmla="*/ 304269 h 443970"/>
              <a:gd name="connsiteX5" fmla="*/ 3416300 w 4119033"/>
              <a:gd name="connsiteY5" fmla="*/ 422803 h 443970"/>
              <a:gd name="connsiteX6" fmla="*/ 4119033 w 4119033"/>
              <a:gd name="connsiteY6" fmla="*/ 376237 h 443970"/>
              <a:gd name="connsiteX0" fmla="*/ 0 w 4119033"/>
              <a:gd name="connsiteY0" fmla="*/ 0 h 443970"/>
              <a:gd name="connsiteX1" fmla="*/ 700616 w 4119033"/>
              <a:gd name="connsiteY1" fmla="*/ 61382 h 443970"/>
              <a:gd name="connsiteX2" fmla="*/ 1370542 w 4119033"/>
              <a:gd name="connsiteY2" fmla="*/ 191029 h 443970"/>
              <a:gd name="connsiteX3" fmla="*/ 2059516 w 4119033"/>
              <a:gd name="connsiteY3" fmla="*/ 443970 h 443970"/>
              <a:gd name="connsiteX4" fmla="*/ 2730500 w 4119033"/>
              <a:gd name="connsiteY4" fmla="*/ 304269 h 443970"/>
              <a:gd name="connsiteX5" fmla="*/ 3416300 w 4119033"/>
              <a:gd name="connsiteY5" fmla="*/ 422803 h 443970"/>
              <a:gd name="connsiteX6" fmla="*/ 4119033 w 4119033"/>
              <a:gd name="connsiteY6" fmla="*/ 376237 h 443970"/>
              <a:gd name="connsiteX0" fmla="*/ 0 w 4119033"/>
              <a:gd name="connsiteY0" fmla="*/ 0 h 422803"/>
              <a:gd name="connsiteX1" fmla="*/ 700616 w 4119033"/>
              <a:gd name="connsiteY1" fmla="*/ 61382 h 422803"/>
              <a:gd name="connsiteX2" fmla="*/ 1370542 w 4119033"/>
              <a:gd name="connsiteY2" fmla="*/ 191029 h 422803"/>
              <a:gd name="connsiteX3" fmla="*/ 2062691 w 4119033"/>
              <a:gd name="connsiteY3" fmla="*/ 196320 h 422803"/>
              <a:gd name="connsiteX4" fmla="*/ 2730500 w 4119033"/>
              <a:gd name="connsiteY4" fmla="*/ 304269 h 422803"/>
              <a:gd name="connsiteX5" fmla="*/ 3416300 w 4119033"/>
              <a:gd name="connsiteY5" fmla="*/ 422803 h 422803"/>
              <a:gd name="connsiteX6" fmla="*/ 4119033 w 4119033"/>
              <a:gd name="connsiteY6" fmla="*/ 376237 h 422803"/>
              <a:gd name="connsiteX0" fmla="*/ 0 w 4119033"/>
              <a:gd name="connsiteY0" fmla="*/ 0 h 422803"/>
              <a:gd name="connsiteX1" fmla="*/ 700616 w 4119033"/>
              <a:gd name="connsiteY1" fmla="*/ 61382 h 422803"/>
              <a:gd name="connsiteX2" fmla="*/ 1370542 w 4119033"/>
              <a:gd name="connsiteY2" fmla="*/ 191029 h 422803"/>
              <a:gd name="connsiteX3" fmla="*/ 2062691 w 4119033"/>
              <a:gd name="connsiteY3" fmla="*/ 196320 h 422803"/>
              <a:gd name="connsiteX4" fmla="*/ 2735263 w 4119033"/>
              <a:gd name="connsiteY4" fmla="*/ 148694 h 422803"/>
              <a:gd name="connsiteX5" fmla="*/ 3416300 w 4119033"/>
              <a:gd name="connsiteY5" fmla="*/ 422803 h 422803"/>
              <a:gd name="connsiteX6" fmla="*/ 4119033 w 4119033"/>
              <a:gd name="connsiteY6" fmla="*/ 376237 h 422803"/>
              <a:gd name="connsiteX0" fmla="*/ 0 w 4119033"/>
              <a:gd name="connsiteY0" fmla="*/ 0 h 376237"/>
              <a:gd name="connsiteX1" fmla="*/ 700616 w 4119033"/>
              <a:gd name="connsiteY1" fmla="*/ 61382 h 376237"/>
              <a:gd name="connsiteX2" fmla="*/ 1370542 w 4119033"/>
              <a:gd name="connsiteY2" fmla="*/ 191029 h 376237"/>
              <a:gd name="connsiteX3" fmla="*/ 2062691 w 4119033"/>
              <a:gd name="connsiteY3" fmla="*/ 196320 h 376237"/>
              <a:gd name="connsiteX4" fmla="*/ 2735263 w 4119033"/>
              <a:gd name="connsiteY4" fmla="*/ 148694 h 376237"/>
              <a:gd name="connsiteX5" fmla="*/ 3408363 w 4119033"/>
              <a:gd name="connsiteY5" fmla="*/ 132291 h 376237"/>
              <a:gd name="connsiteX6" fmla="*/ 4119033 w 4119033"/>
              <a:gd name="connsiteY6" fmla="*/ 376237 h 376237"/>
              <a:gd name="connsiteX0" fmla="*/ 0 w 4111096"/>
              <a:gd name="connsiteY0" fmla="*/ 0 h 196320"/>
              <a:gd name="connsiteX1" fmla="*/ 700616 w 4111096"/>
              <a:gd name="connsiteY1" fmla="*/ 61382 h 196320"/>
              <a:gd name="connsiteX2" fmla="*/ 1370542 w 4111096"/>
              <a:gd name="connsiteY2" fmla="*/ 191029 h 196320"/>
              <a:gd name="connsiteX3" fmla="*/ 2062691 w 4111096"/>
              <a:gd name="connsiteY3" fmla="*/ 196320 h 196320"/>
              <a:gd name="connsiteX4" fmla="*/ 2735263 w 4111096"/>
              <a:gd name="connsiteY4" fmla="*/ 148694 h 196320"/>
              <a:gd name="connsiteX5" fmla="*/ 3408363 w 4111096"/>
              <a:gd name="connsiteY5" fmla="*/ 132291 h 196320"/>
              <a:gd name="connsiteX6" fmla="*/ 4111096 w 4111096"/>
              <a:gd name="connsiteY6" fmla="*/ 69850 h 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1096" h="196320">
                <a:moveTo>
                  <a:pt x="0" y="0"/>
                </a:moveTo>
                <a:lnTo>
                  <a:pt x="700616" y="61382"/>
                </a:lnTo>
                <a:lnTo>
                  <a:pt x="1370542" y="191029"/>
                </a:lnTo>
                <a:lnTo>
                  <a:pt x="2062691" y="196320"/>
                </a:lnTo>
                <a:lnTo>
                  <a:pt x="2735263" y="148694"/>
                </a:lnTo>
                <a:lnTo>
                  <a:pt x="3408363" y="132291"/>
                </a:lnTo>
                <a:lnTo>
                  <a:pt x="4111096" y="69850"/>
                </a:lnTo>
              </a:path>
            </a:pathLst>
          </a:custGeom>
          <a:noFill/>
          <a:ln w="19050">
            <a:solidFill>
              <a:srgbClr val="A5A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D11BF32D-989D-8FB1-2D26-0D9FA8FE0FC5}"/>
              </a:ext>
            </a:extLst>
          </p:cNvPr>
          <p:cNvSpPr/>
          <p:nvPr/>
        </p:nvSpPr>
        <p:spPr>
          <a:xfrm>
            <a:off x="1301945" y="4787563"/>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F64712E9-F2F4-1A71-8EE5-280E32EB6127}"/>
              </a:ext>
            </a:extLst>
          </p:cNvPr>
          <p:cNvSpPr/>
          <p:nvPr/>
        </p:nvSpPr>
        <p:spPr>
          <a:xfrm>
            <a:off x="1985099" y="4849118"/>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712781D2-C583-F061-1412-3AB4B92FE29E}"/>
              </a:ext>
            </a:extLst>
          </p:cNvPr>
          <p:cNvSpPr/>
          <p:nvPr/>
        </p:nvSpPr>
        <p:spPr>
          <a:xfrm>
            <a:off x="2668253" y="4982828"/>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3AFDA235-040E-185C-9CF1-0AE1267CE67D}"/>
              </a:ext>
            </a:extLst>
          </p:cNvPr>
          <p:cNvSpPr/>
          <p:nvPr/>
        </p:nvSpPr>
        <p:spPr>
          <a:xfrm>
            <a:off x="3351407" y="4988593"/>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B5386995-A8DD-C285-B570-C8FC9820E251}"/>
              </a:ext>
            </a:extLst>
          </p:cNvPr>
          <p:cNvSpPr/>
          <p:nvPr/>
        </p:nvSpPr>
        <p:spPr>
          <a:xfrm>
            <a:off x="4034561" y="4938854"/>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13F0225A-27C7-F2E9-304D-32C2E220F0EB}"/>
              </a:ext>
            </a:extLst>
          </p:cNvPr>
          <p:cNvSpPr/>
          <p:nvPr/>
        </p:nvSpPr>
        <p:spPr>
          <a:xfrm>
            <a:off x="4717715" y="4916775"/>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226B1F7A-A50E-64F9-FD81-741108EA1646}"/>
              </a:ext>
            </a:extLst>
          </p:cNvPr>
          <p:cNvSpPr/>
          <p:nvPr/>
        </p:nvSpPr>
        <p:spPr>
          <a:xfrm>
            <a:off x="5400869" y="4870499"/>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4" name="Group 203">
            <a:extLst>
              <a:ext uri="{FF2B5EF4-FFF2-40B4-BE49-F238E27FC236}">
                <a16:creationId xmlns:a16="http://schemas.microsoft.com/office/drawing/2014/main" id="{2F14369F-0663-A992-55C8-BB2CD09ABDD4}"/>
              </a:ext>
            </a:extLst>
          </p:cNvPr>
          <p:cNvGrpSpPr/>
          <p:nvPr/>
        </p:nvGrpSpPr>
        <p:grpSpPr>
          <a:xfrm>
            <a:off x="5400869" y="4815139"/>
            <a:ext cx="72000" cy="160337"/>
            <a:chOff x="8235829" y="4557183"/>
            <a:chExt cx="72000" cy="138796"/>
          </a:xfrm>
        </p:grpSpPr>
        <p:cxnSp>
          <p:nvCxnSpPr>
            <p:cNvPr id="205" name="Straight Connector 204">
              <a:extLst>
                <a:ext uri="{FF2B5EF4-FFF2-40B4-BE49-F238E27FC236}">
                  <a16:creationId xmlns:a16="http://schemas.microsoft.com/office/drawing/2014/main" id="{B130E350-32B6-0105-1FAC-CDCABAD78EDA}"/>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4CB187E9-FD6A-269F-F07C-7B02AFE0A9F1}"/>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AEA2C1A-23F8-9412-DC7C-47D442E74A90}"/>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922CE341-4438-A05F-F3EE-FA13DCE37BAE}"/>
              </a:ext>
            </a:extLst>
          </p:cNvPr>
          <p:cNvGrpSpPr/>
          <p:nvPr/>
        </p:nvGrpSpPr>
        <p:grpSpPr>
          <a:xfrm>
            <a:off x="4717711" y="4870701"/>
            <a:ext cx="72000" cy="169864"/>
            <a:chOff x="8235829" y="4557183"/>
            <a:chExt cx="72000" cy="138796"/>
          </a:xfrm>
        </p:grpSpPr>
        <p:cxnSp>
          <p:nvCxnSpPr>
            <p:cNvPr id="209" name="Straight Connector 208">
              <a:extLst>
                <a:ext uri="{FF2B5EF4-FFF2-40B4-BE49-F238E27FC236}">
                  <a16:creationId xmlns:a16="http://schemas.microsoft.com/office/drawing/2014/main" id="{928AE45B-9604-7EAD-B920-8298E7816B60}"/>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46357E9-EA6A-57DE-D7A2-D0157B3AD73B}"/>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AD6ACFFD-827A-1243-DEB5-5819E170E425}"/>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80E3A0CB-7CC6-456C-ED73-C73B5635FADF}"/>
              </a:ext>
            </a:extLst>
          </p:cNvPr>
          <p:cNvGrpSpPr/>
          <p:nvPr/>
        </p:nvGrpSpPr>
        <p:grpSpPr>
          <a:xfrm>
            <a:off x="4034553" y="4894515"/>
            <a:ext cx="72000" cy="163512"/>
            <a:chOff x="8235829" y="4557183"/>
            <a:chExt cx="72000" cy="138796"/>
          </a:xfrm>
        </p:grpSpPr>
        <p:cxnSp>
          <p:nvCxnSpPr>
            <p:cNvPr id="213" name="Straight Connector 212">
              <a:extLst>
                <a:ext uri="{FF2B5EF4-FFF2-40B4-BE49-F238E27FC236}">
                  <a16:creationId xmlns:a16="http://schemas.microsoft.com/office/drawing/2014/main" id="{D064C2BE-C434-91D0-DDFC-943CFEA20E0C}"/>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5F9BE27-785E-2905-7B58-784FB893C11E}"/>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571A59A-7E6B-270F-EABA-1DF340EC4A19}"/>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1AD6A0F5-B147-1C42-1758-9272F0EE0367}"/>
              </a:ext>
            </a:extLst>
          </p:cNvPr>
          <p:cNvGrpSpPr/>
          <p:nvPr/>
        </p:nvGrpSpPr>
        <p:grpSpPr>
          <a:xfrm>
            <a:off x="3351395" y="4940551"/>
            <a:ext cx="72000" cy="160338"/>
            <a:chOff x="8235829" y="4557183"/>
            <a:chExt cx="72000" cy="138796"/>
          </a:xfrm>
        </p:grpSpPr>
        <p:cxnSp>
          <p:nvCxnSpPr>
            <p:cNvPr id="217" name="Straight Connector 216">
              <a:extLst>
                <a:ext uri="{FF2B5EF4-FFF2-40B4-BE49-F238E27FC236}">
                  <a16:creationId xmlns:a16="http://schemas.microsoft.com/office/drawing/2014/main" id="{C9BD464E-71DD-2818-99F2-A08FBEBB8D39}"/>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6AB5B37-8552-AC51-6129-8014E6782274}"/>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F548ED54-76FD-E537-F99C-8EB44514577A}"/>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7BB5A961-F295-8E27-AB83-80F3E5F8A574}"/>
              </a:ext>
            </a:extLst>
          </p:cNvPr>
          <p:cNvGrpSpPr/>
          <p:nvPr/>
        </p:nvGrpSpPr>
        <p:grpSpPr>
          <a:xfrm>
            <a:off x="2668237" y="4932614"/>
            <a:ext cx="72000" cy="168275"/>
            <a:chOff x="8235829" y="4557183"/>
            <a:chExt cx="72000" cy="138796"/>
          </a:xfrm>
        </p:grpSpPr>
        <p:cxnSp>
          <p:nvCxnSpPr>
            <p:cNvPr id="221" name="Straight Connector 220">
              <a:extLst>
                <a:ext uri="{FF2B5EF4-FFF2-40B4-BE49-F238E27FC236}">
                  <a16:creationId xmlns:a16="http://schemas.microsoft.com/office/drawing/2014/main" id="{2329B7ED-7731-C16F-11CC-222DE82BD471}"/>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12239B8-A0C4-E86C-C830-57E7E8AF9F6C}"/>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D71E7E01-0621-17E9-FF9A-1FEE4B23797F}"/>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A39981B-2F84-C980-4BDB-123D424BCEEC}"/>
              </a:ext>
            </a:extLst>
          </p:cNvPr>
          <p:cNvGrpSpPr/>
          <p:nvPr/>
        </p:nvGrpSpPr>
        <p:grpSpPr>
          <a:xfrm>
            <a:off x="1985099" y="4805615"/>
            <a:ext cx="72000" cy="158750"/>
            <a:chOff x="8235829" y="4557183"/>
            <a:chExt cx="72000" cy="138796"/>
          </a:xfrm>
        </p:grpSpPr>
        <p:cxnSp>
          <p:nvCxnSpPr>
            <p:cNvPr id="225" name="Straight Connector 224">
              <a:extLst>
                <a:ext uri="{FF2B5EF4-FFF2-40B4-BE49-F238E27FC236}">
                  <a16:creationId xmlns:a16="http://schemas.microsoft.com/office/drawing/2014/main" id="{28A60CFF-DBB4-DCB2-EDC3-40E8A9746EF7}"/>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F03332DE-0A8B-3770-CF44-2B37ED0C3772}"/>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8308EA5-0ED3-C25E-7200-69041754BF1A}"/>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B3B727D1-6111-9D43-34D5-99DD79659255}"/>
              </a:ext>
            </a:extLst>
          </p:cNvPr>
          <p:cNvGrpSpPr/>
          <p:nvPr/>
        </p:nvGrpSpPr>
        <p:grpSpPr>
          <a:xfrm>
            <a:off x="11143174" y="2756150"/>
            <a:ext cx="72000" cy="147639"/>
            <a:chOff x="8235829" y="4557183"/>
            <a:chExt cx="72000" cy="138796"/>
          </a:xfrm>
        </p:grpSpPr>
        <p:cxnSp>
          <p:nvCxnSpPr>
            <p:cNvPr id="229" name="Straight Connector 228">
              <a:extLst>
                <a:ext uri="{FF2B5EF4-FFF2-40B4-BE49-F238E27FC236}">
                  <a16:creationId xmlns:a16="http://schemas.microsoft.com/office/drawing/2014/main" id="{64353615-C0F0-DC2A-3EA8-29444C606803}"/>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78AFDA-8AEC-2E85-2720-A80667AFB31F}"/>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DC88FFFF-04E7-35FC-8388-74C20341E539}"/>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C2D2BE2A-0E82-55A1-8C69-82DA11D64A4E}"/>
              </a:ext>
            </a:extLst>
          </p:cNvPr>
          <p:cNvGrpSpPr/>
          <p:nvPr/>
        </p:nvGrpSpPr>
        <p:grpSpPr>
          <a:xfrm>
            <a:off x="10460016" y="2827589"/>
            <a:ext cx="72000" cy="144462"/>
            <a:chOff x="8235829" y="4557183"/>
            <a:chExt cx="72000" cy="138796"/>
          </a:xfrm>
        </p:grpSpPr>
        <p:cxnSp>
          <p:nvCxnSpPr>
            <p:cNvPr id="233" name="Straight Connector 232">
              <a:extLst>
                <a:ext uri="{FF2B5EF4-FFF2-40B4-BE49-F238E27FC236}">
                  <a16:creationId xmlns:a16="http://schemas.microsoft.com/office/drawing/2014/main" id="{6295D161-440D-2A02-5D33-D32189DC96EF}"/>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5D1EF8F-13E7-F69D-003A-5C3BAA3D23F5}"/>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A58923F-9C5D-356B-F29A-DF5A54846C60}"/>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2AB4DE6C-2161-898E-E214-3A91A813E89A}"/>
              </a:ext>
            </a:extLst>
          </p:cNvPr>
          <p:cNvGrpSpPr/>
          <p:nvPr/>
        </p:nvGrpSpPr>
        <p:grpSpPr>
          <a:xfrm>
            <a:off x="9776858" y="2796370"/>
            <a:ext cx="72000" cy="137581"/>
            <a:chOff x="8235829" y="4557183"/>
            <a:chExt cx="72000" cy="138796"/>
          </a:xfrm>
        </p:grpSpPr>
        <p:cxnSp>
          <p:nvCxnSpPr>
            <p:cNvPr id="237" name="Straight Connector 236">
              <a:extLst>
                <a:ext uri="{FF2B5EF4-FFF2-40B4-BE49-F238E27FC236}">
                  <a16:creationId xmlns:a16="http://schemas.microsoft.com/office/drawing/2014/main" id="{27397A9E-8D86-2D30-D793-4F1B21753E2D}"/>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EEF4A46-7B86-53FE-360F-0986050BEC3F}"/>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7442E79-4932-E982-3A92-6ABA04665038}"/>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6146736C-1493-3F21-A5B5-80D05286A8C7}"/>
              </a:ext>
            </a:extLst>
          </p:cNvPr>
          <p:cNvGrpSpPr/>
          <p:nvPr/>
        </p:nvGrpSpPr>
        <p:grpSpPr>
          <a:xfrm>
            <a:off x="9093700" y="2810126"/>
            <a:ext cx="72000" cy="145798"/>
            <a:chOff x="8235829" y="4557183"/>
            <a:chExt cx="72000" cy="138796"/>
          </a:xfrm>
        </p:grpSpPr>
        <p:cxnSp>
          <p:nvCxnSpPr>
            <p:cNvPr id="241" name="Straight Connector 240">
              <a:extLst>
                <a:ext uri="{FF2B5EF4-FFF2-40B4-BE49-F238E27FC236}">
                  <a16:creationId xmlns:a16="http://schemas.microsoft.com/office/drawing/2014/main" id="{CC307D92-7160-A0D7-2BBD-5AE406B7EBEF}"/>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0C27327C-C24A-5FE8-496B-7DF37DFAFDDA}"/>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F250EE9-78CF-2BC2-4064-D890A03A9957}"/>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161462FC-F4E4-3D8A-0949-420A27D502A3}"/>
              </a:ext>
            </a:extLst>
          </p:cNvPr>
          <p:cNvGrpSpPr/>
          <p:nvPr/>
        </p:nvGrpSpPr>
        <p:grpSpPr>
          <a:xfrm>
            <a:off x="8410542" y="2821623"/>
            <a:ext cx="72000" cy="139316"/>
            <a:chOff x="8235829" y="4557183"/>
            <a:chExt cx="72000" cy="138796"/>
          </a:xfrm>
        </p:grpSpPr>
        <p:cxnSp>
          <p:nvCxnSpPr>
            <p:cNvPr id="245" name="Straight Connector 244">
              <a:extLst>
                <a:ext uri="{FF2B5EF4-FFF2-40B4-BE49-F238E27FC236}">
                  <a16:creationId xmlns:a16="http://schemas.microsoft.com/office/drawing/2014/main" id="{4DC6ED3F-C0C5-B380-EF52-C9D39652E67A}"/>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E19E1D5-32DC-94BD-6EF1-6B8603EDA4CC}"/>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98F77E6-C0F2-0EE3-2120-ACFFF7879E67}"/>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D32A0A0D-5EF6-C9ED-0A20-063805012E50}"/>
              </a:ext>
            </a:extLst>
          </p:cNvPr>
          <p:cNvGrpSpPr/>
          <p:nvPr/>
        </p:nvGrpSpPr>
        <p:grpSpPr>
          <a:xfrm>
            <a:off x="7727404" y="2729164"/>
            <a:ext cx="72000" cy="133350"/>
            <a:chOff x="8235829" y="4557183"/>
            <a:chExt cx="72000" cy="138796"/>
          </a:xfrm>
        </p:grpSpPr>
        <p:cxnSp>
          <p:nvCxnSpPr>
            <p:cNvPr id="249" name="Straight Connector 248">
              <a:extLst>
                <a:ext uri="{FF2B5EF4-FFF2-40B4-BE49-F238E27FC236}">
                  <a16:creationId xmlns:a16="http://schemas.microsoft.com/office/drawing/2014/main" id="{713AAD1E-3985-FAA2-A835-F79261CA11AB}"/>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B2B71635-7861-87C8-8F27-315F2A4AAD6A}"/>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116DAA15-0237-385B-75D8-884688EB1DA5}"/>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sp>
        <p:nvSpPr>
          <p:cNvPr id="252" name="Freeform: Shape 251">
            <a:extLst>
              <a:ext uri="{FF2B5EF4-FFF2-40B4-BE49-F238E27FC236}">
                <a16:creationId xmlns:a16="http://schemas.microsoft.com/office/drawing/2014/main" id="{23DC6570-0CC0-A437-18B5-326CFC6F87A8}"/>
              </a:ext>
            </a:extLst>
          </p:cNvPr>
          <p:cNvSpPr/>
          <p:nvPr/>
        </p:nvSpPr>
        <p:spPr>
          <a:xfrm>
            <a:off x="6787441" y="2418458"/>
            <a:ext cx="12711" cy="1229176"/>
          </a:xfrm>
          <a:custGeom>
            <a:avLst/>
            <a:gdLst>
              <a:gd name="connsiteX0" fmla="*/ 0 w 12711"/>
              <a:gd name="connsiteY0" fmla="*/ 2707901 h 2707901"/>
              <a:gd name="connsiteX1" fmla="*/ 0 w 12711"/>
              <a:gd name="connsiteY1" fmla="*/ 0 h 2707901"/>
            </a:gdLst>
            <a:ahLst/>
            <a:cxnLst>
              <a:cxn ang="0">
                <a:pos x="connsiteX0" y="connsiteY0"/>
              </a:cxn>
              <a:cxn ang="0">
                <a:pos x="connsiteX1" y="connsiteY1"/>
              </a:cxn>
            </a:cxnLst>
            <a:rect l="l" t="t" r="r" b="b"/>
            <a:pathLst>
              <a:path w="12711" h="2707901">
                <a:moveTo>
                  <a:pt x="0" y="2707901"/>
                </a:moveTo>
                <a:lnTo>
                  <a:pt x="0" y="0"/>
                </a:lnTo>
              </a:path>
            </a:pathLst>
          </a:custGeom>
          <a:ln w="10166" cap="sq">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9796522F-9BDA-6CC3-D1D9-FBEDA1E8A206}"/>
              </a:ext>
            </a:extLst>
          </p:cNvPr>
          <p:cNvSpPr/>
          <p:nvPr/>
        </p:nvSpPr>
        <p:spPr>
          <a:xfrm>
            <a:off x="6715365" y="2469258"/>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F9A53EE4-975F-BE0F-6144-1C761741BF9B}"/>
              </a:ext>
            </a:extLst>
          </p:cNvPr>
          <p:cNvSpPr/>
          <p:nvPr/>
        </p:nvSpPr>
        <p:spPr>
          <a:xfrm>
            <a:off x="6787441" y="3648846"/>
            <a:ext cx="4788000" cy="577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 name="TextBox 254">
            <a:extLst>
              <a:ext uri="{FF2B5EF4-FFF2-40B4-BE49-F238E27FC236}">
                <a16:creationId xmlns:a16="http://schemas.microsoft.com/office/drawing/2014/main" id="{2EA70960-4AF9-D8C1-8D9F-A5CBEDC5D1D2}"/>
              </a:ext>
            </a:extLst>
          </p:cNvPr>
          <p:cNvSpPr txBox="1"/>
          <p:nvPr/>
        </p:nvSpPr>
        <p:spPr>
          <a:xfrm>
            <a:off x="6435602" y="2407703"/>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56" name="TextBox 255">
            <a:extLst>
              <a:ext uri="{FF2B5EF4-FFF2-40B4-BE49-F238E27FC236}">
                <a16:creationId xmlns:a16="http://schemas.microsoft.com/office/drawing/2014/main" id="{2F379328-3422-0B1B-F831-775F76BB99C6}"/>
              </a:ext>
            </a:extLst>
          </p:cNvPr>
          <p:cNvSpPr txBox="1"/>
          <p:nvPr/>
        </p:nvSpPr>
        <p:spPr>
          <a:xfrm rot="16200000">
            <a:off x="5708125" y="2971283"/>
            <a:ext cx="134243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 mean CFB (SE)</a:t>
            </a:r>
          </a:p>
        </p:txBody>
      </p:sp>
      <p:sp>
        <p:nvSpPr>
          <p:cNvPr id="257" name="Freeform: Shape 256">
            <a:extLst>
              <a:ext uri="{FF2B5EF4-FFF2-40B4-BE49-F238E27FC236}">
                <a16:creationId xmlns:a16="http://schemas.microsoft.com/office/drawing/2014/main" id="{80FB8BCD-9035-5D07-BBBC-8C6C7CFDBF91}"/>
              </a:ext>
            </a:extLst>
          </p:cNvPr>
          <p:cNvSpPr/>
          <p:nvPr/>
        </p:nvSpPr>
        <p:spPr>
          <a:xfrm>
            <a:off x="6715365" y="2583177"/>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TextBox 257">
            <a:extLst>
              <a:ext uri="{FF2B5EF4-FFF2-40B4-BE49-F238E27FC236}">
                <a16:creationId xmlns:a16="http://schemas.microsoft.com/office/drawing/2014/main" id="{714EA2B2-77F9-D9B4-E61E-A0B0DA5B1131}"/>
              </a:ext>
            </a:extLst>
          </p:cNvPr>
          <p:cNvSpPr txBox="1"/>
          <p:nvPr/>
        </p:nvSpPr>
        <p:spPr>
          <a:xfrm>
            <a:off x="6435602" y="2521622"/>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259" name="Freeform: Shape 258">
            <a:extLst>
              <a:ext uri="{FF2B5EF4-FFF2-40B4-BE49-F238E27FC236}">
                <a16:creationId xmlns:a16="http://schemas.microsoft.com/office/drawing/2014/main" id="{CBF7848F-21EF-0D3F-EA64-380D3E6FABC8}"/>
              </a:ext>
            </a:extLst>
          </p:cNvPr>
          <p:cNvSpPr/>
          <p:nvPr/>
        </p:nvSpPr>
        <p:spPr>
          <a:xfrm>
            <a:off x="6715365" y="2697096"/>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TextBox 259">
            <a:extLst>
              <a:ext uri="{FF2B5EF4-FFF2-40B4-BE49-F238E27FC236}">
                <a16:creationId xmlns:a16="http://schemas.microsoft.com/office/drawing/2014/main" id="{F69CE40B-577E-ADA0-DC5E-3C160FBE9692}"/>
              </a:ext>
            </a:extLst>
          </p:cNvPr>
          <p:cNvSpPr txBox="1"/>
          <p:nvPr/>
        </p:nvSpPr>
        <p:spPr>
          <a:xfrm>
            <a:off x="6435602" y="2635541"/>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sp>
        <p:nvSpPr>
          <p:cNvPr id="261" name="Freeform: Shape 260">
            <a:extLst>
              <a:ext uri="{FF2B5EF4-FFF2-40B4-BE49-F238E27FC236}">
                <a16:creationId xmlns:a16="http://schemas.microsoft.com/office/drawing/2014/main" id="{11D60BE7-B88E-F8C1-DB3E-1ED89B7336EC}"/>
              </a:ext>
            </a:extLst>
          </p:cNvPr>
          <p:cNvSpPr/>
          <p:nvPr/>
        </p:nvSpPr>
        <p:spPr>
          <a:xfrm>
            <a:off x="6715365" y="2811015"/>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TextBox 261">
            <a:extLst>
              <a:ext uri="{FF2B5EF4-FFF2-40B4-BE49-F238E27FC236}">
                <a16:creationId xmlns:a16="http://schemas.microsoft.com/office/drawing/2014/main" id="{22922FF3-7761-7C3C-D067-DB0AA568207C}"/>
              </a:ext>
            </a:extLst>
          </p:cNvPr>
          <p:cNvSpPr txBox="1"/>
          <p:nvPr/>
        </p:nvSpPr>
        <p:spPr>
          <a:xfrm>
            <a:off x="6435602" y="2749460"/>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263" name="Freeform: Shape 262">
            <a:extLst>
              <a:ext uri="{FF2B5EF4-FFF2-40B4-BE49-F238E27FC236}">
                <a16:creationId xmlns:a16="http://schemas.microsoft.com/office/drawing/2014/main" id="{89201EE9-03FC-CB06-A13F-4904C8278362}"/>
              </a:ext>
            </a:extLst>
          </p:cNvPr>
          <p:cNvSpPr/>
          <p:nvPr/>
        </p:nvSpPr>
        <p:spPr>
          <a:xfrm>
            <a:off x="6715365" y="2924934"/>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TextBox 263">
            <a:extLst>
              <a:ext uri="{FF2B5EF4-FFF2-40B4-BE49-F238E27FC236}">
                <a16:creationId xmlns:a16="http://schemas.microsoft.com/office/drawing/2014/main" id="{9C567D07-4999-CFBF-224F-64C7E0047C1C}"/>
              </a:ext>
            </a:extLst>
          </p:cNvPr>
          <p:cNvSpPr txBox="1"/>
          <p:nvPr/>
        </p:nvSpPr>
        <p:spPr>
          <a:xfrm>
            <a:off x="6435602" y="2863379"/>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265" name="Freeform: Shape 264">
            <a:extLst>
              <a:ext uri="{FF2B5EF4-FFF2-40B4-BE49-F238E27FC236}">
                <a16:creationId xmlns:a16="http://schemas.microsoft.com/office/drawing/2014/main" id="{68818FD7-C854-46E5-457F-28FDDA3491EB}"/>
              </a:ext>
            </a:extLst>
          </p:cNvPr>
          <p:cNvSpPr/>
          <p:nvPr/>
        </p:nvSpPr>
        <p:spPr>
          <a:xfrm>
            <a:off x="6715365" y="3038853"/>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TextBox 265">
            <a:extLst>
              <a:ext uri="{FF2B5EF4-FFF2-40B4-BE49-F238E27FC236}">
                <a16:creationId xmlns:a16="http://schemas.microsoft.com/office/drawing/2014/main" id="{0CAF7323-83B6-C848-4204-38AA731AC293}"/>
              </a:ext>
            </a:extLst>
          </p:cNvPr>
          <p:cNvSpPr txBox="1"/>
          <p:nvPr/>
        </p:nvSpPr>
        <p:spPr>
          <a:xfrm>
            <a:off x="6435602" y="2977298"/>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267" name="Freeform: Shape 266">
            <a:extLst>
              <a:ext uri="{FF2B5EF4-FFF2-40B4-BE49-F238E27FC236}">
                <a16:creationId xmlns:a16="http://schemas.microsoft.com/office/drawing/2014/main" id="{78A67EB8-58B5-C8A3-717E-144B6E8E0A14}"/>
              </a:ext>
            </a:extLst>
          </p:cNvPr>
          <p:cNvSpPr/>
          <p:nvPr/>
        </p:nvSpPr>
        <p:spPr>
          <a:xfrm>
            <a:off x="6715365" y="3152772"/>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2C884AEA-8FFF-54CF-F709-B76C776B2069}"/>
              </a:ext>
            </a:extLst>
          </p:cNvPr>
          <p:cNvSpPr txBox="1"/>
          <p:nvPr/>
        </p:nvSpPr>
        <p:spPr>
          <a:xfrm>
            <a:off x="6435602" y="3091217"/>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69" name="Freeform: Shape 268">
            <a:extLst>
              <a:ext uri="{FF2B5EF4-FFF2-40B4-BE49-F238E27FC236}">
                <a16:creationId xmlns:a16="http://schemas.microsoft.com/office/drawing/2014/main" id="{0BE50C7A-A1E7-2A22-7248-0E428935067A}"/>
              </a:ext>
            </a:extLst>
          </p:cNvPr>
          <p:cNvSpPr/>
          <p:nvPr/>
        </p:nvSpPr>
        <p:spPr>
          <a:xfrm>
            <a:off x="6715365" y="3266691"/>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A09003E3-7318-486B-D68C-F73357582C5C}"/>
              </a:ext>
            </a:extLst>
          </p:cNvPr>
          <p:cNvSpPr txBox="1"/>
          <p:nvPr/>
        </p:nvSpPr>
        <p:spPr>
          <a:xfrm>
            <a:off x="6435602" y="3205136"/>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271" name="Freeform: Shape 270">
            <a:extLst>
              <a:ext uri="{FF2B5EF4-FFF2-40B4-BE49-F238E27FC236}">
                <a16:creationId xmlns:a16="http://schemas.microsoft.com/office/drawing/2014/main" id="{0357C95A-6757-C78E-3D38-EB574F970690}"/>
              </a:ext>
            </a:extLst>
          </p:cNvPr>
          <p:cNvSpPr/>
          <p:nvPr/>
        </p:nvSpPr>
        <p:spPr>
          <a:xfrm>
            <a:off x="6715365" y="3380610"/>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TextBox 271">
            <a:extLst>
              <a:ext uri="{FF2B5EF4-FFF2-40B4-BE49-F238E27FC236}">
                <a16:creationId xmlns:a16="http://schemas.microsoft.com/office/drawing/2014/main" id="{775EF138-8571-FEAF-5907-8F9BFFE23659}"/>
              </a:ext>
            </a:extLst>
          </p:cNvPr>
          <p:cNvSpPr txBox="1"/>
          <p:nvPr/>
        </p:nvSpPr>
        <p:spPr>
          <a:xfrm>
            <a:off x="6435602" y="3319055"/>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273" name="Freeform: Shape 272">
            <a:extLst>
              <a:ext uri="{FF2B5EF4-FFF2-40B4-BE49-F238E27FC236}">
                <a16:creationId xmlns:a16="http://schemas.microsoft.com/office/drawing/2014/main" id="{3CB3981B-3F29-32EB-3316-23F133D050EC}"/>
              </a:ext>
            </a:extLst>
          </p:cNvPr>
          <p:cNvSpPr/>
          <p:nvPr/>
        </p:nvSpPr>
        <p:spPr>
          <a:xfrm>
            <a:off x="6715365" y="3494529"/>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TextBox 273">
            <a:extLst>
              <a:ext uri="{FF2B5EF4-FFF2-40B4-BE49-F238E27FC236}">
                <a16:creationId xmlns:a16="http://schemas.microsoft.com/office/drawing/2014/main" id="{62F67E84-9EFB-F62D-708C-3457B04429DD}"/>
              </a:ext>
            </a:extLst>
          </p:cNvPr>
          <p:cNvSpPr txBox="1"/>
          <p:nvPr/>
        </p:nvSpPr>
        <p:spPr>
          <a:xfrm>
            <a:off x="6435602" y="3432974"/>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sp>
        <p:nvSpPr>
          <p:cNvPr id="275" name="Freeform: Shape 274">
            <a:extLst>
              <a:ext uri="{FF2B5EF4-FFF2-40B4-BE49-F238E27FC236}">
                <a16:creationId xmlns:a16="http://schemas.microsoft.com/office/drawing/2014/main" id="{E6C04CF3-BCC0-F7A2-82EB-46182C689F76}"/>
              </a:ext>
            </a:extLst>
          </p:cNvPr>
          <p:cNvSpPr/>
          <p:nvPr/>
        </p:nvSpPr>
        <p:spPr>
          <a:xfrm>
            <a:off x="6715365" y="3608449"/>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TextBox 275">
            <a:extLst>
              <a:ext uri="{FF2B5EF4-FFF2-40B4-BE49-F238E27FC236}">
                <a16:creationId xmlns:a16="http://schemas.microsoft.com/office/drawing/2014/main" id="{E573F83B-C1BB-8075-7BCB-C39A952638C9}"/>
              </a:ext>
            </a:extLst>
          </p:cNvPr>
          <p:cNvSpPr txBox="1"/>
          <p:nvPr/>
        </p:nvSpPr>
        <p:spPr>
          <a:xfrm>
            <a:off x="6435602" y="3546894"/>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cxnSp>
        <p:nvCxnSpPr>
          <p:cNvPr id="277" name="Straight Connector 276">
            <a:extLst>
              <a:ext uri="{FF2B5EF4-FFF2-40B4-BE49-F238E27FC236}">
                <a16:creationId xmlns:a16="http://schemas.microsoft.com/office/drawing/2014/main" id="{A9221267-7F3A-2DEC-BA99-805A880F20BB}"/>
              </a:ext>
            </a:extLst>
          </p:cNvPr>
          <p:cNvCxnSpPr/>
          <p:nvPr/>
        </p:nvCxnSpPr>
        <p:spPr>
          <a:xfrm>
            <a:off x="7080251" y="3648846"/>
            <a:ext cx="0" cy="72000"/>
          </a:xfrm>
          <a:prstGeom prst="line">
            <a:avLst/>
          </a:prstGeom>
          <a:ln w="10166" cap="flat">
            <a:solidFill>
              <a:srgbClr val="231F20"/>
            </a:solidFill>
            <a:prstDash val="solid"/>
            <a:miter/>
          </a:ln>
        </p:spPr>
      </p:cxnSp>
      <p:sp>
        <p:nvSpPr>
          <p:cNvPr id="278" name="TextBox 277">
            <a:extLst>
              <a:ext uri="{FF2B5EF4-FFF2-40B4-BE49-F238E27FC236}">
                <a16:creationId xmlns:a16="http://schemas.microsoft.com/office/drawing/2014/main" id="{747A131E-AAC8-919D-FDFC-B924B6098133}"/>
              </a:ext>
            </a:extLst>
          </p:cNvPr>
          <p:cNvSpPr txBox="1"/>
          <p:nvPr/>
        </p:nvSpPr>
        <p:spPr>
          <a:xfrm>
            <a:off x="6882280" y="3722432"/>
            <a:ext cx="395941"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p:txBody>
      </p:sp>
      <p:cxnSp>
        <p:nvCxnSpPr>
          <p:cNvPr id="279" name="Straight Connector 278">
            <a:extLst>
              <a:ext uri="{FF2B5EF4-FFF2-40B4-BE49-F238E27FC236}">
                <a16:creationId xmlns:a16="http://schemas.microsoft.com/office/drawing/2014/main" id="{D13B161D-91F5-51C8-B8BA-92B63AE8ABC9}"/>
              </a:ext>
            </a:extLst>
          </p:cNvPr>
          <p:cNvCxnSpPr/>
          <p:nvPr/>
        </p:nvCxnSpPr>
        <p:spPr>
          <a:xfrm>
            <a:off x="7763404" y="3648846"/>
            <a:ext cx="0" cy="72000"/>
          </a:xfrm>
          <a:prstGeom prst="line">
            <a:avLst/>
          </a:prstGeom>
          <a:ln w="10166" cap="flat">
            <a:solidFill>
              <a:srgbClr val="231F20"/>
            </a:solidFill>
            <a:prstDash val="solid"/>
            <a:miter/>
          </a:ln>
        </p:spPr>
      </p:cxnSp>
      <p:sp>
        <p:nvSpPr>
          <p:cNvPr id="280" name="TextBox 279">
            <a:extLst>
              <a:ext uri="{FF2B5EF4-FFF2-40B4-BE49-F238E27FC236}">
                <a16:creationId xmlns:a16="http://schemas.microsoft.com/office/drawing/2014/main" id="{6EFA0012-EEE6-1EE6-6284-789B33E66978}"/>
              </a:ext>
            </a:extLst>
          </p:cNvPr>
          <p:cNvSpPr txBox="1"/>
          <p:nvPr/>
        </p:nvSpPr>
        <p:spPr>
          <a:xfrm>
            <a:off x="7588677" y="3722432"/>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5</a:t>
            </a:r>
          </a:p>
        </p:txBody>
      </p:sp>
      <p:cxnSp>
        <p:nvCxnSpPr>
          <p:cNvPr id="281" name="Straight Connector 280">
            <a:extLst>
              <a:ext uri="{FF2B5EF4-FFF2-40B4-BE49-F238E27FC236}">
                <a16:creationId xmlns:a16="http://schemas.microsoft.com/office/drawing/2014/main" id="{889D1769-640E-A3B3-4658-FFA67AB18DD6}"/>
              </a:ext>
            </a:extLst>
          </p:cNvPr>
          <p:cNvCxnSpPr/>
          <p:nvPr/>
        </p:nvCxnSpPr>
        <p:spPr>
          <a:xfrm>
            <a:off x="8446557" y="3648846"/>
            <a:ext cx="0" cy="72000"/>
          </a:xfrm>
          <a:prstGeom prst="line">
            <a:avLst/>
          </a:prstGeom>
          <a:ln w="10166" cap="flat">
            <a:solidFill>
              <a:srgbClr val="231F20"/>
            </a:solidFill>
            <a:prstDash val="solid"/>
            <a:miter/>
          </a:ln>
        </p:spPr>
      </p:cxnSp>
      <p:sp>
        <p:nvSpPr>
          <p:cNvPr id="282" name="TextBox 281">
            <a:extLst>
              <a:ext uri="{FF2B5EF4-FFF2-40B4-BE49-F238E27FC236}">
                <a16:creationId xmlns:a16="http://schemas.microsoft.com/office/drawing/2014/main" id="{49FF7306-25A4-17BD-BCF9-B242DE667855}"/>
              </a:ext>
            </a:extLst>
          </p:cNvPr>
          <p:cNvSpPr txBox="1"/>
          <p:nvPr/>
        </p:nvSpPr>
        <p:spPr>
          <a:xfrm>
            <a:off x="8271829" y="3722432"/>
            <a:ext cx="349456"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9</a:t>
            </a:r>
          </a:p>
        </p:txBody>
      </p:sp>
      <p:cxnSp>
        <p:nvCxnSpPr>
          <p:cNvPr id="283" name="Straight Connector 282">
            <a:extLst>
              <a:ext uri="{FF2B5EF4-FFF2-40B4-BE49-F238E27FC236}">
                <a16:creationId xmlns:a16="http://schemas.microsoft.com/office/drawing/2014/main" id="{314E2ADE-0CFB-A572-D660-39C51A30F904}"/>
              </a:ext>
            </a:extLst>
          </p:cNvPr>
          <p:cNvCxnSpPr/>
          <p:nvPr/>
        </p:nvCxnSpPr>
        <p:spPr>
          <a:xfrm>
            <a:off x="9129710" y="3648846"/>
            <a:ext cx="0" cy="72000"/>
          </a:xfrm>
          <a:prstGeom prst="line">
            <a:avLst/>
          </a:prstGeom>
          <a:ln w="10166" cap="flat">
            <a:solidFill>
              <a:srgbClr val="231F20"/>
            </a:solidFill>
            <a:prstDash val="solid"/>
            <a:miter/>
          </a:ln>
        </p:spPr>
      </p:cxnSp>
      <p:sp>
        <p:nvSpPr>
          <p:cNvPr id="284" name="TextBox 283">
            <a:extLst>
              <a:ext uri="{FF2B5EF4-FFF2-40B4-BE49-F238E27FC236}">
                <a16:creationId xmlns:a16="http://schemas.microsoft.com/office/drawing/2014/main" id="{0F760B82-8597-BF62-AFCA-C94B95B6DBF6}"/>
              </a:ext>
            </a:extLst>
          </p:cNvPr>
          <p:cNvSpPr txBox="1"/>
          <p:nvPr/>
        </p:nvSpPr>
        <p:spPr>
          <a:xfrm>
            <a:off x="8926128" y="3722432"/>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13</a:t>
            </a:r>
          </a:p>
        </p:txBody>
      </p:sp>
      <p:cxnSp>
        <p:nvCxnSpPr>
          <p:cNvPr id="285" name="Straight Connector 284">
            <a:extLst>
              <a:ext uri="{FF2B5EF4-FFF2-40B4-BE49-F238E27FC236}">
                <a16:creationId xmlns:a16="http://schemas.microsoft.com/office/drawing/2014/main" id="{455031E3-1A89-8090-44FF-F34D45C839F3}"/>
              </a:ext>
            </a:extLst>
          </p:cNvPr>
          <p:cNvCxnSpPr/>
          <p:nvPr/>
        </p:nvCxnSpPr>
        <p:spPr>
          <a:xfrm>
            <a:off x="9812863" y="3648846"/>
            <a:ext cx="0" cy="72000"/>
          </a:xfrm>
          <a:prstGeom prst="line">
            <a:avLst/>
          </a:prstGeom>
          <a:ln w="10166" cap="flat">
            <a:solidFill>
              <a:srgbClr val="231F20"/>
            </a:solidFill>
            <a:prstDash val="solid"/>
            <a:miter/>
          </a:ln>
        </p:spPr>
      </p:cxnSp>
      <p:sp>
        <p:nvSpPr>
          <p:cNvPr id="286" name="TextBox 285">
            <a:extLst>
              <a:ext uri="{FF2B5EF4-FFF2-40B4-BE49-F238E27FC236}">
                <a16:creationId xmlns:a16="http://schemas.microsoft.com/office/drawing/2014/main" id="{F4D54A59-D50F-27C7-F454-A2FE25500A5C}"/>
              </a:ext>
            </a:extLst>
          </p:cNvPr>
          <p:cNvSpPr txBox="1"/>
          <p:nvPr/>
        </p:nvSpPr>
        <p:spPr>
          <a:xfrm>
            <a:off x="9609281" y="3722432"/>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17</a:t>
            </a:r>
          </a:p>
        </p:txBody>
      </p:sp>
      <p:cxnSp>
        <p:nvCxnSpPr>
          <p:cNvPr id="287" name="Straight Connector 286">
            <a:extLst>
              <a:ext uri="{FF2B5EF4-FFF2-40B4-BE49-F238E27FC236}">
                <a16:creationId xmlns:a16="http://schemas.microsoft.com/office/drawing/2014/main" id="{078CBDE3-B6CA-A330-B1DE-324978956C17}"/>
              </a:ext>
            </a:extLst>
          </p:cNvPr>
          <p:cNvCxnSpPr/>
          <p:nvPr/>
        </p:nvCxnSpPr>
        <p:spPr>
          <a:xfrm>
            <a:off x="10496016" y="3648846"/>
            <a:ext cx="0" cy="72000"/>
          </a:xfrm>
          <a:prstGeom prst="line">
            <a:avLst/>
          </a:prstGeom>
          <a:ln w="10166" cap="flat">
            <a:solidFill>
              <a:srgbClr val="231F20"/>
            </a:solidFill>
            <a:prstDash val="solid"/>
            <a:miter/>
          </a:ln>
        </p:spPr>
      </p:cxnSp>
      <p:sp>
        <p:nvSpPr>
          <p:cNvPr id="288" name="TextBox 287">
            <a:extLst>
              <a:ext uri="{FF2B5EF4-FFF2-40B4-BE49-F238E27FC236}">
                <a16:creationId xmlns:a16="http://schemas.microsoft.com/office/drawing/2014/main" id="{B193F4A7-E17B-45E8-265E-D251309DA1F7}"/>
              </a:ext>
            </a:extLst>
          </p:cNvPr>
          <p:cNvSpPr txBox="1"/>
          <p:nvPr/>
        </p:nvSpPr>
        <p:spPr>
          <a:xfrm>
            <a:off x="10292434" y="3722432"/>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21</a:t>
            </a:r>
          </a:p>
        </p:txBody>
      </p:sp>
      <p:cxnSp>
        <p:nvCxnSpPr>
          <p:cNvPr id="289" name="Straight Connector 288">
            <a:extLst>
              <a:ext uri="{FF2B5EF4-FFF2-40B4-BE49-F238E27FC236}">
                <a16:creationId xmlns:a16="http://schemas.microsoft.com/office/drawing/2014/main" id="{C7A20F57-5646-2D0A-38C9-641291A0DFFD}"/>
              </a:ext>
            </a:extLst>
          </p:cNvPr>
          <p:cNvCxnSpPr/>
          <p:nvPr/>
        </p:nvCxnSpPr>
        <p:spPr>
          <a:xfrm>
            <a:off x="11179171" y="3648846"/>
            <a:ext cx="0" cy="72000"/>
          </a:xfrm>
          <a:prstGeom prst="line">
            <a:avLst/>
          </a:prstGeom>
          <a:ln w="10166" cap="flat">
            <a:solidFill>
              <a:srgbClr val="231F20"/>
            </a:solidFill>
            <a:prstDash val="solid"/>
            <a:miter/>
          </a:ln>
        </p:spPr>
      </p:cxnSp>
      <p:sp>
        <p:nvSpPr>
          <p:cNvPr id="290" name="TextBox 289">
            <a:extLst>
              <a:ext uri="{FF2B5EF4-FFF2-40B4-BE49-F238E27FC236}">
                <a16:creationId xmlns:a16="http://schemas.microsoft.com/office/drawing/2014/main" id="{33124E85-7C4E-6454-C135-4ADC528A0A17}"/>
              </a:ext>
            </a:extLst>
          </p:cNvPr>
          <p:cNvSpPr txBox="1"/>
          <p:nvPr/>
        </p:nvSpPr>
        <p:spPr>
          <a:xfrm>
            <a:off x="10975589" y="3722432"/>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25</a:t>
            </a:r>
          </a:p>
        </p:txBody>
      </p:sp>
      <p:sp>
        <p:nvSpPr>
          <p:cNvPr id="291" name="Freeform: Shape 290">
            <a:extLst>
              <a:ext uri="{FF2B5EF4-FFF2-40B4-BE49-F238E27FC236}">
                <a16:creationId xmlns:a16="http://schemas.microsoft.com/office/drawing/2014/main" id="{92F7CD14-5035-417E-CD6A-86109247949D}"/>
              </a:ext>
            </a:extLst>
          </p:cNvPr>
          <p:cNvSpPr/>
          <p:nvPr/>
        </p:nvSpPr>
        <p:spPr>
          <a:xfrm>
            <a:off x="7083426" y="2700289"/>
            <a:ext cx="4097338" cy="194733"/>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2575"/>
              <a:gd name="connsiteY0" fmla="*/ 0 h 400050"/>
              <a:gd name="connsiteX1" fmla="*/ 680508 w 4092575"/>
              <a:gd name="connsiteY1" fmla="*/ 400050 h 400050"/>
              <a:gd name="connsiteX2" fmla="*/ 1362075 w 4092575"/>
              <a:gd name="connsiteY2" fmla="*/ 336550 h 400050"/>
              <a:gd name="connsiteX3" fmla="*/ 2047875 w 4092575"/>
              <a:gd name="connsiteY3" fmla="*/ 266700 h 400050"/>
              <a:gd name="connsiteX4" fmla="*/ 2727325 w 4092575"/>
              <a:gd name="connsiteY4" fmla="*/ 256116 h 400050"/>
              <a:gd name="connsiteX5" fmla="*/ 3411008 w 4092575"/>
              <a:gd name="connsiteY5" fmla="*/ 194733 h 400050"/>
              <a:gd name="connsiteX6" fmla="*/ 4092575 w 4092575"/>
              <a:gd name="connsiteY6" fmla="*/ 42333 h 400050"/>
              <a:gd name="connsiteX0" fmla="*/ 0 w 4092575"/>
              <a:gd name="connsiteY0" fmla="*/ 0 h 336550"/>
              <a:gd name="connsiteX1" fmla="*/ 683683 w 4092575"/>
              <a:gd name="connsiteY1" fmla="*/ 98425 h 336550"/>
              <a:gd name="connsiteX2" fmla="*/ 1362075 w 4092575"/>
              <a:gd name="connsiteY2" fmla="*/ 336550 h 336550"/>
              <a:gd name="connsiteX3" fmla="*/ 2047875 w 4092575"/>
              <a:gd name="connsiteY3" fmla="*/ 266700 h 336550"/>
              <a:gd name="connsiteX4" fmla="*/ 2727325 w 4092575"/>
              <a:gd name="connsiteY4" fmla="*/ 256116 h 336550"/>
              <a:gd name="connsiteX5" fmla="*/ 3411008 w 4092575"/>
              <a:gd name="connsiteY5" fmla="*/ 194733 h 336550"/>
              <a:gd name="connsiteX6" fmla="*/ 4092575 w 4092575"/>
              <a:gd name="connsiteY6" fmla="*/ 42333 h 336550"/>
              <a:gd name="connsiteX0" fmla="*/ 0 w 4092575"/>
              <a:gd name="connsiteY0" fmla="*/ 0 h 266700"/>
              <a:gd name="connsiteX1" fmla="*/ 683683 w 4092575"/>
              <a:gd name="connsiteY1" fmla="*/ 98425 h 266700"/>
              <a:gd name="connsiteX2" fmla="*/ 1363663 w 4092575"/>
              <a:gd name="connsiteY2" fmla="*/ 190500 h 266700"/>
              <a:gd name="connsiteX3" fmla="*/ 2047875 w 4092575"/>
              <a:gd name="connsiteY3" fmla="*/ 266700 h 266700"/>
              <a:gd name="connsiteX4" fmla="*/ 2727325 w 4092575"/>
              <a:gd name="connsiteY4" fmla="*/ 256116 h 266700"/>
              <a:gd name="connsiteX5" fmla="*/ 3411008 w 4092575"/>
              <a:gd name="connsiteY5" fmla="*/ 194733 h 266700"/>
              <a:gd name="connsiteX6" fmla="*/ 4092575 w 4092575"/>
              <a:gd name="connsiteY6" fmla="*/ 42333 h 266700"/>
              <a:gd name="connsiteX0" fmla="*/ 0 w 4092575"/>
              <a:gd name="connsiteY0" fmla="*/ 0 h 256116"/>
              <a:gd name="connsiteX1" fmla="*/ 683683 w 4092575"/>
              <a:gd name="connsiteY1" fmla="*/ 98425 h 256116"/>
              <a:gd name="connsiteX2" fmla="*/ 1363663 w 4092575"/>
              <a:gd name="connsiteY2" fmla="*/ 190500 h 256116"/>
              <a:gd name="connsiteX3" fmla="*/ 2051050 w 4092575"/>
              <a:gd name="connsiteY3" fmla="*/ 180975 h 256116"/>
              <a:gd name="connsiteX4" fmla="*/ 2727325 w 4092575"/>
              <a:gd name="connsiteY4" fmla="*/ 256116 h 256116"/>
              <a:gd name="connsiteX5" fmla="*/ 3411008 w 4092575"/>
              <a:gd name="connsiteY5" fmla="*/ 194733 h 256116"/>
              <a:gd name="connsiteX6" fmla="*/ 4092575 w 4092575"/>
              <a:gd name="connsiteY6" fmla="*/ 42333 h 256116"/>
              <a:gd name="connsiteX0" fmla="*/ 0 w 4092575"/>
              <a:gd name="connsiteY0" fmla="*/ 0 h 194733"/>
              <a:gd name="connsiteX1" fmla="*/ 683683 w 4092575"/>
              <a:gd name="connsiteY1" fmla="*/ 98425 h 194733"/>
              <a:gd name="connsiteX2" fmla="*/ 1363663 w 4092575"/>
              <a:gd name="connsiteY2" fmla="*/ 190500 h 194733"/>
              <a:gd name="connsiteX3" fmla="*/ 2051050 w 4092575"/>
              <a:gd name="connsiteY3" fmla="*/ 180975 h 194733"/>
              <a:gd name="connsiteX4" fmla="*/ 2732087 w 4092575"/>
              <a:gd name="connsiteY4" fmla="*/ 168804 h 194733"/>
              <a:gd name="connsiteX5" fmla="*/ 3411008 w 4092575"/>
              <a:gd name="connsiteY5" fmla="*/ 194733 h 194733"/>
              <a:gd name="connsiteX6" fmla="*/ 4092575 w 4092575"/>
              <a:gd name="connsiteY6" fmla="*/ 42333 h 194733"/>
              <a:gd name="connsiteX0" fmla="*/ 0 w 4097338"/>
              <a:gd name="connsiteY0" fmla="*/ 0 h 194733"/>
              <a:gd name="connsiteX1" fmla="*/ 683683 w 4097338"/>
              <a:gd name="connsiteY1" fmla="*/ 98425 h 194733"/>
              <a:gd name="connsiteX2" fmla="*/ 1363663 w 4097338"/>
              <a:gd name="connsiteY2" fmla="*/ 190500 h 194733"/>
              <a:gd name="connsiteX3" fmla="*/ 2051050 w 4097338"/>
              <a:gd name="connsiteY3" fmla="*/ 180975 h 194733"/>
              <a:gd name="connsiteX4" fmla="*/ 2732087 w 4097338"/>
              <a:gd name="connsiteY4" fmla="*/ 168804 h 194733"/>
              <a:gd name="connsiteX5" fmla="*/ 3411008 w 4097338"/>
              <a:gd name="connsiteY5" fmla="*/ 194733 h 194733"/>
              <a:gd name="connsiteX6" fmla="*/ 4097338 w 4097338"/>
              <a:gd name="connsiteY6" fmla="*/ 131233 h 1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338" h="194733">
                <a:moveTo>
                  <a:pt x="0" y="0"/>
                </a:moveTo>
                <a:lnTo>
                  <a:pt x="683683" y="98425"/>
                </a:lnTo>
                <a:lnTo>
                  <a:pt x="1363663" y="190500"/>
                </a:lnTo>
                <a:lnTo>
                  <a:pt x="2051050" y="180975"/>
                </a:lnTo>
                <a:lnTo>
                  <a:pt x="2732087" y="168804"/>
                </a:lnTo>
                <a:lnTo>
                  <a:pt x="3411008" y="194733"/>
                </a:lnTo>
                <a:lnTo>
                  <a:pt x="4097338" y="131233"/>
                </a:lnTo>
              </a:path>
            </a:pathLst>
          </a:custGeom>
          <a:noFill/>
          <a:ln w="19050">
            <a:solidFill>
              <a:srgbClr val="A5A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id="{62E01588-A40E-F578-EF88-5F9D449B7A22}"/>
              </a:ext>
            </a:extLst>
          </p:cNvPr>
          <p:cNvSpPr/>
          <p:nvPr/>
        </p:nvSpPr>
        <p:spPr>
          <a:xfrm>
            <a:off x="7044250" y="2664835"/>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3" name="Oval 292">
            <a:extLst>
              <a:ext uri="{FF2B5EF4-FFF2-40B4-BE49-F238E27FC236}">
                <a16:creationId xmlns:a16="http://schemas.microsoft.com/office/drawing/2014/main" id="{E92C8A93-B217-2662-4DA3-5E3EF52AA12B}"/>
              </a:ext>
            </a:extLst>
          </p:cNvPr>
          <p:cNvSpPr/>
          <p:nvPr/>
        </p:nvSpPr>
        <p:spPr>
          <a:xfrm>
            <a:off x="7727404" y="2761941"/>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4" name="Oval 293">
            <a:extLst>
              <a:ext uri="{FF2B5EF4-FFF2-40B4-BE49-F238E27FC236}">
                <a16:creationId xmlns:a16="http://schemas.microsoft.com/office/drawing/2014/main" id="{2C672289-F4EB-86B1-1282-5AEC013D41BE}"/>
              </a:ext>
            </a:extLst>
          </p:cNvPr>
          <p:cNvSpPr/>
          <p:nvPr/>
        </p:nvSpPr>
        <p:spPr>
          <a:xfrm>
            <a:off x="8410558" y="2857562"/>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5" name="Oval 294">
            <a:extLst>
              <a:ext uri="{FF2B5EF4-FFF2-40B4-BE49-F238E27FC236}">
                <a16:creationId xmlns:a16="http://schemas.microsoft.com/office/drawing/2014/main" id="{E3636CAD-7604-1AC8-757F-B7D389AF51B7}"/>
              </a:ext>
            </a:extLst>
          </p:cNvPr>
          <p:cNvSpPr/>
          <p:nvPr/>
        </p:nvSpPr>
        <p:spPr>
          <a:xfrm>
            <a:off x="9093712" y="2844877"/>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6" name="Oval 295">
            <a:extLst>
              <a:ext uri="{FF2B5EF4-FFF2-40B4-BE49-F238E27FC236}">
                <a16:creationId xmlns:a16="http://schemas.microsoft.com/office/drawing/2014/main" id="{3E0A289C-8BE2-D396-29F8-52821DF4A4DE}"/>
              </a:ext>
            </a:extLst>
          </p:cNvPr>
          <p:cNvSpPr/>
          <p:nvPr/>
        </p:nvSpPr>
        <p:spPr>
          <a:xfrm>
            <a:off x="9776866" y="2833023"/>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id="{40DAE345-BFD5-621C-7E0F-6CC44D78F2FA}"/>
              </a:ext>
            </a:extLst>
          </p:cNvPr>
          <p:cNvSpPr/>
          <p:nvPr/>
        </p:nvSpPr>
        <p:spPr>
          <a:xfrm>
            <a:off x="10460020" y="2861422"/>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id="{F14D1D9F-1B47-E334-95F9-5DDF89A468C8}"/>
              </a:ext>
            </a:extLst>
          </p:cNvPr>
          <p:cNvSpPr/>
          <p:nvPr/>
        </p:nvSpPr>
        <p:spPr>
          <a:xfrm>
            <a:off x="11143174" y="2799528"/>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E60EE91C-CF53-5D7F-073B-D49CB4CC9994}"/>
              </a:ext>
            </a:extLst>
          </p:cNvPr>
          <p:cNvSpPr/>
          <p:nvPr/>
        </p:nvSpPr>
        <p:spPr>
          <a:xfrm>
            <a:off x="7085014" y="2701878"/>
            <a:ext cx="4101570" cy="681037"/>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09950 w 4095750"/>
              <a:gd name="connsiteY5" fmla="*/ 429683 h 637117"/>
              <a:gd name="connsiteX6" fmla="*/ 4095750 w 4095750"/>
              <a:gd name="connsiteY6" fmla="*/ 0 h 637117"/>
              <a:gd name="connsiteX0" fmla="*/ 0 w 4112683"/>
              <a:gd name="connsiteY0" fmla="*/ 325968 h 325968"/>
              <a:gd name="connsiteX1" fmla="*/ 687916 w 4112683"/>
              <a:gd name="connsiteY1" fmla="*/ 279401 h 325968"/>
              <a:gd name="connsiteX2" fmla="*/ 1361017 w 4112683"/>
              <a:gd name="connsiteY2" fmla="*/ 112185 h 325968"/>
              <a:gd name="connsiteX3" fmla="*/ 2053166 w 4112683"/>
              <a:gd name="connsiteY3" fmla="*/ 139701 h 325968"/>
              <a:gd name="connsiteX4" fmla="*/ 2724150 w 4112683"/>
              <a:gd name="connsiteY4" fmla="*/ 0 h 325968"/>
              <a:gd name="connsiteX5" fmla="*/ 3409950 w 4112683"/>
              <a:gd name="connsiteY5" fmla="*/ 118534 h 325968"/>
              <a:gd name="connsiteX6" fmla="*/ 4112683 w 4112683"/>
              <a:gd name="connsiteY6" fmla="*/ 71968 h 325968"/>
              <a:gd name="connsiteX0" fmla="*/ 0 w 4107920"/>
              <a:gd name="connsiteY0" fmla="*/ 0 h 631295"/>
              <a:gd name="connsiteX1" fmla="*/ 683153 w 4107920"/>
              <a:gd name="connsiteY1" fmla="*/ 631295 h 631295"/>
              <a:gd name="connsiteX2" fmla="*/ 1356254 w 4107920"/>
              <a:gd name="connsiteY2" fmla="*/ 464079 h 631295"/>
              <a:gd name="connsiteX3" fmla="*/ 2048403 w 4107920"/>
              <a:gd name="connsiteY3" fmla="*/ 491595 h 631295"/>
              <a:gd name="connsiteX4" fmla="*/ 2719387 w 4107920"/>
              <a:gd name="connsiteY4" fmla="*/ 351894 h 631295"/>
              <a:gd name="connsiteX5" fmla="*/ 3405187 w 4107920"/>
              <a:gd name="connsiteY5" fmla="*/ 470428 h 631295"/>
              <a:gd name="connsiteX6" fmla="*/ 4107920 w 4107920"/>
              <a:gd name="connsiteY6" fmla="*/ 423862 h 631295"/>
              <a:gd name="connsiteX0" fmla="*/ 0 w 4107920"/>
              <a:gd name="connsiteY0" fmla="*/ 0 h 491595"/>
              <a:gd name="connsiteX1" fmla="*/ 675216 w 4107920"/>
              <a:gd name="connsiteY1" fmla="*/ 304270 h 491595"/>
              <a:gd name="connsiteX2" fmla="*/ 1356254 w 4107920"/>
              <a:gd name="connsiteY2" fmla="*/ 464079 h 491595"/>
              <a:gd name="connsiteX3" fmla="*/ 2048403 w 4107920"/>
              <a:gd name="connsiteY3" fmla="*/ 491595 h 491595"/>
              <a:gd name="connsiteX4" fmla="*/ 2719387 w 4107920"/>
              <a:gd name="connsiteY4" fmla="*/ 351894 h 491595"/>
              <a:gd name="connsiteX5" fmla="*/ 3405187 w 4107920"/>
              <a:gd name="connsiteY5" fmla="*/ 470428 h 491595"/>
              <a:gd name="connsiteX6" fmla="*/ 4107920 w 4107920"/>
              <a:gd name="connsiteY6" fmla="*/ 423862 h 491595"/>
              <a:gd name="connsiteX0" fmla="*/ 0 w 4107920"/>
              <a:gd name="connsiteY0" fmla="*/ 0 h 491595"/>
              <a:gd name="connsiteX1" fmla="*/ 675216 w 4107920"/>
              <a:gd name="connsiteY1" fmla="*/ 304270 h 491595"/>
              <a:gd name="connsiteX2" fmla="*/ 1359429 w 4107920"/>
              <a:gd name="connsiteY2" fmla="*/ 356129 h 491595"/>
              <a:gd name="connsiteX3" fmla="*/ 2048403 w 4107920"/>
              <a:gd name="connsiteY3" fmla="*/ 491595 h 491595"/>
              <a:gd name="connsiteX4" fmla="*/ 2719387 w 4107920"/>
              <a:gd name="connsiteY4" fmla="*/ 351894 h 491595"/>
              <a:gd name="connsiteX5" fmla="*/ 3405187 w 4107920"/>
              <a:gd name="connsiteY5" fmla="*/ 470428 h 491595"/>
              <a:gd name="connsiteX6" fmla="*/ 4107920 w 4107920"/>
              <a:gd name="connsiteY6" fmla="*/ 423862 h 491595"/>
              <a:gd name="connsiteX0" fmla="*/ 0 w 4107920"/>
              <a:gd name="connsiteY0" fmla="*/ 0 h 485245"/>
              <a:gd name="connsiteX1" fmla="*/ 675216 w 4107920"/>
              <a:gd name="connsiteY1" fmla="*/ 304270 h 485245"/>
              <a:gd name="connsiteX2" fmla="*/ 1359429 w 4107920"/>
              <a:gd name="connsiteY2" fmla="*/ 356129 h 485245"/>
              <a:gd name="connsiteX3" fmla="*/ 2045228 w 4107920"/>
              <a:gd name="connsiteY3" fmla="*/ 485245 h 485245"/>
              <a:gd name="connsiteX4" fmla="*/ 2719387 w 4107920"/>
              <a:gd name="connsiteY4" fmla="*/ 351894 h 485245"/>
              <a:gd name="connsiteX5" fmla="*/ 3405187 w 4107920"/>
              <a:gd name="connsiteY5" fmla="*/ 470428 h 485245"/>
              <a:gd name="connsiteX6" fmla="*/ 4107920 w 4107920"/>
              <a:gd name="connsiteY6" fmla="*/ 423862 h 485245"/>
              <a:gd name="connsiteX0" fmla="*/ 0 w 4107920"/>
              <a:gd name="connsiteY0" fmla="*/ 0 h 575731"/>
              <a:gd name="connsiteX1" fmla="*/ 675216 w 4107920"/>
              <a:gd name="connsiteY1" fmla="*/ 304270 h 575731"/>
              <a:gd name="connsiteX2" fmla="*/ 1359429 w 4107920"/>
              <a:gd name="connsiteY2" fmla="*/ 356129 h 575731"/>
              <a:gd name="connsiteX3" fmla="*/ 2045228 w 4107920"/>
              <a:gd name="connsiteY3" fmla="*/ 485245 h 575731"/>
              <a:gd name="connsiteX4" fmla="*/ 2733675 w 4107920"/>
              <a:gd name="connsiteY4" fmla="*/ 575731 h 575731"/>
              <a:gd name="connsiteX5" fmla="*/ 3405187 w 4107920"/>
              <a:gd name="connsiteY5" fmla="*/ 470428 h 575731"/>
              <a:gd name="connsiteX6" fmla="*/ 4107920 w 4107920"/>
              <a:gd name="connsiteY6" fmla="*/ 423862 h 575731"/>
              <a:gd name="connsiteX0" fmla="*/ 0 w 4107920"/>
              <a:gd name="connsiteY0" fmla="*/ 0 h 575731"/>
              <a:gd name="connsiteX1" fmla="*/ 675216 w 4107920"/>
              <a:gd name="connsiteY1" fmla="*/ 304270 h 575731"/>
              <a:gd name="connsiteX2" fmla="*/ 1359429 w 4107920"/>
              <a:gd name="connsiteY2" fmla="*/ 356129 h 575731"/>
              <a:gd name="connsiteX3" fmla="*/ 2045228 w 4107920"/>
              <a:gd name="connsiteY3" fmla="*/ 485245 h 575731"/>
              <a:gd name="connsiteX4" fmla="*/ 2733675 w 4107920"/>
              <a:gd name="connsiteY4" fmla="*/ 575731 h 575731"/>
              <a:gd name="connsiteX5" fmla="*/ 3417887 w 4107920"/>
              <a:gd name="connsiteY5" fmla="*/ 568853 h 575731"/>
              <a:gd name="connsiteX6" fmla="*/ 4107920 w 4107920"/>
              <a:gd name="connsiteY6" fmla="*/ 423862 h 575731"/>
              <a:gd name="connsiteX0" fmla="*/ 0 w 4101570"/>
              <a:gd name="connsiteY0" fmla="*/ 0 h 681037"/>
              <a:gd name="connsiteX1" fmla="*/ 675216 w 4101570"/>
              <a:gd name="connsiteY1" fmla="*/ 304270 h 681037"/>
              <a:gd name="connsiteX2" fmla="*/ 1359429 w 4101570"/>
              <a:gd name="connsiteY2" fmla="*/ 356129 h 681037"/>
              <a:gd name="connsiteX3" fmla="*/ 2045228 w 4101570"/>
              <a:gd name="connsiteY3" fmla="*/ 485245 h 681037"/>
              <a:gd name="connsiteX4" fmla="*/ 2733675 w 4101570"/>
              <a:gd name="connsiteY4" fmla="*/ 575731 h 681037"/>
              <a:gd name="connsiteX5" fmla="*/ 3417887 w 4101570"/>
              <a:gd name="connsiteY5" fmla="*/ 568853 h 681037"/>
              <a:gd name="connsiteX6" fmla="*/ 4101570 w 4101570"/>
              <a:gd name="connsiteY6" fmla="*/ 681037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1570" h="681037">
                <a:moveTo>
                  <a:pt x="0" y="0"/>
                </a:moveTo>
                <a:lnTo>
                  <a:pt x="675216" y="304270"/>
                </a:lnTo>
                <a:lnTo>
                  <a:pt x="1359429" y="356129"/>
                </a:lnTo>
                <a:lnTo>
                  <a:pt x="2045228" y="485245"/>
                </a:lnTo>
                <a:lnTo>
                  <a:pt x="2733675" y="575731"/>
                </a:lnTo>
                <a:lnTo>
                  <a:pt x="3417887" y="568853"/>
                </a:lnTo>
                <a:lnTo>
                  <a:pt x="4101570" y="681037"/>
                </a:lnTo>
              </a:path>
            </a:pathLst>
          </a:custGeom>
          <a:noFill/>
          <a:ln w="19050">
            <a:solidFill>
              <a:srgbClr val="007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0" name="Oval 299">
            <a:extLst>
              <a:ext uri="{FF2B5EF4-FFF2-40B4-BE49-F238E27FC236}">
                <a16:creationId xmlns:a16="http://schemas.microsoft.com/office/drawing/2014/main" id="{1809D5DB-5AB9-26F2-423E-8D0E83CE4061}"/>
              </a:ext>
            </a:extLst>
          </p:cNvPr>
          <p:cNvSpPr/>
          <p:nvPr/>
        </p:nvSpPr>
        <p:spPr>
          <a:xfrm>
            <a:off x="7044250" y="2664835"/>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id="{0A9AD3D7-66DF-EF12-6BD9-60F6B693C07D}"/>
              </a:ext>
            </a:extLst>
          </p:cNvPr>
          <p:cNvSpPr/>
          <p:nvPr/>
        </p:nvSpPr>
        <p:spPr>
          <a:xfrm>
            <a:off x="7727404" y="2974062"/>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2" name="Oval 301">
            <a:extLst>
              <a:ext uri="{FF2B5EF4-FFF2-40B4-BE49-F238E27FC236}">
                <a16:creationId xmlns:a16="http://schemas.microsoft.com/office/drawing/2014/main" id="{4D92B23F-6F2D-516A-37DE-FE10967C2E62}"/>
              </a:ext>
            </a:extLst>
          </p:cNvPr>
          <p:cNvSpPr/>
          <p:nvPr/>
        </p:nvSpPr>
        <p:spPr>
          <a:xfrm>
            <a:off x="8410558" y="3022094"/>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3" name="Oval 302">
            <a:extLst>
              <a:ext uri="{FF2B5EF4-FFF2-40B4-BE49-F238E27FC236}">
                <a16:creationId xmlns:a16="http://schemas.microsoft.com/office/drawing/2014/main" id="{EDC1CA45-E396-9FF1-629F-80E71B8AF325}"/>
              </a:ext>
            </a:extLst>
          </p:cNvPr>
          <p:cNvSpPr/>
          <p:nvPr/>
        </p:nvSpPr>
        <p:spPr>
          <a:xfrm>
            <a:off x="9093712" y="3158112"/>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id="{01A23330-402F-B739-BE5A-1D4510739F4E}"/>
              </a:ext>
            </a:extLst>
          </p:cNvPr>
          <p:cNvSpPr/>
          <p:nvPr/>
        </p:nvSpPr>
        <p:spPr>
          <a:xfrm>
            <a:off x="9776866" y="3244563"/>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5" name="Oval 304">
            <a:extLst>
              <a:ext uri="{FF2B5EF4-FFF2-40B4-BE49-F238E27FC236}">
                <a16:creationId xmlns:a16="http://schemas.microsoft.com/office/drawing/2014/main" id="{9A4E4A5E-C1C0-37BA-72C1-B197FA526C87}"/>
              </a:ext>
            </a:extLst>
          </p:cNvPr>
          <p:cNvSpPr/>
          <p:nvPr/>
        </p:nvSpPr>
        <p:spPr>
          <a:xfrm>
            <a:off x="10460020" y="3237900"/>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6" name="Oval 305">
            <a:extLst>
              <a:ext uri="{FF2B5EF4-FFF2-40B4-BE49-F238E27FC236}">
                <a16:creationId xmlns:a16="http://schemas.microsoft.com/office/drawing/2014/main" id="{7AC06E4D-88F2-BB90-BE4A-D48C6CAF2A5E}"/>
              </a:ext>
            </a:extLst>
          </p:cNvPr>
          <p:cNvSpPr/>
          <p:nvPr/>
        </p:nvSpPr>
        <p:spPr>
          <a:xfrm>
            <a:off x="11143174" y="3351819"/>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FBBC9392-DE65-9327-94EF-5F958FE76E0E}"/>
              </a:ext>
            </a:extLst>
          </p:cNvPr>
          <p:cNvGrpSpPr/>
          <p:nvPr/>
        </p:nvGrpSpPr>
        <p:grpSpPr>
          <a:xfrm>
            <a:off x="11143174" y="3334001"/>
            <a:ext cx="72000" cy="101600"/>
            <a:chOff x="8235829" y="4557183"/>
            <a:chExt cx="72000" cy="138796"/>
          </a:xfrm>
        </p:grpSpPr>
        <p:cxnSp>
          <p:nvCxnSpPr>
            <p:cNvPr id="308" name="Straight Connector 307">
              <a:extLst>
                <a:ext uri="{FF2B5EF4-FFF2-40B4-BE49-F238E27FC236}">
                  <a16:creationId xmlns:a16="http://schemas.microsoft.com/office/drawing/2014/main" id="{09D68DE9-9BBE-BAE2-8F4F-2D180300FDBB}"/>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6208201C-B484-D816-8304-420196FF96E2}"/>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FCB35637-8E30-0525-AF02-8178C3F20659}"/>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D3AC3C36-DE66-A2FF-2C81-5D7ADCB21C7D}"/>
              </a:ext>
            </a:extLst>
          </p:cNvPr>
          <p:cNvGrpSpPr/>
          <p:nvPr/>
        </p:nvGrpSpPr>
        <p:grpSpPr>
          <a:xfrm>
            <a:off x="10460016" y="3218114"/>
            <a:ext cx="72000" cy="103188"/>
            <a:chOff x="8235829" y="4557183"/>
            <a:chExt cx="72000" cy="138796"/>
          </a:xfrm>
        </p:grpSpPr>
        <p:cxnSp>
          <p:nvCxnSpPr>
            <p:cNvPr id="312" name="Straight Connector 311">
              <a:extLst>
                <a:ext uri="{FF2B5EF4-FFF2-40B4-BE49-F238E27FC236}">
                  <a16:creationId xmlns:a16="http://schemas.microsoft.com/office/drawing/2014/main" id="{A4DE6F47-D7BF-8609-340E-A5EF22DBA21B}"/>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DD72807B-72A8-E8DB-C25D-4741C7E3E9DF}"/>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893526F3-141D-DC3B-A8F5-1F0AAF652E20}"/>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16C13D9A-F0FB-6A40-1872-60C0F290CC6E}"/>
              </a:ext>
            </a:extLst>
          </p:cNvPr>
          <p:cNvGrpSpPr/>
          <p:nvPr/>
        </p:nvGrpSpPr>
        <p:grpSpPr>
          <a:xfrm>
            <a:off x="9776858" y="3229226"/>
            <a:ext cx="72000" cy="98425"/>
            <a:chOff x="8235829" y="4557183"/>
            <a:chExt cx="72000" cy="138796"/>
          </a:xfrm>
        </p:grpSpPr>
        <p:cxnSp>
          <p:nvCxnSpPr>
            <p:cNvPr id="316" name="Straight Connector 315">
              <a:extLst>
                <a:ext uri="{FF2B5EF4-FFF2-40B4-BE49-F238E27FC236}">
                  <a16:creationId xmlns:a16="http://schemas.microsoft.com/office/drawing/2014/main" id="{80B59E64-485D-F0C7-7857-3A4652401633}"/>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3AD41036-449D-AEE5-BFEF-A476FA8A3D42}"/>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536F63C1-AF20-6FDB-734F-C2D1DCE837F4}"/>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9BA49CD4-943A-D65C-B78C-777B976145D9}"/>
              </a:ext>
            </a:extLst>
          </p:cNvPr>
          <p:cNvGrpSpPr/>
          <p:nvPr/>
        </p:nvGrpSpPr>
        <p:grpSpPr>
          <a:xfrm>
            <a:off x="9093700" y="3132389"/>
            <a:ext cx="72000" cy="104775"/>
            <a:chOff x="8235829" y="4557183"/>
            <a:chExt cx="72000" cy="138796"/>
          </a:xfrm>
        </p:grpSpPr>
        <p:cxnSp>
          <p:nvCxnSpPr>
            <p:cNvPr id="320" name="Straight Connector 319">
              <a:extLst>
                <a:ext uri="{FF2B5EF4-FFF2-40B4-BE49-F238E27FC236}">
                  <a16:creationId xmlns:a16="http://schemas.microsoft.com/office/drawing/2014/main" id="{F26FCE90-BF88-01AB-5824-3186EDC42787}"/>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24DB108A-3E26-878F-8602-433071B64E53}"/>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DBC613DE-1D2F-3AA3-3CA5-0CABA3ED90A3}"/>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619AFDF7-3B10-3E93-32A9-550D93EBF294}"/>
              </a:ext>
            </a:extLst>
          </p:cNvPr>
          <p:cNvGrpSpPr/>
          <p:nvPr/>
        </p:nvGrpSpPr>
        <p:grpSpPr>
          <a:xfrm>
            <a:off x="8410542" y="3011739"/>
            <a:ext cx="72000" cy="98425"/>
            <a:chOff x="8235829" y="4557183"/>
            <a:chExt cx="72000" cy="138796"/>
          </a:xfrm>
        </p:grpSpPr>
        <p:cxnSp>
          <p:nvCxnSpPr>
            <p:cNvPr id="324" name="Straight Connector 323">
              <a:extLst>
                <a:ext uri="{FF2B5EF4-FFF2-40B4-BE49-F238E27FC236}">
                  <a16:creationId xmlns:a16="http://schemas.microsoft.com/office/drawing/2014/main" id="{06FDA8E7-7995-FEF4-60B0-57C5269A5D14}"/>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C0DBEB8F-ACA6-AEC3-6942-278887AA1954}"/>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6186C1F-2AB3-D8F9-B51C-6B31C22D757D}"/>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2100CAAE-56A1-7392-9B5A-1A96907E038E}"/>
              </a:ext>
            </a:extLst>
          </p:cNvPr>
          <p:cNvGrpSpPr/>
          <p:nvPr/>
        </p:nvGrpSpPr>
        <p:grpSpPr>
          <a:xfrm>
            <a:off x="7727404" y="2964115"/>
            <a:ext cx="72000" cy="95250"/>
            <a:chOff x="8235829" y="4557183"/>
            <a:chExt cx="72000" cy="138796"/>
          </a:xfrm>
        </p:grpSpPr>
        <p:cxnSp>
          <p:nvCxnSpPr>
            <p:cNvPr id="328" name="Straight Connector 327">
              <a:extLst>
                <a:ext uri="{FF2B5EF4-FFF2-40B4-BE49-F238E27FC236}">
                  <a16:creationId xmlns:a16="http://schemas.microsoft.com/office/drawing/2014/main" id="{B239E1BF-3DF8-83E7-A7F0-B4C5D3260AAB}"/>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9553EAFC-A20D-461C-15BA-587150493D41}"/>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569339F-F1EE-7210-CF81-8C5BB22009A0}"/>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2F5A400-C540-66D6-930F-884ECE3F23A4}"/>
              </a:ext>
            </a:extLst>
          </p:cNvPr>
          <p:cNvGrpSpPr/>
          <p:nvPr/>
        </p:nvGrpSpPr>
        <p:grpSpPr>
          <a:xfrm>
            <a:off x="605759" y="2361623"/>
            <a:ext cx="5227377" cy="1483920"/>
            <a:chOff x="605759" y="2118972"/>
            <a:chExt cx="5227377" cy="1483920"/>
          </a:xfrm>
        </p:grpSpPr>
        <p:grpSp>
          <p:nvGrpSpPr>
            <p:cNvPr id="331" name="Group 330">
              <a:extLst>
                <a:ext uri="{FF2B5EF4-FFF2-40B4-BE49-F238E27FC236}">
                  <a16:creationId xmlns:a16="http://schemas.microsoft.com/office/drawing/2014/main" id="{599C7228-8DDD-0365-B442-173391737930}"/>
                </a:ext>
              </a:extLst>
            </p:cNvPr>
            <p:cNvGrpSpPr/>
            <p:nvPr/>
          </p:nvGrpSpPr>
          <p:grpSpPr>
            <a:xfrm>
              <a:off x="5400869" y="2565888"/>
              <a:ext cx="72000" cy="149969"/>
              <a:chOff x="8235829" y="4557183"/>
              <a:chExt cx="72000" cy="138796"/>
            </a:xfrm>
          </p:grpSpPr>
          <p:cxnSp>
            <p:nvCxnSpPr>
              <p:cNvPr id="332" name="Straight Connector 331">
                <a:extLst>
                  <a:ext uri="{FF2B5EF4-FFF2-40B4-BE49-F238E27FC236}">
                    <a16:creationId xmlns:a16="http://schemas.microsoft.com/office/drawing/2014/main" id="{D1C02560-484C-54B4-6BDF-7F20CDE3EF66}"/>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BA6A490-6CF3-24A5-6819-0D3F14407611}"/>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D3C786A-88EB-47C3-FBF3-A1783DE34CBA}"/>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C70C4A6E-4E20-D838-617E-F04515A8689A}"/>
                </a:ext>
              </a:extLst>
            </p:cNvPr>
            <p:cNvGrpSpPr/>
            <p:nvPr/>
          </p:nvGrpSpPr>
          <p:grpSpPr>
            <a:xfrm>
              <a:off x="3351395" y="2732575"/>
              <a:ext cx="72000" cy="136525"/>
              <a:chOff x="8235829" y="4557183"/>
              <a:chExt cx="72000" cy="138796"/>
            </a:xfrm>
          </p:grpSpPr>
          <p:cxnSp>
            <p:nvCxnSpPr>
              <p:cNvPr id="336" name="Straight Connector 335">
                <a:extLst>
                  <a:ext uri="{FF2B5EF4-FFF2-40B4-BE49-F238E27FC236}">
                    <a16:creationId xmlns:a16="http://schemas.microsoft.com/office/drawing/2014/main" id="{F8FC39FA-5CA7-52C6-3DC3-B4EE3274E6F8}"/>
                  </a:ext>
                </a:extLst>
              </p:cNvPr>
              <p:cNvCxnSpPr/>
              <p:nvPr/>
            </p:nvCxnSpPr>
            <p:spPr>
              <a:xfrm>
                <a:off x="8235829" y="4557183"/>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B06DBDFA-9C50-138D-6591-D7F2C8BD3240}"/>
                  </a:ext>
                </a:extLst>
              </p:cNvPr>
              <p:cNvCxnSpPr/>
              <p:nvPr/>
            </p:nvCxnSpPr>
            <p:spPr>
              <a:xfrm>
                <a:off x="8271829" y="4557183"/>
                <a:ext cx="0" cy="138796"/>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64F4216A-0AE2-2FF4-3416-7D5F23BF5168}"/>
                  </a:ext>
                </a:extLst>
              </p:cNvPr>
              <p:cNvCxnSpPr/>
              <p:nvPr/>
            </p:nvCxnSpPr>
            <p:spPr>
              <a:xfrm>
                <a:off x="8235829" y="4695979"/>
                <a:ext cx="72000" cy="0"/>
              </a:xfrm>
              <a:prstGeom prst="line">
                <a:avLst/>
              </a:prstGeom>
              <a:ln>
                <a:solidFill>
                  <a:srgbClr val="0077B6"/>
                </a:solidFill>
              </a:ln>
            </p:spPr>
            <p:style>
              <a:lnRef idx="1">
                <a:schemeClr val="accent1"/>
              </a:lnRef>
              <a:fillRef idx="0">
                <a:schemeClr val="accent1"/>
              </a:fillRef>
              <a:effectRef idx="0">
                <a:schemeClr val="accent1"/>
              </a:effectRef>
              <a:fontRef idx="minor">
                <a:schemeClr val="tx1"/>
              </a:fontRef>
            </p:style>
          </p:cxnSp>
        </p:grpSp>
        <p:sp>
          <p:nvSpPr>
            <p:cNvPr id="339" name="Freeform: Shape 338">
              <a:extLst>
                <a:ext uri="{FF2B5EF4-FFF2-40B4-BE49-F238E27FC236}">
                  <a16:creationId xmlns:a16="http://schemas.microsoft.com/office/drawing/2014/main" id="{EC8F074D-AA0D-335B-D38A-91E737684D3B}"/>
                </a:ext>
              </a:extLst>
            </p:cNvPr>
            <p:cNvSpPr/>
            <p:nvPr/>
          </p:nvSpPr>
          <p:spPr>
            <a:xfrm>
              <a:off x="1045136" y="2175807"/>
              <a:ext cx="12711" cy="1229176"/>
            </a:xfrm>
            <a:custGeom>
              <a:avLst/>
              <a:gdLst>
                <a:gd name="connsiteX0" fmla="*/ 0 w 12711"/>
                <a:gd name="connsiteY0" fmla="*/ 2707901 h 2707901"/>
                <a:gd name="connsiteX1" fmla="*/ 0 w 12711"/>
                <a:gd name="connsiteY1" fmla="*/ 0 h 2707901"/>
              </a:gdLst>
              <a:ahLst/>
              <a:cxnLst>
                <a:cxn ang="0">
                  <a:pos x="connsiteX0" y="connsiteY0"/>
                </a:cxn>
                <a:cxn ang="0">
                  <a:pos x="connsiteX1" y="connsiteY1"/>
                </a:cxn>
              </a:cxnLst>
              <a:rect l="l" t="t" r="r" b="b"/>
              <a:pathLst>
                <a:path w="12711" h="2707901">
                  <a:moveTo>
                    <a:pt x="0" y="2707901"/>
                  </a:moveTo>
                  <a:lnTo>
                    <a:pt x="0" y="0"/>
                  </a:lnTo>
                </a:path>
              </a:pathLst>
            </a:custGeom>
            <a:ln w="10166" cap="sq">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6488B41-CB1E-FC2F-5574-A55FA46611E9}"/>
                </a:ext>
              </a:extLst>
            </p:cNvPr>
            <p:cNvSpPr/>
            <p:nvPr/>
          </p:nvSpPr>
          <p:spPr>
            <a:xfrm>
              <a:off x="973060" y="2226607"/>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16F75490-8959-928E-10D9-298C30427D8F}"/>
                </a:ext>
              </a:extLst>
            </p:cNvPr>
            <p:cNvSpPr/>
            <p:nvPr/>
          </p:nvSpPr>
          <p:spPr>
            <a:xfrm>
              <a:off x="1045136" y="3406195"/>
              <a:ext cx="4788000" cy="5770"/>
            </a:xfrm>
            <a:custGeom>
              <a:avLst/>
              <a:gdLst>
                <a:gd name="connsiteX0" fmla="*/ 0 w 5062536"/>
                <a:gd name="connsiteY0" fmla="*/ 0 h 12711"/>
                <a:gd name="connsiteX1" fmla="*/ 5062537 w 5062536"/>
                <a:gd name="connsiteY1" fmla="*/ 0 h 12711"/>
              </a:gdLst>
              <a:ahLst/>
              <a:cxnLst>
                <a:cxn ang="0">
                  <a:pos x="connsiteX0" y="connsiteY0"/>
                </a:cxn>
                <a:cxn ang="0">
                  <a:pos x="connsiteX1" y="connsiteY1"/>
                </a:cxn>
              </a:cxnLst>
              <a:rect l="l" t="t" r="r" b="b"/>
              <a:pathLst>
                <a:path w="5062536" h="12711">
                  <a:moveTo>
                    <a:pt x="0" y="0"/>
                  </a:moveTo>
                  <a:lnTo>
                    <a:pt x="506253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TextBox 341">
              <a:extLst>
                <a:ext uri="{FF2B5EF4-FFF2-40B4-BE49-F238E27FC236}">
                  <a16:creationId xmlns:a16="http://schemas.microsoft.com/office/drawing/2014/main" id="{8712FA9A-8890-AC02-086A-A93062B78A3E}"/>
                </a:ext>
              </a:extLst>
            </p:cNvPr>
            <p:cNvSpPr txBox="1"/>
            <p:nvPr/>
          </p:nvSpPr>
          <p:spPr>
            <a:xfrm>
              <a:off x="693297" y="2165052"/>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343" name="TextBox 342">
              <a:extLst>
                <a:ext uri="{FF2B5EF4-FFF2-40B4-BE49-F238E27FC236}">
                  <a16:creationId xmlns:a16="http://schemas.microsoft.com/office/drawing/2014/main" id="{48D06CB1-8493-870E-E287-37E73CFCFF3A}"/>
                </a:ext>
              </a:extLst>
            </p:cNvPr>
            <p:cNvSpPr txBox="1"/>
            <p:nvPr/>
          </p:nvSpPr>
          <p:spPr>
            <a:xfrm rot="16200000">
              <a:off x="-3901" y="2728632"/>
              <a:ext cx="134243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LS mean CFB (SE)</a:t>
              </a:r>
            </a:p>
          </p:txBody>
        </p:sp>
        <p:sp>
          <p:nvSpPr>
            <p:cNvPr id="344" name="Freeform: Shape 343">
              <a:extLst>
                <a:ext uri="{FF2B5EF4-FFF2-40B4-BE49-F238E27FC236}">
                  <a16:creationId xmlns:a16="http://schemas.microsoft.com/office/drawing/2014/main" id="{ADD9570E-62DD-7D3D-A7EF-B4D6A4AD6ABF}"/>
                </a:ext>
              </a:extLst>
            </p:cNvPr>
            <p:cNvSpPr/>
            <p:nvPr/>
          </p:nvSpPr>
          <p:spPr>
            <a:xfrm>
              <a:off x="973060" y="2369006"/>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TextBox 344">
              <a:extLst>
                <a:ext uri="{FF2B5EF4-FFF2-40B4-BE49-F238E27FC236}">
                  <a16:creationId xmlns:a16="http://schemas.microsoft.com/office/drawing/2014/main" id="{E0586C33-DFB7-358F-9ED8-F600649366E8}"/>
                </a:ext>
              </a:extLst>
            </p:cNvPr>
            <p:cNvSpPr txBox="1"/>
            <p:nvPr/>
          </p:nvSpPr>
          <p:spPr>
            <a:xfrm>
              <a:off x="693297" y="2307451"/>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346" name="Freeform: Shape 345">
              <a:extLst>
                <a:ext uri="{FF2B5EF4-FFF2-40B4-BE49-F238E27FC236}">
                  <a16:creationId xmlns:a16="http://schemas.microsoft.com/office/drawing/2014/main" id="{5D3F5973-BADA-08F2-6696-FA0F7A357382}"/>
                </a:ext>
              </a:extLst>
            </p:cNvPr>
            <p:cNvSpPr/>
            <p:nvPr/>
          </p:nvSpPr>
          <p:spPr>
            <a:xfrm>
              <a:off x="973060" y="2511405"/>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TextBox 346">
              <a:extLst>
                <a:ext uri="{FF2B5EF4-FFF2-40B4-BE49-F238E27FC236}">
                  <a16:creationId xmlns:a16="http://schemas.microsoft.com/office/drawing/2014/main" id="{0D7985A8-6D0D-5A4E-21E1-B6540DF8C2CB}"/>
                </a:ext>
              </a:extLst>
            </p:cNvPr>
            <p:cNvSpPr txBox="1"/>
            <p:nvPr/>
          </p:nvSpPr>
          <p:spPr>
            <a:xfrm>
              <a:off x="693297" y="2449850"/>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348" name="Freeform: Shape 347">
              <a:extLst>
                <a:ext uri="{FF2B5EF4-FFF2-40B4-BE49-F238E27FC236}">
                  <a16:creationId xmlns:a16="http://schemas.microsoft.com/office/drawing/2014/main" id="{00FB4928-2D6C-9129-82BB-FF33E44AB49C}"/>
                </a:ext>
              </a:extLst>
            </p:cNvPr>
            <p:cNvSpPr/>
            <p:nvPr/>
          </p:nvSpPr>
          <p:spPr>
            <a:xfrm>
              <a:off x="973060" y="2653804"/>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TextBox 348">
              <a:extLst>
                <a:ext uri="{FF2B5EF4-FFF2-40B4-BE49-F238E27FC236}">
                  <a16:creationId xmlns:a16="http://schemas.microsoft.com/office/drawing/2014/main" id="{4F335B92-B705-64C0-76B6-810F25C21855}"/>
                </a:ext>
              </a:extLst>
            </p:cNvPr>
            <p:cNvSpPr txBox="1"/>
            <p:nvPr/>
          </p:nvSpPr>
          <p:spPr>
            <a:xfrm>
              <a:off x="693297" y="2592249"/>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350" name="Freeform: Shape 349">
              <a:extLst>
                <a:ext uri="{FF2B5EF4-FFF2-40B4-BE49-F238E27FC236}">
                  <a16:creationId xmlns:a16="http://schemas.microsoft.com/office/drawing/2014/main" id="{83BF9EEA-3F5C-C94A-4440-9AE9BA39EB35}"/>
                </a:ext>
              </a:extLst>
            </p:cNvPr>
            <p:cNvSpPr/>
            <p:nvPr/>
          </p:nvSpPr>
          <p:spPr>
            <a:xfrm>
              <a:off x="973060" y="2796203"/>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TextBox 350">
              <a:extLst>
                <a:ext uri="{FF2B5EF4-FFF2-40B4-BE49-F238E27FC236}">
                  <a16:creationId xmlns:a16="http://schemas.microsoft.com/office/drawing/2014/main" id="{A964B24A-89B7-885F-25EF-F50C7C02DDB9}"/>
                </a:ext>
              </a:extLst>
            </p:cNvPr>
            <p:cNvSpPr txBox="1"/>
            <p:nvPr/>
          </p:nvSpPr>
          <p:spPr>
            <a:xfrm>
              <a:off x="693297" y="2734648"/>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352" name="Freeform: Shape 351">
              <a:extLst>
                <a:ext uri="{FF2B5EF4-FFF2-40B4-BE49-F238E27FC236}">
                  <a16:creationId xmlns:a16="http://schemas.microsoft.com/office/drawing/2014/main" id="{6FA4CA99-15B0-A8C9-01C6-01F784032B8A}"/>
                </a:ext>
              </a:extLst>
            </p:cNvPr>
            <p:cNvSpPr/>
            <p:nvPr/>
          </p:nvSpPr>
          <p:spPr>
            <a:xfrm>
              <a:off x="973060" y="2938602"/>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TextBox 352">
              <a:extLst>
                <a:ext uri="{FF2B5EF4-FFF2-40B4-BE49-F238E27FC236}">
                  <a16:creationId xmlns:a16="http://schemas.microsoft.com/office/drawing/2014/main" id="{9CBAD7B2-5496-D0BC-2B88-10022C7DC236}"/>
                </a:ext>
              </a:extLst>
            </p:cNvPr>
            <p:cNvSpPr txBox="1"/>
            <p:nvPr/>
          </p:nvSpPr>
          <p:spPr>
            <a:xfrm>
              <a:off x="693297" y="2877047"/>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354" name="Freeform: Shape 353">
              <a:extLst>
                <a:ext uri="{FF2B5EF4-FFF2-40B4-BE49-F238E27FC236}">
                  <a16:creationId xmlns:a16="http://schemas.microsoft.com/office/drawing/2014/main" id="{6F74F58F-F00F-DDFE-8AE2-43A998076954}"/>
                </a:ext>
              </a:extLst>
            </p:cNvPr>
            <p:cNvSpPr/>
            <p:nvPr/>
          </p:nvSpPr>
          <p:spPr>
            <a:xfrm>
              <a:off x="973060" y="3081001"/>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5" name="TextBox 354">
              <a:extLst>
                <a:ext uri="{FF2B5EF4-FFF2-40B4-BE49-F238E27FC236}">
                  <a16:creationId xmlns:a16="http://schemas.microsoft.com/office/drawing/2014/main" id="{79ED452F-CEE7-D7C4-CA33-FC2BBF5BCA16}"/>
                </a:ext>
              </a:extLst>
            </p:cNvPr>
            <p:cNvSpPr txBox="1"/>
            <p:nvPr/>
          </p:nvSpPr>
          <p:spPr>
            <a:xfrm>
              <a:off x="693297" y="3019446"/>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56" name="Freeform: Shape 355">
              <a:extLst>
                <a:ext uri="{FF2B5EF4-FFF2-40B4-BE49-F238E27FC236}">
                  <a16:creationId xmlns:a16="http://schemas.microsoft.com/office/drawing/2014/main" id="{31547839-E815-66F4-5780-221C5C458955}"/>
                </a:ext>
              </a:extLst>
            </p:cNvPr>
            <p:cNvSpPr/>
            <p:nvPr/>
          </p:nvSpPr>
          <p:spPr>
            <a:xfrm>
              <a:off x="973060" y="3223400"/>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7" name="TextBox 356">
              <a:extLst>
                <a:ext uri="{FF2B5EF4-FFF2-40B4-BE49-F238E27FC236}">
                  <a16:creationId xmlns:a16="http://schemas.microsoft.com/office/drawing/2014/main" id="{AEEBA891-8C14-4A67-80BE-0C935348A2A5}"/>
                </a:ext>
              </a:extLst>
            </p:cNvPr>
            <p:cNvSpPr txBox="1"/>
            <p:nvPr/>
          </p:nvSpPr>
          <p:spPr>
            <a:xfrm>
              <a:off x="693297" y="3161845"/>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358" name="Freeform: Shape 357">
              <a:extLst>
                <a:ext uri="{FF2B5EF4-FFF2-40B4-BE49-F238E27FC236}">
                  <a16:creationId xmlns:a16="http://schemas.microsoft.com/office/drawing/2014/main" id="{88331F90-914D-2D53-F7F8-1492E6403F16}"/>
                </a:ext>
              </a:extLst>
            </p:cNvPr>
            <p:cNvSpPr/>
            <p:nvPr/>
          </p:nvSpPr>
          <p:spPr>
            <a:xfrm>
              <a:off x="973060" y="3365798"/>
              <a:ext cx="72076" cy="5770"/>
            </a:xfrm>
            <a:custGeom>
              <a:avLst/>
              <a:gdLst>
                <a:gd name="connsiteX0" fmla="*/ 0 w 72076"/>
                <a:gd name="connsiteY0" fmla="*/ 0 h 12711"/>
                <a:gd name="connsiteX1" fmla="*/ 72077 w 72076"/>
                <a:gd name="connsiteY1" fmla="*/ 0 h 12711"/>
              </a:gdLst>
              <a:ahLst/>
              <a:cxnLst>
                <a:cxn ang="0">
                  <a:pos x="connsiteX0" y="connsiteY0"/>
                </a:cxn>
                <a:cxn ang="0">
                  <a:pos x="connsiteX1" y="connsiteY1"/>
                </a:cxn>
              </a:cxnLst>
              <a:rect l="l" t="t" r="r" b="b"/>
              <a:pathLst>
                <a:path w="72076" h="12711">
                  <a:moveTo>
                    <a:pt x="0" y="0"/>
                  </a:moveTo>
                  <a:lnTo>
                    <a:pt x="72077" y="0"/>
                  </a:lnTo>
                </a:path>
              </a:pathLst>
            </a:custGeom>
            <a:ln w="10166"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9" name="TextBox 358">
              <a:extLst>
                <a:ext uri="{FF2B5EF4-FFF2-40B4-BE49-F238E27FC236}">
                  <a16:creationId xmlns:a16="http://schemas.microsoft.com/office/drawing/2014/main" id="{CD7CBF94-7FC8-E095-B7C3-DD4E6E74B4CB}"/>
                </a:ext>
              </a:extLst>
            </p:cNvPr>
            <p:cNvSpPr txBox="1"/>
            <p:nvPr/>
          </p:nvSpPr>
          <p:spPr>
            <a:xfrm>
              <a:off x="693297" y="3304243"/>
              <a:ext cx="268753"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cxnSp>
          <p:nvCxnSpPr>
            <p:cNvPr id="360" name="Straight Connector 359">
              <a:extLst>
                <a:ext uri="{FF2B5EF4-FFF2-40B4-BE49-F238E27FC236}">
                  <a16:creationId xmlns:a16="http://schemas.microsoft.com/office/drawing/2014/main" id="{AB6CC6B2-53E2-800C-7847-9538D1626F7D}"/>
                </a:ext>
              </a:extLst>
            </p:cNvPr>
            <p:cNvCxnSpPr/>
            <p:nvPr/>
          </p:nvCxnSpPr>
          <p:spPr>
            <a:xfrm>
              <a:off x="1337946" y="3406195"/>
              <a:ext cx="0" cy="72000"/>
            </a:xfrm>
            <a:prstGeom prst="line">
              <a:avLst/>
            </a:prstGeom>
            <a:ln w="10166" cap="flat">
              <a:solidFill>
                <a:srgbClr val="231F20"/>
              </a:solidFill>
              <a:prstDash val="solid"/>
              <a:miter/>
            </a:ln>
          </p:spPr>
        </p:cxnSp>
        <p:sp>
          <p:nvSpPr>
            <p:cNvPr id="361" name="TextBox 360">
              <a:extLst>
                <a:ext uri="{FF2B5EF4-FFF2-40B4-BE49-F238E27FC236}">
                  <a16:creationId xmlns:a16="http://schemas.microsoft.com/office/drawing/2014/main" id="{EEE573EE-2F63-6E40-5D5C-568172A9A85F}"/>
                </a:ext>
              </a:extLst>
            </p:cNvPr>
            <p:cNvSpPr txBox="1"/>
            <p:nvPr/>
          </p:nvSpPr>
          <p:spPr>
            <a:xfrm>
              <a:off x="1139975" y="3479781"/>
              <a:ext cx="395941"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p:txBody>
        </p:sp>
        <p:cxnSp>
          <p:nvCxnSpPr>
            <p:cNvPr id="362" name="Straight Connector 361">
              <a:extLst>
                <a:ext uri="{FF2B5EF4-FFF2-40B4-BE49-F238E27FC236}">
                  <a16:creationId xmlns:a16="http://schemas.microsoft.com/office/drawing/2014/main" id="{4F31F08C-134E-51FF-4DAB-90EBC4FE4B3A}"/>
                </a:ext>
              </a:extLst>
            </p:cNvPr>
            <p:cNvCxnSpPr/>
            <p:nvPr/>
          </p:nvCxnSpPr>
          <p:spPr>
            <a:xfrm>
              <a:off x="3387405" y="3406195"/>
              <a:ext cx="0" cy="72000"/>
            </a:xfrm>
            <a:prstGeom prst="line">
              <a:avLst/>
            </a:prstGeom>
            <a:ln w="10166" cap="flat">
              <a:solidFill>
                <a:srgbClr val="231F20"/>
              </a:solidFill>
              <a:prstDash val="solid"/>
              <a:miter/>
            </a:ln>
          </p:spPr>
        </p:cxnSp>
        <p:sp>
          <p:nvSpPr>
            <p:cNvPr id="363" name="TextBox 362">
              <a:extLst>
                <a:ext uri="{FF2B5EF4-FFF2-40B4-BE49-F238E27FC236}">
                  <a16:creationId xmlns:a16="http://schemas.microsoft.com/office/drawing/2014/main" id="{DC54103F-8DF2-F573-BCCC-D8A592ED38BF}"/>
                </a:ext>
              </a:extLst>
            </p:cNvPr>
            <p:cNvSpPr txBox="1"/>
            <p:nvPr/>
          </p:nvSpPr>
          <p:spPr>
            <a:xfrm>
              <a:off x="3183823" y="3479781"/>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13</a:t>
              </a:r>
            </a:p>
          </p:txBody>
        </p:sp>
        <p:cxnSp>
          <p:nvCxnSpPr>
            <p:cNvPr id="364" name="Straight Connector 363">
              <a:extLst>
                <a:ext uri="{FF2B5EF4-FFF2-40B4-BE49-F238E27FC236}">
                  <a16:creationId xmlns:a16="http://schemas.microsoft.com/office/drawing/2014/main" id="{3241B7F6-A9AF-9955-C4CF-FB23A97BBF88}"/>
                </a:ext>
              </a:extLst>
            </p:cNvPr>
            <p:cNvCxnSpPr/>
            <p:nvPr/>
          </p:nvCxnSpPr>
          <p:spPr>
            <a:xfrm>
              <a:off x="5436866" y="3406195"/>
              <a:ext cx="0" cy="72000"/>
            </a:xfrm>
            <a:prstGeom prst="line">
              <a:avLst/>
            </a:prstGeom>
            <a:ln w="10166" cap="flat">
              <a:solidFill>
                <a:srgbClr val="231F20"/>
              </a:solidFill>
              <a:prstDash val="solid"/>
              <a:miter/>
            </a:ln>
          </p:spPr>
        </p:cxnSp>
        <p:sp>
          <p:nvSpPr>
            <p:cNvPr id="365" name="TextBox 364">
              <a:extLst>
                <a:ext uri="{FF2B5EF4-FFF2-40B4-BE49-F238E27FC236}">
                  <a16:creationId xmlns:a16="http://schemas.microsoft.com/office/drawing/2014/main" id="{E2E6BE56-65F0-65B2-7F74-F32362890BF0}"/>
                </a:ext>
              </a:extLst>
            </p:cNvPr>
            <p:cNvSpPr txBox="1"/>
            <p:nvPr/>
          </p:nvSpPr>
          <p:spPr>
            <a:xfrm>
              <a:off x="5233284" y="3479781"/>
              <a:ext cx="407164" cy="12311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Week 25</a:t>
              </a:r>
            </a:p>
          </p:txBody>
        </p:sp>
        <p:sp>
          <p:nvSpPr>
            <p:cNvPr id="366" name="Freeform: Shape 365">
              <a:extLst>
                <a:ext uri="{FF2B5EF4-FFF2-40B4-BE49-F238E27FC236}">
                  <a16:creationId xmlns:a16="http://schemas.microsoft.com/office/drawing/2014/main" id="{2F404629-AE84-0714-B7F8-206A24391C46}"/>
                </a:ext>
              </a:extLst>
            </p:cNvPr>
            <p:cNvSpPr/>
            <p:nvPr/>
          </p:nvSpPr>
          <p:spPr>
            <a:xfrm>
              <a:off x="1344295" y="2638084"/>
              <a:ext cx="4095750" cy="448205"/>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1365250 w 4095750"/>
                <a:gd name="connsiteY1" fmla="*/ 294217 h 637117"/>
                <a:gd name="connsiteX2" fmla="*/ 2051050 w 4095750"/>
                <a:gd name="connsiteY2" fmla="*/ 224367 h 637117"/>
                <a:gd name="connsiteX3" fmla="*/ 2730500 w 4095750"/>
                <a:gd name="connsiteY3" fmla="*/ 213783 h 637117"/>
                <a:gd name="connsiteX4" fmla="*/ 3414183 w 4095750"/>
                <a:gd name="connsiteY4" fmla="*/ 152400 h 637117"/>
                <a:gd name="connsiteX5" fmla="*/ 4095750 w 4095750"/>
                <a:gd name="connsiteY5" fmla="*/ 0 h 637117"/>
                <a:gd name="connsiteX0" fmla="*/ 0 w 4095750"/>
                <a:gd name="connsiteY0" fmla="*/ 637117 h 637117"/>
                <a:gd name="connsiteX1" fmla="*/ 2051050 w 4095750"/>
                <a:gd name="connsiteY1" fmla="*/ 224367 h 637117"/>
                <a:gd name="connsiteX2" fmla="*/ 2730500 w 4095750"/>
                <a:gd name="connsiteY2" fmla="*/ 213783 h 637117"/>
                <a:gd name="connsiteX3" fmla="*/ 3414183 w 4095750"/>
                <a:gd name="connsiteY3" fmla="*/ 152400 h 637117"/>
                <a:gd name="connsiteX4" fmla="*/ 4095750 w 4095750"/>
                <a:gd name="connsiteY4" fmla="*/ 0 h 637117"/>
                <a:gd name="connsiteX0" fmla="*/ 0 w 4095750"/>
                <a:gd name="connsiteY0" fmla="*/ 637117 h 637117"/>
                <a:gd name="connsiteX1" fmla="*/ 2051050 w 4095750"/>
                <a:gd name="connsiteY1" fmla="*/ 224367 h 637117"/>
                <a:gd name="connsiteX2" fmla="*/ 3414183 w 4095750"/>
                <a:gd name="connsiteY2" fmla="*/ 152400 h 637117"/>
                <a:gd name="connsiteX3" fmla="*/ 4095750 w 4095750"/>
                <a:gd name="connsiteY3" fmla="*/ 0 h 637117"/>
                <a:gd name="connsiteX0" fmla="*/ 0 w 4095750"/>
                <a:gd name="connsiteY0" fmla="*/ 637117 h 637117"/>
                <a:gd name="connsiteX1" fmla="*/ 2051050 w 4095750"/>
                <a:gd name="connsiteY1" fmla="*/ 224367 h 637117"/>
                <a:gd name="connsiteX2" fmla="*/ 4095750 w 4095750"/>
                <a:gd name="connsiteY2" fmla="*/ 0 h 637117"/>
                <a:gd name="connsiteX0" fmla="*/ 0 w 4089400"/>
                <a:gd name="connsiteY0" fmla="*/ 586317 h 586317"/>
                <a:gd name="connsiteX1" fmla="*/ 2044700 w 4089400"/>
                <a:gd name="connsiteY1" fmla="*/ 224367 h 586317"/>
                <a:gd name="connsiteX2" fmla="*/ 4089400 w 4089400"/>
                <a:gd name="connsiteY2" fmla="*/ 0 h 586317"/>
                <a:gd name="connsiteX0" fmla="*/ 0 w 4089400"/>
                <a:gd name="connsiteY0" fmla="*/ 586317 h 586317"/>
                <a:gd name="connsiteX1" fmla="*/ 2043112 w 4089400"/>
                <a:gd name="connsiteY1" fmla="*/ 298980 h 586317"/>
                <a:gd name="connsiteX2" fmla="*/ 4089400 w 4089400"/>
                <a:gd name="connsiteY2" fmla="*/ 0 h 586317"/>
                <a:gd name="connsiteX0" fmla="*/ 0 w 4095750"/>
                <a:gd name="connsiteY0" fmla="*/ 448205 h 448205"/>
                <a:gd name="connsiteX1" fmla="*/ 2043112 w 4095750"/>
                <a:gd name="connsiteY1" fmla="*/ 160868 h 448205"/>
                <a:gd name="connsiteX2" fmla="*/ 4095750 w 4095750"/>
                <a:gd name="connsiteY2" fmla="*/ 0 h 448205"/>
              </a:gdLst>
              <a:ahLst/>
              <a:cxnLst>
                <a:cxn ang="0">
                  <a:pos x="connsiteX0" y="connsiteY0"/>
                </a:cxn>
                <a:cxn ang="0">
                  <a:pos x="connsiteX1" y="connsiteY1"/>
                </a:cxn>
                <a:cxn ang="0">
                  <a:pos x="connsiteX2" y="connsiteY2"/>
                </a:cxn>
              </a:cxnLst>
              <a:rect l="l" t="t" r="r" b="b"/>
              <a:pathLst>
                <a:path w="4095750" h="448205">
                  <a:moveTo>
                    <a:pt x="0" y="448205"/>
                  </a:moveTo>
                  <a:lnTo>
                    <a:pt x="2043112" y="160868"/>
                  </a:lnTo>
                  <a:lnTo>
                    <a:pt x="4095750" y="0"/>
                  </a:lnTo>
                </a:path>
              </a:pathLst>
            </a:custGeom>
            <a:noFill/>
            <a:ln w="19050">
              <a:solidFill>
                <a:srgbClr val="007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7" name="Oval 366">
              <a:extLst>
                <a:ext uri="{FF2B5EF4-FFF2-40B4-BE49-F238E27FC236}">
                  <a16:creationId xmlns:a16="http://schemas.microsoft.com/office/drawing/2014/main" id="{7CCECACB-B8A1-A60E-1BC1-80C835B73C26}"/>
                </a:ext>
              </a:extLst>
            </p:cNvPr>
            <p:cNvSpPr/>
            <p:nvPr/>
          </p:nvSpPr>
          <p:spPr>
            <a:xfrm>
              <a:off x="1301945" y="3048085"/>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8" name="Oval 367">
              <a:extLst>
                <a:ext uri="{FF2B5EF4-FFF2-40B4-BE49-F238E27FC236}">
                  <a16:creationId xmlns:a16="http://schemas.microsoft.com/office/drawing/2014/main" id="{AA630742-6971-F09E-098F-FC83259C8266}"/>
                </a:ext>
              </a:extLst>
            </p:cNvPr>
            <p:cNvSpPr/>
            <p:nvPr/>
          </p:nvSpPr>
          <p:spPr>
            <a:xfrm>
              <a:off x="3351407" y="2767411"/>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9" name="Oval 368">
              <a:extLst>
                <a:ext uri="{FF2B5EF4-FFF2-40B4-BE49-F238E27FC236}">
                  <a16:creationId xmlns:a16="http://schemas.microsoft.com/office/drawing/2014/main" id="{F097C9D4-AB09-399F-441E-E07BE2641FBD}"/>
                </a:ext>
              </a:extLst>
            </p:cNvPr>
            <p:cNvSpPr/>
            <p:nvPr/>
          </p:nvSpPr>
          <p:spPr>
            <a:xfrm>
              <a:off x="5400869" y="2604369"/>
              <a:ext cx="72000" cy="72000"/>
            </a:xfrm>
            <a:prstGeom prst="ellipse">
              <a:avLst/>
            </a:prstGeom>
            <a:solidFill>
              <a:srgbClr val="0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B06D6826-3B8C-39AE-35EE-E87E4C3D05F0}"/>
                </a:ext>
              </a:extLst>
            </p:cNvPr>
            <p:cNvSpPr/>
            <p:nvPr/>
          </p:nvSpPr>
          <p:spPr>
            <a:xfrm>
              <a:off x="1345882" y="3084704"/>
              <a:ext cx="4103159" cy="83608"/>
            </a:xfrm>
            <a:custGeom>
              <a:avLst/>
              <a:gdLst>
                <a:gd name="connsiteX0" fmla="*/ 0 w 4095750"/>
                <a:gd name="connsiteY0" fmla="*/ 637117 h 637117"/>
                <a:gd name="connsiteX1" fmla="*/ 683683 w 4095750"/>
                <a:gd name="connsiteY1" fmla="*/ 357717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5250 w 4095750"/>
                <a:gd name="connsiteY2" fmla="*/ 294217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1050 w 4095750"/>
                <a:gd name="connsiteY3" fmla="*/ 224367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30500 w 4095750"/>
                <a:gd name="connsiteY4" fmla="*/ 213783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14183 w 4095750"/>
                <a:gd name="connsiteY5" fmla="*/ 152400 h 637117"/>
                <a:gd name="connsiteX6" fmla="*/ 4095750 w 4095750"/>
                <a:gd name="connsiteY6" fmla="*/ 0 h 637117"/>
                <a:gd name="connsiteX0" fmla="*/ 0 w 4095750"/>
                <a:gd name="connsiteY0" fmla="*/ 637117 h 637117"/>
                <a:gd name="connsiteX1" fmla="*/ 687916 w 4095750"/>
                <a:gd name="connsiteY1" fmla="*/ 590550 h 637117"/>
                <a:gd name="connsiteX2" fmla="*/ 1361017 w 4095750"/>
                <a:gd name="connsiteY2" fmla="*/ 423334 h 637117"/>
                <a:gd name="connsiteX3" fmla="*/ 2053166 w 4095750"/>
                <a:gd name="connsiteY3" fmla="*/ 450850 h 637117"/>
                <a:gd name="connsiteX4" fmla="*/ 2724150 w 4095750"/>
                <a:gd name="connsiteY4" fmla="*/ 311149 h 637117"/>
                <a:gd name="connsiteX5" fmla="*/ 3409950 w 4095750"/>
                <a:gd name="connsiteY5" fmla="*/ 429683 h 637117"/>
                <a:gd name="connsiteX6" fmla="*/ 4095750 w 4095750"/>
                <a:gd name="connsiteY6" fmla="*/ 0 h 637117"/>
                <a:gd name="connsiteX0" fmla="*/ 0 w 4112683"/>
                <a:gd name="connsiteY0" fmla="*/ 325968 h 325968"/>
                <a:gd name="connsiteX1" fmla="*/ 687916 w 4112683"/>
                <a:gd name="connsiteY1" fmla="*/ 279401 h 325968"/>
                <a:gd name="connsiteX2" fmla="*/ 1361017 w 4112683"/>
                <a:gd name="connsiteY2" fmla="*/ 112185 h 325968"/>
                <a:gd name="connsiteX3" fmla="*/ 2053166 w 4112683"/>
                <a:gd name="connsiteY3" fmla="*/ 139701 h 325968"/>
                <a:gd name="connsiteX4" fmla="*/ 2724150 w 4112683"/>
                <a:gd name="connsiteY4" fmla="*/ 0 h 325968"/>
                <a:gd name="connsiteX5" fmla="*/ 3409950 w 4112683"/>
                <a:gd name="connsiteY5" fmla="*/ 118534 h 325968"/>
                <a:gd name="connsiteX6" fmla="*/ 4112683 w 4112683"/>
                <a:gd name="connsiteY6" fmla="*/ 71968 h 325968"/>
                <a:gd name="connsiteX0" fmla="*/ 0 w 4112683"/>
                <a:gd name="connsiteY0" fmla="*/ 254000 h 254000"/>
                <a:gd name="connsiteX1" fmla="*/ 687916 w 4112683"/>
                <a:gd name="connsiteY1" fmla="*/ 207433 h 254000"/>
                <a:gd name="connsiteX2" fmla="*/ 1361017 w 4112683"/>
                <a:gd name="connsiteY2" fmla="*/ 40217 h 254000"/>
                <a:gd name="connsiteX3" fmla="*/ 2053166 w 4112683"/>
                <a:gd name="connsiteY3" fmla="*/ 67733 h 254000"/>
                <a:gd name="connsiteX4" fmla="*/ 3409950 w 4112683"/>
                <a:gd name="connsiteY4" fmla="*/ 46566 h 254000"/>
                <a:gd name="connsiteX5" fmla="*/ 4112683 w 4112683"/>
                <a:gd name="connsiteY5" fmla="*/ 0 h 254000"/>
                <a:gd name="connsiteX0" fmla="*/ 0 w 4112683"/>
                <a:gd name="connsiteY0" fmla="*/ 254000 h 254000"/>
                <a:gd name="connsiteX1" fmla="*/ 687916 w 4112683"/>
                <a:gd name="connsiteY1" fmla="*/ 207433 h 254000"/>
                <a:gd name="connsiteX2" fmla="*/ 1361017 w 4112683"/>
                <a:gd name="connsiteY2" fmla="*/ 40217 h 254000"/>
                <a:gd name="connsiteX3" fmla="*/ 2053166 w 4112683"/>
                <a:gd name="connsiteY3" fmla="*/ 67733 h 254000"/>
                <a:gd name="connsiteX4" fmla="*/ 4112683 w 4112683"/>
                <a:gd name="connsiteY4" fmla="*/ 0 h 254000"/>
                <a:gd name="connsiteX0" fmla="*/ 0 w 4112683"/>
                <a:gd name="connsiteY0" fmla="*/ 254000 h 254000"/>
                <a:gd name="connsiteX1" fmla="*/ 687916 w 4112683"/>
                <a:gd name="connsiteY1" fmla="*/ 207433 h 254000"/>
                <a:gd name="connsiteX2" fmla="*/ 2053166 w 4112683"/>
                <a:gd name="connsiteY2" fmla="*/ 67733 h 254000"/>
                <a:gd name="connsiteX3" fmla="*/ 4112683 w 4112683"/>
                <a:gd name="connsiteY3" fmla="*/ 0 h 254000"/>
                <a:gd name="connsiteX0" fmla="*/ 0 w 4112683"/>
                <a:gd name="connsiteY0" fmla="*/ 254000 h 254000"/>
                <a:gd name="connsiteX1" fmla="*/ 2053166 w 4112683"/>
                <a:gd name="connsiteY1" fmla="*/ 67733 h 254000"/>
                <a:gd name="connsiteX2" fmla="*/ 4112683 w 4112683"/>
                <a:gd name="connsiteY2" fmla="*/ 0 h 254000"/>
                <a:gd name="connsiteX0" fmla="*/ 0 w 4111096"/>
                <a:gd name="connsiteY0" fmla="*/ 186267 h 186267"/>
                <a:gd name="connsiteX1" fmla="*/ 2053166 w 4111096"/>
                <a:gd name="connsiteY1" fmla="*/ 0 h 186267"/>
                <a:gd name="connsiteX2" fmla="*/ 4111096 w 4111096"/>
                <a:gd name="connsiteY2" fmla="*/ 137054 h 186267"/>
                <a:gd name="connsiteX0" fmla="*/ 0 w 4111096"/>
                <a:gd name="connsiteY0" fmla="*/ 49213 h 80434"/>
                <a:gd name="connsiteX1" fmla="*/ 2054753 w 4111096"/>
                <a:gd name="connsiteY1" fmla="*/ 80434 h 80434"/>
                <a:gd name="connsiteX2" fmla="*/ 4111096 w 4111096"/>
                <a:gd name="connsiteY2" fmla="*/ 0 h 80434"/>
                <a:gd name="connsiteX0" fmla="*/ 0 w 4103159"/>
                <a:gd name="connsiteY0" fmla="*/ 0 h 83608"/>
                <a:gd name="connsiteX1" fmla="*/ 2046816 w 4103159"/>
                <a:gd name="connsiteY1" fmla="*/ 83608 h 83608"/>
                <a:gd name="connsiteX2" fmla="*/ 4103159 w 4103159"/>
                <a:gd name="connsiteY2" fmla="*/ 3174 h 83608"/>
              </a:gdLst>
              <a:ahLst/>
              <a:cxnLst>
                <a:cxn ang="0">
                  <a:pos x="connsiteX0" y="connsiteY0"/>
                </a:cxn>
                <a:cxn ang="0">
                  <a:pos x="connsiteX1" y="connsiteY1"/>
                </a:cxn>
                <a:cxn ang="0">
                  <a:pos x="connsiteX2" y="connsiteY2"/>
                </a:cxn>
              </a:cxnLst>
              <a:rect l="l" t="t" r="r" b="b"/>
              <a:pathLst>
                <a:path w="4103159" h="83608">
                  <a:moveTo>
                    <a:pt x="0" y="0"/>
                  </a:moveTo>
                  <a:lnTo>
                    <a:pt x="2046816" y="83608"/>
                  </a:lnTo>
                  <a:lnTo>
                    <a:pt x="4103159" y="3174"/>
                  </a:lnTo>
                </a:path>
              </a:pathLst>
            </a:custGeom>
            <a:noFill/>
            <a:ln w="19050">
              <a:solidFill>
                <a:srgbClr val="A5A5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7D4121FC-8815-9310-E5A1-EBF1DEFB80D3}"/>
                </a:ext>
              </a:extLst>
            </p:cNvPr>
            <p:cNvSpPr/>
            <p:nvPr/>
          </p:nvSpPr>
          <p:spPr>
            <a:xfrm>
              <a:off x="1301945" y="3048085"/>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2" name="Oval 371">
              <a:extLst>
                <a:ext uri="{FF2B5EF4-FFF2-40B4-BE49-F238E27FC236}">
                  <a16:creationId xmlns:a16="http://schemas.microsoft.com/office/drawing/2014/main" id="{F249837F-CC4F-0F8C-6866-3F70179C1E93}"/>
                </a:ext>
              </a:extLst>
            </p:cNvPr>
            <p:cNvSpPr/>
            <p:nvPr/>
          </p:nvSpPr>
          <p:spPr>
            <a:xfrm>
              <a:off x="3351407" y="3126927"/>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3" name="Oval 372">
              <a:extLst>
                <a:ext uri="{FF2B5EF4-FFF2-40B4-BE49-F238E27FC236}">
                  <a16:creationId xmlns:a16="http://schemas.microsoft.com/office/drawing/2014/main" id="{72ACA0F1-4B7F-7D2D-30A0-6A02C2383193}"/>
                </a:ext>
              </a:extLst>
            </p:cNvPr>
            <p:cNvSpPr/>
            <p:nvPr/>
          </p:nvSpPr>
          <p:spPr>
            <a:xfrm>
              <a:off x="5400869" y="3055141"/>
              <a:ext cx="72000" cy="72000"/>
            </a:xfrm>
            <a:prstGeom prst="ellipse">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4" name="Group 373">
              <a:extLst>
                <a:ext uri="{FF2B5EF4-FFF2-40B4-BE49-F238E27FC236}">
                  <a16:creationId xmlns:a16="http://schemas.microsoft.com/office/drawing/2014/main" id="{F337E33E-6651-EE2F-418E-CB2FD0606085}"/>
                </a:ext>
              </a:extLst>
            </p:cNvPr>
            <p:cNvGrpSpPr/>
            <p:nvPr/>
          </p:nvGrpSpPr>
          <p:grpSpPr>
            <a:xfrm>
              <a:off x="5400869" y="2988163"/>
              <a:ext cx="72000" cy="196850"/>
              <a:chOff x="8235829" y="4557183"/>
              <a:chExt cx="72000" cy="138796"/>
            </a:xfrm>
          </p:grpSpPr>
          <p:cxnSp>
            <p:nvCxnSpPr>
              <p:cNvPr id="375" name="Straight Connector 374">
                <a:extLst>
                  <a:ext uri="{FF2B5EF4-FFF2-40B4-BE49-F238E27FC236}">
                    <a16:creationId xmlns:a16="http://schemas.microsoft.com/office/drawing/2014/main" id="{043EEE61-861B-B7ED-CBA9-65930A2AF537}"/>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C3812243-56DE-BF1D-353D-342DAACE4F32}"/>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012717D0-03A1-E7E7-AD47-F68D66E2C541}"/>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nvGrpSpPr>
            <p:cNvPr id="378" name="Group 377">
              <a:extLst>
                <a:ext uri="{FF2B5EF4-FFF2-40B4-BE49-F238E27FC236}">
                  <a16:creationId xmlns:a16="http://schemas.microsoft.com/office/drawing/2014/main" id="{4D81204A-55CE-7B21-B637-BFE944D18B4B}"/>
                </a:ext>
              </a:extLst>
            </p:cNvPr>
            <p:cNvGrpSpPr/>
            <p:nvPr/>
          </p:nvGrpSpPr>
          <p:grpSpPr>
            <a:xfrm>
              <a:off x="3351395" y="3083413"/>
              <a:ext cx="72000" cy="168275"/>
              <a:chOff x="8235829" y="4557183"/>
              <a:chExt cx="72000" cy="138796"/>
            </a:xfrm>
          </p:grpSpPr>
          <p:cxnSp>
            <p:nvCxnSpPr>
              <p:cNvPr id="379" name="Straight Connector 378">
                <a:extLst>
                  <a:ext uri="{FF2B5EF4-FFF2-40B4-BE49-F238E27FC236}">
                    <a16:creationId xmlns:a16="http://schemas.microsoft.com/office/drawing/2014/main" id="{D47E427A-3FEC-D20D-9315-430A383832F7}"/>
                  </a:ext>
                </a:extLst>
              </p:cNvPr>
              <p:cNvCxnSpPr/>
              <p:nvPr/>
            </p:nvCxnSpPr>
            <p:spPr>
              <a:xfrm>
                <a:off x="8235829" y="4557183"/>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E43B05B9-8004-F7FD-038E-929CE612A12E}"/>
                  </a:ext>
                </a:extLst>
              </p:cNvPr>
              <p:cNvCxnSpPr/>
              <p:nvPr/>
            </p:nvCxnSpPr>
            <p:spPr>
              <a:xfrm>
                <a:off x="8271829" y="4557183"/>
                <a:ext cx="0" cy="138796"/>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8BA84F86-472F-AEDC-1405-C1CF50557B95}"/>
                  </a:ext>
                </a:extLst>
              </p:cNvPr>
              <p:cNvCxnSpPr/>
              <p:nvPr/>
            </p:nvCxnSpPr>
            <p:spPr>
              <a:xfrm>
                <a:off x="8235829" y="4695979"/>
                <a:ext cx="72000" cy="0"/>
              </a:xfrm>
              <a:prstGeom prst="line">
                <a:avLst/>
              </a:prstGeom>
              <a:ln>
                <a:solidFill>
                  <a:srgbClr val="A5A5A5"/>
                </a:solidFill>
              </a:ln>
            </p:spPr>
            <p:style>
              <a:lnRef idx="1">
                <a:schemeClr val="accent1"/>
              </a:lnRef>
              <a:fillRef idx="0">
                <a:schemeClr val="accent1"/>
              </a:fillRef>
              <a:effectRef idx="0">
                <a:schemeClr val="accent1"/>
              </a:effectRef>
              <a:fontRef idx="minor">
                <a:schemeClr val="tx1"/>
              </a:fontRef>
            </p:style>
          </p:cxnSp>
        </p:grpSp>
      </p:grpSp>
      <p:sp>
        <p:nvSpPr>
          <p:cNvPr id="27" name="Title 3">
            <a:extLst>
              <a:ext uri="{FF2B5EF4-FFF2-40B4-BE49-F238E27FC236}">
                <a16:creationId xmlns:a16="http://schemas.microsoft.com/office/drawing/2014/main" id="{0790A1C2-85E5-53C2-78A6-A65A7CE830AE}"/>
              </a:ext>
            </a:extLst>
          </p:cNvPr>
          <p:cNvSpPr txBox="1">
            <a:spLocks/>
          </p:cNvSpPr>
          <p:nvPr/>
        </p:nvSpPr>
        <p:spPr>
          <a:xfrm>
            <a:off x="748825" y="168842"/>
            <a:ext cx="10972800" cy="469096"/>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1" kern="1200">
                <a:solidFill>
                  <a:srgbClr val="002557"/>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557"/>
                </a:solidFill>
                <a:effectLst/>
                <a:uLnTx/>
                <a:uFillTx/>
                <a:latin typeface="Calibri Light" panose="020F0302020204030204"/>
                <a:ea typeface="+mj-ea"/>
                <a:cs typeface="Arial" panose="020B0604020202020204" pitchFamily="34" charset="0"/>
              </a:rPr>
              <a:t>Results</a:t>
            </a:r>
            <a:endParaRPr kumimoji="0" lang="en-US" sz="2800" b="0" i="0" u="none" strike="noStrike" kern="1200" cap="none" spc="0" normalizeH="0" baseline="30000" noProof="0" dirty="0">
              <a:ln>
                <a:noFill/>
              </a:ln>
              <a:solidFill>
                <a:srgbClr val="002557"/>
              </a:solidFill>
              <a:effectLst/>
              <a:uLnTx/>
              <a:uFillTx/>
              <a:latin typeface="Calibri Light" panose="020F0302020204030204"/>
              <a:ea typeface="+mj-ea"/>
              <a:cs typeface="Arial" panose="020B0604020202020204" pitchFamily="34" charset="0"/>
            </a:endParaRPr>
          </a:p>
        </p:txBody>
      </p:sp>
      <p:sp>
        <p:nvSpPr>
          <p:cNvPr id="2" name="TextBox 1">
            <a:extLst>
              <a:ext uri="{FF2B5EF4-FFF2-40B4-BE49-F238E27FC236}">
                <a16:creationId xmlns:a16="http://schemas.microsoft.com/office/drawing/2014/main" id="{62B6D5D6-72B0-097D-07C2-000BFF3D9FB9}"/>
              </a:ext>
            </a:extLst>
          </p:cNvPr>
          <p:cNvSpPr txBox="1"/>
          <p:nvPr/>
        </p:nvSpPr>
        <p:spPr>
          <a:xfrm>
            <a:off x="7608369" y="2442302"/>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70CCABDA-81D3-DCAA-9460-AC5E5695B767}"/>
              </a:ext>
            </a:extLst>
          </p:cNvPr>
          <p:cNvSpPr txBox="1"/>
          <p:nvPr/>
        </p:nvSpPr>
        <p:spPr>
          <a:xfrm>
            <a:off x="8285700" y="2544962"/>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01ABE28B-B6B3-61D6-6043-B9463944A9E5}"/>
              </a:ext>
            </a:extLst>
          </p:cNvPr>
          <p:cNvSpPr txBox="1"/>
          <p:nvPr/>
        </p:nvSpPr>
        <p:spPr>
          <a:xfrm>
            <a:off x="8981030" y="2536496"/>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C38B7AF7-DD4C-3D84-5804-11D41250F283}"/>
              </a:ext>
            </a:extLst>
          </p:cNvPr>
          <p:cNvSpPr txBox="1"/>
          <p:nvPr/>
        </p:nvSpPr>
        <p:spPr>
          <a:xfrm>
            <a:off x="9657306" y="2502628"/>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07B791ED-393E-07F1-81E6-2EB398165A00}"/>
              </a:ext>
            </a:extLst>
          </p:cNvPr>
          <p:cNvSpPr txBox="1"/>
          <p:nvPr/>
        </p:nvSpPr>
        <p:spPr>
          <a:xfrm>
            <a:off x="10334645" y="2544962"/>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A9214004-3790-879F-7694-A34C10F8E312}"/>
              </a:ext>
            </a:extLst>
          </p:cNvPr>
          <p:cNvSpPr txBox="1"/>
          <p:nvPr/>
        </p:nvSpPr>
        <p:spPr>
          <a:xfrm>
            <a:off x="10994508" y="2477228"/>
            <a:ext cx="362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AE0C64-6515-F774-6C24-024ED37A8551}"/>
              </a:ext>
            </a:extLst>
          </p:cNvPr>
          <p:cNvSpPr txBox="1"/>
          <p:nvPr/>
        </p:nvSpPr>
        <p:spPr>
          <a:xfrm>
            <a:off x="10343110" y="4609771"/>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6EBF23AC-5915-0989-311F-0736D9F74044}"/>
              </a:ext>
            </a:extLst>
          </p:cNvPr>
          <p:cNvSpPr txBox="1"/>
          <p:nvPr/>
        </p:nvSpPr>
        <p:spPr>
          <a:xfrm>
            <a:off x="11001530" y="4462661"/>
            <a:ext cx="367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1EFE72B-DC7D-84B6-2D82-A3107D0CC6E4}"/>
              </a:ext>
            </a:extLst>
          </p:cNvPr>
          <p:cNvSpPr txBox="1"/>
          <p:nvPr/>
        </p:nvSpPr>
        <p:spPr>
          <a:xfrm>
            <a:off x="1867950" y="4542040"/>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2" name="TextBox 381">
            <a:extLst>
              <a:ext uri="{FF2B5EF4-FFF2-40B4-BE49-F238E27FC236}">
                <a16:creationId xmlns:a16="http://schemas.microsoft.com/office/drawing/2014/main" id="{A2FD7D15-FE51-0AC5-4AAB-53F7E92A2EEF}"/>
              </a:ext>
            </a:extLst>
          </p:cNvPr>
          <p:cNvSpPr txBox="1"/>
          <p:nvPr/>
        </p:nvSpPr>
        <p:spPr>
          <a:xfrm>
            <a:off x="3232144" y="4660577"/>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3" name="TextBox 382">
            <a:extLst>
              <a:ext uri="{FF2B5EF4-FFF2-40B4-BE49-F238E27FC236}">
                <a16:creationId xmlns:a16="http://schemas.microsoft.com/office/drawing/2014/main" id="{5FBF18DD-459E-42AE-1101-3B3E62472B6D}"/>
              </a:ext>
            </a:extLst>
          </p:cNvPr>
          <p:cNvSpPr txBox="1"/>
          <p:nvPr/>
        </p:nvSpPr>
        <p:spPr>
          <a:xfrm>
            <a:off x="3916887" y="4618242"/>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4" name="TextBox 383">
            <a:extLst>
              <a:ext uri="{FF2B5EF4-FFF2-40B4-BE49-F238E27FC236}">
                <a16:creationId xmlns:a16="http://schemas.microsoft.com/office/drawing/2014/main" id="{710FE65B-036B-EDFF-402F-82243F20AA58}"/>
              </a:ext>
            </a:extLst>
          </p:cNvPr>
          <p:cNvSpPr txBox="1"/>
          <p:nvPr/>
        </p:nvSpPr>
        <p:spPr>
          <a:xfrm>
            <a:off x="4594226" y="4618241"/>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5" name="TextBox 384">
            <a:extLst>
              <a:ext uri="{FF2B5EF4-FFF2-40B4-BE49-F238E27FC236}">
                <a16:creationId xmlns:a16="http://schemas.microsoft.com/office/drawing/2014/main" id="{40A30457-90DA-2003-0267-2575D66E3633}"/>
              </a:ext>
            </a:extLst>
          </p:cNvPr>
          <p:cNvSpPr txBox="1"/>
          <p:nvPr/>
        </p:nvSpPr>
        <p:spPr>
          <a:xfrm>
            <a:off x="5221664" y="4558974"/>
            <a:ext cx="4370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6" name="TextBox 385">
            <a:extLst>
              <a:ext uri="{FF2B5EF4-FFF2-40B4-BE49-F238E27FC236}">
                <a16:creationId xmlns:a16="http://schemas.microsoft.com/office/drawing/2014/main" id="{B673AE4E-BB2A-0C5E-15B0-A262CCB67BB6}"/>
              </a:ext>
            </a:extLst>
          </p:cNvPr>
          <p:cNvSpPr txBox="1"/>
          <p:nvPr/>
        </p:nvSpPr>
        <p:spPr>
          <a:xfrm>
            <a:off x="3222626" y="2691245"/>
            <a:ext cx="321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7" name="TextBox 386">
            <a:extLst>
              <a:ext uri="{FF2B5EF4-FFF2-40B4-BE49-F238E27FC236}">
                <a16:creationId xmlns:a16="http://schemas.microsoft.com/office/drawing/2014/main" id="{01CC2C19-7C9C-1DC5-C74A-BBC6D75AB35A}"/>
              </a:ext>
            </a:extLst>
          </p:cNvPr>
          <p:cNvSpPr txBox="1"/>
          <p:nvPr/>
        </p:nvSpPr>
        <p:spPr>
          <a:xfrm>
            <a:off x="5259421" y="2518505"/>
            <a:ext cx="3693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7134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25AA2-2393-A6D9-DEC3-50398F431B7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E682BD-FA1F-C2CE-E27F-1EB0F649C4F0}"/>
              </a:ext>
            </a:extLst>
          </p:cNvPr>
          <p:cNvSpPr>
            <a:spLocks noGrp="1"/>
          </p:cNvSpPr>
          <p:nvPr>
            <p:ph type="ftr" sz="quarter" idx="14"/>
          </p:nvPr>
        </p:nvSpPr>
        <p:spPr>
          <a:xfrm>
            <a:off x="640080" y="6175611"/>
            <a:ext cx="1104398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Data cutoff date Sep 23, 2024; </a:t>
            </a:r>
            <a:r>
              <a:rPr kumimoji="0" lang="en-US" sz="950" b="0" i="0" u="none" strike="noStrike" kern="1200" cap="none" spc="0" normalizeH="0" baseline="30000" noProof="0" dirty="0" err="1">
                <a:ln>
                  <a:noFill/>
                </a:ln>
                <a:solidFill>
                  <a:prstClr val="black">
                    <a:tint val="75000"/>
                  </a:prstClr>
                </a:solidFill>
                <a:effectLst/>
                <a:uLnTx/>
                <a:uFillTx/>
                <a:latin typeface="Calibri" panose="020F0502020204030204"/>
                <a:ea typeface="+mn-ea"/>
                <a:cs typeface="+mn-cs"/>
              </a:rPr>
              <a:t>a</a:t>
            </a:r>
            <a:r>
              <a:rPr kumimoji="0" lang="en-US" sz="95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Laboratory</a:t>
            </a: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abnormalities were all asymptomatic and responded well to brief dose interruptions. Asymptomatic serum enzyme elevations were consistent with the known mechanism of action of CSF-1R inhibitors;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α-HBDH, alpha hydroxybutyrate dehydrogenase; AE, adverse event; ALT, alanine aminotransferase; AST, aspartate aminotransferase; CPK, creatine phosphokinase; LDH, lactate dehydrogenase</a:t>
            </a:r>
          </a:p>
        </p:txBody>
      </p:sp>
      <p:sp>
        <p:nvSpPr>
          <p:cNvPr id="4" name="Title 3">
            <a:extLst>
              <a:ext uri="{FF2B5EF4-FFF2-40B4-BE49-F238E27FC236}">
                <a16:creationId xmlns:a16="http://schemas.microsoft.com/office/drawing/2014/main" id="{A58DCAAD-64EE-DC95-8C5D-F62BF43A4BFE}"/>
              </a:ext>
            </a:extLst>
          </p:cNvPr>
          <p:cNvSpPr>
            <a:spLocks noGrp="1"/>
          </p:cNvSpPr>
          <p:nvPr>
            <p:ph type="title"/>
          </p:nvPr>
        </p:nvSpPr>
        <p:spPr>
          <a:xfrm>
            <a:off x="530627" y="746918"/>
            <a:ext cx="10453190" cy="927646"/>
          </a:xfrm>
        </p:spPr>
        <p:txBody>
          <a:bodyPr>
            <a:noAutofit/>
          </a:bodyPr>
          <a:lstStyle/>
          <a:p>
            <a:r>
              <a:rPr lang="en-US" sz="4000" dirty="0"/>
              <a:t>Most frequent (≥20</a:t>
            </a:r>
            <a:r>
              <a:rPr lang="en-US" sz="4000" dirty="0">
                <a:solidFill>
                  <a:srgbClr val="002060"/>
                </a:solidFill>
              </a:rPr>
              <a:t>%) and class-specific TEAEs with </a:t>
            </a:r>
            <a:r>
              <a:rPr lang="en-US" sz="4000" dirty="0" err="1">
                <a:solidFill>
                  <a:srgbClr val="002060"/>
                </a:solidFill>
              </a:rPr>
              <a:t>pimicotinib</a:t>
            </a:r>
            <a:endParaRPr lang="en-US" sz="4000" dirty="0">
              <a:solidFill>
                <a:srgbClr val="002060"/>
              </a:solidFill>
            </a:endParaRPr>
          </a:p>
        </p:txBody>
      </p:sp>
      <p:sp>
        <p:nvSpPr>
          <p:cNvPr id="7" name="Content Placeholder 6">
            <a:extLst>
              <a:ext uri="{FF2B5EF4-FFF2-40B4-BE49-F238E27FC236}">
                <a16:creationId xmlns:a16="http://schemas.microsoft.com/office/drawing/2014/main" id="{51978E61-2D29-DF44-C141-846140770AE2}"/>
              </a:ext>
            </a:extLst>
          </p:cNvPr>
          <p:cNvSpPr>
            <a:spLocks noGrp="1"/>
          </p:cNvSpPr>
          <p:nvPr>
            <p:ph sz="quarter" idx="13"/>
          </p:nvPr>
        </p:nvSpPr>
        <p:spPr>
          <a:xfrm>
            <a:off x="530628" y="5007736"/>
            <a:ext cx="5692172" cy="1363045"/>
          </a:xfrm>
        </p:spPr>
        <p:txBody>
          <a:bodyPr anchor="ctr">
            <a:normAutofit/>
          </a:bodyPr>
          <a:lstStyle/>
          <a:p>
            <a:r>
              <a:rPr lang="en-US" sz="1600" dirty="0"/>
              <a:t>There was no evidence of hair/skin hypopigmentation</a:t>
            </a:r>
          </a:p>
          <a:p>
            <a:r>
              <a:rPr lang="en-US" sz="1600" dirty="0"/>
              <a:t>TEAEs of hypertension occurred in 14.3% of patients treated with </a:t>
            </a:r>
            <a:r>
              <a:rPr lang="en-US" sz="1600" dirty="0" err="1"/>
              <a:t>pimicotinib</a:t>
            </a:r>
            <a:r>
              <a:rPr lang="en-US" sz="1600" dirty="0"/>
              <a:t> (Grade 3, 3.2%)</a:t>
            </a:r>
          </a:p>
        </p:txBody>
      </p:sp>
      <p:graphicFrame>
        <p:nvGraphicFramePr>
          <p:cNvPr id="6" name="表格 3">
            <a:extLst>
              <a:ext uri="{FF2B5EF4-FFF2-40B4-BE49-F238E27FC236}">
                <a16:creationId xmlns:a16="http://schemas.microsoft.com/office/drawing/2014/main" id="{7EEC554F-ED2A-6180-84BE-A114F81A19B0}"/>
              </a:ext>
            </a:extLst>
          </p:cNvPr>
          <p:cNvGraphicFramePr>
            <a:graphicFrameLocks noGrp="1"/>
          </p:cNvGraphicFramePr>
          <p:nvPr/>
        </p:nvGraphicFramePr>
        <p:xfrm>
          <a:off x="530628" y="1820707"/>
          <a:ext cx="5292000" cy="3295560"/>
        </p:xfrm>
        <a:graphic>
          <a:graphicData uri="http://schemas.openxmlformats.org/drawingml/2006/table">
            <a:tbl>
              <a:tblPr firstRow="1" firstCol="1" bandRow="1">
                <a:tableStyleId>{B301B821-A1FF-4177-AEE7-76D212191A09}</a:tableStyleId>
              </a:tblPr>
              <a:tblGrid>
                <a:gridCol w="1980000">
                  <a:extLst>
                    <a:ext uri="{9D8B030D-6E8A-4147-A177-3AD203B41FA5}">
                      <a16:colId xmlns:a16="http://schemas.microsoft.com/office/drawing/2014/main" val="2229555205"/>
                    </a:ext>
                  </a:extLst>
                </a:gridCol>
                <a:gridCol w="828000">
                  <a:extLst>
                    <a:ext uri="{9D8B030D-6E8A-4147-A177-3AD203B41FA5}">
                      <a16:colId xmlns:a16="http://schemas.microsoft.com/office/drawing/2014/main" val="2326477965"/>
                    </a:ext>
                  </a:extLst>
                </a:gridCol>
                <a:gridCol w="828000">
                  <a:extLst>
                    <a:ext uri="{9D8B030D-6E8A-4147-A177-3AD203B41FA5}">
                      <a16:colId xmlns:a16="http://schemas.microsoft.com/office/drawing/2014/main" val="3061037671"/>
                    </a:ext>
                  </a:extLst>
                </a:gridCol>
                <a:gridCol w="828000">
                  <a:extLst>
                    <a:ext uri="{9D8B030D-6E8A-4147-A177-3AD203B41FA5}">
                      <a16:colId xmlns:a16="http://schemas.microsoft.com/office/drawing/2014/main" val="3762434299"/>
                    </a:ext>
                  </a:extLst>
                </a:gridCol>
                <a:gridCol w="828000">
                  <a:extLst>
                    <a:ext uri="{9D8B030D-6E8A-4147-A177-3AD203B41FA5}">
                      <a16:colId xmlns:a16="http://schemas.microsoft.com/office/drawing/2014/main" val="3133682296"/>
                    </a:ext>
                  </a:extLst>
                </a:gridCol>
              </a:tblGrid>
              <a:tr h="550214">
                <a:tc>
                  <a:txBody>
                    <a:bodyPr/>
                    <a:lstStyle/>
                    <a:p>
                      <a:pPr algn="l" fontAlgn="base"/>
                      <a:r>
                        <a:rPr lang="en-US" sz="1300" b="1" i="0" dirty="0">
                          <a:solidFill>
                            <a:srgbClr val="FFFFFF"/>
                          </a:solidFill>
                          <a:effectLst/>
                          <a:latin typeface="+mn-lt"/>
                          <a:ea typeface="Calibri" panose="020F0502020204030204" pitchFamily="34" charset="0"/>
                          <a:cs typeface="Calibri" panose="020F0502020204030204" pitchFamily="34" charset="0"/>
                        </a:rPr>
                        <a:t>Most common TEAEs (≥20%) by Week 25, </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 (%)</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solidFill>
                  </a:tcPr>
                </a:tc>
                <a:tc gridSpan="2">
                  <a:txBody>
                    <a:bodyPr/>
                    <a:lstStyle/>
                    <a:p>
                      <a:pPr algn="ctr"/>
                      <a:r>
                        <a:rPr lang="en-US" sz="1300" b="1" i="0" dirty="0" err="1">
                          <a:solidFill>
                            <a:srgbClr val="FFFFFF"/>
                          </a:solidFill>
                          <a:effectLst/>
                          <a:latin typeface="+mn-lt"/>
                          <a:ea typeface="Calibri" panose="020F0502020204030204" pitchFamily="34" charset="0"/>
                          <a:cs typeface="Calibri" panose="020F0502020204030204" pitchFamily="34" charset="0"/>
                        </a:rPr>
                        <a:t>Pimicotinib</a:t>
                      </a:r>
                      <a:r>
                        <a:rPr lang="en-US" sz="1300" b="1" i="0" dirty="0">
                          <a:solidFill>
                            <a:srgbClr val="FFFFFF"/>
                          </a:solidFill>
                          <a:effectLst/>
                          <a:latin typeface="+mn-lt"/>
                          <a:ea typeface="Calibri" panose="020F0502020204030204" pitchFamily="34" charset="0"/>
                          <a:cs typeface="Calibri" panose="020F0502020204030204" pitchFamily="34" charset="0"/>
                        </a:rPr>
                        <a:t>​</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n=63</a:t>
                      </a:r>
                      <a:endParaRPr lang="en-US" sz="1300" dirty="0">
                        <a:latin typeface="+mn-lt"/>
                      </a:endParaRP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solidFill>
                  </a:tcPr>
                </a:tc>
                <a:tc hMerge="1">
                  <a:txBody>
                    <a:bodyPr/>
                    <a:lstStyle/>
                    <a:p>
                      <a:endParaRPr lang="en-GB"/>
                    </a:p>
                  </a:txBody>
                  <a:tcPr/>
                </a:tc>
                <a:tc gridSpan="2">
                  <a:txBody>
                    <a:bodyPr/>
                    <a:lstStyle/>
                    <a:p>
                      <a:pPr algn="ctr"/>
                      <a:r>
                        <a:rPr lang="en-US" sz="1300" b="1" i="0" dirty="0">
                          <a:solidFill>
                            <a:srgbClr val="FFFFFF"/>
                          </a:solidFill>
                          <a:effectLst/>
                          <a:latin typeface="+mn-lt"/>
                          <a:ea typeface="Calibri" panose="020F0502020204030204" pitchFamily="34" charset="0"/>
                          <a:cs typeface="Calibri" panose="020F0502020204030204" pitchFamily="34" charset="0"/>
                        </a:rPr>
                        <a:t>Placebo​</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n=31</a:t>
                      </a:r>
                      <a:endParaRPr lang="en-US" sz="1300" dirty="0">
                        <a:latin typeface="+mn-lt"/>
                      </a:endParaRP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solidFill>
                  </a:tcPr>
                </a:tc>
                <a:tc hMerge="1">
                  <a:txBody>
                    <a:bodyPr/>
                    <a:lstStyle/>
                    <a:p>
                      <a:endParaRPr lang="en-GB"/>
                    </a:p>
                  </a:txBody>
                  <a:tcPr/>
                </a:tc>
                <a:extLst>
                  <a:ext uri="{0D108BD9-81ED-4DB2-BD59-A6C34878D82A}">
                    <a16:rowId xmlns:a16="http://schemas.microsoft.com/office/drawing/2014/main" val="1967977794"/>
                  </a:ext>
                </a:extLst>
              </a:tr>
              <a:tr h="386626">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b="1" i="0" dirty="0">
                          <a:solidFill>
                            <a:srgbClr val="FFFFFF"/>
                          </a:solidFill>
                          <a:effectLst/>
                          <a:latin typeface="+mn-lt"/>
                          <a:ea typeface="Calibri" panose="020F0502020204030204" pitchFamily="34" charset="0"/>
                          <a:cs typeface="Calibri" panose="020F0502020204030204" pitchFamily="34" charset="0"/>
                        </a:rPr>
                        <a:t>Preferred term​</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All grades</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a:r>
                        <a:rPr lang="en-US" sz="1300" b="1" i="0" dirty="0">
                          <a:solidFill>
                            <a:srgbClr val="FFFFFF"/>
                          </a:solidFill>
                          <a:effectLst/>
                          <a:latin typeface="+mn-lt"/>
                          <a:ea typeface="Calibri" panose="020F0502020204030204" pitchFamily="34" charset="0"/>
                          <a:cs typeface="Calibri" panose="020F0502020204030204" pitchFamily="34" charset="0"/>
                        </a:rPr>
                        <a:t>Grade 3/4</a:t>
                      </a:r>
                      <a:r>
                        <a:rPr lang="en-US" sz="1300" b="0" i="0" dirty="0">
                          <a:solidFill>
                            <a:srgbClr val="000000"/>
                          </a:solidFill>
                          <a:effectLst/>
                          <a:latin typeface="+mn-lt"/>
                          <a:ea typeface="Calibri" panose="020F0502020204030204" pitchFamily="34" charset="0"/>
                          <a:cs typeface="Calibri" panose="020F0502020204030204" pitchFamily="34" charset="0"/>
                        </a:rPr>
                        <a:t>​</a:t>
                      </a:r>
                      <a:endParaRPr lang="en-US" sz="1300" dirty="0">
                        <a:latin typeface="+mn-lt"/>
                      </a:endParaRP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All grades</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Grade 3/4</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2938901922"/>
                  </a:ext>
                </a:extLst>
              </a:tr>
              <a:tr h="223039">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b="1" i="0" kern="1200" baseline="0" dirty="0">
                          <a:solidFill>
                            <a:srgbClr val="002557"/>
                          </a:solidFill>
                          <a:effectLst/>
                          <a:latin typeface="+mn-lt"/>
                          <a:ea typeface="Calibri" panose="020F0502020204030204" pitchFamily="34" charset="0"/>
                          <a:cs typeface="Calibri" panose="020F0502020204030204" pitchFamily="34" charset="0"/>
                        </a:rPr>
                        <a:t>Clinical AEs</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fontAlgn="base"/>
                      <a:endParaRPr lang="en-US" sz="1300" b="0" i="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fontAlgn="base"/>
                      <a:endParaRPr lang="en-US" sz="1300" b="0" i="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fontAlgn="base"/>
                      <a:endParaRPr lang="en-US" sz="1300" b="0" i="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fontAlgn="base"/>
                      <a:endParaRPr lang="en-US" sz="1300" b="0" i="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437774741"/>
                  </a:ext>
                </a:extLst>
              </a:tr>
              <a:tr h="223039">
                <a:tc>
                  <a:txBody>
                    <a:bodyPr/>
                    <a:lstStyle/>
                    <a:p>
                      <a:pPr marL="180975" indent="0" algn="l" fontAlgn="base"/>
                      <a:r>
                        <a:rPr lang="en-US" sz="1300" b="0" i="0" dirty="0">
                          <a:solidFill>
                            <a:srgbClr val="002557"/>
                          </a:solidFill>
                          <a:effectLst/>
                          <a:latin typeface="+mn-lt"/>
                          <a:ea typeface="Calibri" panose="020F0502020204030204" pitchFamily="34" charset="0"/>
                          <a:cs typeface="Calibri" panose="020F0502020204030204" pitchFamily="34" charset="0"/>
                        </a:rPr>
                        <a:t>Pruritus​</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33 (52.4)​</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 (3.2)​</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1 (3.2)​</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3268175802"/>
                  </a:ext>
                </a:extLst>
              </a:tr>
              <a:tr h="223039">
                <a:tc>
                  <a:txBody>
                    <a:bodyPr/>
                    <a:lstStyle/>
                    <a:p>
                      <a:pPr marL="180975" indent="0" algn="l" fontAlgn="base"/>
                      <a:r>
                        <a:rPr lang="en-US" sz="1300" b="0" i="0" dirty="0">
                          <a:solidFill>
                            <a:srgbClr val="002557"/>
                          </a:solidFill>
                          <a:effectLst/>
                          <a:latin typeface="+mn-lt"/>
                          <a:ea typeface="Calibri" panose="020F0502020204030204" pitchFamily="34" charset="0"/>
                          <a:cs typeface="Calibri" panose="020F0502020204030204" pitchFamily="34" charset="0"/>
                        </a:rPr>
                        <a:t>Face edema​</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30 (47.6)​</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6030684"/>
                  </a:ext>
                </a:extLst>
              </a:tr>
              <a:tr h="223039">
                <a:tc>
                  <a:txBody>
                    <a:bodyPr/>
                    <a:lstStyle/>
                    <a:p>
                      <a:pPr marL="0" indent="180975" algn="l" fontAlgn="base"/>
                      <a:r>
                        <a:rPr lang="en-US" sz="1300" b="0" i="0" dirty="0">
                          <a:solidFill>
                            <a:srgbClr val="002557"/>
                          </a:solidFill>
                          <a:effectLst/>
                          <a:latin typeface="+mn-lt"/>
                          <a:ea typeface="Calibri" panose="020F0502020204030204" pitchFamily="34" charset="0"/>
                          <a:cs typeface="Calibri" panose="020F0502020204030204" pitchFamily="34" charset="0"/>
                        </a:rPr>
                        <a:t>Rash​</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22 (34.9)​</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 (3.2)​</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1792025202"/>
                  </a:ext>
                </a:extLst>
              </a:tr>
              <a:tr h="223039">
                <a:tc>
                  <a:txBody>
                    <a:bodyPr/>
                    <a:lstStyle/>
                    <a:p>
                      <a:pPr marL="0" indent="180975" algn="l" fontAlgn="base"/>
                      <a:r>
                        <a:rPr lang="en-US" sz="1300" b="0" i="0" dirty="0">
                          <a:solidFill>
                            <a:srgbClr val="002557"/>
                          </a:solidFill>
                          <a:effectLst/>
                          <a:latin typeface="+mn-lt"/>
                          <a:ea typeface="Calibri" panose="020F0502020204030204" pitchFamily="34" charset="0"/>
                          <a:cs typeface="Calibri" panose="020F0502020204030204" pitchFamily="34" charset="0"/>
                        </a:rPr>
                        <a:t>Periorbital edema​</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20 (31.7)​</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 (9.7)​</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7619000"/>
                  </a:ext>
                </a:extLst>
              </a:tr>
              <a:tr h="223039">
                <a:tc>
                  <a:txBody>
                    <a:bodyPr/>
                    <a:lstStyle/>
                    <a:p>
                      <a:pPr marL="0" indent="180975" algn="l" fontAlgn="base"/>
                      <a:r>
                        <a:rPr lang="en-US" sz="1300" b="0" i="0" dirty="0">
                          <a:solidFill>
                            <a:srgbClr val="002557"/>
                          </a:solidFill>
                          <a:effectLst/>
                          <a:latin typeface="+mn-lt"/>
                          <a:ea typeface="Calibri" panose="020F0502020204030204" pitchFamily="34" charset="0"/>
                          <a:cs typeface="Calibri" panose="020F0502020204030204" pitchFamily="34" charset="0"/>
                        </a:rPr>
                        <a:t>Fatigue​</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18 (28.6)​</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7 (22.6)​</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4225935387"/>
                  </a:ext>
                </a:extLst>
              </a:tr>
              <a:tr h="223039">
                <a:tc>
                  <a:txBody>
                    <a:bodyPr/>
                    <a:lstStyle/>
                    <a:p>
                      <a:pPr marL="0" indent="180975" algn="l" fontAlgn="base"/>
                      <a:r>
                        <a:rPr lang="en-US" sz="1300" b="0" i="0" dirty="0">
                          <a:solidFill>
                            <a:srgbClr val="002557"/>
                          </a:solidFill>
                          <a:effectLst/>
                          <a:latin typeface="+mn-lt"/>
                          <a:ea typeface="Calibri" panose="020F0502020204030204" pitchFamily="34" charset="0"/>
                          <a:cs typeface="Calibri" panose="020F0502020204030204" pitchFamily="34" charset="0"/>
                        </a:rPr>
                        <a:t>Nausea​</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17 (27.0)​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 (6.5)​</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9873474"/>
                  </a:ext>
                </a:extLst>
              </a:tr>
              <a:tr h="223039">
                <a:tc>
                  <a:txBody>
                    <a:bodyPr/>
                    <a:lstStyle/>
                    <a:p>
                      <a:pPr marL="0" indent="180975" algn="l" fontAlgn="base"/>
                      <a:r>
                        <a:rPr lang="en-US" sz="1300" b="0" i="0" dirty="0">
                          <a:solidFill>
                            <a:srgbClr val="002060"/>
                          </a:solidFill>
                          <a:effectLst/>
                          <a:latin typeface="+mn-lt"/>
                          <a:ea typeface="Calibri" panose="020F0502020204030204" pitchFamily="34" charset="0"/>
                          <a:cs typeface="Calibri" panose="020F0502020204030204" pitchFamily="34" charset="0"/>
                        </a:rPr>
                        <a:t>Headache​</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13 (20.6)​</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2 (6.5)​</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2982324904"/>
                  </a:ext>
                </a:extLst>
              </a:tr>
            </a:tbl>
          </a:graphicData>
        </a:graphic>
      </p:graphicFrame>
      <p:graphicFrame>
        <p:nvGraphicFramePr>
          <p:cNvPr id="2" name="表格 3">
            <a:extLst>
              <a:ext uri="{FF2B5EF4-FFF2-40B4-BE49-F238E27FC236}">
                <a16:creationId xmlns:a16="http://schemas.microsoft.com/office/drawing/2014/main" id="{495C7EBA-A697-D0DC-F38E-C23CA5434ACB}"/>
              </a:ext>
            </a:extLst>
          </p:cNvPr>
          <p:cNvGraphicFramePr>
            <a:graphicFrameLocks noGrp="1"/>
          </p:cNvGraphicFramePr>
          <p:nvPr/>
        </p:nvGraphicFramePr>
        <p:xfrm>
          <a:off x="6392065" y="1820707"/>
          <a:ext cx="5292000" cy="3164278"/>
        </p:xfrm>
        <a:graphic>
          <a:graphicData uri="http://schemas.openxmlformats.org/drawingml/2006/table">
            <a:tbl>
              <a:tblPr firstRow="1" firstCol="1" bandRow="1">
                <a:tableStyleId>{B301B821-A1FF-4177-AEE7-76D212191A09}</a:tableStyleId>
              </a:tblPr>
              <a:tblGrid>
                <a:gridCol w="1980000">
                  <a:extLst>
                    <a:ext uri="{9D8B030D-6E8A-4147-A177-3AD203B41FA5}">
                      <a16:colId xmlns:a16="http://schemas.microsoft.com/office/drawing/2014/main" val="2229555205"/>
                    </a:ext>
                  </a:extLst>
                </a:gridCol>
                <a:gridCol w="828000">
                  <a:extLst>
                    <a:ext uri="{9D8B030D-6E8A-4147-A177-3AD203B41FA5}">
                      <a16:colId xmlns:a16="http://schemas.microsoft.com/office/drawing/2014/main" val="4138165560"/>
                    </a:ext>
                  </a:extLst>
                </a:gridCol>
                <a:gridCol w="828000">
                  <a:extLst>
                    <a:ext uri="{9D8B030D-6E8A-4147-A177-3AD203B41FA5}">
                      <a16:colId xmlns:a16="http://schemas.microsoft.com/office/drawing/2014/main" val="3061037671"/>
                    </a:ext>
                  </a:extLst>
                </a:gridCol>
                <a:gridCol w="828000">
                  <a:extLst>
                    <a:ext uri="{9D8B030D-6E8A-4147-A177-3AD203B41FA5}">
                      <a16:colId xmlns:a16="http://schemas.microsoft.com/office/drawing/2014/main" val="3762434299"/>
                    </a:ext>
                  </a:extLst>
                </a:gridCol>
                <a:gridCol w="828000">
                  <a:extLst>
                    <a:ext uri="{9D8B030D-6E8A-4147-A177-3AD203B41FA5}">
                      <a16:colId xmlns:a16="http://schemas.microsoft.com/office/drawing/2014/main" val="3133682296"/>
                    </a:ext>
                  </a:extLst>
                </a:gridCol>
              </a:tblGrid>
              <a:tr h="621010">
                <a:tc>
                  <a:txBody>
                    <a:bodyPr/>
                    <a:lstStyle/>
                    <a:p>
                      <a:pPr algn="l" fontAlgn="base"/>
                      <a:r>
                        <a:rPr lang="en-US" sz="1300" b="1" i="0" dirty="0">
                          <a:solidFill>
                            <a:srgbClr val="FFFFFF"/>
                          </a:solidFill>
                          <a:effectLst/>
                          <a:latin typeface="+mn-lt"/>
                          <a:ea typeface="Calibri" panose="020F0502020204030204" pitchFamily="34" charset="0"/>
                          <a:cs typeface="Calibri" panose="020F0502020204030204" pitchFamily="34" charset="0"/>
                        </a:rPr>
                        <a:t>Most common TEAEs (≥20%) by Week 25, </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 (%)</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solidFill>
                  </a:tcPr>
                </a:tc>
                <a:tc gridSpan="2">
                  <a:txBody>
                    <a:bodyPr/>
                    <a:lstStyle/>
                    <a:p>
                      <a:pPr algn="ctr"/>
                      <a:r>
                        <a:rPr lang="en-US" sz="1300" b="1" i="0" dirty="0" err="1">
                          <a:solidFill>
                            <a:srgbClr val="FFFFFF"/>
                          </a:solidFill>
                          <a:effectLst/>
                          <a:latin typeface="+mn-lt"/>
                          <a:ea typeface="Calibri" panose="020F0502020204030204" pitchFamily="34" charset="0"/>
                          <a:cs typeface="Calibri" panose="020F0502020204030204" pitchFamily="34" charset="0"/>
                        </a:rPr>
                        <a:t>Pimicotinib</a:t>
                      </a:r>
                      <a:r>
                        <a:rPr lang="en-US" sz="1300" b="1" i="0" dirty="0">
                          <a:solidFill>
                            <a:srgbClr val="FFFFFF"/>
                          </a:solidFill>
                          <a:effectLst/>
                          <a:latin typeface="+mn-lt"/>
                          <a:ea typeface="Calibri" panose="020F0502020204030204" pitchFamily="34" charset="0"/>
                          <a:cs typeface="Calibri" panose="020F0502020204030204" pitchFamily="34" charset="0"/>
                        </a:rPr>
                        <a:t>​</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n=63</a:t>
                      </a:r>
                      <a:endParaRPr lang="en-US" dirty="0"/>
                    </a:p>
                  </a:txBody>
                  <a:tcPr marL="72000" marR="72000"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B6"/>
                    </a:solidFill>
                  </a:tcPr>
                </a:tc>
                <a:tc hMerge="1">
                  <a:txBody>
                    <a:bodyPr/>
                    <a:lstStyle/>
                    <a:p>
                      <a:endParaRPr lang="en-GB"/>
                    </a:p>
                  </a:txBody>
                  <a:tcPr>
                    <a:lnL>
                      <a:noFill/>
                    </a:lnL>
                  </a:tcPr>
                </a:tc>
                <a:tc gridSpan="2">
                  <a:txBody>
                    <a:bodyPr/>
                    <a:lstStyle/>
                    <a:p>
                      <a:pPr algn="ctr"/>
                      <a:r>
                        <a:rPr lang="en-US" sz="1300" b="1" i="0" dirty="0">
                          <a:solidFill>
                            <a:srgbClr val="FFFFFF"/>
                          </a:solidFill>
                          <a:effectLst/>
                          <a:latin typeface="+mn-lt"/>
                          <a:ea typeface="Calibri" panose="020F0502020204030204" pitchFamily="34" charset="0"/>
                          <a:cs typeface="Calibri" panose="020F0502020204030204" pitchFamily="34" charset="0"/>
                        </a:rPr>
                        <a:t>Placebo​</a:t>
                      </a:r>
                      <a:br>
                        <a:rPr lang="en-US" sz="1300" b="1" i="0" dirty="0">
                          <a:solidFill>
                            <a:srgbClr val="FFFFFF"/>
                          </a:solidFill>
                          <a:effectLst/>
                          <a:latin typeface="+mn-lt"/>
                          <a:ea typeface="Calibri" panose="020F0502020204030204" pitchFamily="34" charset="0"/>
                          <a:cs typeface="Calibri" panose="020F0502020204030204" pitchFamily="34" charset="0"/>
                        </a:rPr>
                      </a:br>
                      <a:r>
                        <a:rPr lang="en-US" sz="1300" b="1" i="0" dirty="0">
                          <a:solidFill>
                            <a:srgbClr val="FFFFFF"/>
                          </a:solidFill>
                          <a:effectLst/>
                          <a:latin typeface="+mn-lt"/>
                          <a:ea typeface="Calibri" panose="020F0502020204030204" pitchFamily="34" charset="0"/>
                          <a:cs typeface="Calibri" panose="020F0502020204030204" pitchFamily="34" charset="0"/>
                        </a:rPr>
                        <a:t>n=31</a:t>
                      </a:r>
                      <a:endParaRPr lang="en-US" sz="1300" dirty="0">
                        <a:latin typeface="+mn-lt"/>
                      </a:endParaRPr>
                    </a:p>
                  </a:txBody>
                  <a:tcPr marL="72000" marR="72000" marT="36000" marB="36000" anchor="ct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77B6"/>
                    </a:solidFill>
                  </a:tcPr>
                </a:tc>
                <a:tc hMerge="1">
                  <a:txBody>
                    <a:bodyPr/>
                    <a:lstStyle/>
                    <a:p>
                      <a:endParaRPr lang="en-GB"/>
                    </a:p>
                  </a:txBody>
                  <a:tcPr/>
                </a:tc>
                <a:extLst>
                  <a:ext uri="{0D108BD9-81ED-4DB2-BD59-A6C34878D82A}">
                    <a16:rowId xmlns:a16="http://schemas.microsoft.com/office/drawing/2014/main" val="1967977794"/>
                  </a:ext>
                </a:extLst>
              </a:tr>
              <a:tr h="406816">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300" b="1" i="0" dirty="0">
                          <a:solidFill>
                            <a:srgbClr val="FFFFFF"/>
                          </a:solidFill>
                          <a:effectLst/>
                          <a:latin typeface="+mn-lt"/>
                          <a:ea typeface="Calibri" panose="020F0502020204030204" pitchFamily="34" charset="0"/>
                          <a:cs typeface="Calibri" panose="020F0502020204030204" pitchFamily="34" charset="0"/>
                        </a:rPr>
                        <a:t>Preferred term​</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All grades</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2557"/>
                    </a:solidFill>
                  </a:tcPr>
                </a:tc>
                <a:tc>
                  <a:txBody>
                    <a:bodyPr/>
                    <a:lstStyle/>
                    <a:p>
                      <a:pPr algn="ctr"/>
                      <a:r>
                        <a:rPr lang="en-US" sz="1300" b="1" i="0" dirty="0">
                          <a:solidFill>
                            <a:srgbClr val="FFFFFF"/>
                          </a:solidFill>
                          <a:effectLst/>
                          <a:latin typeface="+mn-lt"/>
                          <a:ea typeface="Calibri" panose="020F0502020204030204" pitchFamily="34" charset="0"/>
                          <a:cs typeface="Calibri" panose="020F0502020204030204" pitchFamily="34" charset="0"/>
                        </a:rPr>
                        <a:t>Grade 3/4</a:t>
                      </a:r>
                      <a:r>
                        <a:rPr lang="en-US" sz="1300" b="0" i="0" dirty="0">
                          <a:solidFill>
                            <a:srgbClr val="000000"/>
                          </a:solidFill>
                          <a:effectLst/>
                          <a:latin typeface="+mn-lt"/>
                          <a:ea typeface="Calibri" panose="020F0502020204030204" pitchFamily="34" charset="0"/>
                          <a:cs typeface="Calibri" panose="020F0502020204030204" pitchFamily="34" charset="0"/>
                        </a:rPr>
                        <a:t>​</a:t>
                      </a:r>
                      <a:endParaRPr lang="en-US" sz="1300" dirty="0">
                        <a:latin typeface="+mn-lt"/>
                      </a:endParaRPr>
                    </a:p>
                  </a:txBody>
                  <a:tcPr marL="72000" marR="72000" marT="36000" marB="36000" anchor="ct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All grades</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2557"/>
                    </a:solidFill>
                  </a:tcPr>
                </a:tc>
                <a:tc>
                  <a:txBody>
                    <a:bodyPr/>
                    <a:lstStyle/>
                    <a:p>
                      <a:pPr algn="ctr" fontAlgn="base"/>
                      <a:r>
                        <a:rPr lang="en-US" sz="1300" b="1" i="0" dirty="0">
                          <a:solidFill>
                            <a:srgbClr val="FFFFFF"/>
                          </a:solidFill>
                          <a:effectLst/>
                          <a:latin typeface="+mn-lt"/>
                          <a:ea typeface="Calibri" panose="020F0502020204030204" pitchFamily="34" charset="0"/>
                          <a:cs typeface="Calibri" panose="020F0502020204030204" pitchFamily="34" charset="0"/>
                        </a:rPr>
                        <a:t>Grade 3/4</a:t>
                      </a:r>
                      <a:r>
                        <a:rPr lang="en-US" sz="1300" b="0" i="0" dirty="0">
                          <a:solidFill>
                            <a:srgbClr val="000000"/>
                          </a:solidFill>
                          <a:effectLst/>
                          <a:latin typeface="+mn-lt"/>
                          <a:ea typeface="Calibri" panose="020F0502020204030204" pitchFamily="34" charset="0"/>
                          <a:cs typeface="Calibri" panose="020F0502020204030204" pitchFamily="34" charset="0"/>
                        </a:rPr>
                        <a:t>​</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2938901922"/>
                  </a:ext>
                </a:extLst>
              </a:tr>
              <a:tr h="289954">
                <a:tc gridSpan="5">
                  <a:txBody>
                    <a:bodyPr/>
                    <a:lstStyle/>
                    <a:p>
                      <a:pPr algn="l" fontAlgn="base"/>
                      <a:r>
                        <a:rPr lang="en-US" sz="1300" b="1" i="0" baseline="0" dirty="0">
                          <a:solidFill>
                            <a:srgbClr val="002557"/>
                          </a:solidFill>
                          <a:effectLst/>
                          <a:latin typeface="+mn-lt"/>
                          <a:ea typeface="Calibri" panose="020F0502020204030204" pitchFamily="34" charset="0"/>
                          <a:cs typeface="Calibri" panose="020F0502020204030204" pitchFamily="34" charset="0"/>
                        </a:rPr>
                        <a:t>Laboratory AEs</a:t>
                      </a:r>
                      <a:r>
                        <a:rPr lang="en-US" sz="1300" b="1" i="0" strike="noStrike" baseline="30000" dirty="0">
                          <a:solidFill>
                            <a:srgbClr val="002557"/>
                          </a:solidFill>
                          <a:effectLst/>
                          <a:latin typeface="+mn-lt"/>
                          <a:ea typeface="Calibri" panose="020F0502020204030204" pitchFamily="34" charset="0"/>
                          <a:cs typeface="Calibri" panose="020F0502020204030204" pitchFamily="34" charset="0"/>
                        </a:rPr>
                        <a:t>a</a:t>
                      </a:r>
                    </a:p>
                  </a:txBody>
                  <a:tcPr marL="72000" marR="72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lnL>
                      <a:noFill/>
                    </a:lnL>
                    <a:lnT w="12700" cmpd="sng">
                      <a:noFill/>
                    </a:lnT>
                  </a:tcPr>
                </a:tc>
                <a:tc hMerge="1">
                  <a:txBody>
                    <a:bodyPr/>
                    <a:lstStyle/>
                    <a:p>
                      <a:endParaRPr lang="en-GB"/>
                    </a:p>
                  </a:txBody>
                  <a:tcPr>
                    <a:lnL>
                      <a:noFill/>
                    </a:lnL>
                    <a:lnT w="12700" cmpd="sng">
                      <a:noFill/>
                    </a:lnT>
                  </a:tcPr>
                </a:tc>
                <a:tc hMerge="1">
                  <a:txBody>
                    <a:bodyPr/>
                    <a:lstStyle/>
                    <a:p>
                      <a:endParaRPr lang="en-GB"/>
                    </a:p>
                  </a:txBody>
                  <a:tcPr/>
                </a:tc>
                <a:tc hMerge="1">
                  <a:txBody>
                    <a:bodyPr/>
                    <a:lstStyle/>
                    <a:p>
                      <a:pPr algn="l" fontAlgn="base"/>
                      <a:endParaRPr lang="en-US" altLang="zh-CN" sz="1200" b="1" i="0" baseline="0">
                        <a:solidFill>
                          <a:srgbClr val="002557"/>
                        </a:solidFill>
                        <a:effectLst/>
                        <a:latin typeface="+mn-lt"/>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2287044"/>
                  </a:ext>
                </a:extLst>
              </a:tr>
              <a:tr h="289954">
                <a:tc>
                  <a:txBody>
                    <a:bodyPr/>
                    <a:lstStyle/>
                    <a:p>
                      <a:pPr marL="180975" indent="0" algn="l" fontAlgn="base"/>
                      <a:r>
                        <a:rPr lang="en-US" sz="1300" b="0" i="0" dirty="0">
                          <a:solidFill>
                            <a:srgbClr val="002557"/>
                          </a:solidFill>
                          <a:effectLst/>
                          <a:latin typeface="+mn-lt"/>
                          <a:ea typeface="Calibri" panose="020F0502020204030204" pitchFamily="34" charset="0"/>
                          <a:cs typeface="Calibri" panose="020F0502020204030204" pitchFamily="34" charset="0"/>
                        </a:rPr>
                        <a:t>Blood CPK increased​</a:t>
                      </a:r>
                      <a:endParaRPr lang="en-US" sz="1300" b="0" i="0" baseline="3000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45 (71.4)​</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8 (12.7)​</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5 (16.1)​</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1042952199"/>
                  </a:ext>
                </a:extLst>
              </a:tr>
              <a:tr h="289954">
                <a:tc>
                  <a:txBody>
                    <a:bodyPr/>
                    <a:lstStyle/>
                    <a:p>
                      <a:pPr marL="180975" indent="0" algn="l" fontAlgn="base"/>
                      <a:r>
                        <a:rPr lang="en-US" sz="1300" b="0" i="0" dirty="0">
                          <a:solidFill>
                            <a:srgbClr val="002557"/>
                          </a:solidFill>
                          <a:effectLst/>
                          <a:latin typeface="+mn-lt"/>
                          <a:ea typeface="Calibri" panose="020F0502020204030204" pitchFamily="34" charset="0"/>
                          <a:cs typeface="Calibri" panose="020F0502020204030204" pitchFamily="34" charset="0"/>
                        </a:rPr>
                        <a:t>Blood LDH increased</a:t>
                      </a:r>
                      <a:r>
                        <a:rPr lang="en-US" sz="1300" b="0" i="0" baseline="30000" dirty="0">
                          <a:solidFill>
                            <a:srgbClr val="002557"/>
                          </a:solidFill>
                          <a:effectLst/>
                          <a:latin typeface="+mn-lt"/>
                          <a:ea typeface="Calibri" panose="020F0502020204030204" pitchFamily="34" charset="0"/>
                          <a:cs typeface="Calibri" panose="020F0502020204030204" pitchFamily="34" charset="0"/>
                        </a:rPr>
                        <a:t>​</a:t>
                      </a: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36 (57.1)​</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4427359"/>
                  </a:ext>
                </a:extLst>
              </a:tr>
              <a:tr h="289954">
                <a:tc>
                  <a:txBody>
                    <a:bodyPr/>
                    <a:lstStyle/>
                    <a:p>
                      <a:pPr marL="0" indent="180975" algn="l" fontAlgn="base"/>
                      <a:r>
                        <a:rPr lang="en-US" sz="1300" b="0" i="0" dirty="0">
                          <a:solidFill>
                            <a:srgbClr val="002557"/>
                          </a:solidFill>
                          <a:effectLst/>
                          <a:latin typeface="+mn-lt"/>
                          <a:ea typeface="Calibri" panose="020F0502020204030204" pitchFamily="34" charset="0"/>
                          <a:cs typeface="Calibri" panose="020F0502020204030204" pitchFamily="34" charset="0"/>
                        </a:rPr>
                        <a:t>AST increased​</a:t>
                      </a:r>
                      <a:endParaRPr lang="en-US" sz="1300" b="0" i="0" baseline="3000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34 (54.0)​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3 (9.7)​</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1282061859"/>
                  </a:ext>
                </a:extLst>
              </a:tr>
              <a:tr h="289954">
                <a:tc>
                  <a:txBody>
                    <a:bodyPr/>
                    <a:lstStyle/>
                    <a:p>
                      <a:pPr marL="180975" indent="0" algn="l" fontAlgn="base"/>
                      <a:r>
                        <a:rPr lang="en-US" sz="1300" b="0" i="0" dirty="0">
                          <a:solidFill>
                            <a:srgbClr val="002557"/>
                          </a:solidFill>
                          <a:effectLst/>
                          <a:latin typeface="+mn-lt"/>
                          <a:ea typeface="Calibri" panose="020F0502020204030204" pitchFamily="34" charset="0"/>
                          <a:cs typeface="Calibri" panose="020F0502020204030204" pitchFamily="34" charset="0"/>
                        </a:rPr>
                        <a:t>Amylase increased</a:t>
                      </a:r>
                      <a:endParaRPr lang="en-US" sz="1300" b="0" i="0" baseline="3000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22 (34.9)​</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72394623"/>
                  </a:ext>
                </a:extLst>
              </a:tr>
              <a:tr h="289954">
                <a:tc>
                  <a:txBody>
                    <a:bodyPr/>
                    <a:lstStyle/>
                    <a:p>
                      <a:pPr marL="180975" indent="0" algn="l" fontAlgn="base"/>
                      <a:r>
                        <a:rPr lang="en-US" sz="1300" b="0" i="0" kern="1200" dirty="0">
                          <a:solidFill>
                            <a:srgbClr val="002557"/>
                          </a:solidFill>
                          <a:effectLst/>
                          <a:latin typeface="+mn-lt"/>
                          <a:ea typeface="Calibri" panose="020F0502020204030204" pitchFamily="34" charset="0"/>
                          <a:cs typeface="Calibri" panose="020F0502020204030204" pitchFamily="34" charset="0"/>
                        </a:rPr>
                        <a:t>α-HBDH increased</a:t>
                      </a:r>
                      <a:endParaRPr lang="en-US" sz="1300" b="0" i="0" baseline="30000" dirty="0">
                        <a:solidFill>
                          <a:srgbClr val="002557"/>
                        </a:solidFill>
                        <a:effectLst/>
                        <a:latin typeface="+mn-lt"/>
                        <a:ea typeface="Calibri" panose="020F0502020204030204" pitchFamily="34" charset="0"/>
                        <a:cs typeface="Calibri" panose="020F0502020204030204" pitchFamily="34" charset="0"/>
                      </a:endParaRPr>
                    </a:p>
                  </a:txBody>
                  <a:tcPr marL="72000" marR="72000" marT="36000" marB="36000" anchor="ctr">
                    <a:lnL w="12700" cmpd="sng">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16 (25.4)​</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tc>
                  <a:txBody>
                    <a:bodyPr/>
                    <a:lstStyle/>
                    <a:p>
                      <a:pPr algn="ctr" fontAlgn="base"/>
                      <a:r>
                        <a:rPr lang="en-US" sz="1300" b="0" i="0" dirty="0">
                          <a:solidFill>
                            <a:srgbClr val="002557"/>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mpd="sng">
                      <a:noFill/>
                    </a:lnB>
                    <a:lnTlToBr w="12700" cmpd="sng">
                      <a:noFill/>
                      <a:prstDash val="solid"/>
                    </a:lnTlToBr>
                    <a:lnBlToTr w="12700" cmpd="sng">
                      <a:noFill/>
                      <a:prstDash val="solid"/>
                    </a:lnBlToTr>
                    <a:solidFill>
                      <a:srgbClr val="0077B6">
                        <a:alpha val="10000"/>
                      </a:srgbClr>
                    </a:solidFill>
                  </a:tcPr>
                </a:tc>
                <a:extLst>
                  <a:ext uri="{0D108BD9-81ED-4DB2-BD59-A6C34878D82A}">
                    <a16:rowId xmlns:a16="http://schemas.microsoft.com/office/drawing/2014/main" val="1004674894"/>
                  </a:ext>
                </a:extLst>
              </a:tr>
              <a:tr h="289954">
                <a:tc>
                  <a:txBody>
                    <a:bodyPr/>
                    <a:lstStyle/>
                    <a:p>
                      <a:pPr marL="180975" indent="0" algn="l" fontAlgn="base"/>
                      <a:r>
                        <a:rPr lang="en-US" sz="1300" b="0" i="0" dirty="0">
                          <a:solidFill>
                            <a:srgbClr val="002060"/>
                          </a:solidFill>
                          <a:effectLst/>
                          <a:latin typeface="+mn-lt"/>
                          <a:ea typeface="Calibri" panose="020F0502020204030204" pitchFamily="34" charset="0"/>
                          <a:cs typeface="Calibri" panose="020F0502020204030204" pitchFamily="34" charset="0"/>
                        </a:rPr>
                        <a:t>Lipase increased​</a:t>
                      </a:r>
                      <a:endParaRPr lang="en-US" sz="1300" b="0" i="0" baseline="30000" dirty="0">
                        <a:solidFill>
                          <a:srgbClr val="002060"/>
                        </a:solidFill>
                        <a:effectLst/>
                        <a:latin typeface="+mn-lt"/>
                        <a:ea typeface="Calibri" panose="020F0502020204030204" pitchFamily="34" charset="0"/>
                        <a:cs typeface="Calibri" panose="020F0502020204030204" pitchFamily="34" charset="0"/>
                      </a:endParaRPr>
                    </a:p>
                  </a:txBody>
                  <a:tcPr marL="72000" marR="72000" marT="36000" marB="36000" anchor="ct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15 (23.8)​</a:t>
                      </a:r>
                    </a:p>
                  </a:txBody>
                  <a:tcPr marL="72000" marR="72000" marT="36000" marB="36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2 (3.2)​</a:t>
                      </a:r>
                    </a:p>
                  </a:txBody>
                  <a:tcPr marL="72000" marR="72000" marT="36000" marB="36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1 (3.2)​</a:t>
                      </a:r>
                    </a:p>
                  </a:txBody>
                  <a:tcPr marL="72000" marR="72000" marT="36000" marB="3600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a:r>
                        <a:rPr lang="en-US" sz="1300" b="0" i="0" dirty="0">
                          <a:solidFill>
                            <a:srgbClr val="002060"/>
                          </a:solidFill>
                          <a:effectLst/>
                          <a:latin typeface="+mn-lt"/>
                          <a:ea typeface="Calibri" panose="020F0502020204030204" pitchFamily="34" charset="0"/>
                          <a:cs typeface="Calibri" panose="020F0502020204030204" pitchFamily="34" charset="0"/>
                        </a:rPr>
                        <a:t>0​</a:t>
                      </a:r>
                    </a:p>
                  </a:txBody>
                  <a:tcPr marL="72000" marR="72000" marT="36000" marB="36000" anchor="ct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5747889"/>
                  </a:ext>
                </a:extLst>
              </a:tr>
            </a:tbl>
          </a:graphicData>
        </a:graphic>
      </p:graphicFrame>
      <p:sp>
        <p:nvSpPr>
          <p:cNvPr id="3" name="Content Placeholder 6">
            <a:extLst>
              <a:ext uri="{FF2B5EF4-FFF2-40B4-BE49-F238E27FC236}">
                <a16:creationId xmlns:a16="http://schemas.microsoft.com/office/drawing/2014/main" id="{DC19F30A-C6CB-23B2-595B-B7D43FBF2BEC}"/>
              </a:ext>
            </a:extLst>
          </p:cNvPr>
          <p:cNvSpPr txBox="1">
            <a:spLocks/>
          </p:cNvSpPr>
          <p:nvPr/>
        </p:nvSpPr>
        <p:spPr>
          <a:xfrm>
            <a:off x="6392066" y="4958112"/>
            <a:ext cx="5630852" cy="1363045"/>
          </a:xfrm>
          <a:prstGeom prst="rect">
            <a:avLst/>
          </a:prstGeom>
        </p:spPr>
        <p:txBody>
          <a:bodyPr vert="horz" lIns="0" tIns="45720" rIns="0" bIns="45720" rtlCol="0" anchor="ctr">
            <a:normAutofit/>
          </a:bodyPr>
          <a:lstStyle>
            <a:lvl1pPr marL="288000" indent="-288000" algn="l" defTabSz="914400" rtl="0" eaLnBrk="1" latinLnBrk="0" hangingPunct="1">
              <a:lnSpc>
                <a:spcPct val="100000"/>
              </a:lnSpc>
              <a:spcBef>
                <a:spcPts val="0"/>
              </a:spcBef>
              <a:spcAft>
                <a:spcPts val="600"/>
              </a:spcAft>
              <a:buClr>
                <a:srgbClr val="008764"/>
              </a:buClr>
              <a:buFont typeface="Arial" panose="020B0604020202020204" pitchFamily="34" charset="0"/>
              <a:buChar char="•"/>
              <a:defRPr lang="en-US" sz="2400" kern="1200" dirty="0">
                <a:solidFill>
                  <a:srgbClr val="002557"/>
                </a:solidFill>
                <a:latin typeface="+mn-lt"/>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Clr>
                <a:srgbClr val="008764"/>
              </a:buClr>
              <a:buFont typeface="Wingdings" panose="05000000000000000000" pitchFamily="2" charset="2"/>
              <a:buChar char="§"/>
              <a:defRPr lang="en-US" sz="2400" kern="1200" dirty="0">
                <a:solidFill>
                  <a:srgbClr val="002557"/>
                </a:solidFill>
                <a:latin typeface="+mn-lt"/>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Clr>
                <a:srgbClr val="008764"/>
              </a:buClr>
              <a:buFont typeface="Courier New" panose="02070309020205020404" pitchFamily="49" charset="0"/>
              <a:buChar char="o"/>
              <a:defRPr lang="en-US" sz="1800" kern="1200" dirty="0">
                <a:solidFill>
                  <a:srgbClr val="002557"/>
                </a:solidFill>
                <a:latin typeface="+mn-lt"/>
                <a:ea typeface="+mn-ea"/>
                <a:cs typeface="Arial" panose="020B0604020202020204" pitchFamily="34" charset="0"/>
              </a:defRPr>
            </a:lvl3pPr>
            <a:lvl4pPr marL="1152000" indent="-288000" algn="l" defTabSz="914400" rtl="0" eaLnBrk="1" latinLnBrk="0" hangingPunct="1">
              <a:lnSpc>
                <a:spcPct val="100000"/>
              </a:lnSpc>
              <a:spcBef>
                <a:spcPts val="0"/>
              </a:spcBef>
              <a:spcAft>
                <a:spcPts val="600"/>
              </a:spcAft>
              <a:buClr>
                <a:srgbClr val="008764"/>
              </a:buClr>
              <a:buFont typeface="Arial" panose="020B0604020202020204" pitchFamily="34" charset="0"/>
              <a:buChar char="•"/>
              <a:defRPr lang="en-US" sz="1800" kern="1200" dirty="0">
                <a:solidFill>
                  <a:srgbClr val="002557"/>
                </a:solidFill>
                <a:latin typeface="+mn-lt"/>
                <a:ea typeface="+mn-ea"/>
                <a:cs typeface="Arial" panose="020B0604020202020204" pitchFamily="34" charset="0"/>
              </a:defRPr>
            </a:lvl4pPr>
            <a:lvl5pPr marL="1440000" indent="-288000" algn="l" defTabSz="914400" rtl="0" eaLnBrk="1" latinLnBrk="0" hangingPunct="1">
              <a:lnSpc>
                <a:spcPct val="100000"/>
              </a:lnSpc>
              <a:spcBef>
                <a:spcPts val="0"/>
              </a:spcBef>
              <a:spcAft>
                <a:spcPts val="600"/>
              </a:spcAft>
              <a:buClr>
                <a:srgbClr val="008764"/>
              </a:buClr>
              <a:buFont typeface="Arial" panose="020B0604020202020204" pitchFamily="34" charset="0"/>
              <a:buChar char="•"/>
              <a:defRPr lang="en-US" sz="1800" kern="1200" dirty="0">
                <a:solidFill>
                  <a:srgbClr val="00255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marR="0" lvl="0" indent="-288000" algn="l" defTabSz="914400" rtl="0" eaLnBrk="1" fontAlgn="auto" latinLnBrk="0" hangingPunct="1">
              <a:lnSpc>
                <a:spcPct val="100000"/>
              </a:lnSpc>
              <a:spcBef>
                <a:spcPts val="0"/>
              </a:spcBef>
              <a:spcAft>
                <a:spcPts val="600"/>
              </a:spcAft>
              <a:buClr>
                <a:srgbClr val="00876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rPr>
              <a:t>In the </a:t>
            </a:r>
            <a:r>
              <a:rPr kumimoji="0" lang="en-US" sz="1600" b="0" i="0" u="none" strike="noStrike" kern="1200" cap="none" spc="0" normalizeH="0" baseline="0" noProof="0" dirty="0" err="1">
                <a:ln>
                  <a:noFill/>
                </a:ln>
                <a:solidFill>
                  <a:srgbClr val="002557"/>
                </a:solidFill>
                <a:effectLst/>
                <a:uLnTx/>
                <a:uFillTx/>
                <a:latin typeface="Calibri" panose="020F0502020204030204"/>
                <a:ea typeface="+mn-ea"/>
                <a:cs typeface="Arial" panose="020B0604020202020204" pitchFamily="34" charset="0"/>
              </a:rPr>
              <a:t>pimicotinib</a:t>
            </a:r>
            <a:r>
              <a:rPr kumimoji="0" lang="en-US" sz="1600" b="0" i="0" u="none" strike="noStrike" kern="1200" cap="none" spc="0" normalizeH="0" baseline="0" noProof="0" dirty="0">
                <a:ln>
                  <a:noFill/>
                </a:ln>
                <a:solidFill>
                  <a:srgbClr val="002557"/>
                </a:solidFill>
                <a:effectLst/>
                <a:uLnTx/>
                <a:uFillTx/>
                <a:latin typeface="Calibri" panose="020F0502020204030204"/>
                <a:ea typeface="+mn-ea"/>
                <a:cs typeface="Arial" panose="020B0604020202020204" pitchFamily="34" charset="0"/>
              </a:rPr>
              <a:t> arm, AST/ALT elevations were mainly Grade 1 (50.8%/15.9%; Grade 2 3.2%/1.6%), and there was no evidence of cholestatic hepatotoxicity or drug-induced liver injury </a:t>
            </a:r>
          </a:p>
        </p:txBody>
      </p:sp>
      <p:sp>
        <p:nvSpPr>
          <p:cNvPr id="8" name="Title 3">
            <a:extLst>
              <a:ext uri="{FF2B5EF4-FFF2-40B4-BE49-F238E27FC236}">
                <a16:creationId xmlns:a16="http://schemas.microsoft.com/office/drawing/2014/main" id="{A9626A4D-3871-9BCF-CDEF-0E13EAF9CA82}"/>
              </a:ext>
            </a:extLst>
          </p:cNvPr>
          <p:cNvSpPr txBox="1">
            <a:spLocks/>
          </p:cNvSpPr>
          <p:nvPr/>
        </p:nvSpPr>
        <p:spPr>
          <a:xfrm>
            <a:off x="640080" y="181428"/>
            <a:ext cx="10972800" cy="469096"/>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1" kern="1200">
                <a:solidFill>
                  <a:srgbClr val="002557"/>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557"/>
                </a:solidFill>
                <a:effectLst/>
                <a:uLnTx/>
                <a:uFillTx/>
                <a:latin typeface="Calibri Light" panose="020F0302020204030204"/>
                <a:ea typeface="+mj-ea"/>
                <a:cs typeface="Arial" panose="020B0604020202020204" pitchFamily="34" charset="0"/>
              </a:rPr>
              <a:t>Results</a:t>
            </a:r>
            <a:endParaRPr kumimoji="0" lang="en-US" sz="2800" b="0" i="0" u="none" strike="noStrike" kern="1200" cap="none" spc="0" normalizeH="0" baseline="30000" noProof="0" dirty="0">
              <a:ln>
                <a:noFill/>
              </a:ln>
              <a:solidFill>
                <a:srgbClr val="002557"/>
              </a:solidFill>
              <a:effectLst/>
              <a:uLnTx/>
              <a:uFillTx/>
              <a:latin typeface="Calibri Light" panose="020F0302020204030204"/>
              <a:ea typeface="+mj-ea"/>
              <a:cs typeface="Arial" panose="020B0604020202020204" pitchFamily="34" charset="0"/>
            </a:endParaRPr>
          </a:p>
        </p:txBody>
      </p:sp>
      <p:sp>
        <p:nvSpPr>
          <p:cNvPr id="9" name="TextBox 8">
            <a:extLst>
              <a:ext uri="{FF2B5EF4-FFF2-40B4-BE49-F238E27FC236}">
                <a16:creationId xmlns:a16="http://schemas.microsoft.com/office/drawing/2014/main" id="{CA2082C5-B262-0146-3C15-BF2D2DE858AC}"/>
              </a:ext>
            </a:extLst>
          </p:cNvPr>
          <p:cNvSpPr txBox="1"/>
          <p:nvPr/>
        </p:nvSpPr>
        <p:spPr>
          <a:xfrm>
            <a:off x="128628" y="658098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Niu X et al. Future Oncol 2024;1–8</a:t>
            </a:r>
          </a:p>
        </p:txBody>
      </p:sp>
    </p:spTree>
    <p:extLst>
      <p:ext uri="{BB962C8B-B14F-4D97-AF65-F5344CB8AC3E}">
        <p14:creationId xmlns:p14="http://schemas.microsoft.com/office/powerpoint/2010/main" val="41453183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143DA-48C0-DE05-0783-CA804D993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23A32-DC3E-6596-26E7-3DB32E741BA2}"/>
              </a:ext>
            </a:extLst>
          </p:cNvPr>
          <p:cNvSpPr>
            <a:spLocks noGrp="1"/>
          </p:cNvSpPr>
          <p:nvPr>
            <p:ph type="title"/>
          </p:nvPr>
        </p:nvSpPr>
        <p:spPr>
          <a:xfrm>
            <a:off x="381000" y="275001"/>
            <a:ext cx="10972800" cy="701763"/>
          </a:xfrm>
        </p:spPr>
        <p:txBody>
          <a:bodyPr>
            <a:normAutofit/>
          </a:bodyPr>
          <a:lstStyle/>
          <a:p>
            <a:r>
              <a:rPr lang="en-US" b="1" dirty="0">
                <a:latin typeface="Arial" panose="020B0604020202020204" pitchFamily="34" charset="0"/>
                <a:cs typeface="Arial" panose="020B0604020202020204" pitchFamily="34" charset="0"/>
              </a:rPr>
              <a:t>Landscape of published phase III trials</a:t>
            </a:r>
          </a:p>
        </p:txBody>
      </p:sp>
      <p:sp>
        <p:nvSpPr>
          <p:cNvPr id="3" name="Slide Number Placeholder 2">
            <a:extLst>
              <a:ext uri="{FF2B5EF4-FFF2-40B4-BE49-F238E27FC236}">
                <a16:creationId xmlns:a16="http://schemas.microsoft.com/office/drawing/2014/main" id="{155866A6-3DF0-8FE6-4C18-328CAF0F3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Espace réservé du contenu 3">
            <a:extLst>
              <a:ext uri="{FF2B5EF4-FFF2-40B4-BE49-F238E27FC236}">
                <a16:creationId xmlns:a16="http://schemas.microsoft.com/office/drawing/2014/main" id="{D7D82DAE-1274-887E-88E2-8D23F5FCE898}"/>
              </a:ext>
            </a:extLst>
          </p:cNvPr>
          <p:cNvGraphicFramePr>
            <a:graphicFrameLocks noGrp="1"/>
          </p:cNvGraphicFramePr>
          <p:nvPr>
            <p:ph sz="quarter" idx="13"/>
          </p:nvPr>
        </p:nvGraphicFramePr>
        <p:xfrm>
          <a:off x="496947" y="1109441"/>
          <a:ext cx="11023860" cy="4216400"/>
        </p:xfrm>
        <a:graphic>
          <a:graphicData uri="http://schemas.openxmlformats.org/drawingml/2006/table">
            <a:tbl>
              <a:tblPr firstRow="1" bandRow="1">
                <a:tableStyleId>{5940675A-B579-460E-94D1-54222C63F5DA}</a:tableStyleId>
              </a:tblPr>
              <a:tblGrid>
                <a:gridCol w="2755965">
                  <a:extLst>
                    <a:ext uri="{9D8B030D-6E8A-4147-A177-3AD203B41FA5}">
                      <a16:colId xmlns:a16="http://schemas.microsoft.com/office/drawing/2014/main" val="2029166939"/>
                    </a:ext>
                  </a:extLst>
                </a:gridCol>
                <a:gridCol w="2755965">
                  <a:extLst>
                    <a:ext uri="{9D8B030D-6E8A-4147-A177-3AD203B41FA5}">
                      <a16:colId xmlns:a16="http://schemas.microsoft.com/office/drawing/2014/main" val="1878607619"/>
                    </a:ext>
                  </a:extLst>
                </a:gridCol>
                <a:gridCol w="2755965">
                  <a:extLst>
                    <a:ext uri="{9D8B030D-6E8A-4147-A177-3AD203B41FA5}">
                      <a16:colId xmlns:a16="http://schemas.microsoft.com/office/drawing/2014/main" val="843816906"/>
                    </a:ext>
                  </a:extLst>
                </a:gridCol>
                <a:gridCol w="2755965">
                  <a:extLst>
                    <a:ext uri="{9D8B030D-6E8A-4147-A177-3AD203B41FA5}">
                      <a16:colId xmlns:a16="http://schemas.microsoft.com/office/drawing/2014/main" val="1059818702"/>
                    </a:ext>
                  </a:extLst>
                </a:gridCol>
              </a:tblGrid>
              <a:tr h="370840">
                <a:tc>
                  <a:txBody>
                    <a:bodyPr/>
                    <a:lstStyle/>
                    <a:p>
                      <a:pPr algn="ctr"/>
                      <a:r>
                        <a:rPr lang="en-US" dirty="0">
                          <a:solidFill>
                            <a:srgbClr val="002465"/>
                          </a:solidFill>
                          <a:latin typeface="Arial" panose="020B0604020202020204" pitchFamily="34" charset="0"/>
                          <a:cs typeface="Arial" panose="020B0604020202020204" pitchFamily="34" charset="0"/>
                        </a:rPr>
                        <a:t>Trials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ENLIVEN (n=100) </a:t>
                      </a:r>
                      <a:r>
                        <a:rPr lang="en-US" baseline="30000" dirty="0">
                          <a:solidFill>
                            <a:srgbClr val="002465"/>
                          </a:solidFill>
                          <a:latin typeface="Arial" panose="020B0604020202020204" pitchFamily="34" charset="0"/>
                          <a:cs typeface="Arial" panose="020B0604020202020204" pitchFamily="34" charset="0"/>
                        </a:rPr>
                        <a:t>1</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MOTION (n=123) </a:t>
                      </a:r>
                      <a:r>
                        <a:rPr lang="en-US" baseline="30000" dirty="0">
                          <a:solidFill>
                            <a:srgbClr val="002465"/>
                          </a:solidFill>
                          <a:latin typeface="Arial" panose="020B0604020202020204" pitchFamily="34" charset="0"/>
                          <a:cs typeface="Arial" panose="020B0604020202020204" pitchFamily="34" charset="0"/>
                        </a:rPr>
                        <a:t>2</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MANEUVER (n=94) </a:t>
                      </a:r>
                      <a:r>
                        <a:rPr lang="en-US" baseline="30000" dirty="0">
                          <a:solidFill>
                            <a:srgbClr val="002465"/>
                          </a:solidFill>
                          <a:latin typeface="Arial" panose="020B0604020202020204" pitchFamily="34" charset="0"/>
                          <a:cs typeface="Arial" panose="020B0604020202020204" pitchFamily="34" charset="0"/>
                        </a:rPr>
                        <a:t>3</a:t>
                      </a:r>
                    </a:p>
                  </a:txBody>
                  <a:tcPr>
                    <a:solidFill>
                      <a:schemeClr val="bg1"/>
                    </a:solidFill>
                  </a:tcPr>
                </a:tc>
                <a:extLst>
                  <a:ext uri="{0D108BD9-81ED-4DB2-BD59-A6C34878D82A}">
                    <a16:rowId xmlns:a16="http://schemas.microsoft.com/office/drawing/2014/main" val="645863052"/>
                  </a:ext>
                </a:extLst>
              </a:tr>
              <a:tr h="370840">
                <a:tc>
                  <a:txBody>
                    <a:bodyPr/>
                    <a:lstStyle/>
                    <a:p>
                      <a:pPr algn="ctr"/>
                      <a:r>
                        <a:rPr lang="en-US" dirty="0">
                          <a:solidFill>
                            <a:srgbClr val="002465"/>
                          </a:solidFill>
                          <a:latin typeface="Arial" panose="020B0604020202020204" pitchFamily="34" charset="0"/>
                          <a:cs typeface="Arial" panose="020B0604020202020204" pitchFamily="34" charset="0"/>
                        </a:rPr>
                        <a:t>TKI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465"/>
                          </a:solidFill>
                          <a:latin typeface="Arial" panose="020B0604020202020204" pitchFamily="34" charset="0"/>
                          <a:cs typeface="Arial" panose="020B0604020202020204" pitchFamily="34" charset="0"/>
                        </a:rPr>
                        <a:t>Pexidartinib</a:t>
                      </a:r>
                      <a:endParaRPr lang="en-US" dirty="0">
                        <a:solidFill>
                          <a:srgbClr val="002465"/>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Vimseltinib</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465"/>
                          </a:solidFill>
                          <a:latin typeface="Arial" panose="020B0604020202020204" pitchFamily="34" charset="0"/>
                          <a:cs typeface="Arial" panose="020B0604020202020204" pitchFamily="34" charset="0"/>
                        </a:rPr>
                        <a:t>Pimicotinib</a:t>
                      </a:r>
                      <a:endParaRPr lang="en-US" dirty="0">
                        <a:solidFill>
                          <a:srgbClr val="002465"/>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452281436"/>
                  </a:ext>
                </a:extLst>
              </a:tr>
              <a:tr h="370840">
                <a:tc>
                  <a:txBody>
                    <a:bodyPr/>
                    <a:lstStyle/>
                    <a:p>
                      <a:pPr algn="ctr"/>
                      <a:r>
                        <a:rPr lang="en-US" dirty="0">
                          <a:solidFill>
                            <a:srgbClr val="002465"/>
                          </a:solidFill>
                          <a:latin typeface="Arial" panose="020B0604020202020204" pitchFamily="34" charset="0"/>
                          <a:cs typeface="Arial" panose="020B0604020202020204" pitchFamily="34" charset="0"/>
                        </a:rPr>
                        <a:t>ORR at </a:t>
                      </a:r>
                      <a:r>
                        <a:rPr lang="en-US" dirty="0" err="1">
                          <a:solidFill>
                            <a:srgbClr val="002465"/>
                          </a:solidFill>
                          <a:latin typeface="Arial" panose="020B0604020202020204" pitchFamily="34" charset="0"/>
                          <a:cs typeface="Arial" panose="020B0604020202020204" pitchFamily="34" charset="0"/>
                        </a:rPr>
                        <a:t>wk</a:t>
                      </a:r>
                      <a:r>
                        <a:rPr lang="en-US" dirty="0">
                          <a:solidFill>
                            <a:srgbClr val="002465"/>
                          </a:solidFill>
                          <a:latin typeface="Arial" panose="020B0604020202020204" pitchFamily="34" charset="0"/>
                          <a:cs typeface="Arial" panose="020B0604020202020204" pitchFamily="34" charset="0"/>
                        </a:rPr>
                        <a:t> 24 </a:t>
                      </a:r>
                    </a:p>
                    <a:p>
                      <a:pPr algn="ctr"/>
                      <a:r>
                        <a:rPr lang="en-US" dirty="0">
                          <a:solidFill>
                            <a:srgbClr val="002465"/>
                          </a:solidFill>
                          <a:latin typeface="Arial" panose="020B0604020202020204" pitchFamily="34" charset="0"/>
                          <a:cs typeface="Arial" panose="020B0604020202020204" pitchFamily="34" charset="0"/>
                        </a:rPr>
                        <a:t>[95%-CI] </a:t>
                      </a:r>
                    </a:p>
                  </a:txBody>
                  <a:tcPr>
                    <a:solidFill>
                      <a:schemeClr val="bg1"/>
                    </a:solidFill>
                  </a:tcPr>
                </a:tc>
                <a:tc>
                  <a:txBody>
                    <a:bodyPr/>
                    <a:lstStyle/>
                    <a:p>
                      <a:pPr algn="ctr"/>
                      <a:r>
                        <a:rPr lang="en-US" dirty="0">
                          <a:solidFill>
                            <a:srgbClr val="002465"/>
                          </a:solidFill>
                          <a:latin typeface="Arial" panose="020B0604020202020204" pitchFamily="34" charset="0"/>
                          <a:cs typeface="Arial" panose="020B0604020202020204" pitchFamily="34" charset="0"/>
                        </a:rPr>
                        <a:t>39%</a:t>
                      </a:r>
                    </a:p>
                    <a:p>
                      <a:pPr algn="ctr"/>
                      <a:r>
                        <a:rPr lang="en-US" b="1" dirty="0">
                          <a:solidFill>
                            <a:srgbClr val="002465"/>
                          </a:solidFill>
                          <a:latin typeface="Arial" panose="020B0604020202020204" pitchFamily="34" charset="0"/>
                          <a:cs typeface="Arial" panose="020B0604020202020204" pitchFamily="34" charset="0"/>
                        </a:rPr>
                        <a:t>[28-52%] </a:t>
                      </a:r>
                    </a:p>
                  </a:txBody>
                  <a:tcPr>
                    <a:solidFill>
                      <a:schemeClr val="bg1"/>
                    </a:solidFill>
                  </a:tcPr>
                </a:tc>
                <a:tc>
                  <a:txBody>
                    <a:bodyPr/>
                    <a:lstStyle/>
                    <a:p>
                      <a:pPr algn="ctr"/>
                      <a:r>
                        <a:rPr lang="en-US" dirty="0">
                          <a:solidFill>
                            <a:srgbClr val="002465"/>
                          </a:solidFill>
                          <a:latin typeface="Arial" panose="020B0604020202020204" pitchFamily="34" charset="0"/>
                          <a:cs typeface="Arial" panose="020B0604020202020204" pitchFamily="34" charset="0"/>
                        </a:rPr>
                        <a:t>40%</a:t>
                      </a:r>
                    </a:p>
                    <a:p>
                      <a:pPr algn="ctr"/>
                      <a:r>
                        <a:rPr lang="en-US" b="1" dirty="0">
                          <a:solidFill>
                            <a:srgbClr val="002465"/>
                          </a:solidFill>
                          <a:latin typeface="Arial" panose="020B0604020202020204" pitchFamily="34" charset="0"/>
                          <a:cs typeface="Arial" panose="020B0604020202020204" pitchFamily="34" charset="0"/>
                        </a:rPr>
                        <a:t>[29-51%]</a:t>
                      </a:r>
                    </a:p>
                  </a:txBody>
                  <a:tcPr>
                    <a:solidFill>
                      <a:schemeClr val="bg1"/>
                    </a:solidFill>
                  </a:tcPr>
                </a:tc>
                <a:tc>
                  <a:txBody>
                    <a:bodyPr/>
                    <a:lstStyle/>
                    <a:p>
                      <a:pPr algn="ctr"/>
                      <a:r>
                        <a:rPr lang="en-US" dirty="0">
                          <a:solidFill>
                            <a:srgbClr val="002465"/>
                          </a:solidFill>
                          <a:latin typeface="Arial" panose="020B0604020202020204" pitchFamily="34" charset="0"/>
                          <a:cs typeface="Arial" panose="020B0604020202020204" pitchFamily="34" charset="0"/>
                        </a:rPr>
                        <a:t>54%</a:t>
                      </a:r>
                    </a:p>
                    <a:p>
                      <a:pPr algn="ctr"/>
                      <a:r>
                        <a:rPr lang="en-US" b="1" dirty="0">
                          <a:solidFill>
                            <a:srgbClr val="002465"/>
                          </a:solidFill>
                          <a:latin typeface="Arial" panose="020B0604020202020204" pitchFamily="34" charset="0"/>
                          <a:cs typeface="Arial" panose="020B0604020202020204" pitchFamily="34" charset="0"/>
                        </a:rPr>
                        <a:t>[32-66%]</a:t>
                      </a:r>
                    </a:p>
                  </a:txBody>
                  <a:tcPr>
                    <a:solidFill>
                      <a:schemeClr val="bg1"/>
                    </a:solidFill>
                  </a:tcPr>
                </a:tc>
                <a:extLst>
                  <a:ext uri="{0D108BD9-81ED-4DB2-BD59-A6C34878D82A}">
                    <a16:rowId xmlns:a16="http://schemas.microsoft.com/office/drawing/2014/main" val="592458525"/>
                  </a:ext>
                </a:extLst>
              </a:tr>
              <a:tr h="185420">
                <a:tc>
                  <a:txBody>
                    <a:bodyPr/>
                    <a:lstStyle/>
                    <a:p>
                      <a:pPr algn="ctr"/>
                      <a:r>
                        <a:rPr lang="en-US" dirty="0">
                          <a:solidFill>
                            <a:srgbClr val="002465"/>
                          </a:solidFill>
                          <a:latin typeface="Arial" panose="020B0604020202020204" pitchFamily="34" charset="0"/>
                          <a:cs typeface="Arial" panose="020B0604020202020204" pitchFamily="34" charset="0"/>
                        </a:rPr>
                        <a:t>R of Motion </a:t>
                      </a:r>
                    </a:p>
                    <a:p>
                      <a:pPr algn="ctr"/>
                      <a:r>
                        <a:rPr lang="en-US" dirty="0">
                          <a:solidFill>
                            <a:srgbClr val="002465"/>
                          </a:solidFill>
                          <a:latin typeface="Arial" panose="020B0604020202020204" pitchFamily="34" charset="0"/>
                          <a:cs typeface="Arial" panose="020B0604020202020204" pitchFamily="34" charset="0"/>
                        </a:rPr>
                        <a:t>Stiffness </a:t>
                      </a:r>
                    </a:p>
                    <a:p>
                      <a:pPr algn="ctr"/>
                      <a:r>
                        <a:rPr lang="en-US" dirty="0">
                          <a:solidFill>
                            <a:srgbClr val="002465"/>
                          </a:solidFill>
                          <a:latin typeface="Arial" panose="020B0604020202020204" pitchFamily="34" charset="0"/>
                          <a:cs typeface="Arial" panose="020B0604020202020204" pitchFamily="34" charset="0"/>
                        </a:rPr>
                        <a:t>Pain</a:t>
                      </a:r>
                    </a:p>
                  </a:txBody>
                  <a:tcPr>
                    <a:solidFill>
                      <a:schemeClr val="bg1"/>
                    </a:solidFill>
                  </a:tcPr>
                </a:tc>
                <a:tc>
                  <a:txBody>
                    <a:bodyPr/>
                    <a:lstStyle/>
                    <a:p>
                      <a:pPr algn="ctr"/>
                      <a:r>
                        <a:rPr lang="en-US" b="1" dirty="0">
                          <a:solidFill>
                            <a:srgbClr val="002465"/>
                          </a:solidFill>
                          <a:latin typeface="Arial" panose="020B0604020202020204" pitchFamily="34" charset="0"/>
                          <a:cs typeface="Arial" panose="020B0604020202020204" pitchFamily="34" charset="0"/>
                        </a:rPr>
                        <a:t>Yes</a:t>
                      </a:r>
                    </a:p>
                    <a:p>
                      <a:pPr algn="ctr"/>
                      <a:r>
                        <a:rPr lang="en-US" b="1" dirty="0">
                          <a:solidFill>
                            <a:srgbClr val="002465"/>
                          </a:solidFill>
                          <a:latin typeface="Arial" panose="020B0604020202020204" pitchFamily="34" charset="0"/>
                          <a:cs typeface="Arial" panose="020B0604020202020204" pitchFamily="34" charset="0"/>
                        </a:rPr>
                        <a:t>Yes</a:t>
                      </a:r>
                    </a:p>
                    <a:p>
                      <a:pPr algn="ctr"/>
                      <a:r>
                        <a:rPr lang="en-US" b="1" dirty="0">
                          <a:solidFill>
                            <a:srgbClr val="002465"/>
                          </a:solidFill>
                          <a:latin typeface="Arial" panose="020B0604020202020204" pitchFamily="34" charset="0"/>
                          <a:cs typeface="Arial" panose="020B0604020202020204" pitchFamily="34" charset="0"/>
                        </a:rPr>
                        <a:t>No</a:t>
                      </a:r>
                    </a:p>
                  </a:txBody>
                  <a:tcPr>
                    <a:solidFill>
                      <a:schemeClr val="bg1"/>
                    </a:solidFill>
                  </a:tcPr>
                </a:tc>
                <a:tc>
                  <a:txBody>
                    <a:bodyPr/>
                    <a:lstStyle/>
                    <a:p>
                      <a:pPr algn="ctr"/>
                      <a:r>
                        <a:rPr lang="en-US" b="1" dirty="0">
                          <a:solidFill>
                            <a:srgbClr val="002465"/>
                          </a:solidFill>
                          <a:latin typeface="Arial" panose="020B0604020202020204" pitchFamily="34" charset="0"/>
                          <a:cs typeface="Arial" panose="020B0604020202020204" pitchFamily="34" charset="0"/>
                        </a:rPr>
                        <a:t>Yes</a:t>
                      </a:r>
                    </a:p>
                    <a:p>
                      <a:pPr algn="ctr"/>
                      <a:r>
                        <a:rPr lang="en-US" b="1" dirty="0">
                          <a:solidFill>
                            <a:srgbClr val="002465"/>
                          </a:solidFill>
                          <a:latin typeface="Arial" panose="020B0604020202020204" pitchFamily="34" charset="0"/>
                          <a:cs typeface="Arial" panose="020B0604020202020204" pitchFamily="34" charset="0"/>
                        </a:rPr>
                        <a:t>Yes</a:t>
                      </a:r>
                    </a:p>
                    <a:p>
                      <a:pPr algn="ctr"/>
                      <a:r>
                        <a:rPr lang="en-US" b="1" dirty="0">
                          <a:solidFill>
                            <a:srgbClr val="002465"/>
                          </a:solidFill>
                          <a:latin typeface="Arial" panose="020B0604020202020204" pitchFamily="34" charset="0"/>
                          <a:cs typeface="Arial" panose="020B0604020202020204" pitchFamily="34" charset="0"/>
                        </a:rPr>
                        <a:t>Yes</a:t>
                      </a:r>
                    </a:p>
                  </a:txBody>
                  <a:tcPr>
                    <a:solidFill>
                      <a:schemeClr val="bg1"/>
                    </a:solidFill>
                  </a:tcPr>
                </a:tc>
                <a:tc>
                  <a:txBody>
                    <a:bodyPr/>
                    <a:lstStyle/>
                    <a:p>
                      <a:pPr algn="ctr"/>
                      <a:r>
                        <a:rPr lang="en-US" b="1" dirty="0">
                          <a:solidFill>
                            <a:srgbClr val="002465"/>
                          </a:solidFill>
                          <a:latin typeface="Arial" panose="020B0604020202020204" pitchFamily="34" charset="0"/>
                          <a:cs typeface="Arial" panose="020B0604020202020204" pitchFamily="34" charset="0"/>
                        </a:rPr>
                        <a:t>Yes </a:t>
                      </a:r>
                    </a:p>
                    <a:p>
                      <a:pPr algn="ctr"/>
                      <a:r>
                        <a:rPr lang="en-US" b="1" dirty="0">
                          <a:solidFill>
                            <a:srgbClr val="002465"/>
                          </a:solidFill>
                          <a:latin typeface="Arial" panose="020B0604020202020204" pitchFamily="34" charset="0"/>
                          <a:cs typeface="Arial" panose="020B0604020202020204" pitchFamily="34" charset="0"/>
                        </a:rPr>
                        <a:t>Yes </a:t>
                      </a:r>
                    </a:p>
                    <a:p>
                      <a:pPr algn="ctr"/>
                      <a:r>
                        <a:rPr lang="en-US" b="1" dirty="0">
                          <a:solidFill>
                            <a:srgbClr val="002465"/>
                          </a:solidFill>
                          <a:latin typeface="Arial" panose="020B0604020202020204" pitchFamily="34" charset="0"/>
                          <a:cs typeface="Arial" panose="020B0604020202020204" pitchFamily="34" charset="0"/>
                        </a:rPr>
                        <a:t>Yes </a:t>
                      </a:r>
                    </a:p>
                  </a:txBody>
                  <a:tcPr>
                    <a:solidFill>
                      <a:schemeClr val="bg1"/>
                    </a:solidFill>
                  </a:tcPr>
                </a:tc>
                <a:extLst>
                  <a:ext uri="{0D108BD9-81ED-4DB2-BD59-A6C34878D82A}">
                    <a16:rowId xmlns:a16="http://schemas.microsoft.com/office/drawing/2014/main" val="2070285049"/>
                  </a:ext>
                </a:extLst>
              </a:tr>
              <a:tr h="320040">
                <a:tc>
                  <a:txBody>
                    <a:bodyPr/>
                    <a:lstStyle/>
                    <a:p>
                      <a:pPr algn="ctr"/>
                      <a:r>
                        <a:rPr lang="en-US" dirty="0">
                          <a:solidFill>
                            <a:srgbClr val="002465"/>
                          </a:solidFill>
                          <a:latin typeface="Arial" panose="020B0604020202020204" pitchFamily="34" charset="0"/>
                          <a:cs typeface="Arial" panose="020B0604020202020204" pitchFamily="34" charset="0"/>
                        </a:rPr>
                        <a:t>Grade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[95%-CI]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44%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[30-59%]</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[27-48%]</a:t>
                      </a:r>
                    </a:p>
                  </a:txBody>
                  <a:tcPr>
                    <a:solidFill>
                      <a:schemeClr val="bg1"/>
                    </a:solidFill>
                  </a:tcPr>
                </a:tc>
                <a:tc>
                  <a:txBody>
                    <a:bodyPr/>
                    <a:lstStyle/>
                    <a:p>
                      <a:pPr algn="ctr"/>
                      <a:r>
                        <a:rPr lang="en-US" dirty="0">
                          <a:solidFill>
                            <a:srgbClr val="002465"/>
                          </a:solidFill>
                          <a:latin typeface="Arial" panose="020B0604020202020204" pitchFamily="34" charset="0"/>
                          <a:cs typeface="Arial" panose="020B0604020202020204" pitchFamily="34" charset="0"/>
                        </a:rPr>
                        <a:t>35% </a:t>
                      </a:r>
                    </a:p>
                    <a:p>
                      <a:pPr algn="ctr"/>
                      <a:r>
                        <a:rPr lang="en-US" b="1" dirty="0">
                          <a:solidFill>
                            <a:srgbClr val="002465"/>
                          </a:solidFill>
                          <a:latin typeface="Arial" panose="020B0604020202020204" pitchFamily="34" charset="0"/>
                          <a:cs typeface="Arial" panose="020B0604020202020204" pitchFamily="34" charset="0"/>
                        </a:rPr>
                        <a:t>[24-48%]</a:t>
                      </a:r>
                    </a:p>
                  </a:txBody>
                  <a:tcPr>
                    <a:solidFill>
                      <a:schemeClr val="bg1"/>
                    </a:solidFill>
                  </a:tcPr>
                </a:tc>
                <a:extLst>
                  <a:ext uri="{0D108BD9-81ED-4DB2-BD59-A6C34878D82A}">
                    <a16:rowId xmlns:a16="http://schemas.microsoft.com/office/drawing/2014/main" val="3404894988"/>
                  </a:ext>
                </a:extLst>
              </a:tr>
              <a:tr h="320040">
                <a:tc>
                  <a:txBody>
                    <a:bodyPr/>
                    <a:lstStyle/>
                    <a:p>
                      <a:pPr algn="ctr"/>
                      <a:r>
                        <a:rPr lang="en-US" dirty="0">
                          <a:solidFill>
                            <a:srgbClr val="002465"/>
                          </a:solidFill>
                          <a:latin typeface="Arial" panose="020B0604020202020204" pitchFamily="34" charset="0"/>
                          <a:cs typeface="Arial" panose="020B0604020202020204" pitchFamily="34" charset="0"/>
                        </a:rPr>
                        <a:t>Dose reduction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[95%-CI]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[19-46%]</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[33-55%]</a:t>
                      </a:r>
                    </a:p>
                  </a:txBody>
                  <a:tcPr>
                    <a:solidFill>
                      <a:schemeClr val="bg1"/>
                    </a:solidFill>
                  </a:tcPr>
                </a:tc>
                <a:tc>
                  <a:txBody>
                    <a:bodyPr/>
                    <a:lstStyle/>
                    <a:p>
                      <a:pPr algn="ctr"/>
                      <a:r>
                        <a:rPr lang="en-US" dirty="0">
                          <a:solidFill>
                            <a:srgbClr val="002465"/>
                          </a:solidFill>
                          <a:latin typeface="Arial" panose="020B0604020202020204" pitchFamily="34" charset="0"/>
                          <a:cs typeface="Arial" panose="020B0604020202020204" pitchFamily="34" charset="0"/>
                        </a:rPr>
                        <a:t>8%</a:t>
                      </a:r>
                    </a:p>
                    <a:p>
                      <a:pPr algn="ctr"/>
                      <a:r>
                        <a:rPr lang="en-US" b="1" dirty="0">
                          <a:solidFill>
                            <a:srgbClr val="002465"/>
                          </a:solidFill>
                          <a:latin typeface="Arial" panose="020B0604020202020204" pitchFamily="34" charset="0"/>
                          <a:cs typeface="Arial" panose="020B0604020202020204" pitchFamily="34" charset="0"/>
                        </a:rPr>
                        <a:t>[2-17%]</a:t>
                      </a:r>
                    </a:p>
                  </a:txBody>
                  <a:tcPr>
                    <a:solidFill>
                      <a:schemeClr val="bg1"/>
                    </a:solidFill>
                  </a:tcPr>
                </a:tc>
                <a:extLst>
                  <a:ext uri="{0D108BD9-81ED-4DB2-BD59-A6C34878D82A}">
                    <a16:rowId xmlns:a16="http://schemas.microsoft.com/office/drawing/2014/main" val="910747944"/>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Discontinuation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[95%-CI]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[4-24%]</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[2-13%]</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465"/>
                          </a:solidFill>
                          <a:latin typeface="Arial" panose="020B0604020202020204" pitchFamily="34" charset="0"/>
                          <a:cs typeface="Arial"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465"/>
                          </a:solidFill>
                          <a:latin typeface="Arial" panose="020B0604020202020204" pitchFamily="34" charset="0"/>
                          <a:cs typeface="Arial" panose="020B0604020202020204" pitchFamily="34" charset="0"/>
                        </a:rPr>
                        <a:t>[0-8%]</a:t>
                      </a:r>
                    </a:p>
                  </a:txBody>
                  <a:tcPr>
                    <a:solidFill>
                      <a:schemeClr val="bg1"/>
                    </a:solidFill>
                  </a:tcPr>
                </a:tc>
                <a:extLst>
                  <a:ext uri="{0D108BD9-81ED-4DB2-BD59-A6C34878D82A}">
                    <a16:rowId xmlns:a16="http://schemas.microsoft.com/office/drawing/2014/main" val="2665411859"/>
                  </a:ext>
                </a:extLst>
              </a:tr>
            </a:tbl>
          </a:graphicData>
        </a:graphic>
      </p:graphicFrame>
      <p:sp>
        <p:nvSpPr>
          <p:cNvPr id="5" name="Text Placeholder 4">
            <a:extLst>
              <a:ext uri="{FF2B5EF4-FFF2-40B4-BE49-F238E27FC236}">
                <a16:creationId xmlns:a16="http://schemas.microsoft.com/office/drawing/2014/main" id="{B0DAB7D1-2BE2-26AF-FBA5-6E7DD63F650D}"/>
              </a:ext>
            </a:extLst>
          </p:cNvPr>
          <p:cNvSpPr>
            <a:spLocks noGrp="1"/>
          </p:cNvSpPr>
          <p:nvPr>
            <p:ph type="body" sz="quarter" idx="15"/>
          </p:nvPr>
        </p:nvSpPr>
        <p:spPr>
          <a:xfrm>
            <a:off x="381000" y="6436591"/>
            <a:ext cx="5852160" cy="281354"/>
          </a:xfrm>
        </p:spPr>
        <p:txBody>
          <a:bodyPr/>
          <a:lstStyle/>
          <a:p>
            <a:r>
              <a:rPr lang="en-US" dirty="0"/>
              <a:t>PENEL Nicolas – TIKIN Away. ASCO 2025</a:t>
            </a:r>
          </a:p>
        </p:txBody>
      </p:sp>
      <p:sp>
        <p:nvSpPr>
          <p:cNvPr id="9" name="ZoneTexte 8">
            <a:extLst>
              <a:ext uri="{FF2B5EF4-FFF2-40B4-BE49-F238E27FC236}">
                <a16:creationId xmlns:a16="http://schemas.microsoft.com/office/drawing/2014/main" id="{1C8E858A-607F-ADA7-B312-B0995CD84101}"/>
              </a:ext>
            </a:extLst>
          </p:cNvPr>
          <p:cNvSpPr txBox="1"/>
          <p:nvPr/>
        </p:nvSpPr>
        <p:spPr>
          <a:xfrm>
            <a:off x="531903" y="5606516"/>
            <a:ext cx="1095394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(1) – Tap et al. Lancet. 2019; (2) – </a:t>
            </a:r>
            <a:r>
              <a:rPr kumimoji="0" lang="en-US" sz="1600" b="0" i="0" u="none" strike="noStrike" kern="1200" cap="none" spc="0" normalizeH="0" baseline="0" noProof="0" dirty="0" err="1">
                <a:ln>
                  <a:noFill/>
                </a:ln>
                <a:solidFill>
                  <a:srgbClr val="002465"/>
                </a:solidFill>
                <a:effectLst/>
                <a:uLnTx/>
                <a:uFillTx/>
                <a:latin typeface="Arial" panose="020B0604020202020204" pitchFamily="34" charset="0"/>
                <a:ea typeface="+mn-ea"/>
                <a:cs typeface="Arial" panose="020B0604020202020204" pitchFamily="34" charset="0"/>
              </a:rPr>
              <a:t>Gelderblom</a:t>
            </a: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 et al. Lancet Oncol 2024; (3) Niu et al. ASCO 2025</a:t>
            </a:r>
          </a:p>
        </p:txBody>
      </p:sp>
      <p:sp>
        <p:nvSpPr>
          <p:cNvPr id="4" name="Rectangle 3">
            <a:extLst>
              <a:ext uri="{FF2B5EF4-FFF2-40B4-BE49-F238E27FC236}">
                <a16:creationId xmlns:a16="http://schemas.microsoft.com/office/drawing/2014/main" id="{5E07332A-2608-C579-D191-3A5A42C7A250}"/>
              </a:ext>
            </a:extLst>
          </p:cNvPr>
          <p:cNvSpPr/>
          <p:nvPr/>
        </p:nvSpPr>
        <p:spPr>
          <a:xfrm>
            <a:off x="3259128" y="1833796"/>
            <a:ext cx="2684472" cy="3492045"/>
          </a:xfrm>
          <a:prstGeom prst="rect">
            <a:avLst/>
          </a:prstGeom>
          <a:solidFill>
            <a:srgbClr val="0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A8E8861-FE0F-943D-D90D-085C85E05AFE}"/>
              </a:ext>
            </a:extLst>
          </p:cNvPr>
          <p:cNvSpPr/>
          <p:nvPr/>
        </p:nvSpPr>
        <p:spPr>
          <a:xfrm>
            <a:off x="5943600" y="1849119"/>
            <a:ext cx="2827457" cy="3492045"/>
          </a:xfrm>
          <a:prstGeom prst="rect">
            <a:avLst/>
          </a:prstGeom>
          <a:solidFill>
            <a:srgbClr val="0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1E2D809-08EF-ECFB-2BE8-39C7FEB8285C}"/>
              </a:ext>
            </a:extLst>
          </p:cNvPr>
          <p:cNvSpPr/>
          <p:nvPr/>
        </p:nvSpPr>
        <p:spPr>
          <a:xfrm>
            <a:off x="8771057" y="1849118"/>
            <a:ext cx="2827456" cy="3492045"/>
          </a:xfrm>
          <a:prstGeom prst="rect">
            <a:avLst/>
          </a:prstGeom>
          <a:solidFill>
            <a:srgbClr val="0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336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382CF-3600-5E26-68F2-DEDF7663B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1114D-F6E6-2C36-651E-1EBEC246340B}"/>
              </a:ext>
            </a:extLst>
          </p:cNvPr>
          <p:cNvSpPr>
            <a:spLocks noGrp="1"/>
          </p:cNvSpPr>
          <p:nvPr>
            <p:ph type="title"/>
          </p:nvPr>
        </p:nvSpPr>
        <p:spPr>
          <a:xfrm>
            <a:off x="405351" y="366369"/>
            <a:ext cx="11582400" cy="701763"/>
          </a:xfrm>
        </p:spPr>
        <p:txBody>
          <a:bodyPr>
            <a:normAutofit fontScale="90000"/>
          </a:bodyPr>
          <a:lstStyle/>
          <a:p>
            <a:r>
              <a:rPr lang="en-US" dirty="0">
                <a:latin typeface="Arial" panose="020B0604020202020204" pitchFamily="34" charset="0"/>
                <a:cs typeface="Arial" panose="020B0604020202020204" pitchFamily="34" charset="0"/>
              </a:rPr>
              <a:t>Grade≥3 toxicities in the context of benign </a:t>
            </a:r>
            <a:r>
              <a:rPr lang="en-US" dirty="0" err="1">
                <a:latin typeface="Arial" panose="020B0604020202020204" pitchFamily="34" charset="0"/>
                <a:cs typeface="Arial" panose="020B0604020202020204" pitchFamily="34" charset="0"/>
              </a:rPr>
              <a:t>tumour</a:t>
            </a:r>
            <a:r>
              <a:rPr lang="en-US" dirty="0">
                <a:latin typeface="Arial" panose="020B0604020202020204" pitchFamily="34" charset="0"/>
                <a:cs typeface="Arial" panose="020B0604020202020204" pitchFamily="34" charset="0"/>
              </a:rPr>
              <a:t> </a:t>
            </a:r>
            <a:endParaRPr lang="en-US" dirty="0"/>
          </a:p>
        </p:txBody>
      </p:sp>
      <p:sp>
        <p:nvSpPr>
          <p:cNvPr id="3" name="Slide Number Placeholder 2">
            <a:extLst>
              <a:ext uri="{FF2B5EF4-FFF2-40B4-BE49-F238E27FC236}">
                <a16:creationId xmlns:a16="http://schemas.microsoft.com/office/drawing/2014/main" id="{4D927FD2-A437-9882-4463-F5867E4D81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6DC18AEA-53D1-30B1-0148-88D166D1AAD9}"/>
              </a:ext>
            </a:extLst>
          </p:cNvPr>
          <p:cNvSpPr>
            <a:spLocks noGrp="1"/>
          </p:cNvSpPr>
          <p:nvPr>
            <p:ph type="body" sz="quarter" idx="15"/>
          </p:nvPr>
        </p:nvSpPr>
        <p:spPr>
          <a:xfrm>
            <a:off x="405351" y="6464490"/>
            <a:ext cx="5852160" cy="281354"/>
          </a:xfrm>
        </p:spPr>
        <p:txBody>
          <a:bodyPr/>
          <a:lstStyle/>
          <a:p>
            <a:r>
              <a:rPr lang="en-US" dirty="0"/>
              <a:t>PENEL Nicolas – TIKIN Away. ASCO 2025 </a:t>
            </a:r>
          </a:p>
        </p:txBody>
      </p:sp>
      <p:sp>
        <p:nvSpPr>
          <p:cNvPr id="9" name="ZoneTexte 8">
            <a:extLst>
              <a:ext uri="{FF2B5EF4-FFF2-40B4-BE49-F238E27FC236}">
                <a16:creationId xmlns:a16="http://schemas.microsoft.com/office/drawing/2014/main" id="{A3386AE7-0277-E5C2-826F-AAAF66367738}"/>
              </a:ext>
            </a:extLst>
          </p:cNvPr>
          <p:cNvSpPr txBox="1"/>
          <p:nvPr/>
        </p:nvSpPr>
        <p:spPr>
          <a:xfrm>
            <a:off x="405351" y="5821567"/>
            <a:ext cx="11023860"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2465"/>
                </a:solidFill>
                <a:effectLst/>
                <a:uLnTx/>
                <a:uFillTx/>
                <a:latin typeface="Arial" panose="020B0604020202020204" pitchFamily="34" charset="0"/>
                <a:ea typeface="+mn-ea"/>
                <a:cs typeface="Arial" panose="020B0604020202020204" pitchFamily="34" charset="0"/>
              </a:rPr>
              <a:t>(1)</a:t>
            </a: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 – Tap et al. Lancet. 2019; </a:t>
            </a:r>
            <a:r>
              <a:rPr kumimoji="0" lang="en-US" sz="1600" b="0" i="0" u="none" strike="noStrike" kern="1200" cap="none" spc="0" normalizeH="0" baseline="30000" noProof="0" dirty="0">
                <a:ln>
                  <a:noFill/>
                </a:ln>
                <a:solidFill>
                  <a:srgbClr val="002465"/>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 – </a:t>
            </a:r>
            <a:r>
              <a:rPr kumimoji="0" lang="en-US" sz="1600" b="0" i="0" u="none" strike="noStrike" kern="1200" cap="none" spc="0" normalizeH="0" baseline="0" noProof="0" dirty="0" err="1">
                <a:ln>
                  <a:noFill/>
                </a:ln>
                <a:solidFill>
                  <a:srgbClr val="002465"/>
                </a:solidFill>
                <a:effectLst/>
                <a:uLnTx/>
                <a:uFillTx/>
                <a:latin typeface="Arial" panose="020B0604020202020204" pitchFamily="34" charset="0"/>
                <a:ea typeface="+mn-ea"/>
                <a:cs typeface="Arial" panose="020B0604020202020204" pitchFamily="34" charset="0"/>
              </a:rPr>
              <a:t>Gelderblom</a:t>
            </a: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 et al. Lancet Oncol 2024; </a:t>
            </a:r>
            <a:r>
              <a:rPr kumimoji="0" lang="en-US" sz="1600" b="0" i="0" u="none" strike="noStrike" kern="1200" cap="none" spc="0" normalizeH="0" baseline="30000" noProof="0" dirty="0">
                <a:ln>
                  <a:noFill/>
                </a:ln>
                <a:solidFill>
                  <a:srgbClr val="002465"/>
                </a:solidFill>
                <a:effectLst/>
                <a:uLnTx/>
                <a:uFillTx/>
                <a:latin typeface="Arial" panose="020B0604020202020204" pitchFamily="34" charset="0"/>
                <a:ea typeface="+mn-ea"/>
                <a:cs typeface="Arial" panose="020B0604020202020204" pitchFamily="34" charset="0"/>
              </a:rPr>
              <a:t>(3)</a:t>
            </a:r>
            <a:r>
              <a:rPr kumimoji="0" lang="en-US" sz="1600" b="0" i="0" u="none" strike="noStrike" kern="1200" cap="none" spc="0" normalizeH="0" baseline="0" noProof="0" dirty="0">
                <a:ln>
                  <a:noFill/>
                </a:ln>
                <a:solidFill>
                  <a:srgbClr val="002465"/>
                </a:solidFill>
                <a:effectLst/>
                <a:uLnTx/>
                <a:uFillTx/>
                <a:latin typeface="Arial" panose="020B0604020202020204" pitchFamily="34" charset="0"/>
                <a:ea typeface="+mn-ea"/>
                <a:cs typeface="Arial" panose="020B0604020202020204" pitchFamily="34" charset="0"/>
              </a:rPr>
              <a:t> Niu et al. ASCO 2025</a:t>
            </a:r>
          </a:p>
        </p:txBody>
      </p:sp>
      <p:graphicFrame>
        <p:nvGraphicFramePr>
          <p:cNvPr id="13" name="Espace réservé du contenu 3">
            <a:extLst>
              <a:ext uri="{FF2B5EF4-FFF2-40B4-BE49-F238E27FC236}">
                <a16:creationId xmlns:a16="http://schemas.microsoft.com/office/drawing/2014/main" id="{29CE3C89-2469-AB71-D427-8FF520162841}"/>
              </a:ext>
            </a:extLst>
          </p:cNvPr>
          <p:cNvGraphicFramePr>
            <a:graphicFrameLocks/>
          </p:cNvGraphicFramePr>
          <p:nvPr/>
        </p:nvGraphicFramePr>
        <p:xfrm>
          <a:off x="405351" y="4210395"/>
          <a:ext cx="11023860" cy="1107440"/>
        </p:xfrm>
        <a:graphic>
          <a:graphicData uri="http://schemas.openxmlformats.org/drawingml/2006/table">
            <a:tbl>
              <a:tblPr firstRow="1" bandRow="1">
                <a:tableStyleId>{5940675A-B579-460E-94D1-54222C63F5DA}</a:tableStyleId>
              </a:tblPr>
              <a:tblGrid>
                <a:gridCol w="2755965">
                  <a:extLst>
                    <a:ext uri="{9D8B030D-6E8A-4147-A177-3AD203B41FA5}">
                      <a16:colId xmlns:a16="http://schemas.microsoft.com/office/drawing/2014/main" val="2872120422"/>
                    </a:ext>
                  </a:extLst>
                </a:gridCol>
                <a:gridCol w="2755965">
                  <a:extLst>
                    <a:ext uri="{9D8B030D-6E8A-4147-A177-3AD203B41FA5}">
                      <a16:colId xmlns:a16="http://schemas.microsoft.com/office/drawing/2014/main" val="4289501162"/>
                    </a:ext>
                  </a:extLst>
                </a:gridCol>
                <a:gridCol w="2755965">
                  <a:extLst>
                    <a:ext uri="{9D8B030D-6E8A-4147-A177-3AD203B41FA5}">
                      <a16:colId xmlns:a16="http://schemas.microsoft.com/office/drawing/2014/main" val="3136357167"/>
                    </a:ext>
                  </a:extLst>
                </a:gridCol>
                <a:gridCol w="2755965">
                  <a:extLst>
                    <a:ext uri="{9D8B030D-6E8A-4147-A177-3AD203B41FA5}">
                      <a16:colId xmlns:a16="http://schemas.microsoft.com/office/drawing/2014/main" val="3079384340"/>
                    </a:ext>
                  </a:extLst>
                </a:gridCol>
              </a:tblGrid>
              <a:tr h="370840">
                <a:tc>
                  <a:txBody>
                    <a:bodyPr/>
                    <a:lstStyle/>
                    <a:p>
                      <a:pPr algn="ctr"/>
                      <a:r>
                        <a:rPr lang="en-US" dirty="0">
                          <a:solidFill>
                            <a:srgbClr val="00204F"/>
                          </a:solidFill>
                          <a:latin typeface="Arial" panose="020B0604020202020204" pitchFamily="34" charset="0"/>
                          <a:cs typeface="Arial" panose="020B0604020202020204" pitchFamily="34" charset="0"/>
                        </a:rPr>
                        <a:t>Trials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4F"/>
                          </a:solidFill>
                          <a:latin typeface="Arial" panose="020B0604020202020204" pitchFamily="34" charset="0"/>
                          <a:cs typeface="Arial" panose="020B0604020202020204" pitchFamily="34" charset="0"/>
                        </a:rPr>
                        <a:t>ENLIVEN (n=100) </a:t>
                      </a:r>
                      <a:r>
                        <a:rPr lang="en-US" baseline="30000" dirty="0">
                          <a:solidFill>
                            <a:srgbClr val="00204F"/>
                          </a:solidFill>
                          <a:latin typeface="Arial" panose="020B0604020202020204" pitchFamily="34" charset="0"/>
                          <a:cs typeface="Arial" panose="020B0604020202020204" pitchFamily="34" charset="0"/>
                        </a:rPr>
                        <a:t>1</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4F"/>
                          </a:solidFill>
                          <a:latin typeface="Arial" panose="020B0604020202020204" pitchFamily="34" charset="0"/>
                          <a:cs typeface="Arial" panose="020B0604020202020204" pitchFamily="34" charset="0"/>
                        </a:rPr>
                        <a:t>MOTION (n=123) </a:t>
                      </a:r>
                      <a:r>
                        <a:rPr lang="en-US" baseline="30000" dirty="0">
                          <a:solidFill>
                            <a:srgbClr val="00204F"/>
                          </a:solidFill>
                          <a:latin typeface="Arial" panose="020B0604020202020204" pitchFamily="34" charset="0"/>
                          <a:cs typeface="Arial" panose="020B0604020202020204" pitchFamily="34" charset="0"/>
                        </a:rPr>
                        <a:t>2</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4F"/>
                          </a:solidFill>
                          <a:latin typeface="Arial" panose="020B0604020202020204" pitchFamily="34" charset="0"/>
                          <a:cs typeface="Arial" panose="020B0604020202020204" pitchFamily="34" charset="0"/>
                        </a:rPr>
                        <a:t>MANEUVER (n=94) </a:t>
                      </a:r>
                      <a:r>
                        <a:rPr lang="en-US" baseline="30000" dirty="0">
                          <a:solidFill>
                            <a:srgbClr val="00204F"/>
                          </a:solidFill>
                          <a:latin typeface="Arial" panose="020B0604020202020204" pitchFamily="34" charset="0"/>
                          <a:cs typeface="Arial" panose="020B0604020202020204" pitchFamily="34" charset="0"/>
                        </a:rPr>
                        <a:t>3</a:t>
                      </a:r>
                    </a:p>
                  </a:txBody>
                  <a:tcPr>
                    <a:solidFill>
                      <a:schemeClr val="bg1"/>
                    </a:solidFill>
                  </a:tcPr>
                </a:tc>
                <a:extLst>
                  <a:ext uri="{0D108BD9-81ED-4DB2-BD59-A6C34878D82A}">
                    <a16:rowId xmlns:a16="http://schemas.microsoft.com/office/drawing/2014/main" val="1123648654"/>
                  </a:ext>
                </a:extLst>
              </a:tr>
              <a:tr h="370840">
                <a:tc>
                  <a:txBody>
                    <a:bodyPr/>
                    <a:lstStyle/>
                    <a:p>
                      <a:pPr algn="ctr"/>
                      <a:r>
                        <a:rPr lang="en-US" dirty="0">
                          <a:solidFill>
                            <a:srgbClr val="00204F"/>
                          </a:solidFill>
                          <a:latin typeface="Arial" panose="020B0604020202020204" pitchFamily="34" charset="0"/>
                          <a:cs typeface="Arial" panose="020B0604020202020204" pitchFamily="34" charset="0"/>
                        </a:rPr>
                        <a:t>TKI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4F"/>
                          </a:solidFill>
                          <a:latin typeface="Arial" panose="020B0604020202020204" pitchFamily="34" charset="0"/>
                          <a:cs typeface="Arial" panose="020B0604020202020204" pitchFamily="34" charset="0"/>
                        </a:rPr>
                        <a:t>Pexidartinib</a:t>
                      </a:r>
                      <a:endParaRPr lang="en-US" dirty="0">
                        <a:solidFill>
                          <a:srgbClr val="00204F"/>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4F"/>
                          </a:solidFill>
                          <a:latin typeface="Arial" panose="020B0604020202020204" pitchFamily="34" charset="0"/>
                          <a:cs typeface="Arial" panose="020B0604020202020204" pitchFamily="34" charset="0"/>
                        </a:rPr>
                        <a:t>Vimseltinib</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4F"/>
                          </a:solidFill>
                          <a:latin typeface="Arial" panose="020B0604020202020204" pitchFamily="34" charset="0"/>
                          <a:cs typeface="Arial" panose="020B0604020202020204" pitchFamily="34" charset="0"/>
                        </a:rPr>
                        <a:t>Pimicotinib</a:t>
                      </a:r>
                      <a:endParaRPr lang="en-US" dirty="0">
                        <a:solidFill>
                          <a:srgbClr val="00204F"/>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270722233"/>
                  </a:ext>
                </a:extLst>
              </a:tr>
              <a:tr h="253479">
                <a:tc>
                  <a:txBody>
                    <a:bodyPr/>
                    <a:lstStyle/>
                    <a:p>
                      <a:pPr algn="ctr"/>
                      <a:r>
                        <a:rPr lang="en-US" b="1" dirty="0">
                          <a:solidFill>
                            <a:srgbClr val="00204F"/>
                          </a:solidFill>
                          <a:latin typeface="Arial" panose="020B0604020202020204" pitchFamily="34" charset="0"/>
                          <a:cs typeface="Arial" panose="020B0604020202020204" pitchFamily="34" charset="0"/>
                        </a:rPr>
                        <a:t>Grade≥3 CPK increase</a:t>
                      </a:r>
                    </a:p>
                  </a:txBody>
                  <a:tcPr>
                    <a:solidFill>
                      <a:schemeClr val="bg1"/>
                    </a:solidFill>
                  </a:tcPr>
                </a:tc>
                <a:tc>
                  <a:txBody>
                    <a:bodyPr/>
                    <a:lstStyle/>
                    <a:p>
                      <a:pPr algn="ctr"/>
                      <a:r>
                        <a:rPr lang="en-US" b="1" dirty="0">
                          <a:solidFill>
                            <a:srgbClr val="00204F"/>
                          </a:solidFill>
                          <a:latin typeface="Arial" panose="020B0604020202020204" pitchFamily="34" charset="0"/>
                          <a:cs typeface="Arial" panose="020B0604020202020204" pitchFamily="34" charset="0"/>
                        </a:rPr>
                        <a:t>Not reported </a:t>
                      </a:r>
                    </a:p>
                  </a:txBody>
                  <a:tcPr>
                    <a:solidFill>
                      <a:schemeClr val="bg1"/>
                    </a:solidFill>
                  </a:tcPr>
                </a:tc>
                <a:tc>
                  <a:txBody>
                    <a:bodyPr/>
                    <a:lstStyle/>
                    <a:p>
                      <a:pPr algn="ctr"/>
                      <a:r>
                        <a:rPr lang="en-US" b="1" dirty="0">
                          <a:solidFill>
                            <a:srgbClr val="00204F"/>
                          </a:solidFill>
                          <a:latin typeface="Arial" panose="020B0604020202020204" pitchFamily="34" charset="0"/>
                          <a:cs typeface="Arial" panose="020B0604020202020204" pitchFamily="34" charset="0"/>
                        </a:rPr>
                        <a:t>10%</a:t>
                      </a:r>
                    </a:p>
                  </a:txBody>
                  <a:tcPr>
                    <a:solidFill>
                      <a:schemeClr val="bg1"/>
                    </a:solidFill>
                  </a:tcPr>
                </a:tc>
                <a:tc>
                  <a:txBody>
                    <a:bodyPr/>
                    <a:lstStyle/>
                    <a:p>
                      <a:pPr algn="ctr"/>
                      <a:r>
                        <a:rPr lang="en-US" b="1" dirty="0">
                          <a:solidFill>
                            <a:srgbClr val="00204F"/>
                          </a:solidFill>
                          <a:latin typeface="Arial" panose="020B0604020202020204" pitchFamily="34" charset="0"/>
                          <a:cs typeface="Arial" panose="020B0604020202020204" pitchFamily="34" charset="0"/>
                        </a:rPr>
                        <a:t>13%</a:t>
                      </a:r>
                    </a:p>
                  </a:txBody>
                  <a:tcPr>
                    <a:solidFill>
                      <a:schemeClr val="bg1"/>
                    </a:solidFill>
                  </a:tcPr>
                </a:tc>
                <a:extLst>
                  <a:ext uri="{0D108BD9-81ED-4DB2-BD59-A6C34878D82A}">
                    <a16:rowId xmlns:a16="http://schemas.microsoft.com/office/drawing/2014/main" val="3264960918"/>
                  </a:ext>
                </a:extLst>
              </a:tr>
            </a:tbl>
          </a:graphicData>
        </a:graphic>
      </p:graphicFrame>
      <p:sp>
        <p:nvSpPr>
          <p:cNvPr id="7" name="Rectangle 6">
            <a:extLst>
              <a:ext uri="{FF2B5EF4-FFF2-40B4-BE49-F238E27FC236}">
                <a16:creationId xmlns:a16="http://schemas.microsoft.com/office/drawing/2014/main" id="{9D6E85DE-2B2D-E010-7248-FF720F47F8F2}"/>
              </a:ext>
            </a:extLst>
          </p:cNvPr>
          <p:cNvSpPr/>
          <p:nvPr/>
        </p:nvSpPr>
        <p:spPr>
          <a:xfrm>
            <a:off x="405352" y="1319998"/>
            <a:ext cx="5384800" cy="2571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CPK increase: 13%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9E8AB9-F173-929F-CF67-5910CF788C3D}"/>
              </a:ext>
            </a:extLst>
          </p:cNvPr>
          <p:cNvSpPr/>
          <p:nvPr/>
        </p:nvSpPr>
        <p:spPr>
          <a:xfrm>
            <a:off x="854173" y="1555161"/>
            <a:ext cx="4487158" cy="1574276"/>
          </a:xfrm>
          <a:prstGeom prst="rect">
            <a:avLst/>
          </a:prstGeom>
          <a:solidFill>
            <a:srgbClr val="002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Rule 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Rhabdomyolysis and</a:t>
            </a:r>
          </a:p>
          <a:p>
            <a:pPr lvl="0" algn="ctr" defTabSz="914400" fontAlgn="auto">
              <a:spcBef>
                <a:spcPts val="0"/>
              </a:spcBef>
              <a:spcAft>
                <a:spcPts val="0"/>
              </a:spcAf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Myocardial </a:t>
            </a:r>
            <a:r>
              <a:rPr lang="en-US" sz="2000" dirty="0">
                <a:solidFill>
                  <a:prstClr val="white"/>
                </a:solidFill>
              </a:rPr>
              <a:t>infarction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8C3AF8-57A3-B1F9-E867-F0A0E7D875AB}"/>
              </a:ext>
            </a:extLst>
          </p:cNvPr>
          <p:cNvSpPr/>
          <p:nvPr/>
        </p:nvSpPr>
        <p:spPr>
          <a:xfrm>
            <a:off x="9855447" y="1319998"/>
            <a:ext cx="1573764" cy="2571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Lipase increase: 3% </a:t>
            </a:r>
          </a:p>
        </p:txBody>
      </p:sp>
      <p:sp>
        <p:nvSpPr>
          <p:cNvPr id="4" name="Rectangle 3">
            <a:extLst>
              <a:ext uri="{FF2B5EF4-FFF2-40B4-BE49-F238E27FC236}">
                <a16:creationId xmlns:a16="http://schemas.microsoft.com/office/drawing/2014/main" id="{11C9D2E5-F5AA-FB2F-4A96-81773835EE8D}"/>
              </a:ext>
            </a:extLst>
          </p:cNvPr>
          <p:cNvSpPr/>
          <p:nvPr/>
        </p:nvSpPr>
        <p:spPr>
          <a:xfrm>
            <a:off x="6096000" y="1319998"/>
            <a:ext cx="1573763" cy="2571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Rash: 3% </a:t>
            </a:r>
          </a:p>
        </p:txBody>
      </p:sp>
      <p:sp>
        <p:nvSpPr>
          <p:cNvPr id="8" name="Rectangle 7">
            <a:extLst>
              <a:ext uri="{FF2B5EF4-FFF2-40B4-BE49-F238E27FC236}">
                <a16:creationId xmlns:a16="http://schemas.microsoft.com/office/drawing/2014/main" id="{17B5D839-DC9C-B017-F416-4EC342405A3E}"/>
              </a:ext>
            </a:extLst>
          </p:cNvPr>
          <p:cNvSpPr/>
          <p:nvPr/>
        </p:nvSpPr>
        <p:spPr>
          <a:xfrm>
            <a:off x="7975611" y="1319998"/>
            <a:ext cx="1573764" cy="2571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Pruritis</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3% </a:t>
            </a:r>
          </a:p>
        </p:txBody>
      </p:sp>
    </p:spTree>
    <p:extLst>
      <p:ext uri="{BB962C8B-B14F-4D97-AF65-F5344CB8AC3E}">
        <p14:creationId xmlns:p14="http://schemas.microsoft.com/office/powerpoint/2010/main" val="40357452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927036"/>
          </a:xfrm>
        </p:spPr>
        <p:txBody>
          <a:bodyPr/>
          <a:lstStyle/>
          <a:p>
            <a:r>
              <a:rPr lang="en-US" sz="3200" dirty="0"/>
              <a:t>Dr Gounder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extLst>
              <p:ext uri="{D42A27DB-BD31-4B8C-83A1-F6EECF244321}">
                <p14:modId xmlns:p14="http://schemas.microsoft.com/office/powerpoint/2010/main" val="2261406338"/>
              </p:ext>
            </p:extLst>
          </p:nvPr>
        </p:nvGraphicFramePr>
        <p:xfrm>
          <a:off x="1159221" y="1916833"/>
          <a:ext cx="9865096" cy="3347369"/>
        </p:xfrm>
        <a:graphic>
          <a:graphicData uri="http://schemas.openxmlformats.org/drawingml/2006/table">
            <a:tbl>
              <a:tblPr firstRow="1" bandRow="1">
                <a:tableStyleId>{F2DE63D5-997A-4646-A377-4702673A728D}</a:tableStyleId>
              </a:tblPr>
              <a:tblGrid>
                <a:gridCol w="2920555">
                  <a:extLst>
                    <a:ext uri="{9D8B030D-6E8A-4147-A177-3AD203B41FA5}">
                      <a16:colId xmlns:a16="http://schemas.microsoft.com/office/drawing/2014/main" val="20000"/>
                    </a:ext>
                  </a:extLst>
                </a:gridCol>
                <a:gridCol w="6944541">
                  <a:extLst>
                    <a:ext uri="{9D8B030D-6E8A-4147-A177-3AD203B41FA5}">
                      <a16:colId xmlns:a16="http://schemas.microsoft.com/office/drawing/2014/main" val="762323566"/>
                    </a:ext>
                  </a:extLst>
                </a:gridCol>
              </a:tblGrid>
              <a:tr h="123201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Avacta</a:t>
                      </a:r>
                      <a:r>
                        <a:rPr lang="en-US" sz="1800" b="0" dirty="0">
                          <a:solidFill>
                            <a:schemeClr val="tx1"/>
                          </a:solidFill>
                        </a:rPr>
                        <a:t> Therapeutics, Ayala Pharmaceuticals, </a:t>
                      </a:r>
                      <a:r>
                        <a:rPr lang="en-US" sz="1800" b="0" dirty="0" err="1">
                          <a:solidFill>
                            <a:schemeClr val="tx1"/>
                          </a:solidFill>
                        </a:rPr>
                        <a:t>Epizyme</a:t>
                      </a:r>
                      <a:r>
                        <a:rPr lang="en-US" sz="1800" b="0" dirty="0">
                          <a:solidFill>
                            <a:schemeClr val="tx1"/>
                          </a:solidFill>
                        </a:rPr>
                        <a:t> Inc, </a:t>
                      </a:r>
                      <a:r>
                        <a:rPr lang="en-US" sz="1800" b="0" dirty="0" err="1">
                          <a:solidFill>
                            <a:schemeClr val="tx1"/>
                          </a:solidFill>
                        </a:rPr>
                        <a:t>Ikena</a:t>
                      </a:r>
                      <a:r>
                        <a:rPr lang="en-US" sz="1800" b="0" dirty="0">
                          <a:solidFill>
                            <a:schemeClr val="tx1"/>
                          </a:solidFill>
                        </a:rPr>
                        <a:t> Oncology, Kura Oncology, Orion Corporation, </a:t>
                      </a:r>
                      <a:r>
                        <a:rPr lang="en-US" sz="1800" b="0" dirty="0" err="1">
                          <a:solidFill>
                            <a:schemeClr val="tx1"/>
                          </a:solidFill>
                        </a:rPr>
                        <a:t>Parabilis</a:t>
                      </a:r>
                      <a:r>
                        <a:rPr lang="en-US" sz="1800" b="0" dirty="0">
                          <a:solidFill>
                            <a:schemeClr val="tx1"/>
                          </a:solidFill>
                        </a:rPr>
                        <a:t> Medicines, Rain Oncology, Regeneron Pharmaceuticals Inc, Syros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3085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rPr>
                        <a:t>Avacta</a:t>
                      </a:r>
                      <a:r>
                        <a:rPr lang="en-US" sz="1800" b="0" dirty="0">
                          <a:solidFill>
                            <a:schemeClr val="tx1"/>
                          </a:solidFill>
                        </a:rPr>
                        <a:t> Therapeutics, Ayala Pharmaceuticals, </a:t>
                      </a:r>
                      <a:r>
                        <a:rPr lang="en-US" sz="1800" b="0" dirty="0" err="1">
                          <a:solidFill>
                            <a:schemeClr val="tx1"/>
                          </a:solidFill>
                        </a:rPr>
                        <a:t>Ikena</a:t>
                      </a:r>
                      <a:r>
                        <a:rPr lang="en-US" sz="1800" b="0" dirty="0">
                          <a:solidFill>
                            <a:schemeClr val="tx1"/>
                          </a:solidFill>
                        </a:rPr>
                        <a:t> Oncology, Immunome, Ipsen Biopharmaceuticals Inc, Kura Oncology, Orion Corporation, </a:t>
                      </a:r>
                      <a:r>
                        <a:rPr lang="en-US" sz="1800" b="0" dirty="0" err="1">
                          <a:solidFill>
                            <a:schemeClr val="tx1"/>
                          </a:solidFill>
                        </a:rPr>
                        <a:t>Parabilis</a:t>
                      </a:r>
                      <a:r>
                        <a:rPr lang="en-US" sz="1800" b="0" dirty="0">
                          <a:solidFill>
                            <a:schemeClr val="tx1"/>
                          </a:solidFill>
                        </a:rPr>
                        <a:t> Medicines, Pyxis Oncology, Tango Therapeutics, Vivace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94949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Kura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8760289"/>
                  </a:ext>
                </a:extLst>
              </a:tr>
            </a:tbl>
          </a:graphicData>
        </a:graphic>
      </p:graphicFrame>
    </p:spTree>
    <p:custDataLst>
      <p:tags r:id="rId1"/>
    </p:custDataLst>
    <p:extLst>
      <p:ext uri="{BB962C8B-B14F-4D97-AF65-F5344CB8AC3E}">
        <p14:creationId xmlns:p14="http://schemas.microsoft.com/office/powerpoint/2010/main" val="35912512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9F24C-357F-0194-7698-87929136D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67549-FE36-2BCD-0168-55D1D3EA8F0B}"/>
              </a:ext>
            </a:extLst>
          </p:cNvPr>
          <p:cNvSpPr>
            <a:spLocks noGrp="1"/>
          </p:cNvSpPr>
          <p:nvPr>
            <p:ph type="title"/>
          </p:nvPr>
        </p:nvSpPr>
        <p:spPr>
          <a:xfrm>
            <a:off x="609600" y="299120"/>
            <a:ext cx="10972800" cy="701763"/>
          </a:xfrm>
        </p:spPr>
        <p:txBody>
          <a:bodyPr>
            <a:normAutofit/>
          </a:bodyPr>
          <a:lstStyle/>
          <a:p>
            <a:r>
              <a:rPr lang="en-US" sz="3600" b="1" dirty="0">
                <a:latin typeface="Arial" panose="020B0604020202020204" pitchFamily="34" charset="0"/>
                <a:cs typeface="Arial" panose="020B0604020202020204" pitchFamily="34" charset="0"/>
              </a:rPr>
              <a:t>Management of </a:t>
            </a:r>
            <a:r>
              <a:rPr lang="en-US" sz="3600" b="1" dirty="0" err="1">
                <a:latin typeface="Arial" panose="020B0604020202020204" pitchFamily="34" charset="0"/>
                <a:cs typeface="Arial" panose="020B0604020202020204" pitchFamily="34" charset="0"/>
              </a:rPr>
              <a:t>tenosynovial</a:t>
            </a:r>
            <a:r>
              <a:rPr lang="en-US" sz="3600" b="1" dirty="0">
                <a:latin typeface="Arial" panose="020B0604020202020204" pitchFamily="34" charset="0"/>
                <a:cs typeface="Arial" panose="020B0604020202020204" pitchFamily="34" charset="0"/>
              </a:rPr>
              <a:t> giant cell tumor </a:t>
            </a:r>
          </a:p>
        </p:txBody>
      </p:sp>
      <p:sp>
        <p:nvSpPr>
          <p:cNvPr id="5" name="Text Placeholder 4">
            <a:extLst>
              <a:ext uri="{FF2B5EF4-FFF2-40B4-BE49-F238E27FC236}">
                <a16:creationId xmlns:a16="http://schemas.microsoft.com/office/drawing/2014/main" id="{78A61C52-D1B3-0BEC-25C5-97C4E2715A56}"/>
              </a:ext>
            </a:extLst>
          </p:cNvPr>
          <p:cNvSpPr>
            <a:spLocks noGrp="1"/>
          </p:cNvSpPr>
          <p:nvPr>
            <p:ph type="body" sz="quarter" idx="15"/>
          </p:nvPr>
        </p:nvSpPr>
        <p:spPr>
          <a:xfrm>
            <a:off x="243840" y="6474551"/>
            <a:ext cx="5852160" cy="281354"/>
          </a:xfrm>
        </p:spPr>
        <p:txBody>
          <a:bodyPr/>
          <a:lstStyle/>
          <a:p>
            <a:r>
              <a:rPr lang="en-US" dirty="0"/>
              <a:t>PENEL Nicolas – TIKIN Away. ASCO 2025 </a:t>
            </a:r>
          </a:p>
        </p:txBody>
      </p:sp>
      <p:grpSp>
        <p:nvGrpSpPr>
          <p:cNvPr id="7" name="Groupe 6">
            <a:extLst>
              <a:ext uri="{FF2B5EF4-FFF2-40B4-BE49-F238E27FC236}">
                <a16:creationId xmlns:a16="http://schemas.microsoft.com/office/drawing/2014/main" id="{C33C695B-5498-7FD5-ACBF-0B2D11633323}"/>
              </a:ext>
            </a:extLst>
          </p:cNvPr>
          <p:cNvGrpSpPr/>
          <p:nvPr/>
        </p:nvGrpSpPr>
        <p:grpSpPr>
          <a:xfrm>
            <a:off x="3942048" y="1219494"/>
            <a:ext cx="4307904" cy="481671"/>
            <a:chOff x="2521644" y="59351"/>
            <a:chExt cx="4307904" cy="804683"/>
          </a:xfrm>
        </p:grpSpPr>
        <p:sp>
          <p:nvSpPr>
            <p:cNvPr id="9" name="Rectangle 8">
              <a:extLst>
                <a:ext uri="{FF2B5EF4-FFF2-40B4-BE49-F238E27FC236}">
                  <a16:creationId xmlns:a16="http://schemas.microsoft.com/office/drawing/2014/main" id="{81A7B5B7-32BD-3348-D0C2-D6CBF925A8C2}"/>
                </a:ext>
              </a:extLst>
            </p:cNvPr>
            <p:cNvSpPr/>
            <p:nvPr/>
          </p:nvSpPr>
          <p:spPr>
            <a:xfrm>
              <a:off x="2521644" y="59351"/>
              <a:ext cx="4307904" cy="8046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67312150-5EC8-A0A1-E866-06E69CE62175}"/>
                </a:ext>
              </a:extLst>
            </p:cNvPr>
            <p:cNvSpPr txBox="1"/>
            <p:nvPr/>
          </p:nvSpPr>
          <p:spPr>
            <a:xfrm>
              <a:off x="2521644" y="59351"/>
              <a:ext cx="4307904" cy="804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TGCT</a:t>
              </a:r>
            </a:p>
          </p:txBody>
        </p:sp>
      </p:grpSp>
      <p:grpSp>
        <p:nvGrpSpPr>
          <p:cNvPr id="11" name="Groupe 10">
            <a:extLst>
              <a:ext uri="{FF2B5EF4-FFF2-40B4-BE49-F238E27FC236}">
                <a16:creationId xmlns:a16="http://schemas.microsoft.com/office/drawing/2014/main" id="{51912740-7732-967B-1DD1-680223BE88B2}"/>
              </a:ext>
            </a:extLst>
          </p:cNvPr>
          <p:cNvGrpSpPr/>
          <p:nvPr/>
        </p:nvGrpSpPr>
        <p:grpSpPr>
          <a:xfrm>
            <a:off x="207121" y="2298582"/>
            <a:ext cx="3958479" cy="585577"/>
            <a:chOff x="736" y="1202002"/>
            <a:chExt cx="3623167" cy="804683"/>
          </a:xfrm>
        </p:grpSpPr>
        <p:sp>
          <p:nvSpPr>
            <p:cNvPr id="12" name="Rectangle 11">
              <a:extLst>
                <a:ext uri="{FF2B5EF4-FFF2-40B4-BE49-F238E27FC236}">
                  <a16:creationId xmlns:a16="http://schemas.microsoft.com/office/drawing/2014/main" id="{56714D68-4F8E-4AE8-A2F7-9D82E6E40F9C}"/>
                </a:ext>
              </a:extLst>
            </p:cNvPr>
            <p:cNvSpPr/>
            <p:nvPr/>
          </p:nvSpPr>
          <p:spPr>
            <a:xfrm>
              <a:off x="736" y="1202002"/>
              <a:ext cx="3623167" cy="8046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338C0ADC-1F52-E426-0E83-5580DC5C2C56}"/>
                </a:ext>
              </a:extLst>
            </p:cNvPr>
            <p:cNvSpPr txBox="1"/>
            <p:nvPr/>
          </p:nvSpPr>
          <p:spPr>
            <a:xfrm>
              <a:off x="736" y="1202002"/>
              <a:ext cx="3623167" cy="804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Asymptomatic disease</a:t>
              </a:r>
            </a:p>
          </p:txBody>
        </p:sp>
      </p:grpSp>
      <p:grpSp>
        <p:nvGrpSpPr>
          <p:cNvPr id="14" name="Groupe 13">
            <a:extLst>
              <a:ext uri="{FF2B5EF4-FFF2-40B4-BE49-F238E27FC236}">
                <a16:creationId xmlns:a16="http://schemas.microsoft.com/office/drawing/2014/main" id="{EC6BA404-9086-A040-7C6D-9F6959C9D6B8}"/>
              </a:ext>
            </a:extLst>
          </p:cNvPr>
          <p:cNvGrpSpPr/>
          <p:nvPr/>
        </p:nvGrpSpPr>
        <p:grpSpPr>
          <a:xfrm>
            <a:off x="6096000" y="2298582"/>
            <a:ext cx="4448628" cy="585578"/>
            <a:chOff x="4901830" y="1202002"/>
            <a:chExt cx="4448628" cy="804683"/>
          </a:xfrm>
        </p:grpSpPr>
        <p:sp>
          <p:nvSpPr>
            <p:cNvPr id="15" name="Rectangle 14">
              <a:extLst>
                <a:ext uri="{FF2B5EF4-FFF2-40B4-BE49-F238E27FC236}">
                  <a16:creationId xmlns:a16="http://schemas.microsoft.com/office/drawing/2014/main" id="{31834D14-C9B1-5A89-2865-C92DF0B38319}"/>
                </a:ext>
              </a:extLst>
            </p:cNvPr>
            <p:cNvSpPr/>
            <p:nvPr/>
          </p:nvSpPr>
          <p:spPr>
            <a:xfrm>
              <a:off x="4901830" y="1202002"/>
              <a:ext cx="4448628" cy="8046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19E40BC9-366F-DE16-497C-F764529AA2CD}"/>
                </a:ext>
              </a:extLst>
            </p:cNvPr>
            <p:cNvSpPr txBox="1"/>
            <p:nvPr/>
          </p:nvSpPr>
          <p:spPr>
            <a:xfrm>
              <a:off x="4901830" y="1202002"/>
              <a:ext cx="4448628" cy="804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Symptomatic disease </a:t>
              </a:r>
            </a:p>
          </p:txBody>
        </p:sp>
      </p:grpSp>
      <p:grpSp>
        <p:nvGrpSpPr>
          <p:cNvPr id="17" name="Groupe 16">
            <a:extLst>
              <a:ext uri="{FF2B5EF4-FFF2-40B4-BE49-F238E27FC236}">
                <a16:creationId xmlns:a16="http://schemas.microsoft.com/office/drawing/2014/main" id="{3471E3DC-44DE-804F-668B-2065687E0F5E}"/>
              </a:ext>
            </a:extLst>
          </p:cNvPr>
          <p:cNvGrpSpPr/>
          <p:nvPr/>
        </p:nvGrpSpPr>
        <p:grpSpPr>
          <a:xfrm>
            <a:off x="207121" y="3675907"/>
            <a:ext cx="3958479" cy="585578"/>
            <a:chOff x="906528" y="2344652"/>
            <a:chExt cx="3724139" cy="804683"/>
          </a:xfrm>
        </p:grpSpPr>
        <p:sp>
          <p:nvSpPr>
            <p:cNvPr id="18" name="Rectangle 17">
              <a:extLst>
                <a:ext uri="{FF2B5EF4-FFF2-40B4-BE49-F238E27FC236}">
                  <a16:creationId xmlns:a16="http://schemas.microsoft.com/office/drawing/2014/main" id="{340EEC0E-8014-5C28-5B6A-DF5F2101C315}"/>
                </a:ext>
              </a:extLst>
            </p:cNvPr>
            <p:cNvSpPr/>
            <p:nvPr/>
          </p:nvSpPr>
          <p:spPr>
            <a:xfrm>
              <a:off x="906528" y="2344652"/>
              <a:ext cx="3724139" cy="8046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8136FF35-EAA5-1D80-2BDB-A121759E12A9}"/>
                </a:ext>
              </a:extLst>
            </p:cNvPr>
            <p:cNvSpPr txBox="1"/>
            <p:nvPr/>
          </p:nvSpPr>
          <p:spPr>
            <a:xfrm>
              <a:off x="906528" y="2344652"/>
              <a:ext cx="3724139" cy="804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Active surveillance </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E99A1E32-6F88-5FC5-5D06-E4AD65654932}"/>
              </a:ext>
            </a:extLst>
          </p:cNvPr>
          <p:cNvSpPr/>
          <p:nvPr/>
        </p:nvSpPr>
        <p:spPr>
          <a:xfrm>
            <a:off x="4454697" y="3706475"/>
            <a:ext cx="3591574" cy="5550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NSAID, Painkillers …</a:t>
            </a:r>
          </a:p>
        </p:txBody>
      </p:sp>
      <p:sp>
        <p:nvSpPr>
          <p:cNvPr id="23" name="Rectangle 22">
            <a:extLst>
              <a:ext uri="{FF2B5EF4-FFF2-40B4-BE49-F238E27FC236}">
                <a16:creationId xmlns:a16="http://schemas.microsoft.com/office/drawing/2014/main" id="{804FB767-0282-63F7-DAE5-3CD0555CD28D}"/>
              </a:ext>
            </a:extLst>
          </p:cNvPr>
          <p:cNvSpPr/>
          <p:nvPr/>
        </p:nvSpPr>
        <p:spPr>
          <a:xfrm>
            <a:off x="8320314" y="3706475"/>
            <a:ext cx="3591574" cy="55501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Targeted therapies</a:t>
            </a:r>
          </a:p>
        </p:txBody>
      </p:sp>
      <p:sp>
        <p:nvSpPr>
          <p:cNvPr id="24" name="Rectangle 23">
            <a:extLst>
              <a:ext uri="{FF2B5EF4-FFF2-40B4-BE49-F238E27FC236}">
                <a16:creationId xmlns:a16="http://schemas.microsoft.com/office/drawing/2014/main" id="{54C43D4F-D833-BEC8-CCCF-6706E9C45114}"/>
              </a:ext>
            </a:extLst>
          </p:cNvPr>
          <p:cNvSpPr/>
          <p:nvPr/>
        </p:nvSpPr>
        <p:spPr>
          <a:xfrm>
            <a:off x="7442593" y="4678724"/>
            <a:ext cx="4469295" cy="10933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Vimseltinib 	(FDA: Yes/EMA: Yes)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Pimicotinib</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ASAP ?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Pexidartinib</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(FDA: Yes/EMA: No) </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lèche : bas 24">
            <a:extLst>
              <a:ext uri="{FF2B5EF4-FFF2-40B4-BE49-F238E27FC236}">
                <a16:creationId xmlns:a16="http://schemas.microsoft.com/office/drawing/2014/main" id="{CB948B00-E8B0-3587-55A4-9AB2CF12F32D}"/>
              </a:ext>
            </a:extLst>
          </p:cNvPr>
          <p:cNvSpPr/>
          <p:nvPr/>
        </p:nvSpPr>
        <p:spPr>
          <a:xfrm>
            <a:off x="3860800" y="1701165"/>
            <a:ext cx="386080" cy="585577"/>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lèche : bas 25">
            <a:extLst>
              <a:ext uri="{FF2B5EF4-FFF2-40B4-BE49-F238E27FC236}">
                <a16:creationId xmlns:a16="http://schemas.microsoft.com/office/drawing/2014/main" id="{E70D7E1D-263E-5B37-0820-C2906581C127}"/>
              </a:ext>
            </a:extLst>
          </p:cNvPr>
          <p:cNvSpPr/>
          <p:nvPr/>
        </p:nvSpPr>
        <p:spPr>
          <a:xfrm>
            <a:off x="7249553" y="1734825"/>
            <a:ext cx="386080" cy="585577"/>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lèche : bas 26">
            <a:extLst>
              <a:ext uri="{FF2B5EF4-FFF2-40B4-BE49-F238E27FC236}">
                <a16:creationId xmlns:a16="http://schemas.microsoft.com/office/drawing/2014/main" id="{A3E92B21-86DC-A48D-B580-BEAF8FC96134}"/>
              </a:ext>
            </a:extLst>
          </p:cNvPr>
          <p:cNvSpPr/>
          <p:nvPr/>
        </p:nvSpPr>
        <p:spPr>
          <a:xfrm>
            <a:off x="3860800" y="2883614"/>
            <a:ext cx="386080" cy="792293"/>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lèche : bas 27">
            <a:extLst>
              <a:ext uri="{FF2B5EF4-FFF2-40B4-BE49-F238E27FC236}">
                <a16:creationId xmlns:a16="http://schemas.microsoft.com/office/drawing/2014/main" id="{754EEBF8-DF77-C80B-D695-6681A422BE0B}"/>
              </a:ext>
            </a:extLst>
          </p:cNvPr>
          <p:cNvSpPr/>
          <p:nvPr/>
        </p:nvSpPr>
        <p:spPr>
          <a:xfrm>
            <a:off x="6461760" y="2883614"/>
            <a:ext cx="386080" cy="792293"/>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lèche : bas 28">
            <a:extLst>
              <a:ext uri="{FF2B5EF4-FFF2-40B4-BE49-F238E27FC236}">
                <a16:creationId xmlns:a16="http://schemas.microsoft.com/office/drawing/2014/main" id="{1CD44B71-D58A-8F53-2AF9-AAFA1A426C2B}"/>
              </a:ext>
            </a:extLst>
          </p:cNvPr>
          <p:cNvSpPr/>
          <p:nvPr/>
        </p:nvSpPr>
        <p:spPr>
          <a:xfrm>
            <a:off x="9387840" y="2905252"/>
            <a:ext cx="386080" cy="792293"/>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52FCD6C9-E83C-6B9A-8C0A-F00E3FDD02A6}"/>
              </a:ext>
            </a:extLst>
          </p:cNvPr>
          <p:cNvSpPr txBox="1"/>
          <p:nvPr/>
        </p:nvSpPr>
        <p:spPr>
          <a:xfrm>
            <a:off x="207121" y="5888974"/>
            <a:ext cx="11704767"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465"/>
                </a:solidFill>
                <a:effectLst/>
                <a:uLnTx/>
                <a:uFillTx/>
                <a:latin typeface="Calibri Light" panose="020F0302020204030204"/>
                <a:ea typeface="+mn-ea"/>
                <a:cs typeface="Arial" panose="020B0604020202020204" pitchFamily="34" charset="0"/>
              </a:rPr>
              <a:t>Adapted from </a:t>
            </a:r>
            <a:r>
              <a:rPr kumimoji="0" lang="en-US" sz="1600" b="0" i="0" u="none" strike="noStrike" kern="1200" cap="none" spc="0" normalizeH="0" baseline="0" noProof="0" dirty="0" err="1">
                <a:ln>
                  <a:noFill/>
                </a:ln>
                <a:solidFill>
                  <a:srgbClr val="002465"/>
                </a:solidFill>
                <a:effectLst/>
                <a:uLnTx/>
                <a:uFillTx/>
                <a:latin typeface="Calibri Light" panose="020F0302020204030204"/>
                <a:ea typeface="+mn-ea"/>
                <a:cs typeface="+mn-cs"/>
              </a:rPr>
              <a:t>Stacchiotti</a:t>
            </a:r>
            <a:r>
              <a:rPr kumimoji="0" lang="en-US" sz="1600" b="0" i="0" u="none" strike="noStrike" kern="1200" cap="none" spc="0" normalizeH="0" baseline="0" noProof="0" dirty="0">
                <a:ln>
                  <a:noFill/>
                </a:ln>
                <a:solidFill>
                  <a:srgbClr val="002465"/>
                </a:solidFill>
                <a:effectLst/>
                <a:uLnTx/>
                <a:uFillTx/>
                <a:latin typeface="Calibri Light" panose="020F0302020204030204"/>
                <a:ea typeface="+mn-ea"/>
                <a:cs typeface="+mn-cs"/>
              </a:rPr>
              <a:t> S et al. Cancer Treat Rev. 2023</a:t>
            </a:r>
            <a:endParaRPr kumimoji="0" lang="en-US" sz="1600" b="0" i="0" u="none" strike="noStrike" kern="1200" cap="none" spc="0" normalizeH="0" baseline="0" noProof="0" dirty="0">
              <a:ln>
                <a:noFill/>
              </a:ln>
              <a:solidFill>
                <a:srgbClr val="002465"/>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18794217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E4D6-0425-12E2-8C03-438F69EA741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0CF9FCB-5E76-2AEC-8ABA-9F892BA9BF5E}"/>
              </a:ext>
            </a:extLst>
          </p:cNvPr>
          <p:cNvSpPr/>
          <p:nvPr/>
        </p:nvSpPr>
        <p:spPr bwMode="auto">
          <a:xfrm>
            <a:off x="659069" y="4814264"/>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D6EEDBE-9999-1C81-A482-BEEF597F0672}"/>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E5B07C87-CCD5-E3D2-CF12-366B7C7A75EA}"/>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chemeClr val="bg1"/>
                </a:solidFill>
              </a:rPr>
              <a:t>Module 4: Evolving Treatment Paradigm for Locally Aggressive STS </a:t>
            </a:r>
            <a:br>
              <a:rPr lang="en-US" sz="2500" dirty="0">
                <a:solidFill>
                  <a:schemeClr val="bg1"/>
                </a:solidFill>
              </a:rPr>
            </a:br>
            <a:r>
              <a:rPr lang="en-US" sz="2500" dirty="0">
                <a:solidFill>
                  <a:schemeClr val="bg1"/>
                </a:solidFill>
              </a:rPr>
              <a:t>— Survey Questions</a:t>
            </a:r>
          </a:p>
          <a:p>
            <a:pPr marL="98425" indent="0">
              <a:lnSpc>
                <a:spcPct val="100000"/>
              </a:lnSpc>
              <a:spcBef>
                <a:spcPts val="1600"/>
              </a:spcBef>
              <a:spcAft>
                <a:spcPts val="0"/>
              </a:spcAft>
              <a:buNone/>
            </a:pPr>
            <a:r>
              <a:rPr lang="en-US" sz="2500" dirty="0">
                <a:solidFill>
                  <a:srgbClr val="3333CC"/>
                </a:solidFill>
              </a:rPr>
              <a:t>Module 5: </a:t>
            </a:r>
            <a:r>
              <a:rPr lang="en-US" sz="2500" dirty="0">
                <a:solidFill>
                  <a:schemeClr val="tx1"/>
                </a:solidFill>
              </a:rPr>
              <a:t>ASCO 2025</a:t>
            </a:r>
          </a:p>
        </p:txBody>
      </p:sp>
    </p:spTree>
    <p:custDataLst>
      <p:tags r:id="rId1"/>
    </p:custDataLst>
    <p:extLst>
      <p:ext uri="{BB962C8B-B14F-4D97-AF65-F5344CB8AC3E}">
        <p14:creationId xmlns:p14="http://schemas.microsoft.com/office/powerpoint/2010/main" val="1294851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3133F-B69E-112F-271A-414B74165D6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C032BF1-88B4-56C7-C40A-A74A7484CC56}"/>
              </a:ext>
            </a:extLst>
          </p:cNvPr>
          <p:cNvSpPr>
            <a:spLocks noGrp="1"/>
          </p:cNvSpPr>
          <p:nvPr>
            <p:ph idx="1"/>
          </p:nvPr>
        </p:nvSpPr>
        <p:spPr>
          <a:xfrm>
            <a:off x="912287" y="2060848"/>
            <a:ext cx="10584313" cy="3866186"/>
          </a:xfrm>
        </p:spPr>
        <p:txBody>
          <a:bodyPr/>
          <a:lstStyle/>
          <a:p>
            <a:r>
              <a:rPr lang="en-US" sz="2700" dirty="0"/>
              <a:t>Often patients are initially observed. When do you decide to initiate therapy?</a:t>
            </a:r>
          </a:p>
          <a:p>
            <a:r>
              <a:rPr lang="en-US" sz="2700" dirty="0"/>
              <a:t>When to observe desmoid tumors?</a:t>
            </a:r>
          </a:p>
          <a:p>
            <a:r>
              <a:rPr lang="en-US" sz="2700" dirty="0"/>
              <a:t>Would you ever consider surgery in desmoid tumors upfront?</a:t>
            </a:r>
          </a:p>
          <a:p>
            <a:r>
              <a:rPr lang="en-US" sz="2700" dirty="0"/>
              <a:t>How effective is radiation therapy for desmoid tumors as a therapeutic modality? What about as palliation?</a:t>
            </a:r>
          </a:p>
          <a:p>
            <a:r>
              <a:rPr lang="en-US" sz="2700" dirty="0"/>
              <a:t>Do you send all your patients with desmoid tumors for genetic counseling?</a:t>
            </a:r>
          </a:p>
        </p:txBody>
      </p:sp>
      <p:sp>
        <p:nvSpPr>
          <p:cNvPr id="3" name="TextBox 2">
            <a:extLst>
              <a:ext uri="{FF2B5EF4-FFF2-40B4-BE49-F238E27FC236}">
                <a16:creationId xmlns:a16="http://schemas.microsoft.com/office/drawing/2014/main" id="{FADC0A83-A342-DE65-B89C-37F9DEDE0D45}"/>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Desmoid Tumors: Observation vs treatment</a:t>
            </a:r>
          </a:p>
        </p:txBody>
      </p:sp>
    </p:spTree>
    <p:extLst>
      <p:ext uri="{BB962C8B-B14F-4D97-AF65-F5344CB8AC3E}">
        <p14:creationId xmlns:p14="http://schemas.microsoft.com/office/powerpoint/2010/main" val="30954906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3CC7B-4A4D-149A-0A94-FC8D68CA0D1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2041A3F-B81D-7F77-8EFA-083F2078D9CF}"/>
              </a:ext>
            </a:extLst>
          </p:cNvPr>
          <p:cNvSpPr>
            <a:spLocks noGrp="1"/>
          </p:cNvSpPr>
          <p:nvPr>
            <p:ph idx="1"/>
          </p:nvPr>
        </p:nvSpPr>
        <p:spPr>
          <a:xfrm>
            <a:off x="912287" y="2060848"/>
            <a:ext cx="10584313" cy="3866186"/>
          </a:xfrm>
        </p:spPr>
        <p:txBody>
          <a:bodyPr/>
          <a:lstStyle/>
          <a:p>
            <a:r>
              <a:rPr lang="en-US" sz="2700" i="0" u="none" strike="noStrike" dirty="0">
                <a:solidFill>
                  <a:schemeClr val="tx1"/>
                </a:solidFill>
                <a:effectLst/>
                <a:latin typeface="+mn-lt"/>
              </a:rPr>
              <a:t>How effective is liposomal doxorubicin in the treatment of desmoid tumors?</a:t>
            </a:r>
          </a:p>
          <a:p>
            <a:r>
              <a:rPr lang="en-US" sz="2700" dirty="0"/>
              <a:t>How does approval of </a:t>
            </a:r>
            <a:r>
              <a:rPr lang="en-US" sz="2700" dirty="0" err="1"/>
              <a:t>nirogacestat</a:t>
            </a:r>
            <a:r>
              <a:rPr lang="en-US" sz="2700" dirty="0"/>
              <a:t> change approach to upfront surgery vs drug therapy?</a:t>
            </a:r>
          </a:p>
          <a:p>
            <a:r>
              <a:rPr lang="en-US" sz="2700" dirty="0"/>
              <a:t>Is </a:t>
            </a:r>
            <a:r>
              <a:rPr lang="en-US" sz="2700" dirty="0" err="1"/>
              <a:t>nirogacestat</a:t>
            </a:r>
            <a:r>
              <a:rPr lang="en-US" sz="2700" dirty="0"/>
              <a:t> being studied in a perioperative setting for patients with desmoid tumor, especially those with intraabdominal sites that are not easily amenable for surgery?</a:t>
            </a:r>
          </a:p>
          <a:p>
            <a:endParaRPr lang="en-US" sz="2700" dirty="0"/>
          </a:p>
        </p:txBody>
      </p:sp>
      <p:sp>
        <p:nvSpPr>
          <p:cNvPr id="3" name="TextBox 2">
            <a:extLst>
              <a:ext uri="{FF2B5EF4-FFF2-40B4-BE49-F238E27FC236}">
                <a16:creationId xmlns:a16="http://schemas.microsoft.com/office/drawing/2014/main" id="{C1B90888-643E-C0A6-B849-2BD205071773}"/>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Desmoid Tumors: Systemic Treatment</a:t>
            </a:r>
          </a:p>
        </p:txBody>
      </p:sp>
    </p:spTree>
    <p:extLst>
      <p:ext uri="{BB962C8B-B14F-4D97-AF65-F5344CB8AC3E}">
        <p14:creationId xmlns:p14="http://schemas.microsoft.com/office/powerpoint/2010/main" val="7947857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6898-56D0-05E5-6E96-7812C382F5D4}"/>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8A8771F-937C-0892-1A61-AB0CDBDDC014}"/>
              </a:ext>
            </a:extLst>
          </p:cNvPr>
          <p:cNvSpPr>
            <a:spLocks noGrp="1"/>
          </p:cNvSpPr>
          <p:nvPr>
            <p:ph idx="1"/>
          </p:nvPr>
        </p:nvSpPr>
        <p:spPr>
          <a:xfrm>
            <a:off x="912287" y="2060848"/>
            <a:ext cx="10584313" cy="3866186"/>
          </a:xfrm>
        </p:spPr>
        <p:txBody>
          <a:bodyPr/>
          <a:lstStyle/>
          <a:p>
            <a:r>
              <a:rPr lang="en-US" sz="2700" dirty="0"/>
              <a:t>19-year-old woman with symptomatic pelvic desmoid tumor x 5 years relatively stable on low dose sorafenib on and off but now larger with more pain. What do you recommend next? If you decide to give </a:t>
            </a:r>
            <a:r>
              <a:rPr lang="en-US" sz="2700" dirty="0" err="1"/>
              <a:t>nirogacestat</a:t>
            </a:r>
            <a:r>
              <a:rPr lang="en-US" sz="2700" dirty="0"/>
              <a:t>, what do you advise her regarding ovarian function? What about upfront egg harvesting</a:t>
            </a:r>
            <a:r>
              <a:rPr lang="en-US" sz="2700"/>
              <a:t>? </a:t>
            </a:r>
            <a:endParaRPr lang="en-US" sz="2700" i="1" dirty="0">
              <a:solidFill>
                <a:srgbClr val="FF0000"/>
              </a:solidFill>
            </a:endParaRPr>
          </a:p>
          <a:p>
            <a:r>
              <a:rPr lang="en-US" sz="2700" dirty="0"/>
              <a:t>How to manage use in premenopausal patients about to start </a:t>
            </a:r>
            <a:r>
              <a:rPr lang="en-US" sz="2700" dirty="0" err="1"/>
              <a:t>nirogacestat</a:t>
            </a:r>
            <a:r>
              <a:rPr lang="en-US" sz="2700" dirty="0"/>
              <a:t> regarding ovarian dysfunction?</a:t>
            </a:r>
          </a:p>
          <a:p>
            <a:endParaRPr lang="en-US" sz="2700" dirty="0"/>
          </a:p>
        </p:txBody>
      </p:sp>
      <p:sp>
        <p:nvSpPr>
          <p:cNvPr id="3" name="TextBox 2">
            <a:extLst>
              <a:ext uri="{FF2B5EF4-FFF2-40B4-BE49-F238E27FC236}">
                <a16:creationId xmlns:a16="http://schemas.microsoft.com/office/drawing/2014/main" id="{3F8A816A-5073-9B2F-2850-A29AD438A5AB}"/>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Desmoid Tumors: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Nirogacestat</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1637375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1012-54FF-5193-5332-A78C263A65C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CA1B724-2650-6FBA-6128-40373109FE72}"/>
              </a:ext>
            </a:extLst>
          </p:cNvPr>
          <p:cNvSpPr>
            <a:spLocks noGrp="1"/>
          </p:cNvSpPr>
          <p:nvPr>
            <p:ph idx="1"/>
          </p:nvPr>
        </p:nvSpPr>
        <p:spPr>
          <a:xfrm>
            <a:off x="912287" y="2060848"/>
            <a:ext cx="10584313" cy="3866186"/>
          </a:xfrm>
        </p:spPr>
        <p:txBody>
          <a:bodyPr/>
          <a:lstStyle/>
          <a:p>
            <a:r>
              <a:rPr lang="en-US" sz="2700" dirty="0"/>
              <a:t>What patient or tumor characteristics make someone a good candidate for </a:t>
            </a:r>
            <a:r>
              <a:rPr lang="en-US" sz="2700" dirty="0" err="1"/>
              <a:t>nirogacestat</a:t>
            </a:r>
            <a:r>
              <a:rPr lang="en-US" sz="2700" dirty="0"/>
              <a:t>, and how does this therapy compare with prior approaches in terms of tolerability and impact on symptom burden?</a:t>
            </a:r>
          </a:p>
          <a:p>
            <a:r>
              <a:rPr lang="en-US" sz="2700" dirty="0"/>
              <a:t>How do you manage diarrhea with </a:t>
            </a:r>
            <a:r>
              <a:rPr lang="en-US" sz="2700" dirty="0" err="1"/>
              <a:t>nirogacestat</a:t>
            </a:r>
            <a:r>
              <a:rPr lang="en-US" sz="2700" dirty="0"/>
              <a:t>? Dose reduction, loperamide, octreotide?</a:t>
            </a:r>
          </a:p>
          <a:p>
            <a:r>
              <a:rPr lang="en-US" sz="2700" dirty="0"/>
              <a:t>How best to manage AEs? I had a patient stop treatment due to AEs.</a:t>
            </a:r>
          </a:p>
        </p:txBody>
      </p:sp>
      <p:sp>
        <p:nvSpPr>
          <p:cNvPr id="3" name="TextBox 2">
            <a:extLst>
              <a:ext uri="{FF2B5EF4-FFF2-40B4-BE49-F238E27FC236}">
                <a16:creationId xmlns:a16="http://schemas.microsoft.com/office/drawing/2014/main" id="{29005378-C1E0-C2DB-F7BB-6327342AB6CC}"/>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Desmoid Tumors: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Nirogacestat</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6617054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C97A-DDC6-5784-7D7B-C76D8A0AE1B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94E8E97-729B-960B-9304-4E73F4DCBAF9}"/>
              </a:ext>
            </a:extLst>
          </p:cNvPr>
          <p:cNvSpPr>
            <a:spLocks noGrp="1"/>
          </p:cNvSpPr>
          <p:nvPr>
            <p:ph idx="1"/>
          </p:nvPr>
        </p:nvSpPr>
        <p:spPr>
          <a:xfrm>
            <a:off x="912287" y="2060848"/>
            <a:ext cx="10584313" cy="3866186"/>
          </a:xfrm>
        </p:spPr>
        <p:txBody>
          <a:bodyPr/>
          <a:lstStyle/>
          <a:p>
            <a:r>
              <a:rPr lang="en-US" sz="2700" dirty="0"/>
              <a:t>What are the key similarities and differences among available and experimental CSF1R inhibitors for treating TGCT, and how do these factors influence your choice of agent and management strategy?</a:t>
            </a:r>
          </a:p>
          <a:p>
            <a:r>
              <a:rPr lang="en-US" sz="2700" dirty="0"/>
              <a:t>How do you choose between </a:t>
            </a:r>
            <a:r>
              <a:rPr lang="en-US" sz="2700" dirty="0" err="1"/>
              <a:t>vimseltinib</a:t>
            </a:r>
            <a:r>
              <a:rPr lang="en-US" sz="2700" dirty="0"/>
              <a:t> and </a:t>
            </a:r>
            <a:r>
              <a:rPr lang="en-US" sz="2700" dirty="0" err="1"/>
              <a:t>pexidartinib</a:t>
            </a:r>
            <a:r>
              <a:rPr lang="en-US" sz="2700" dirty="0"/>
              <a:t>?</a:t>
            </a:r>
          </a:p>
          <a:p>
            <a:r>
              <a:rPr lang="en-US" sz="2700" dirty="0"/>
              <a:t>Have you used either agent in the neoadjuvant setting? What about the adjuvant setting?</a:t>
            </a:r>
          </a:p>
        </p:txBody>
      </p:sp>
      <p:sp>
        <p:nvSpPr>
          <p:cNvPr id="3" name="TextBox 2">
            <a:extLst>
              <a:ext uri="{FF2B5EF4-FFF2-40B4-BE49-F238E27FC236}">
                <a16:creationId xmlns:a16="http://schemas.microsoft.com/office/drawing/2014/main" id="{0D8F85AD-6FF7-FD5F-CA55-8D8EEB2EA352}"/>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mn-lt"/>
                <a:ea typeface="MS PGothic" pitchFamily="34" charset="-128"/>
                <a:cs typeface="Calibri"/>
              </a:rPr>
              <a:t>Questions from General Medical Oncologists — </a:t>
            </a:r>
          </a:p>
          <a:p>
            <a:pPr algn="ctr"/>
            <a:r>
              <a:rPr lang="en-US" sz="3000" dirty="0">
                <a:solidFill>
                  <a:schemeClr val="bg1"/>
                </a:solidFill>
                <a:latin typeface="+mn-lt"/>
              </a:rPr>
              <a:t>TGCT: CSF1R Inhibitors</a:t>
            </a:r>
          </a:p>
        </p:txBody>
      </p:sp>
    </p:spTree>
    <p:extLst>
      <p:ext uri="{BB962C8B-B14F-4D97-AF65-F5344CB8AC3E}">
        <p14:creationId xmlns:p14="http://schemas.microsoft.com/office/powerpoint/2010/main" val="40826053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3CE05-A667-D9D5-6DA1-18D29135D84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A37C54F-CF02-F459-E033-F22FCF159682}"/>
              </a:ext>
            </a:extLst>
          </p:cNvPr>
          <p:cNvSpPr>
            <a:spLocks noGrp="1"/>
          </p:cNvSpPr>
          <p:nvPr>
            <p:ph idx="1"/>
          </p:nvPr>
        </p:nvSpPr>
        <p:spPr>
          <a:xfrm>
            <a:off x="912287" y="2060848"/>
            <a:ext cx="10584313" cy="3866186"/>
          </a:xfrm>
        </p:spPr>
        <p:txBody>
          <a:bodyPr/>
          <a:lstStyle/>
          <a:p>
            <a:r>
              <a:rPr lang="en-US" sz="2700" dirty="0"/>
              <a:t>Any difference in </a:t>
            </a:r>
            <a:r>
              <a:rPr lang="en-US" sz="2700" dirty="0" err="1"/>
              <a:t>vimseltinib</a:t>
            </a:r>
            <a:r>
              <a:rPr lang="en-US" sz="2700" dirty="0"/>
              <a:t> and </a:t>
            </a:r>
            <a:r>
              <a:rPr lang="en-US" sz="2700" dirty="0" err="1"/>
              <a:t>pexidartinib</a:t>
            </a:r>
            <a:r>
              <a:rPr lang="en-US" sz="2700" dirty="0"/>
              <a:t> in terms of response and outcome between the nodular and the diffuse types of TGCT?</a:t>
            </a:r>
          </a:p>
          <a:p>
            <a:r>
              <a:rPr lang="en-US" sz="2700" dirty="0"/>
              <a:t>Any other TKIs that are effective treating TGCT?</a:t>
            </a:r>
          </a:p>
          <a:p>
            <a:r>
              <a:rPr lang="en-US" sz="2700" dirty="0"/>
              <a:t>How often do you manage liver function with </a:t>
            </a:r>
            <a:r>
              <a:rPr lang="en-US" sz="2700" dirty="0" err="1"/>
              <a:t>pexidartinib</a:t>
            </a:r>
            <a:r>
              <a:rPr lang="en-US" sz="2700" dirty="0"/>
              <a:t>?</a:t>
            </a:r>
          </a:p>
        </p:txBody>
      </p:sp>
      <p:sp>
        <p:nvSpPr>
          <p:cNvPr id="3" name="TextBox 2">
            <a:extLst>
              <a:ext uri="{FF2B5EF4-FFF2-40B4-BE49-F238E27FC236}">
                <a16:creationId xmlns:a16="http://schemas.microsoft.com/office/drawing/2014/main" id="{A96487A4-0724-67EC-9E2D-8B0179F2F172}"/>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mn-lt"/>
                <a:ea typeface="MS PGothic" pitchFamily="34" charset="-128"/>
                <a:cs typeface="Calibri"/>
              </a:rPr>
              <a:t>Questions from General Medical Oncologists — </a:t>
            </a:r>
          </a:p>
          <a:p>
            <a:pPr algn="ctr"/>
            <a:r>
              <a:rPr lang="en-US" sz="3000" dirty="0">
                <a:solidFill>
                  <a:schemeClr val="bg1"/>
                </a:solidFill>
                <a:latin typeface="+mn-lt"/>
              </a:rPr>
              <a:t>TGCT: CSF1R Inhibitors</a:t>
            </a:r>
          </a:p>
        </p:txBody>
      </p:sp>
    </p:spTree>
    <p:extLst>
      <p:ext uri="{BB962C8B-B14F-4D97-AF65-F5344CB8AC3E}">
        <p14:creationId xmlns:p14="http://schemas.microsoft.com/office/powerpoint/2010/main" val="24790865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532BE-E6D3-D1E8-15E8-1AFA3BC7620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147DBC9-85B0-68D7-AD3D-80923C57AC80}"/>
              </a:ext>
            </a:extLst>
          </p:cNvPr>
          <p:cNvSpPr>
            <a:spLocks noGrp="1"/>
          </p:cNvSpPr>
          <p:nvPr>
            <p:ph idx="1"/>
          </p:nvPr>
        </p:nvSpPr>
        <p:spPr>
          <a:xfrm>
            <a:off x="907886" y="1700808"/>
            <a:ext cx="10584313" cy="3866186"/>
          </a:xfrm>
        </p:spPr>
        <p:txBody>
          <a:bodyPr/>
          <a:lstStyle/>
          <a:p>
            <a:r>
              <a:rPr lang="en-US" dirty="0"/>
              <a:t>Are the toxicities secondary to T-cell receptor gene therapy </a:t>
            </a:r>
            <a:r>
              <a:rPr lang="en-US" dirty="0" err="1"/>
              <a:t>afamitresgene</a:t>
            </a:r>
            <a:r>
              <a:rPr lang="en-US" dirty="0"/>
              <a:t> </a:t>
            </a:r>
            <a:r>
              <a:rPr lang="en-US" dirty="0" err="1"/>
              <a:t>autoleucel</a:t>
            </a:r>
            <a:r>
              <a:rPr lang="en-US" dirty="0"/>
              <a:t> for patients similar to CAR T cell therapy? What unique post-therapy AEs should physicians be mindful of in the community setting among those treated with this novel therapy?</a:t>
            </a:r>
          </a:p>
          <a:p>
            <a:r>
              <a:rPr lang="en-US" dirty="0"/>
              <a:t>In patients with advanced synovial sarcoma w/ MAGE-A4 expression, who receive </a:t>
            </a:r>
            <a:r>
              <a:rPr lang="en-US" dirty="0" err="1"/>
              <a:t>afamitresgene</a:t>
            </a:r>
            <a:r>
              <a:rPr lang="en-US" dirty="0"/>
              <a:t> </a:t>
            </a:r>
            <a:r>
              <a:rPr lang="en-US" dirty="0" err="1"/>
              <a:t>autoleucel</a:t>
            </a:r>
            <a:r>
              <a:rPr lang="en-US" dirty="0"/>
              <a:t> therapy at an academic cancer center, how do you manage long-term complications in a small community practice when the patient returns?</a:t>
            </a:r>
          </a:p>
          <a:p>
            <a:r>
              <a:rPr lang="en-US" dirty="0"/>
              <a:t>The T-cell receptor gene therapy is a new modality of treatment, so would appreciate information on diagnosis, staging, and treatment algorithms.</a:t>
            </a:r>
          </a:p>
          <a:p>
            <a:r>
              <a:rPr lang="en-US" dirty="0"/>
              <a:t>What tox profile and can it be done in community or academic center?</a:t>
            </a:r>
          </a:p>
        </p:txBody>
      </p:sp>
      <p:sp>
        <p:nvSpPr>
          <p:cNvPr id="3" name="TextBox 2">
            <a:extLst>
              <a:ext uri="{FF2B5EF4-FFF2-40B4-BE49-F238E27FC236}">
                <a16:creationId xmlns:a16="http://schemas.microsoft.com/office/drawing/2014/main" id="{33C82E5B-C5AD-F93F-A1E6-E0799A16B034}"/>
              </a:ext>
            </a:extLst>
          </p:cNvPr>
          <p:cNvSpPr txBox="1"/>
          <p:nvPr/>
        </p:nvSpPr>
        <p:spPr>
          <a:xfrm>
            <a:off x="885255" y="251460"/>
            <a:ext cx="10360152" cy="1233324"/>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mn-lt"/>
                <a:ea typeface="MS PGothic" pitchFamily="34" charset="-128"/>
                <a:cs typeface="Calibri"/>
              </a:rPr>
              <a:t>Questions from General Medical Oncologists — </a:t>
            </a:r>
          </a:p>
          <a:p>
            <a:pPr algn="ctr"/>
            <a:r>
              <a:rPr lang="en-US" sz="3000" dirty="0" err="1">
                <a:solidFill>
                  <a:schemeClr val="bg1"/>
                </a:solidFill>
                <a:latin typeface="+mn-lt"/>
              </a:rPr>
              <a:t>Afamitresgene</a:t>
            </a:r>
            <a:r>
              <a:rPr lang="en-US" sz="3000" dirty="0">
                <a:solidFill>
                  <a:schemeClr val="bg1"/>
                </a:solidFill>
                <a:latin typeface="+mn-lt"/>
              </a:rPr>
              <a:t> </a:t>
            </a:r>
            <a:r>
              <a:rPr lang="en-US" sz="3000" dirty="0" err="1">
                <a:solidFill>
                  <a:schemeClr val="bg1"/>
                </a:solidFill>
                <a:latin typeface="+mn-lt"/>
              </a:rPr>
              <a:t>autoleucel</a:t>
            </a:r>
            <a:r>
              <a:rPr lang="en-US" sz="3000" dirty="0">
                <a:solidFill>
                  <a:schemeClr val="bg1"/>
                </a:solidFill>
                <a:latin typeface="+mn-lt"/>
              </a:rPr>
              <a:t> </a:t>
            </a:r>
            <a:endParaRPr kumimoji="0" lang="en-US" sz="3000" b="1" i="0" u="none" strike="noStrike" kern="0" cap="none" spc="0" normalizeH="0" baseline="0" noProof="0" dirty="0">
              <a:ln>
                <a:noFill/>
              </a:ln>
              <a:solidFill>
                <a:srgbClr val="FFFFFF"/>
              </a:solidFill>
              <a:effectLst/>
              <a:uLnTx/>
              <a:uFillTx/>
              <a:latin typeface="+mn-lt"/>
              <a:ea typeface="MS PGothic" pitchFamily="34" charset="-128"/>
              <a:cs typeface="Calibri"/>
            </a:endParaRPr>
          </a:p>
        </p:txBody>
      </p:sp>
    </p:spTree>
    <p:extLst>
      <p:ext uri="{BB962C8B-B14F-4D97-AF65-F5344CB8AC3E}">
        <p14:creationId xmlns:p14="http://schemas.microsoft.com/office/powerpoint/2010/main" val="33972134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CAF67-ABC1-88C7-D87B-40B50DFCCF6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D78B9A3-23FC-4104-703B-309CF21F44DA}"/>
              </a:ext>
            </a:extLst>
          </p:cNvPr>
          <p:cNvSpPr>
            <a:spLocks noGrp="1"/>
          </p:cNvSpPr>
          <p:nvPr>
            <p:ph idx="1"/>
          </p:nvPr>
        </p:nvSpPr>
        <p:spPr>
          <a:xfrm>
            <a:off x="912287" y="2060848"/>
            <a:ext cx="10584313" cy="3866186"/>
          </a:xfrm>
        </p:spPr>
        <p:txBody>
          <a:bodyPr/>
          <a:lstStyle/>
          <a:p>
            <a:r>
              <a:rPr lang="en-US" sz="2700" dirty="0"/>
              <a:t>Second-line treatment of a malignant peripheral nerve sheath tumor after progression on doxorubicin </a:t>
            </a:r>
            <a:r>
              <a:rPr lang="en-US" sz="2700" dirty="0" err="1"/>
              <a:t>ifosfamide</a:t>
            </a:r>
            <a:r>
              <a:rPr lang="en-US" sz="2700" dirty="0"/>
              <a:t>/</a:t>
            </a:r>
            <a:r>
              <a:rPr lang="en-US" sz="2700" dirty="0" err="1"/>
              <a:t>ifosfamide</a:t>
            </a:r>
            <a:r>
              <a:rPr lang="en-US" sz="2700" dirty="0"/>
              <a:t> etoposide for 8 courses of treatment total (ECOG 0, age 45)?</a:t>
            </a:r>
          </a:p>
          <a:p>
            <a:r>
              <a:rPr lang="en-US" sz="2700" dirty="0"/>
              <a:t>Besides chemotherapy what other options are available? I have a patient with recurrent sarcoma that is going to be treated with a thermal IR procedure in his lungs that is thought to develop more TLS formation - is there a role for PD1/CTLA4 inhibition?</a:t>
            </a:r>
          </a:p>
        </p:txBody>
      </p:sp>
      <p:sp>
        <p:nvSpPr>
          <p:cNvPr id="3" name="TextBox 2">
            <a:extLst>
              <a:ext uri="{FF2B5EF4-FFF2-40B4-BE49-F238E27FC236}">
                <a16:creationId xmlns:a16="http://schemas.microsoft.com/office/drawing/2014/main" id="{1A7D037C-3FA2-2D81-9CF2-0AD116B0E44D}"/>
              </a:ext>
            </a:extLst>
          </p:cNvPr>
          <p:cNvSpPr txBox="1"/>
          <p:nvPr/>
        </p:nvSpPr>
        <p:spPr>
          <a:xfrm>
            <a:off x="885255" y="251460"/>
            <a:ext cx="10360152" cy="1521356"/>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mn-lt"/>
                <a:ea typeface="MS PGothic" pitchFamily="34" charset="-128"/>
                <a:cs typeface="Calibri"/>
              </a:rPr>
              <a:t>Questions from General Medical Oncologists — </a:t>
            </a:r>
          </a:p>
          <a:p>
            <a:pPr algn="ctr"/>
            <a:r>
              <a:rPr lang="en-US" sz="3000" dirty="0">
                <a:solidFill>
                  <a:schemeClr val="bg1"/>
                </a:solidFill>
                <a:latin typeface="+mn-lt"/>
              </a:rPr>
              <a:t>Advanced STS: Sequencing of agents</a:t>
            </a:r>
          </a:p>
        </p:txBody>
      </p:sp>
    </p:spTree>
    <p:extLst>
      <p:ext uri="{BB962C8B-B14F-4D97-AF65-F5344CB8AC3E}">
        <p14:creationId xmlns:p14="http://schemas.microsoft.com/office/powerpoint/2010/main" val="8422469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t>
            </a:r>
            <a:br>
              <a:rPr lang="en-US" sz="1850" b="0" dirty="0"/>
            </a:br>
            <a:r>
              <a:rPr lang="en-US" sz="1850" b="0" dirty="0"/>
              <a:t>A GSK Company.</a:t>
            </a:r>
            <a:endParaRPr lang="en-US" sz="1850" b="0" dirty="0">
              <a:solidFill>
                <a:schemeClr val="tx1"/>
              </a:solidFill>
            </a:endParaRPr>
          </a:p>
        </p:txBody>
      </p:sp>
    </p:spTree>
    <p:extLst>
      <p:ext uri="{BB962C8B-B14F-4D97-AF65-F5344CB8AC3E}">
        <p14:creationId xmlns:p14="http://schemas.microsoft.com/office/powerpoint/2010/main" val="6292552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3006-5AE7-DAFC-47B2-47FA958E84E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5D5EB7-C46D-4785-FD94-992FDA96CFF0}"/>
              </a:ext>
            </a:extLst>
          </p:cNvPr>
          <p:cNvSpPr/>
          <p:nvPr/>
        </p:nvSpPr>
        <p:spPr bwMode="auto">
          <a:xfrm>
            <a:off x="659069" y="5830057"/>
            <a:ext cx="10498666" cy="45553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E6A6E03-1E76-2ADE-5443-F43EFE3B436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28D03DA-3DFB-BF63-2C1E-764A289F275A}"/>
              </a:ext>
            </a:extLst>
          </p:cNvPr>
          <p:cNvSpPr>
            <a:spLocks noGrp="1"/>
          </p:cNvSpPr>
          <p:nvPr>
            <p:ph idx="1"/>
          </p:nvPr>
        </p:nvSpPr>
        <p:spPr>
          <a:xfrm>
            <a:off x="911424" y="1032188"/>
            <a:ext cx="9937104" cy="5087496"/>
          </a:xfrm>
        </p:spPr>
        <p:txBody>
          <a:bodyPr/>
          <a:lstStyle/>
          <a:p>
            <a:pPr marL="98425" indent="0">
              <a:lnSpc>
                <a:spcPct val="100000"/>
              </a:lnSpc>
              <a:spcBef>
                <a:spcPts val="1600"/>
              </a:spcBef>
              <a:spcAft>
                <a:spcPts val="0"/>
              </a:spcAft>
              <a:buNone/>
            </a:pPr>
            <a:r>
              <a:rPr lang="en-US" sz="2500" dirty="0">
                <a:solidFill>
                  <a:schemeClr val="accent2"/>
                </a:solidFill>
              </a:rPr>
              <a:t>Introduction: </a:t>
            </a:r>
            <a:r>
              <a:rPr lang="en-US" sz="2500" dirty="0">
                <a:solidFill>
                  <a:schemeClr val="tx1"/>
                </a:solidFill>
              </a:rPr>
              <a:t>Current Role of General Medical Oncologists in the Treatment of Soft Tissue Sarcomas (STS) </a:t>
            </a:r>
          </a:p>
          <a:p>
            <a:pPr marL="98425" indent="0">
              <a:lnSpc>
                <a:spcPct val="100000"/>
              </a:lnSpc>
              <a:spcBef>
                <a:spcPts val="1600"/>
              </a:spcBef>
              <a:spcAft>
                <a:spcPts val="0"/>
              </a:spcAft>
              <a:buNone/>
            </a:pPr>
            <a:r>
              <a:rPr lang="en-US" sz="2500" dirty="0">
                <a:solidFill>
                  <a:schemeClr val="accent2"/>
                </a:solidFill>
              </a:rPr>
              <a:t>Module 1: </a:t>
            </a:r>
            <a:r>
              <a:rPr lang="en-US" sz="2500" dirty="0"/>
              <a:t>Incorporation of Novel Agents and Strategies into the Management of STS — Faculty Presentation</a:t>
            </a:r>
          </a:p>
          <a:p>
            <a:pPr marL="98425" indent="0">
              <a:lnSpc>
                <a:spcPct val="100000"/>
              </a:lnSpc>
              <a:spcBef>
                <a:spcPts val="1600"/>
              </a:spcBef>
              <a:spcAft>
                <a:spcPts val="0"/>
              </a:spcAft>
              <a:buNone/>
            </a:pPr>
            <a:r>
              <a:rPr lang="en-US" sz="2500" dirty="0">
                <a:solidFill>
                  <a:schemeClr val="accent2"/>
                </a:solidFill>
              </a:rPr>
              <a:t>Module 2: </a:t>
            </a:r>
            <a:r>
              <a:rPr lang="en-US" sz="2500" dirty="0"/>
              <a:t>Incorporation of Novel Agents and Strategies into the Management of STS — Survey Questions</a:t>
            </a:r>
          </a:p>
          <a:p>
            <a:pPr marL="98425" indent="0">
              <a:lnSpc>
                <a:spcPct val="100000"/>
              </a:lnSpc>
              <a:spcBef>
                <a:spcPts val="1600"/>
              </a:spcBef>
              <a:spcAft>
                <a:spcPts val="0"/>
              </a:spcAft>
              <a:buNone/>
            </a:pPr>
            <a:r>
              <a:rPr lang="en-US" sz="2500" dirty="0">
                <a:solidFill>
                  <a:schemeClr val="accent2"/>
                </a:solidFill>
              </a:rPr>
              <a:t>Module 3:</a:t>
            </a:r>
            <a:r>
              <a:rPr lang="en-US" sz="2500" dirty="0"/>
              <a:t> Evolving Treatment Paradigm for Locally Aggressive STS </a:t>
            </a:r>
            <a:br>
              <a:rPr lang="en-US" sz="2500" dirty="0"/>
            </a:br>
            <a:r>
              <a:rPr lang="en-US" sz="2500" dirty="0"/>
              <a:t>— Faculty Presentation</a:t>
            </a:r>
          </a:p>
          <a:p>
            <a:pPr marL="98425" indent="0">
              <a:lnSpc>
                <a:spcPct val="100000"/>
              </a:lnSpc>
              <a:spcBef>
                <a:spcPts val="1600"/>
              </a:spcBef>
              <a:spcAft>
                <a:spcPts val="0"/>
              </a:spcAft>
              <a:buNone/>
            </a:pPr>
            <a:r>
              <a:rPr lang="en-US" sz="2500" dirty="0">
                <a:solidFill>
                  <a:srgbClr val="3333CC"/>
                </a:solidFill>
              </a:rPr>
              <a:t>Module 4: </a:t>
            </a:r>
            <a:r>
              <a:rPr lang="en-US" sz="2500" dirty="0">
                <a:solidFill>
                  <a:schemeClr val="tx1"/>
                </a:solidFill>
              </a:rPr>
              <a:t>Evolving Treatment Paradigm for Locally Aggressive STS </a:t>
            </a:r>
            <a:br>
              <a:rPr lang="en-US" sz="2500" dirty="0">
                <a:solidFill>
                  <a:schemeClr val="tx1"/>
                </a:solidFill>
              </a:rPr>
            </a:br>
            <a:r>
              <a:rPr lang="en-US" sz="2500" dirty="0">
                <a:solidFill>
                  <a:schemeClr val="tx1"/>
                </a:solidFill>
              </a:rPr>
              <a:t>— Survey Questions</a:t>
            </a:r>
          </a:p>
          <a:p>
            <a:pPr marL="98425" indent="0">
              <a:lnSpc>
                <a:spcPct val="100000"/>
              </a:lnSpc>
              <a:spcBef>
                <a:spcPts val="1600"/>
              </a:spcBef>
              <a:spcAft>
                <a:spcPts val="0"/>
              </a:spcAft>
              <a:buNone/>
            </a:pPr>
            <a:r>
              <a:rPr lang="en-US" sz="2500" dirty="0">
                <a:solidFill>
                  <a:schemeClr val="bg1"/>
                </a:solidFill>
              </a:rPr>
              <a:t>Module 5: ASCO 2025</a:t>
            </a:r>
          </a:p>
        </p:txBody>
      </p:sp>
    </p:spTree>
    <p:custDataLst>
      <p:tags r:id="rId1"/>
    </p:custDataLst>
    <p:extLst>
      <p:ext uri="{BB962C8B-B14F-4D97-AF65-F5344CB8AC3E}">
        <p14:creationId xmlns:p14="http://schemas.microsoft.com/office/powerpoint/2010/main" val="307649436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CC60-3B8B-A43D-CA73-61DBA75AE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A10AC-9161-53C6-7077-3871709B3EFA}"/>
              </a:ext>
            </a:extLst>
          </p:cNvPr>
          <p:cNvSpPr>
            <a:spLocks noGrp="1"/>
          </p:cNvSpPr>
          <p:nvPr>
            <p:ph type="title"/>
          </p:nvPr>
        </p:nvSpPr>
        <p:spPr>
          <a:xfrm>
            <a:off x="571967" y="304799"/>
            <a:ext cx="10301681" cy="5943600"/>
          </a:xfrm>
        </p:spPr>
        <p:txBody>
          <a:bodyPr/>
          <a:lstStyle/>
          <a:p>
            <a:pPr algn="l">
              <a:lnSpc>
                <a:spcPct val="115000"/>
              </a:lnSpc>
              <a:spcBef>
                <a:spcPct val="30000"/>
              </a:spcBef>
              <a:spcAft>
                <a:spcPts val="800"/>
              </a:spcAft>
              <a:buSzPct val="100000"/>
              <a:defRPr/>
            </a:pPr>
            <a:r>
              <a:rPr lang="en-US" sz="1800" kern="100" dirty="0" err="1">
                <a:latin typeface="Aptos" panose="020B0004020202020204" pitchFamily="34" charset="0"/>
                <a:ea typeface="Aptos" panose="020B0004020202020204" pitchFamily="34" charset="0"/>
                <a:cs typeface="Times New Roman" panose="02020603050405020304" pitchFamily="18" charset="0"/>
              </a:rPr>
              <a:t>Pimicotinib</a:t>
            </a:r>
            <a:r>
              <a:rPr lang="en-US" sz="1800" kern="100" dirty="0">
                <a:latin typeface="Aptos" panose="020B0004020202020204" pitchFamily="34" charset="0"/>
                <a:ea typeface="Aptos" panose="020B0004020202020204" pitchFamily="34" charset="0"/>
                <a:cs typeface="Times New Roman" panose="02020603050405020304" pitchFamily="18" charset="0"/>
              </a:rPr>
              <a:t> in </a:t>
            </a:r>
            <a:r>
              <a:rPr lang="en-US" sz="1800" kern="100" dirty="0" err="1">
                <a:latin typeface="Aptos" panose="020B0004020202020204" pitchFamily="34" charset="0"/>
                <a:ea typeface="Aptos" panose="020B0004020202020204" pitchFamily="34" charset="0"/>
                <a:cs typeface="Times New Roman" panose="02020603050405020304" pitchFamily="18" charset="0"/>
              </a:rPr>
              <a:t>tenosynovial</a:t>
            </a:r>
            <a:r>
              <a:rPr lang="en-US" sz="1800" kern="100" dirty="0">
                <a:latin typeface="Aptos" panose="020B0004020202020204" pitchFamily="34" charset="0"/>
                <a:ea typeface="Aptos" panose="020B0004020202020204" pitchFamily="34" charset="0"/>
                <a:cs typeface="Times New Roman" panose="02020603050405020304" pitchFamily="18" charset="0"/>
              </a:rPr>
              <a:t> giant cell tumor (TGCT): Efficacy, safety and patient-reported outcomes of phase 3 MANEUVER study.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Niu X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11500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err="1">
                <a:latin typeface="Aptos" panose="020B0004020202020204" pitchFamily="34" charset="0"/>
                <a:ea typeface="Aptos" panose="020B0004020202020204" pitchFamily="34" charset="0"/>
                <a:cs typeface="Times New Roman" panose="02020603050405020304" pitchFamily="18" charset="0"/>
              </a:rPr>
              <a:t>Anlotinib</a:t>
            </a:r>
            <a:r>
              <a:rPr lang="en-US" sz="1800" kern="100" dirty="0">
                <a:latin typeface="Aptos" panose="020B0004020202020204" pitchFamily="34" charset="0"/>
                <a:ea typeface="Aptos" panose="020B0004020202020204" pitchFamily="34" charset="0"/>
                <a:cs typeface="Times New Roman" panose="02020603050405020304" pitchFamily="18" charset="0"/>
              </a:rPr>
              <a:t> in combination with </a:t>
            </a:r>
            <a:r>
              <a:rPr lang="en-US" sz="1800" kern="100" dirty="0" err="1">
                <a:latin typeface="Aptos" panose="020B0004020202020204" pitchFamily="34" charset="0"/>
                <a:ea typeface="Aptos" panose="020B0004020202020204" pitchFamily="34" charset="0"/>
                <a:cs typeface="Times New Roman" panose="02020603050405020304" pitchFamily="18" charset="0"/>
              </a:rPr>
              <a:t>epirubicin</a:t>
            </a:r>
            <a:r>
              <a:rPr lang="en-US" sz="1800" kern="100" dirty="0">
                <a:latin typeface="Aptos" panose="020B0004020202020204" pitchFamily="34" charset="0"/>
                <a:ea typeface="Aptos" panose="020B0004020202020204" pitchFamily="34" charset="0"/>
                <a:cs typeface="Times New Roman" panose="02020603050405020304" pitchFamily="18" charset="0"/>
              </a:rPr>
              <a:t> followed by maintenance </a:t>
            </a:r>
            <a:r>
              <a:rPr lang="en-US" sz="1800" kern="100" dirty="0" err="1">
                <a:latin typeface="Aptos" panose="020B0004020202020204" pitchFamily="34" charset="0"/>
                <a:ea typeface="Aptos" panose="020B0004020202020204" pitchFamily="34" charset="0"/>
                <a:cs typeface="Times New Roman" panose="02020603050405020304" pitchFamily="18" charset="0"/>
              </a:rPr>
              <a:t>anlotinib</a:t>
            </a:r>
            <a:r>
              <a:rPr lang="en-US" sz="1800" kern="100" dirty="0">
                <a:latin typeface="Aptos" panose="020B0004020202020204" pitchFamily="34" charset="0"/>
                <a:ea typeface="Aptos" panose="020B0004020202020204" pitchFamily="34" charset="0"/>
                <a:cs typeface="Times New Roman" panose="02020603050405020304" pitchFamily="18" charset="0"/>
              </a:rPr>
              <a:t> versus placebo plus </a:t>
            </a:r>
            <a:r>
              <a:rPr lang="en-US" sz="1800" kern="100" dirty="0" err="1">
                <a:latin typeface="Aptos" panose="020B0004020202020204" pitchFamily="34" charset="0"/>
                <a:ea typeface="Aptos" panose="020B0004020202020204" pitchFamily="34" charset="0"/>
                <a:cs typeface="Times New Roman" panose="02020603050405020304" pitchFamily="18" charset="0"/>
              </a:rPr>
              <a:t>epirubicin</a:t>
            </a:r>
            <a:r>
              <a:rPr lang="en-US" sz="1800" kern="100" dirty="0">
                <a:latin typeface="Aptos" panose="020B0004020202020204" pitchFamily="34" charset="0"/>
                <a:ea typeface="Aptos" panose="020B0004020202020204" pitchFamily="34" charset="0"/>
                <a:cs typeface="Times New Roman" panose="02020603050405020304" pitchFamily="18" charset="0"/>
              </a:rPr>
              <a:t> as first-line treatment for advanced soft tissue sarcoma (STS): A randomized, double-blind, parallel-controlled, phase III study.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Zhou Y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11501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Eribulin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plus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anlotinib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advanced soft tissue sarcoma (ERAS): Updates on efficacy and biomarkers.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Deng Y et al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11502</a:t>
            </a:r>
            <a:endParaRPr lang="en-US" sz="1800" dirty="0"/>
          </a:p>
        </p:txBody>
      </p:sp>
      <p:sp>
        <p:nvSpPr>
          <p:cNvPr id="3" name="TextBox 2">
            <a:extLst>
              <a:ext uri="{FF2B5EF4-FFF2-40B4-BE49-F238E27FC236}">
                <a16:creationId xmlns:a16="http://schemas.microsoft.com/office/drawing/2014/main" id="{06D1C381-D96F-CDF3-0884-027ACBE96AEA}"/>
              </a:ext>
            </a:extLst>
          </p:cNvPr>
          <p:cNvSpPr txBox="1"/>
          <p:nvPr/>
        </p:nvSpPr>
        <p:spPr>
          <a:xfrm>
            <a:off x="513244" y="6306978"/>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a:t>
            </a:r>
            <a:r>
              <a:rPr kumimoji="0" lang="en-US" sz="2600" b="1"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SESSION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34902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AA53-BAA5-A1F1-286F-6307BFC3D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C1DC7-7477-FF96-BF33-37B202FF0701}"/>
              </a:ext>
            </a:extLst>
          </p:cNvPr>
          <p:cNvSpPr>
            <a:spLocks noGrp="1"/>
          </p:cNvSpPr>
          <p:nvPr>
            <p:ph type="title"/>
          </p:nvPr>
        </p:nvSpPr>
        <p:spPr>
          <a:xfrm>
            <a:off x="571967" y="304799"/>
            <a:ext cx="10301681" cy="5943600"/>
          </a:xfrm>
        </p:spPr>
        <p:txBody>
          <a:bodyPr/>
          <a:lstStyle/>
          <a:p>
            <a:pPr algn="l">
              <a:lnSpc>
                <a:spcPct val="115000"/>
              </a:lnSpc>
              <a:spcBef>
                <a:spcPct val="30000"/>
              </a:spcBef>
              <a:spcAft>
                <a:spcPts val="800"/>
              </a:spcAft>
              <a:buSzPct val="100000"/>
              <a:defRPr/>
            </a:pPr>
            <a:r>
              <a:rPr lang="en-US" sz="1800" kern="100" dirty="0">
                <a:latin typeface="Aptos" panose="020B0004020202020204" pitchFamily="34" charset="0"/>
                <a:ea typeface="Aptos" panose="020B0004020202020204" pitchFamily="34" charset="0"/>
                <a:cs typeface="Times New Roman" panose="02020603050405020304" pitchFamily="18" charset="0"/>
              </a:rPr>
              <a:t>Off-label use of fam-trastuzumab deruxtecan in desmoplastic small round cell tumor.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Slotkin ES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11504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A randomized phase III trial of </a:t>
            </a:r>
            <a:r>
              <a:rPr lang="en-US" sz="1800" kern="100" dirty="0" err="1">
                <a:latin typeface="Aptos" panose="020B0004020202020204" pitchFamily="34" charset="0"/>
                <a:ea typeface="Aptos" panose="020B0004020202020204" pitchFamily="34" charset="0"/>
                <a:cs typeface="Times New Roman" panose="02020603050405020304" pitchFamily="18" charset="0"/>
              </a:rPr>
              <a:t>catequentinib</a:t>
            </a:r>
            <a:r>
              <a:rPr lang="en-US" sz="1800" kern="100" dirty="0">
                <a:latin typeface="Aptos" panose="020B0004020202020204" pitchFamily="34" charset="0"/>
                <a:ea typeface="Aptos" panose="020B0004020202020204" pitchFamily="34" charset="0"/>
                <a:cs typeface="Times New Roman" panose="02020603050405020304" pitchFamily="18" charset="0"/>
              </a:rPr>
              <a:t> hydrochloride (AL3818) versus placebo in subjects with metastatic or advanced leiomyosarcoma (LMS).</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Jones RL et al.</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11506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Alliance A092104: A randomized phase 2/3 study of </a:t>
            </a:r>
            <a:r>
              <a:rPr lang="en-US" sz="1800" kern="100" dirty="0" err="1">
                <a:latin typeface="Aptos" panose="020B0004020202020204" pitchFamily="34" charset="0"/>
                <a:ea typeface="Aptos" panose="020B0004020202020204" pitchFamily="34" charset="0"/>
                <a:cs typeface="Times New Roman" panose="02020603050405020304" pitchFamily="18" charset="0"/>
              </a:rPr>
              <a:t>olaparib</a:t>
            </a:r>
            <a:r>
              <a:rPr lang="en-US" sz="1800" kern="100" dirty="0">
                <a:latin typeface="Aptos" panose="020B0004020202020204" pitchFamily="34" charset="0"/>
                <a:ea typeface="Aptos" panose="020B0004020202020204" pitchFamily="34" charset="0"/>
                <a:cs typeface="Times New Roman" panose="02020603050405020304" pitchFamily="18" charset="0"/>
              </a:rPr>
              <a:t> plus temozolomide versus investigator’s choice for the treatment of patients with advanced uterine leiomyosarcoma after progression on prior chemotherapy.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Van Tine BA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11507.</a:t>
            </a:r>
            <a:endParaRPr lang="en-US" sz="1800" dirty="0"/>
          </a:p>
        </p:txBody>
      </p:sp>
      <p:sp>
        <p:nvSpPr>
          <p:cNvPr id="3" name="TextBox 2">
            <a:extLst>
              <a:ext uri="{FF2B5EF4-FFF2-40B4-BE49-F238E27FC236}">
                <a16:creationId xmlns:a16="http://schemas.microsoft.com/office/drawing/2014/main" id="{EECC729D-9AA6-D9E1-1DCD-F095644ED228}"/>
              </a:ext>
            </a:extLst>
          </p:cNvPr>
          <p:cNvSpPr txBox="1"/>
          <p:nvPr/>
        </p:nvSpPr>
        <p:spPr>
          <a:xfrm>
            <a:off x="513244" y="6306978"/>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SESSION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1175229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C2E0-6978-1898-BBEE-668977E94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6F192-49CD-42BA-0B63-9682F4AB04E8}"/>
              </a:ext>
            </a:extLst>
          </p:cNvPr>
          <p:cNvSpPr>
            <a:spLocks noGrp="1"/>
          </p:cNvSpPr>
          <p:nvPr>
            <p:ph type="title"/>
          </p:nvPr>
        </p:nvSpPr>
        <p:spPr>
          <a:xfrm>
            <a:off x="571967" y="304799"/>
            <a:ext cx="10301681" cy="5943600"/>
          </a:xfrm>
        </p:spPr>
        <p:txBody>
          <a:bodyPr/>
          <a:lstStyle/>
          <a:p>
            <a:pPr algn="l">
              <a:lnSpc>
                <a:spcPct val="115000"/>
              </a:lnSpc>
              <a:spcBef>
                <a:spcPct val="30000"/>
              </a:spcBef>
              <a:spcAft>
                <a:spcPts val="800"/>
              </a:spcAft>
              <a:buSzPct val="100000"/>
              <a:defRPr/>
            </a:pPr>
            <a:r>
              <a:rPr lang="en-US" sz="1800" kern="100" dirty="0">
                <a:latin typeface="Aptos" panose="020B0004020202020204" pitchFamily="34" charset="0"/>
                <a:ea typeface="Aptos" panose="020B0004020202020204" pitchFamily="34" charset="0"/>
                <a:cs typeface="Times New Roman" panose="02020603050405020304" pitchFamily="18" charset="0"/>
              </a:rPr>
              <a:t>Detecting ctDNA using personalized structural variants to forecast recurrence in localized soft tissue sarcoma (STS).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Park CL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11511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Phase II of sunitinib plus nivolumab in </a:t>
            </a:r>
            <a:r>
              <a:rPr lang="en-US" sz="1800" kern="100" dirty="0" err="1">
                <a:latin typeface="Aptos" panose="020B0004020202020204" pitchFamily="34" charset="0"/>
                <a:ea typeface="Aptos" panose="020B0004020202020204" pitchFamily="34" charset="0"/>
                <a:cs typeface="Times New Roman" panose="02020603050405020304" pitchFamily="18" charset="0"/>
              </a:rPr>
              <a:t>extraskeletal</a:t>
            </a:r>
            <a:r>
              <a:rPr lang="en-US" sz="1800" kern="100" dirty="0">
                <a:latin typeface="Aptos" panose="020B0004020202020204" pitchFamily="34" charset="0"/>
                <a:ea typeface="Aptos" panose="020B0004020202020204" pitchFamily="34" charset="0"/>
                <a:cs typeface="Times New Roman" panose="02020603050405020304" pitchFamily="18" charset="0"/>
              </a:rPr>
              <a:t> myxoid chondrosarcoma: Results from the GEIS, ISG, and UCL IMMUNOSARC II Study.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Hindi N et al.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11513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ImmunoSarc2 (Cohort 7a): A Spanish Sarcoma Group (GEIS) phase </a:t>
            </a:r>
            <a:r>
              <a:rPr lang="en-US" sz="1800" kern="100" dirty="0" err="1">
                <a:latin typeface="Aptos" panose="020B0004020202020204" pitchFamily="34" charset="0"/>
                <a:ea typeface="Aptos" panose="020B0004020202020204" pitchFamily="34" charset="0"/>
                <a:cs typeface="Times New Roman" panose="02020603050405020304" pitchFamily="18" charset="0"/>
              </a:rPr>
              <a:t>Ib</a:t>
            </a:r>
            <a:r>
              <a:rPr lang="en-US" sz="1800" kern="100" dirty="0">
                <a:latin typeface="Aptos" panose="020B0004020202020204" pitchFamily="34" charset="0"/>
                <a:ea typeface="Aptos" panose="020B0004020202020204" pitchFamily="34" charset="0"/>
                <a:cs typeface="Times New Roman" panose="02020603050405020304" pitchFamily="18" charset="0"/>
              </a:rPr>
              <a:t> trial of </a:t>
            </a:r>
            <a:r>
              <a:rPr lang="en-US" sz="1800" kern="100" dirty="0" err="1">
                <a:latin typeface="Aptos" panose="020B0004020202020204" pitchFamily="34" charset="0"/>
                <a:ea typeface="Aptos" panose="020B0004020202020204" pitchFamily="34" charset="0"/>
                <a:cs typeface="Times New Roman" panose="02020603050405020304" pitchFamily="18" charset="0"/>
              </a:rPr>
              <a:t>epirubicin</a:t>
            </a:r>
            <a:r>
              <a:rPr lang="en-US" sz="1800" kern="100" dirty="0">
                <a:latin typeface="Aptos" panose="020B0004020202020204" pitchFamily="34" charset="0"/>
                <a:ea typeface="Aptos" panose="020B0004020202020204" pitchFamily="34" charset="0"/>
                <a:cs typeface="Times New Roman" panose="02020603050405020304" pitchFamily="18" charset="0"/>
              </a:rPr>
              <a:t> and </a:t>
            </a:r>
            <a:r>
              <a:rPr lang="en-US" sz="1800" kern="100" dirty="0" err="1">
                <a:latin typeface="Aptos" panose="020B0004020202020204" pitchFamily="34" charset="0"/>
                <a:ea typeface="Aptos" panose="020B0004020202020204" pitchFamily="34" charset="0"/>
                <a:cs typeface="Times New Roman" panose="02020603050405020304" pitchFamily="18" charset="0"/>
              </a:rPr>
              <a:t>ifosfamide</a:t>
            </a:r>
            <a:r>
              <a:rPr lang="en-US" sz="1800" kern="100" dirty="0">
                <a:latin typeface="Aptos" panose="020B0004020202020204" pitchFamily="34" charset="0"/>
                <a:ea typeface="Aptos" panose="020B0004020202020204" pitchFamily="34" charset="0"/>
                <a:cs typeface="Times New Roman" panose="02020603050405020304" pitchFamily="18" charset="0"/>
              </a:rPr>
              <a:t> plus nivolumab in first line of advanced undifferentiated pleomorphic sarcoma (UPS).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Broto JM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11514 .</a:t>
            </a:r>
            <a:endParaRPr lang="en-US" sz="1800" dirty="0"/>
          </a:p>
        </p:txBody>
      </p:sp>
      <p:sp>
        <p:nvSpPr>
          <p:cNvPr id="3" name="TextBox 2">
            <a:extLst>
              <a:ext uri="{FF2B5EF4-FFF2-40B4-BE49-F238E27FC236}">
                <a16:creationId xmlns:a16="http://schemas.microsoft.com/office/drawing/2014/main" id="{F31CF878-5B54-FDC3-4428-666F4AF80517}"/>
              </a:ext>
            </a:extLst>
          </p:cNvPr>
          <p:cNvSpPr txBox="1"/>
          <p:nvPr/>
        </p:nvSpPr>
        <p:spPr>
          <a:xfrm>
            <a:off x="513244" y="6306978"/>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SESSION</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864113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30DC-D644-E8B7-EF5B-4A9856833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0E4C1-97CD-D8FB-0DCA-A60576DCB2BC}"/>
              </a:ext>
            </a:extLst>
          </p:cNvPr>
          <p:cNvSpPr>
            <a:spLocks noGrp="1"/>
          </p:cNvSpPr>
          <p:nvPr>
            <p:ph type="title"/>
          </p:nvPr>
        </p:nvSpPr>
        <p:spPr>
          <a:xfrm>
            <a:off x="571967" y="304799"/>
            <a:ext cx="10301681" cy="5943600"/>
          </a:xfrm>
        </p:spPr>
        <p:txBody>
          <a:bodyPr/>
          <a:lstStyle/>
          <a:p>
            <a:pPr algn="l">
              <a:lnSpc>
                <a:spcPct val="115000"/>
              </a:lnSpc>
              <a:spcBef>
                <a:spcPct val="30000"/>
              </a:spcBef>
              <a:spcAft>
                <a:spcPts val="800"/>
              </a:spcAft>
              <a:buSzPct val="100000"/>
              <a:defRPr/>
            </a:pPr>
            <a:r>
              <a:rPr lang="en-US" sz="1800" kern="100" dirty="0">
                <a:latin typeface="Aptos" panose="020B0004020202020204" pitchFamily="34" charset="0"/>
                <a:ea typeface="Aptos" panose="020B0004020202020204" pitchFamily="34" charset="0"/>
                <a:cs typeface="Times New Roman" panose="02020603050405020304" pitchFamily="18" charset="0"/>
              </a:rPr>
              <a:t>A phase 2 study using metronomic gemcitabine, doxorubicin, and docetaxel plus nivolumab in advanced leiomyosarcoma and liposarcoma (NCT04535713).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Ballon J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11515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Subgroup analysis of the phase 2 part of the RINGSIDE phase 2/3 trial of </a:t>
            </a:r>
            <a:r>
              <a:rPr lang="en-US" sz="1800" kern="100" dirty="0" err="1">
                <a:latin typeface="Aptos" panose="020B0004020202020204" pitchFamily="34" charset="0"/>
                <a:ea typeface="Aptos" panose="020B0004020202020204" pitchFamily="34" charset="0"/>
                <a:cs typeface="Times New Roman" panose="02020603050405020304" pitchFamily="18" charset="0"/>
              </a:rPr>
              <a:t>varegacestat</a:t>
            </a:r>
            <a:r>
              <a:rPr lang="en-US" sz="1800" kern="100" dirty="0">
                <a:latin typeface="Aptos" panose="020B0004020202020204" pitchFamily="34" charset="0"/>
                <a:ea typeface="Aptos" panose="020B0004020202020204" pitchFamily="34" charset="0"/>
                <a:cs typeface="Times New Roman" panose="02020603050405020304" pitchFamily="18" charset="0"/>
              </a:rPr>
              <a:t> for treatment of desmoid tumors.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Chugh R et al.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11516   </a:t>
            </a:r>
            <a:endParaRPr lang="en-US" sz="1800" dirty="0"/>
          </a:p>
        </p:txBody>
      </p:sp>
      <p:sp>
        <p:nvSpPr>
          <p:cNvPr id="3" name="TextBox 2">
            <a:extLst>
              <a:ext uri="{FF2B5EF4-FFF2-40B4-BE49-F238E27FC236}">
                <a16:creationId xmlns:a16="http://schemas.microsoft.com/office/drawing/2014/main" id="{1948FA35-9634-2159-C4B9-03387A222B32}"/>
              </a:ext>
            </a:extLst>
          </p:cNvPr>
          <p:cNvSpPr txBox="1"/>
          <p:nvPr/>
        </p:nvSpPr>
        <p:spPr>
          <a:xfrm>
            <a:off x="513244" y="6306978"/>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SESSION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9603158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70A1B-796E-B177-56ED-609C1C7B7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B4CE0-D065-FD3F-DBAB-7B77EDDA1385}"/>
              </a:ext>
            </a:extLst>
          </p:cNvPr>
          <p:cNvSpPr>
            <a:spLocks noGrp="1"/>
          </p:cNvSpPr>
          <p:nvPr>
            <p:ph type="title"/>
          </p:nvPr>
        </p:nvSpPr>
        <p:spPr>
          <a:xfrm>
            <a:off x="571967" y="304799"/>
            <a:ext cx="10301681" cy="5943600"/>
          </a:xfrm>
        </p:spPr>
        <p:txBody>
          <a:bodyPr/>
          <a:lstStyle/>
          <a:p>
            <a:pPr algn="l">
              <a:lnSpc>
                <a:spcPct val="115000"/>
              </a:lnSpc>
              <a:spcBef>
                <a:spcPct val="30000"/>
              </a:spcBef>
              <a:spcAft>
                <a:spcPts val="800"/>
              </a:spcAft>
              <a:buSzPct val="100000"/>
              <a:defRPr/>
            </a:pPr>
            <a:r>
              <a:rPr lang="en-US" sz="1800" kern="100" dirty="0">
                <a:latin typeface="Aptos" panose="020B0004020202020204" pitchFamily="34" charset="0"/>
                <a:ea typeface="Aptos" panose="020B0004020202020204" pitchFamily="34" charset="0"/>
                <a:cs typeface="Times New Roman" panose="02020603050405020304" pitchFamily="18" charset="0"/>
              </a:rPr>
              <a:t>Long-term clinical outcome assessments in patients with </a:t>
            </a:r>
            <a:r>
              <a:rPr lang="en-US" sz="1800" kern="100" dirty="0" err="1">
                <a:latin typeface="Aptos" panose="020B0004020202020204" pitchFamily="34" charset="0"/>
                <a:ea typeface="Aptos" panose="020B0004020202020204" pitchFamily="34" charset="0"/>
                <a:cs typeface="Times New Roman" panose="02020603050405020304" pitchFamily="18" charset="0"/>
              </a:rPr>
              <a:t>tenosynovial</a:t>
            </a:r>
            <a:r>
              <a:rPr lang="en-US" sz="1800" kern="100" dirty="0">
                <a:latin typeface="Aptos" panose="020B0004020202020204" pitchFamily="34" charset="0"/>
                <a:ea typeface="Aptos" panose="020B0004020202020204" pitchFamily="34" charset="0"/>
                <a:cs typeface="Times New Roman" panose="02020603050405020304" pitchFamily="18" charset="0"/>
              </a:rPr>
              <a:t> giant cell tumor treated with </a:t>
            </a:r>
            <a:r>
              <a:rPr lang="en-US" sz="1800" kern="100" dirty="0" err="1">
                <a:latin typeface="Aptos" panose="020B0004020202020204" pitchFamily="34" charset="0"/>
                <a:ea typeface="Aptos" panose="020B0004020202020204" pitchFamily="34" charset="0"/>
                <a:cs typeface="Times New Roman" panose="02020603050405020304" pitchFamily="18" charset="0"/>
              </a:rPr>
              <a:t>vimseltinib</a:t>
            </a:r>
            <a:r>
              <a:rPr lang="en-US" sz="1800" kern="100" dirty="0">
                <a:latin typeface="Aptos" panose="020B0004020202020204" pitchFamily="34" charset="0"/>
                <a:ea typeface="Aptos" panose="020B0004020202020204" pitchFamily="34" charset="0"/>
                <a:cs typeface="Times New Roman" panose="02020603050405020304" pitchFamily="18" charset="0"/>
              </a:rPr>
              <a:t>: 1-year results from the MOTION phase 3 trial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err="1">
                <a:solidFill>
                  <a:schemeClr val="tx1"/>
                </a:solidFill>
                <a:latin typeface="Aptos" panose="020B0004020202020204" pitchFamily="34" charset="0"/>
                <a:ea typeface="Aptos" panose="020B0004020202020204" pitchFamily="34" charset="0"/>
                <a:cs typeface="Times New Roman" panose="02020603050405020304" pitchFamily="18" charset="0"/>
              </a:rPr>
              <a:t>Bhadri</a:t>
            </a: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VA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11558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Change in T2-weighted signal intensity, change in tumor volume, and exposure-response analysis in the RINGSIDE phase 2 study of </a:t>
            </a:r>
            <a:r>
              <a:rPr lang="en-US" sz="1800" kern="100" dirty="0" err="1">
                <a:latin typeface="Aptos" panose="020B0004020202020204" pitchFamily="34" charset="0"/>
                <a:ea typeface="Aptos" panose="020B0004020202020204" pitchFamily="34" charset="0"/>
                <a:cs typeface="Times New Roman" panose="02020603050405020304" pitchFamily="18" charset="0"/>
              </a:rPr>
              <a:t>varegacestat</a:t>
            </a:r>
            <a:r>
              <a:rPr lang="en-US" sz="1800" kern="100" dirty="0">
                <a:latin typeface="Aptos" panose="020B0004020202020204" pitchFamily="34" charset="0"/>
                <a:ea typeface="Aptos" panose="020B0004020202020204" pitchFamily="34" charset="0"/>
                <a:cs typeface="Times New Roman" panose="02020603050405020304" pitchFamily="18" charset="0"/>
              </a:rPr>
              <a:t> in patients with desmoid tumors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Gounder M et al. </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11557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A phase 3, randomized, double-blind, placebo-controlled study to assess the efficacy and safety of </a:t>
            </a:r>
            <a:r>
              <a:rPr lang="en-US" sz="1800" kern="100" dirty="0" err="1">
                <a:latin typeface="Aptos" panose="020B0004020202020204" pitchFamily="34" charset="0"/>
                <a:ea typeface="Aptos" panose="020B0004020202020204" pitchFamily="34" charset="0"/>
                <a:cs typeface="Times New Roman" panose="02020603050405020304" pitchFamily="18" charset="0"/>
              </a:rPr>
              <a:t>emactuzumab</a:t>
            </a:r>
            <a:r>
              <a:rPr lang="en-US" sz="1800" kern="100" dirty="0">
                <a:latin typeface="Aptos" panose="020B0004020202020204" pitchFamily="34" charset="0"/>
                <a:ea typeface="Aptos" panose="020B0004020202020204" pitchFamily="34" charset="0"/>
                <a:cs typeface="Times New Roman" panose="02020603050405020304" pitchFamily="18" charset="0"/>
              </a:rPr>
              <a:t> in patients with </a:t>
            </a:r>
            <a:r>
              <a:rPr lang="en-US" sz="1800" kern="100" dirty="0" err="1">
                <a:latin typeface="Aptos" panose="020B0004020202020204" pitchFamily="34" charset="0"/>
                <a:ea typeface="Aptos" panose="020B0004020202020204" pitchFamily="34" charset="0"/>
                <a:cs typeface="Times New Roman" panose="02020603050405020304" pitchFamily="18" charset="0"/>
              </a:rPr>
              <a:t>tenosynovial</a:t>
            </a:r>
            <a:r>
              <a:rPr lang="en-US" sz="1800" kern="100" dirty="0">
                <a:latin typeface="Aptos" panose="020B0004020202020204" pitchFamily="34" charset="0"/>
                <a:ea typeface="Aptos" panose="020B0004020202020204" pitchFamily="34" charset="0"/>
                <a:cs typeface="Times New Roman" panose="02020603050405020304" pitchFamily="18" charset="0"/>
              </a:rPr>
              <a:t> giant cell tumor (TANGENT).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err="1">
                <a:solidFill>
                  <a:schemeClr val="tx1"/>
                </a:solidFill>
                <a:latin typeface="Aptos" panose="020B0004020202020204" pitchFamily="34" charset="0"/>
                <a:ea typeface="Aptos" panose="020B0004020202020204" pitchFamily="34" charset="0"/>
                <a:cs typeface="Times New Roman" panose="02020603050405020304" pitchFamily="18" charset="0"/>
              </a:rPr>
              <a:t>Gelderblom</a:t>
            </a: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H et al. </a:t>
            </a:r>
            <a:b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br>
            <a:r>
              <a:rPr lang="en-US" sz="18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ASCO 2025; Abstract TPS11584</a:t>
            </a:r>
            <a:endParaRPr lang="en-US" sz="1800" dirty="0"/>
          </a:p>
        </p:txBody>
      </p:sp>
      <p:sp>
        <p:nvSpPr>
          <p:cNvPr id="3" name="TextBox 2">
            <a:extLst>
              <a:ext uri="{FF2B5EF4-FFF2-40B4-BE49-F238E27FC236}">
                <a16:creationId xmlns:a16="http://schemas.microsoft.com/office/drawing/2014/main" id="{279E4083-93ED-D00A-49D8-C09EFB17FF3E}"/>
              </a:ext>
            </a:extLst>
          </p:cNvPr>
          <p:cNvSpPr txBox="1"/>
          <p:nvPr/>
        </p:nvSpPr>
        <p:spPr>
          <a:xfrm>
            <a:off x="513244" y="6306978"/>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POSTER SESSION </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0941261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636912"/>
            <a:ext cx="10358967" cy="1143000"/>
          </a:xfrm>
        </p:spPr>
        <p:txBody>
          <a:bodyPr/>
          <a:lstStyle/>
          <a:p>
            <a:r>
              <a:rPr lang="en-US" sz="3600" i="1" dirty="0"/>
              <a:t>Thank you for joining us!</a:t>
            </a:r>
            <a:br>
              <a:rPr lang="en-US" sz="3600" i="1" dirty="0"/>
            </a:br>
            <a:r>
              <a:rPr lang="en-US" sz="3600" i="1" dirty="0"/>
              <a:t> </a:t>
            </a:r>
            <a:br>
              <a:rPr lang="en-US" sz="3600" i="1" dirty="0"/>
            </a:br>
            <a:r>
              <a:rPr lang="en-US" sz="3600" i="1" dirty="0"/>
              <a:t>Please take a moment to complete the survey currently up on Zoom. Your feedback</a:t>
            </a:r>
            <a:br>
              <a:rPr lang="en-US" sz="3600" i="1" dirty="0"/>
            </a:br>
            <a:r>
              <a:rPr lang="en-US" sz="3600" i="1" dirty="0"/>
              <a:t> is very important to us. The survey will remain open for 5 minutes after the meeting ends.</a:t>
            </a:r>
            <a:br>
              <a:rPr lang="en-US" sz="3600" i="1" dirty="0"/>
            </a:br>
            <a:r>
              <a:rPr lang="en-US" sz="3600" i="1" dirty="0"/>
              <a:t> </a:t>
            </a:r>
            <a:br>
              <a:rPr lang="en-US" sz="3600" i="1" dirty="0"/>
            </a:br>
            <a:r>
              <a:rPr lang="en-US" sz="3600" i="1" dirty="0"/>
              <a:t>Information on how to obtain CME</a:t>
            </a:r>
            <a:br>
              <a:rPr lang="en-US" sz="3600" i="1" dirty="0"/>
            </a:br>
            <a:r>
              <a:rPr lang="en-US" sz="3600" i="1" dirty="0"/>
              <a:t>credit is provided in the Zoom chat room.</a:t>
            </a:r>
            <a:br>
              <a:rPr lang="en-US" sz="3600" i="1" dirty="0"/>
            </a:br>
            <a:r>
              <a:rPr lang="en-US" sz="3600" i="1" dirty="0"/>
              <a:t>Attendees will also receive an email in</a:t>
            </a:r>
            <a:br>
              <a:rPr lang="en-US" sz="3600" i="1" dirty="0"/>
            </a:br>
            <a:r>
              <a:rPr lang="en-US" sz="3600" i="1" dirty="0"/>
              <a:t>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TIMING" val="|11.7"/>
</p:tagLst>
</file>

<file path=ppt/tags/tag18.xml><?xml version="1.0" encoding="utf-8"?>
<p:tagLst xmlns:a="http://schemas.openxmlformats.org/drawingml/2006/main" xmlns:r="http://schemas.openxmlformats.org/officeDocument/2006/relationships" xmlns:p="http://schemas.openxmlformats.org/presentationml/2006/main">
  <p:tag name="TIMING" val="|6.5|10.3"/>
</p:tagLst>
</file>

<file path=ppt/tags/tag19.xml><?xml version="1.0" encoding="utf-8"?>
<p:tagLst xmlns:a="http://schemas.openxmlformats.org/drawingml/2006/main" xmlns:r="http://schemas.openxmlformats.org/officeDocument/2006/relationships" xmlns:p="http://schemas.openxmlformats.org/presentationml/2006/main">
  <p:tag name="TIMING" val="|46.8|25.9"/>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IMING" val="|44"/>
</p:tagLst>
</file>

<file path=ppt/tags/tag21.xml><?xml version="1.0" encoding="utf-8"?>
<p:tagLst xmlns:a="http://schemas.openxmlformats.org/drawingml/2006/main" xmlns:r="http://schemas.openxmlformats.org/officeDocument/2006/relationships" xmlns:p="http://schemas.openxmlformats.org/presentationml/2006/main">
  <p:tag name="TIMING" val="|49.6"/>
</p:tagLst>
</file>

<file path=ppt/tags/tag22.xml><?xml version="1.0" encoding="utf-8"?>
<p:tagLst xmlns:a="http://schemas.openxmlformats.org/drawingml/2006/main" xmlns:r="http://schemas.openxmlformats.org/officeDocument/2006/relationships" xmlns:p="http://schemas.openxmlformats.org/presentationml/2006/main">
  <p:tag name="TIMING" val="|30.9"/>
</p:tagLst>
</file>

<file path=ppt/tags/tag23.xml><?xml version="1.0" encoding="utf-8"?>
<p:tagLst xmlns:a="http://schemas.openxmlformats.org/drawingml/2006/main" xmlns:r="http://schemas.openxmlformats.org/officeDocument/2006/relationships" xmlns:p="http://schemas.openxmlformats.org/presentationml/2006/main">
  <p:tag name="TIMING" val="|16"/>
</p:tagLst>
</file>

<file path=ppt/tags/tag24.xml><?xml version="1.0" encoding="utf-8"?>
<p:tagLst xmlns:a="http://schemas.openxmlformats.org/drawingml/2006/main" xmlns:r="http://schemas.openxmlformats.org/officeDocument/2006/relationships" xmlns:p="http://schemas.openxmlformats.org/presentationml/2006/main">
  <p:tag name="TIMING" val="|77.4"/>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INLINETEXTSHAPEGUID" val="8698ab90-f162-4280-b766-6dce34979e5c"/>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noFill/>
        <a:ln w="76200">
          <a:solidFill>
            <a:srgbClr val="4472C4"/>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a:spPr>
      <a:bodyPr/>
      <a:lstStyle/>
    </a:lnDef>
  </a:objectDefaults>
  <a:extraClrSchemeLst/>
  <a:extLst>
    <a:ext uri="{05A4C25C-085E-4340-85A3-A5531E510DB2}">
      <thm15:themeFamily xmlns:thm15="http://schemas.microsoft.com/office/thememl/2012/main" name="Chugh_Connective Tissue Neoplasms. RTP  -  Read-Only" id="{D4E1A30C-EC5A-2649-8E51-26B247B5A527}" vid="{EF58B673-AF91-B641-86DC-3D495765E8B9}"/>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O_TITLE">
  <a:themeElements>
    <a:clrScheme name="OneOncology_Colors">
      <a:dk1>
        <a:srgbClr val="373838"/>
      </a:dk1>
      <a:lt1>
        <a:srgbClr val="FFFFFF"/>
      </a:lt1>
      <a:dk2>
        <a:srgbClr val="013432"/>
      </a:dk2>
      <a:lt2>
        <a:srgbClr val="DDE5ED"/>
      </a:lt2>
      <a:accent1>
        <a:srgbClr val="34B78F"/>
      </a:accent1>
      <a:accent2>
        <a:srgbClr val="1B806D"/>
      </a:accent2>
      <a:accent3>
        <a:srgbClr val="00573F"/>
      </a:accent3>
      <a:accent4>
        <a:srgbClr val="00A3EB"/>
      </a:accent4>
      <a:accent5>
        <a:srgbClr val="006CA9"/>
      </a:accent5>
      <a:accent6>
        <a:srgbClr val="004679"/>
      </a:accent6>
      <a:hlink>
        <a:srgbClr val="34B78F"/>
      </a:hlink>
      <a:folHlink>
        <a:srgbClr val="0057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O_PPT_TEMPLATE_FINAL_2023_Q3" id="{05C8B19C-71A9-F345-8F21-648E79E64CDF}" vid="{5BD77A82-99EF-CA46-966E-D5E76D8C7256}"/>
    </a:ext>
  </a:extLst>
</a:theme>
</file>

<file path=ppt/theme/theme5.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32848</TotalTime>
  <Words>9188</Words>
  <Application>Microsoft Macintosh PowerPoint</Application>
  <PresentationFormat>Widescreen</PresentationFormat>
  <Paragraphs>1537</Paragraphs>
  <Slides>96</Slides>
  <Notes>53</Notes>
  <HiddenSlides>0</HiddenSlides>
  <MMClips>0</MMClips>
  <ScaleCrop>false</ScaleCrop>
  <HeadingPairs>
    <vt:vector size="8" baseType="variant">
      <vt:variant>
        <vt:lpstr>Fonts Used</vt:lpstr>
      </vt:variant>
      <vt:variant>
        <vt:i4>22</vt:i4>
      </vt:variant>
      <vt:variant>
        <vt:lpstr>Theme</vt:lpstr>
      </vt:variant>
      <vt:variant>
        <vt:i4>13</vt:i4>
      </vt:variant>
      <vt:variant>
        <vt:lpstr>Embedded OLE Servers</vt:lpstr>
      </vt:variant>
      <vt:variant>
        <vt:i4>1</vt:i4>
      </vt:variant>
      <vt:variant>
        <vt:lpstr>Slide Titles</vt:lpstr>
      </vt:variant>
      <vt:variant>
        <vt:i4>96</vt:i4>
      </vt:variant>
    </vt:vector>
  </HeadingPairs>
  <TitlesOfParts>
    <vt:vector size="132" baseType="lpstr">
      <vt:lpstr>ＭＳ Ｐゴシック</vt:lpstr>
      <vt:lpstr>-apple-system</vt:lpstr>
      <vt:lpstr>Aptos</vt:lpstr>
      <vt:lpstr>Arial</vt:lpstr>
      <vt:lpstr>Arial Narrow</vt:lpstr>
      <vt:lpstr>Basis Grotesque</vt:lpstr>
      <vt:lpstr>BlinkMacSystemFont</vt:lpstr>
      <vt:lpstr>Calibri</vt:lpstr>
      <vt:lpstr>Calibri Light</vt:lpstr>
      <vt:lpstr>Cambria</vt:lpstr>
      <vt:lpstr>Canela Light</vt:lpstr>
      <vt:lpstr>Courier New</vt:lpstr>
      <vt:lpstr>EYInterstate Light</vt:lpstr>
      <vt:lpstr>Georgia</vt:lpstr>
      <vt:lpstr>Roboto</vt:lpstr>
      <vt:lpstr>Source Sans Pro</vt:lpstr>
      <vt:lpstr>StarSymbol</vt:lpstr>
      <vt:lpstr>Symbol</vt:lpstr>
      <vt:lpstr>Tahoma</vt:lpstr>
      <vt:lpstr>Times</vt:lpstr>
      <vt:lpstr>Times New Roman</vt:lpstr>
      <vt:lpstr>Wingdings</vt:lpstr>
      <vt:lpstr>3_Default Design</vt:lpstr>
      <vt:lpstr>8_Default Design</vt:lpstr>
      <vt:lpstr>7_Default Design</vt:lpstr>
      <vt:lpstr>OO_TITLE</vt:lpstr>
      <vt:lpstr>2022_CCO_Template</vt:lpstr>
      <vt:lpstr>2_2022_CCO_Template</vt:lpstr>
      <vt:lpstr>3_2022_CCO_Template</vt:lpstr>
      <vt:lpstr>1_Office Theme</vt:lpstr>
      <vt:lpstr>1_Default Design</vt:lpstr>
      <vt:lpstr>3_Office Theme</vt:lpstr>
      <vt:lpstr>4_Default Design</vt:lpstr>
      <vt:lpstr>Office Theme</vt:lpstr>
      <vt:lpstr>2_Office Theme</vt:lpstr>
      <vt:lpstr>think-cell Slide</vt:lpstr>
      <vt:lpstr>RTP Live from Chicago: Investigator Perspectives on  Available Research Findings and Challenging Questions  in the Management of Soft Tissue Sarcoma and  Other Connective Tissue Neoplasms</vt:lpstr>
      <vt:lpstr>Faculty</vt:lpstr>
      <vt:lpstr>PowerPoint Presentation</vt:lpstr>
      <vt:lpstr>Clinicians in the Audience, Please Complete  the Pre- and Postmeeting Surveys</vt:lpstr>
      <vt:lpstr>PowerPoint Presentation</vt:lpstr>
      <vt:lpstr>RTP Live from Chicago: Investigator Perspectives on  Available Research Findings and Challenging Questions  in the Management of Soft Tissue Sarcoma and  Other Connective Tissue Neoplasms</vt:lpstr>
      <vt:lpstr>Dr Chugh — Disclosures Faculty</vt:lpstr>
      <vt:lpstr>Dr Gounder — Disclosures Faculty</vt:lpstr>
      <vt:lpstr>Dr Love — Disclosures</vt:lpstr>
      <vt:lpstr>Commercial Support</vt:lpstr>
      <vt:lpstr>PowerPoint Presentation</vt:lpstr>
      <vt:lpstr>Agenda</vt:lpstr>
      <vt:lpstr>Agenda</vt:lpstr>
      <vt:lpstr>Survey of 50 Community-Based  General Medical Oncologists  </vt:lpstr>
      <vt:lpstr>Number of Oncologists Treating Patients with…</vt:lpstr>
      <vt:lpstr>PowerPoint Presentation</vt:lpstr>
      <vt:lpstr>Agenda</vt:lpstr>
      <vt:lpstr>Incorporation of Novel Agents and Strategies into the Management of Soft Tissue Sarcomas </vt:lpstr>
      <vt:lpstr>Outline</vt:lpstr>
      <vt:lpstr>Sarcoma are cancers of the connective tissue which  can appear any place, any time, any age, in any form</vt:lpstr>
      <vt:lpstr>PowerPoint Presentation</vt:lpstr>
      <vt:lpstr>PowerPoint Presentation</vt:lpstr>
      <vt:lpstr>PowerPoint Presentation</vt:lpstr>
      <vt:lpstr>Therapy for Advanced STS: Doxorubicin vs Gemcitabine/Docetaxel</vt:lpstr>
      <vt:lpstr>Approach to Therapy for Advanced STS</vt:lpstr>
      <vt:lpstr>Molecular Drivers of Sarcoma</vt:lpstr>
      <vt:lpstr>Perivascular Epithelioid Cell tumor (PEComa)</vt:lpstr>
      <vt:lpstr>nab-Sirolimus</vt:lpstr>
      <vt:lpstr>PowerPoint Presentation</vt:lpstr>
      <vt:lpstr>Epithelioid Sarcoma</vt:lpstr>
      <vt:lpstr>Tazemetostat (EZH2 inhibitor) in advanced epithelioid sarcoma with loss of INI1/SMARCB1</vt:lpstr>
      <vt:lpstr>Adoptive T cell therapy in synovial sarcoma</vt:lpstr>
      <vt:lpstr>PowerPoint Presentation</vt:lpstr>
      <vt:lpstr>SPEARHEAD-1 Trial Design</vt:lpstr>
      <vt:lpstr>SPEARHEAD-1: Afami-cel</vt:lpstr>
      <vt:lpstr>Synovial Sarcoma Case History</vt:lpstr>
      <vt:lpstr>8/2/24: FDA Approves Afamitrasgene Autoleucel for  Metastatic Synovial Sarcoma via Accelerated Approval</vt:lpstr>
      <vt:lpstr>PowerPoint Presentation</vt:lpstr>
      <vt:lpstr>PowerPoint Presentation</vt:lpstr>
      <vt:lpstr>Histology-specific agents in (non-GIST) STS</vt:lpstr>
      <vt:lpstr>Future Directions….Combinations….and more Targeting</vt:lpstr>
      <vt:lpstr>Therapies in STS Summary</vt:lpstr>
      <vt:lpstr>Agenda</vt:lpstr>
      <vt:lpstr>PowerPoint Presentation</vt:lpstr>
      <vt:lpstr>PowerPoint Presentation</vt:lpstr>
      <vt:lpstr>PowerPoint Presentation</vt:lpstr>
      <vt:lpstr>PowerPoint Presentation</vt:lpstr>
      <vt:lpstr>PowerPoint Presentation</vt:lpstr>
      <vt:lpstr>Agenda</vt:lpstr>
      <vt:lpstr>Mrinal Gounder, MD Sarcoma Medical Oncology |  Phase 1 Drug Development Program Physician Ambassador – India and Asia Memorial Sloan Kettering Cancer Center  email – gounderm@mskcc.org</vt:lpstr>
      <vt:lpstr>PowerPoint Presentation</vt:lpstr>
      <vt:lpstr>Criteria for Active Treatment</vt:lpstr>
      <vt:lpstr>Tyrosine Kinase Inhibitors </vt:lpstr>
      <vt:lpstr>Gamma Secretase Inhibition in Desmoid Tumors</vt:lpstr>
      <vt:lpstr>DeFi: Phase 3 Study of Nirogacestat vs Placebo </vt:lpstr>
      <vt:lpstr>Nirogacestat Significantly Reduced the Risk  of Disease Progression</vt:lpstr>
      <vt:lpstr>PFS Benefit With Nirogacestat Was Observed  Across Pre-specified Subgroups</vt:lpstr>
      <vt:lpstr>Nirogacestat Resulted in Substantial Reductions in Tumor Size</vt:lpstr>
      <vt:lpstr>Nirogacestat Significantly Reduced Pain</vt:lpstr>
      <vt:lpstr>Nirogacestat Significantly Reduced DT-Specific Symptom Severity</vt:lpstr>
      <vt:lpstr>Nirogacestat Safety Profile</vt:lpstr>
      <vt:lpstr>Frequency and Resolution of Ovarian Dysfunction  Observed With Nirogacestat</vt:lpstr>
      <vt:lpstr>PowerPoint Presentation</vt:lpstr>
      <vt:lpstr>Pathogenesis of TGCT and Rationale for CSF1 Targeting</vt:lpstr>
      <vt:lpstr>Phase III ENLIVEN Trial: Pexidartinib for Advanced TGCT1</vt:lpstr>
      <vt:lpstr>ENLIVEN: Response Based on Tumor Change From Baseline1</vt:lpstr>
      <vt:lpstr>ENLIVEN: Selected Adverse Events of Interest1</vt:lpstr>
      <vt:lpstr>Vimseltinib is an Oral, Switch-Control TKI That Selectively and Potently Inhibits CSF1R</vt:lpstr>
      <vt:lpstr>Phase 3 MOTION Study: Safety/Efficacy of Vimseltinib For TGCT Not Amenable to Surgical Resection </vt:lpstr>
      <vt:lpstr>Phase 3 MOTION Trial: Vimseltinib Demonstrated Robust and Statistically Significant Antitumor Activity By RECIST v1.1</vt:lpstr>
      <vt:lpstr>Phase 3 MOTION Trial: Vimseltinib Demonstrated Statistically Significant Antitumor Activity By Tumor Volume Score</vt:lpstr>
      <vt:lpstr>Patient-Reported Outcomes Showed That Vimseltinib Provided Early and Durable Functional and Symptomatic Improvements</vt:lpstr>
      <vt:lpstr>Vimseltinib Was Generally Well Tolerated With Few Discontinuations Due to TEAEs</vt:lpstr>
      <vt:lpstr>MANEUVER: A Phase 3, randomized, double-blind, placebo-controlled global study of pimicotinib in TGCT</vt:lpstr>
      <vt:lpstr>Pimicotinib resulted in substantial reductions in  tumor size</vt:lpstr>
      <vt:lpstr>Pimicotinib demonstrated early improvements in relative ROM, worst pain, worst stiffness, and PROMIS-PF T-score</vt:lpstr>
      <vt:lpstr>Most frequent (≥20%) and class-specific TEAEs with pimicotinib</vt:lpstr>
      <vt:lpstr>Landscape of published phase III trials</vt:lpstr>
      <vt:lpstr>Grade≥3 toxicities in the context of benign tumour </vt:lpstr>
      <vt:lpstr>Management of tenosynovial giant cell tumor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Pimicotinib in tenosynovial giant cell tumor (TGCT): Efficacy, safety and patient-reported outcomes of phase 3 MANEUVER study.  Niu X et al  ASCO 2025; Abstract 11500   Anlotinib in combination with epirubicin followed by maintenance anlotinib versus placebo plus epirubicin as first-line treatment for advanced soft tissue sarcoma (STS): A randomized, double-blind, parallel-controlled, phase III study.  Zhou Y et al.  ASCO 2025; Abstract 11501   Eribulin plus anlotinib in advanced soft tissue sarcoma (ERAS): Updates on efficacy and biomarkers.  Deng Y et al  ASCO 2025; Abstract 11502</vt:lpstr>
      <vt:lpstr>Off-label use of fam-trastuzumab deruxtecan in desmoplastic small round cell tumor.  Slotkin ES et al.  ASCO 2025; Abstract 11504   A randomized phase III trial of catequentinib hydrochloride (AL3818) versus placebo in subjects with metastatic or advanced leiomyosarcoma (LMS). Jones RL et al. ASCO 2025; Abstract 11506   Alliance A092104: A randomized phase 2/3 study of olaparib plus temozolomide versus investigator’s choice for the treatment of patients with advanced uterine leiomyosarcoma after progression on prior chemotherapy.  Van Tine BA et al.  ASCO 2025; Abstract 11507.</vt:lpstr>
      <vt:lpstr>Detecting ctDNA using personalized structural variants to forecast recurrence in localized soft tissue sarcoma (STS).  Park CL et al.  ASCO 2025; Abstract 11511    Phase II of sunitinib plus nivolumab in extraskeletal myxoid chondrosarcoma: Results from the GEIS, ISG, and UCL IMMUNOSARC II Study.  Hindi N et al.  ASCO 2025; Abstract 11513    ImmunoSarc2 (Cohort 7a): A Spanish Sarcoma Group (GEIS) phase Ib trial of epirubicin and ifosfamide plus nivolumab in first line of advanced undifferentiated pleomorphic sarcoma (UPS).  Broto JM et al  ASCO 2025; Abstract 11514 .</vt:lpstr>
      <vt:lpstr>A phase 2 study using metronomic gemcitabine, doxorubicin, and docetaxel plus nivolumab in advanced leiomyosarcoma and liposarcoma (NCT04535713).  Ballon J et al.  ASCO 2025; Abstract 11515     Subgroup analysis of the phase 2 part of the RINGSIDE phase 2/3 trial of varegacestat for treatment of desmoid tumors.  Chugh R et al.  ASCO 2025; Abstract 11516   </vt:lpstr>
      <vt:lpstr>Long-term clinical outcome assessments in patients with tenosynovial giant cell tumor treated with vimseltinib: 1-year results from the MOTION phase 3 trial  Bhadri VA et al.  ASCO 2025; Abstract 11558      Change in T2-weighted signal intensity, change in tumor volume, and exposure-response analysis in the RINGSIDE phase 2 study of varegacestat in patients with desmoid tumors  Gounder M et al.  ASCO 2025; Abstract 11557      A phase 3, randomized, double-blind, placebo-controlled study to assess the efficacy and safety of emactuzumab in patients with tenosynovial giant cell tumor (TANGENT).  Gelderblom H et al.  ASCO 2025; Abstract TPS11584</vt:lpstr>
      <vt:lpstr>Thank you for joining us!   Please take a moment to complete the survey currently up on Zoom. Your feedback  is very important to us. The survey will remain open for 5 minutes after the meeting ends.   Information on how to obtain CME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Kathryn Ziel</cp:lastModifiedBy>
  <cp:revision>2563</cp:revision>
  <cp:lastPrinted>2020-12-08T02:40:56Z</cp:lastPrinted>
  <dcterms:created xsi:type="dcterms:W3CDTF">2020-11-13T19:02:13Z</dcterms:created>
  <dcterms:modified xsi:type="dcterms:W3CDTF">2025-06-03T03:35:17Z</dcterms:modified>
</cp:coreProperties>
</file>