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2.xml" ContentType="application/vnd.openxmlformats-officedocument.theme+xml"/>
  <Override PartName="/ppt/tags/tag7.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3.xml" ContentType="application/vnd.openxmlformats-officedocument.theme+xml"/>
  <Override PartName="/ppt/tags/tag8.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41" r:id="rId4"/>
    <p:sldMasterId id="2147485555" r:id="rId5"/>
    <p:sldMasterId id="2147485569" r:id="rId6"/>
    <p:sldMasterId id="2147485583" r:id="rId7"/>
    <p:sldMasterId id="2147485646" r:id="rId8"/>
    <p:sldMasterId id="2147485651" r:id="rId9"/>
    <p:sldMasterId id="2147485676" r:id="rId10"/>
    <p:sldMasterId id="2147485699" r:id="rId11"/>
    <p:sldMasterId id="2147485712" r:id="rId12"/>
    <p:sldMasterId id="2147485731" r:id="rId13"/>
  </p:sldMasterIdLst>
  <p:notesMasterIdLst>
    <p:notesMasterId r:id="rId114"/>
  </p:notesMasterIdLst>
  <p:handoutMasterIdLst>
    <p:handoutMasterId r:id="rId115"/>
  </p:handoutMasterIdLst>
  <p:sldIdLst>
    <p:sldId id="273" r:id="rId14"/>
    <p:sldId id="2147483557" r:id="rId15"/>
    <p:sldId id="2147471838" r:id="rId16"/>
    <p:sldId id="2147471837" r:id="rId17"/>
    <p:sldId id="2147480097" r:id="rId18"/>
    <p:sldId id="2147483646" r:id="rId19"/>
    <p:sldId id="258" r:id="rId20"/>
    <p:sldId id="259" r:id="rId21"/>
    <p:sldId id="265" r:id="rId22"/>
    <p:sldId id="13407" r:id="rId23"/>
    <p:sldId id="2147483567" r:id="rId24"/>
    <p:sldId id="2147483475" r:id="rId25"/>
    <p:sldId id="312" r:id="rId26"/>
    <p:sldId id="278" r:id="rId27"/>
    <p:sldId id="2147480245" r:id="rId28"/>
    <p:sldId id="2147480246" r:id="rId29"/>
    <p:sldId id="263" r:id="rId30"/>
    <p:sldId id="2147483647" r:id="rId31"/>
    <p:sldId id="281" r:id="rId32"/>
    <p:sldId id="341" r:id="rId33"/>
    <p:sldId id="342" r:id="rId34"/>
    <p:sldId id="289" r:id="rId35"/>
    <p:sldId id="2147470454" r:id="rId36"/>
    <p:sldId id="314" r:id="rId37"/>
    <p:sldId id="315" r:id="rId38"/>
    <p:sldId id="316" r:id="rId39"/>
    <p:sldId id="317" r:id="rId40"/>
    <p:sldId id="318" r:id="rId41"/>
    <p:sldId id="319" r:id="rId42"/>
    <p:sldId id="320" r:id="rId43"/>
    <p:sldId id="321" r:id="rId44"/>
    <p:sldId id="322" r:id="rId45"/>
    <p:sldId id="323" r:id="rId46"/>
    <p:sldId id="1365" r:id="rId47"/>
    <p:sldId id="325" r:id="rId48"/>
    <p:sldId id="326" r:id="rId49"/>
    <p:sldId id="327" r:id="rId50"/>
    <p:sldId id="2147470513" r:id="rId51"/>
    <p:sldId id="329" r:id="rId52"/>
    <p:sldId id="2147470404" r:id="rId53"/>
    <p:sldId id="331" r:id="rId54"/>
    <p:sldId id="332" r:id="rId55"/>
    <p:sldId id="256" r:id="rId56"/>
    <p:sldId id="275" r:id="rId57"/>
    <p:sldId id="257" r:id="rId58"/>
    <p:sldId id="290" r:id="rId59"/>
    <p:sldId id="293" r:id="rId60"/>
    <p:sldId id="294" r:id="rId61"/>
    <p:sldId id="279" r:id="rId62"/>
    <p:sldId id="333" r:id="rId63"/>
    <p:sldId id="343" r:id="rId64"/>
    <p:sldId id="336" r:id="rId65"/>
    <p:sldId id="276" r:id="rId66"/>
    <p:sldId id="280" r:id="rId67"/>
    <p:sldId id="282" r:id="rId68"/>
    <p:sldId id="283" r:id="rId69"/>
    <p:sldId id="284" r:id="rId70"/>
    <p:sldId id="285" r:id="rId71"/>
    <p:sldId id="286" r:id="rId72"/>
    <p:sldId id="287" r:id="rId73"/>
    <p:sldId id="288" r:id="rId74"/>
    <p:sldId id="291" r:id="rId75"/>
    <p:sldId id="292" r:id="rId76"/>
    <p:sldId id="295" r:id="rId77"/>
    <p:sldId id="296" r:id="rId78"/>
    <p:sldId id="297" r:id="rId79"/>
    <p:sldId id="298" r:id="rId80"/>
    <p:sldId id="299" r:id="rId81"/>
    <p:sldId id="300" r:id="rId82"/>
    <p:sldId id="301" r:id="rId83"/>
    <p:sldId id="302" r:id="rId84"/>
    <p:sldId id="303" r:id="rId85"/>
    <p:sldId id="304" r:id="rId86"/>
    <p:sldId id="305" r:id="rId87"/>
    <p:sldId id="306" r:id="rId88"/>
    <p:sldId id="311" r:id="rId89"/>
    <p:sldId id="337" r:id="rId90"/>
    <p:sldId id="338" r:id="rId91"/>
    <p:sldId id="339" r:id="rId92"/>
    <p:sldId id="340" r:id="rId93"/>
    <p:sldId id="260" r:id="rId94"/>
    <p:sldId id="277" r:id="rId95"/>
    <p:sldId id="2147470517" r:id="rId96"/>
    <p:sldId id="262" r:id="rId97"/>
    <p:sldId id="307" r:id="rId98"/>
    <p:sldId id="308" r:id="rId99"/>
    <p:sldId id="309" r:id="rId100"/>
    <p:sldId id="310" r:id="rId101"/>
    <p:sldId id="261" r:id="rId102"/>
    <p:sldId id="2147480144" r:id="rId103"/>
    <p:sldId id="272" r:id="rId104"/>
    <p:sldId id="274" r:id="rId105"/>
    <p:sldId id="267" r:id="rId106"/>
    <p:sldId id="268" r:id="rId107"/>
    <p:sldId id="271" r:id="rId108"/>
    <p:sldId id="269" r:id="rId109"/>
    <p:sldId id="270" r:id="rId110"/>
    <p:sldId id="264" r:id="rId111"/>
    <p:sldId id="266" r:id="rId112"/>
    <p:sldId id="2147480083" r:id="rId113"/>
  </p:sldIdLst>
  <p:sldSz cx="12192000" cy="6858000"/>
  <p:notesSz cx="7772400" cy="10058400"/>
  <p:custDataLst>
    <p:tags r:id="rId11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3333CC"/>
    <a:srgbClr val="C8986D"/>
    <a:srgbClr val="09179F"/>
    <a:srgbClr val="EEEEEE"/>
    <a:srgbClr val="002857"/>
    <a:srgbClr val="002253"/>
    <a:srgbClr val="001E47"/>
    <a:srgbClr val="070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1" autoAdjust="0"/>
    <p:restoredTop sz="96027" autoAdjust="0"/>
  </p:normalViewPr>
  <p:slideViewPr>
    <p:cSldViewPr>
      <p:cViewPr varScale="1">
        <p:scale>
          <a:sx n="171" d="100"/>
          <a:sy n="171" d="100"/>
        </p:scale>
        <p:origin x="408" y="176"/>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commentAuthors" Target="commentAuthor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dirty="0"/>
              <a:t>Grade 3 and higher adverse</a:t>
            </a:r>
            <a:r>
              <a:rPr lang="en-US" baseline="0" dirty="0"/>
              <a:t> events at least possibly related to study treatment</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Sheet1!$G$8</c:f>
              <c:strCache>
                <c:ptCount val="1"/>
                <c:pt idx="0">
                  <c:v>Percentage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Sheet1!$F$9:$F$11</c:f>
              <c:strCache>
                <c:ptCount val="3"/>
                <c:pt idx="0">
                  <c:v>Grade 3</c:v>
                </c:pt>
                <c:pt idx="1">
                  <c:v>Grade 4</c:v>
                </c:pt>
                <c:pt idx="2">
                  <c:v>Grade 5</c:v>
                </c:pt>
              </c:strCache>
            </c:strRef>
          </c:cat>
          <c:val>
            <c:numRef>
              <c:f>Sheet1!$G$9:$G$11</c:f>
              <c:numCache>
                <c:formatCode>0%</c:formatCode>
                <c:ptCount val="3"/>
                <c:pt idx="0" formatCode="0.00%">
                  <c:v>0.254</c:v>
                </c:pt>
                <c:pt idx="1">
                  <c:v>0.04</c:v>
                </c:pt>
                <c:pt idx="2" formatCode="0.00%">
                  <c:v>1.4E-2</c:v>
                </c:pt>
              </c:numCache>
            </c:numRef>
          </c:val>
          <c:extLst>
            <c:ext xmlns:c16="http://schemas.microsoft.com/office/drawing/2014/chart" uri="{C3380CC4-5D6E-409C-BE32-E72D297353CC}">
              <c16:uniqueId val="{00000000-42AF-6247-A553-F60077D08AA8}"/>
            </c:ext>
          </c:extLst>
        </c:ser>
        <c:dLbls>
          <c:showLegendKey val="0"/>
          <c:showVal val="0"/>
          <c:showCatName val="0"/>
          <c:showSerName val="0"/>
          <c:showPercent val="0"/>
          <c:showBubbleSize val="0"/>
        </c:dLbls>
        <c:gapWidth val="150"/>
        <c:shape val="box"/>
        <c:axId val="365932959"/>
        <c:axId val="543520799"/>
        <c:axId val="0"/>
      </c:bar3DChart>
      <c:catAx>
        <c:axId val="365932959"/>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43520799"/>
        <c:crosses val="autoZero"/>
        <c:auto val="1"/>
        <c:lblAlgn val="ctr"/>
        <c:lblOffset val="100"/>
        <c:noMultiLvlLbl val="0"/>
      </c:catAx>
      <c:valAx>
        <c:axId val="543520799"/>
        <c:scaling>
          <c:orientation val="minMax"/>
          <c:max val="0.25"/>
          <c:min val="0"/>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65932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8075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14C2D-6B8C-4AE1-DC58-78C0968C9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91403-C915-C293-4638-3D33431B5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39D29-C47E-4628-B111-564AEE1087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217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59BFD-4444-19AE-A181-CDBB2CAC6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17F5A-356E-E13A-6CC4-DA28FEFE2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AA70E-001E-BB62-D2A6-D27CECCB7F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795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2189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 Consider white background for the </a:t>
            </a:r>
            <a:r>
              <a:rPr lang="en-US" dirty="0" err="1"/>
              <a:t>fraph</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047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VEGF effect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710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433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of the tumor immune cycle that we made for an IO resistance review about 2 years ago. In the outermost ring we have thoughts about different treatment strategies that may improve each of the steps of immune-mediated tumor killing.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purposes of this talk I will discuss two phase 1 studies, one with a Bi-specific T-cell engager and one with a CART cell which were both reported within the past 6 months.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98E99-6D82-4B4C-A928-7CB7E1996C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1686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CEF4A-7993-23EE-103A-523E63D9D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24E-0AE2-0A65-74E8-039C2667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0E7F9-C120-114B-237B-4C4525D03C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5991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7340D-BCAE-1B26-746D-102E997C9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DAB71-17C0-9B6C-C21E-B7286EFB1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82879-4D34-CA36-BF5B-B9E1162E5E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22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E2449-E67F-F4AB-6D37-F668FCEE3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846EF-4D06-0163-6144-2E704D684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1F176-4266-CCA8-40E4-4B5D8B543D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38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9711E-5B13-5F63-7915-E9277415C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66276-4C8C-2C11-E978-6272EFC19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B9738-3423-5647-FB1A-390566F9B1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447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2E56D-CF59-812B-328F-029A8C4B2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6496C-97FF-B99B-ADB2-6D8334AE8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4A85D-7FC1-CF43-962A-2BEC75F479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8049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49F9-D9BA-CF94-6AD9-780B0DC8C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DDB01-2E41-B425-8BDF-4660498C0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2BBA8-E57F-5EDC-F7EB-26B6A89A49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4585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107D-A62F-472F-D5BC-30D6078E0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260B7-36B8-0ED0-FC7F-F9C088A60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C9506-4ABE-3B1E-1F70-7DCCF9C83D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208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41CB-F718-A49E-E009-C61FA1945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D5982-B5F3-33F7-9AF5-962D477E0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AC850-F138-5B53-1A14-3E130ABFD5E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623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2188-9FDC-FA10-2EF3-219B31F66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581F6-AB8C-1A3A-3EB3-91283DA87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E1883-F1E9-3D06-B273-5283295A28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4894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79A4A984-AF1A-4E8E-BC33-8D28F381588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59</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76027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79A4A984-AF1A-4E8E-BC33-8D28F381588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60</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22041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06FED-1313-4B82-837A-F37709076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E3F5A-0F78-5A1D-CFAC-0D12CA5DB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75AD0-0C6E-F33F-2946-6DA3BA9374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498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8FAF5-49B7-2D60-50F4-9CA5A656C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34C2B-0858-8DE6-EA52-C06DDDD69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ADD04-943F-790B-8F62-41709119DB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99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DCF56-CA32-41CA-FA9D-2D7D8016D0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3207E48-0826-B8B4-A3A7-E107E1016A3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1335015-0227-9D55-BF08-805932801F0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C2DC35A-FDF4-37A5-1C16-80E46A8059F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28515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A66A-CC54-FC9E-4541-8A31A8637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640E5-48C6-FC37-579F-67A2EF4D3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7D9C6-9B8C-7EA3-D0ED-D44FFE9E3D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291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E0DBB-8034-D687-9A6A-6D6C9374B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59412-3FEC-609E-2C18-9CF2E2A7C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890FD-536E-D7F5-6E7D-54B62D723F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326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C83F-878F-80E7-249A-D68B93FE2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6C95D-F875-E9E8-0D8C-C6875770A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DF9A4-A5E5-B208-D22C-0FDF6BE283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842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240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F30D-6028-E484-F008-772AB5C65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399B8-9189-0096-C737-BA93394C5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9EEE0-158B-7544-3B90-720E4CC225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1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302641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0934351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426014363"/>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50746"/>
            <a:ext cx="10972800" cy="718929"/>
          </a:xfrm>
        </p:spPr>
        <p:txBody>
          <a:bodyPr>
            <a:normAutofit/>
          </a:bodyPr>
          <a:lstStyle>
            <a:lvl1pPr>
              <a:defRPr sz="3000"/>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203387"/>
            <a:ext cx="10972800" cy="458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ext Placeholder 8">
            <a:extLst>
              <a:ext uri="{FF2B5EF4-FFF2-40B4-BE49-F238E27FC236}">
                <a16:creationId xmlns:a16="http://schemas.microsoft.com/office/drawing/2014/main" id="{FE352683-71C9-8662-92A2-09F24BD0D06C}"/>
              </a:ext>
            </a:extLst>
          </p:cNvPr>
          <p:cNvSpPr>
            <a:spLocks noGrp="1"/>
          </p:cNvSpPr>
          <p:nvPr>
            <p:ph type="body" sz="quarter" idx="14" hasCustomPrompt="1"/>
          </p:nvPr>
        </p:nvSpPr>
        <p:spPr>
          <a:xfrm>
            <a:off x="640080" y="5852159"/>
            <a:ext cx="10972800" cy="358616"/>
          </a:xfrm>
        </p:spPr>
        <p:txBody>
          <a:bodyPr>
            <a:noAutofit/>
          </a:bodyPr>
          <a:lstStyle>
            <a:lvl1pPr marL="0" indent="0">
              <a:spcBef>
                <a:spcPts val="0"/>
              </a:spcBef>
              <a:buFontTx/>
              <a:buNone/>
              <a:defRPr sz="8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Footnote</a:t>
            </a:r>
          </a:p>
        </p:txBody>
      </p:sp>
    </p:spTree>
    <p:extLst>
      <p:ext uri="{BB962C8B-B14F-4D97-AF65-F5344CB8AC3E}">
        <p14:creationId xmlns:p14="http://schemas.microsoft.com/office/powerpoint/2010/main" val="1512329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66076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43984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07511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2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7561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442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14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9982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92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759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2146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94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82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47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15448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50400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0329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5790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308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45033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4959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329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9254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1339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63805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70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7578-8217-3610-BDB4-EF3DF9BB4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F32AC-B6FB-9835-D8B8-4FD3B5F889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FEF3D8-7A5B-20EC-62A4-5CC3A0450CC0}"/>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2E25E9F9-2B47-B9C2-AA24-286B17279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35126A-AA71-2F55-0839-6A02FB71415B}"/>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2635573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1FFE-9252-561C-429B-3ABBF8CE8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2D72E-0550-D513-D5C3-F5533B7FE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AB167-0772-A3F7-31FE-B543083B7299}"/>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4D55BB41-1482-6661-0035-2947A072B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A7AD4-95D4-5138-E004-FF3164BCB5EF}"/>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18433996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234E-CDBE-5A49-E529-174EBF3B72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394D2-4CE8-2915-1DA7-E9180655A1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4D16E2-75A8-0BD7-EAAE-5D20374E54DD}"/>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0AC8D523-9117-4447-135E-DA223CA6C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C1A08-670D-DDEF-370E-9C4455842462}"/>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3569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18B9-4884-795A-31DD-09F3CB3A3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7732B-B88F-FA16-DE53-53E65ED5A8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137C0-D3AF-7C76-6D43-5E4AE59C5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CBBD8-C9FA-9A40-6CF9-968F3BA5F23A}"/>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6" name="Footer Placeholder 5">
            <a:extLst>
              <a:ext uri="{FF2B5EF4-FFF2-40B4-BE49-F238E27FC236}">
                <a16:creationId xmlns:a16="http://schemas.microsoft.com/office/drawing/2014/main" id="{2F955C4D-3146-4FD6-F81D-A11257E51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AF9E8-2A98-3AEC-0BE8-1F6D12946B00}"/>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3980028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AC5-5B76-91D6-AB28-2C3C6B963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603C82-DCB7-3262-D35E-61557FD85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FCFBC-C954-894E-C7DB-30E61057ED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BA630D-03BD-34B9-40AB-1A44E05AE4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B3ABB-7521-1C68-8928-BC1A167C6F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F1B71F-4E42-28AF-64B4-D0DBF54B363E}"/>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8" name="Footer Placeholder 7">
            <a:extLst>
              <a:ext uri="{FF2B5EF4-FFF2-40B4-BE49-F238E27FC236}">
                <a16:creationId xmlns:a16="http://schemas.microsoft.com/office/drawing/2014/main" id="{2FB67AA3-3322-B12F-D300-31182EA5D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79AE40-7114-C6C2-B700-619DD21CF6D0}"/>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227416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6CB2-0911-C30C-D65B-6E6886F5C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559C11-BA24-11B8-6647-A2AFA086E48A}"/>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4" name="Footer Placeholder 3">
            <a:extLst>
              <a:ext uri="{FF2B5EF4-FFF2-40B4-BE49-F238E27FC236}">
                <a16:creationId xmlns:a16="http://schemas.microsoft.com/office/drawing/2014/main" id="{59CDF3F3-6E8F-A45F-FCDD-F401C60C0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0B89F-E65B-43D4-CF2B-BDEE5DE9C7A3}"/>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10293629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32366-662A-E90C-4E60-996B626F0B2A}"/>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3" name="Footer Placeholder 2">
            <a:extLst>
              <a:ext uri="{FF2B5EF4-FFF2-40B4-BE49-F238E27FC236}">
                <a16:creationId xmlns:a16="http://schemas.microsoft.com/office/drawing/2014/main" id="{9D492CD7-5ADC-52D2-F4C7-A406012170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E1C637-73FC-14DE-AEA1-6AEEF92AFA21}"/>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1396229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0297-772B-703F-6BC7-36F9324A35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DEAC0-DFC1-0069-FA46-F655904BA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B489A6-A804-A5C3-75EA-41071478D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27394-977C-E9DB-4232-8C124FB95B3C}"/>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6" name="Footer Placeholder 5">
            <a:extLst>
              <a:ext uri="{FF2B5EF4-FFF2-40B4-BE49-F238E27FC236}">
                <a16:creationId xmlns:a16="http://schemas.microsoft.com/office/drawing/2014/main" id="{C49A4ECB-109C-B5A2-5BF8-A8D285D5B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23750-DBDE-20F1-9478-1E932D56CF4D}"/>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2555255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95FD-3DC0-9279-C718-2DD078166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D609CC-4387-20A4-87A4-61B4F0585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98368-E2C6-C886-2235-0CAFAB85E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513F1-EBC6-D554-ADD2-29AFD2FD35FC}"/>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6" name="Footer Placeholder 5">
            <a:extLst>
              <a:ext uri="{FF2B5EF4-FFF2-40B4-BE49-F238E27FC236}">
                <a16:creationId xmlns:a16="http://schemas.microsoft.com/office/drawing/2014/main" id="{46451104-29FF-57F2-4030-E3FEB73C9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47D2B-410B-BB8C-F5C8-2E33D627A3A2}"/>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11897784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F87C-EEAA-2BF4-9EC9-46185C2DAA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D94A2-BF3C-6C55-0E02-E80FD324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DF3A1-0E1E-E8BC-AA65-81E669D5459E}"/>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1AD388F5-08FB-F462-7EFF-E42E8372E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CA244-3DD9-0568-D566-A30F3CD46696}"/>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3639845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4C0DA7-5FCC-0D9B-9AFC-56977075E6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F5338-D3D9-E7D4-791D-86749C099A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C06F-14D8-565A-8A43-82E99ED14AD2}"/>
              </a:ext>
            </a:extLst>
          </p:cNvPr>
          <p:cNvSpPr>
            <a:spLocks noGrp="1"/>
          </p:cNvSpPr>
          <p:nvPr>
            <p:ph type="dt" sz="half" idx="10"/>
          </p:nvPr>
        </p:nvSpPr>
        <p:spPr/>
        <p:txBody>
          <a:body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70038DD7-F634-D183-5EEB-51AEC8AFA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37B37-9A72-3889-FAB5-ED4DCE928C8A}"/>
              </a:ext>
            </a:extLst>
          </p:cNvPr>
          <p:cNvSpPr>
            <a:spLocks noGrp="1"/>
          </p:cNvSpPr>
          <p:nvPr>
            <p:ph type="sldNum" sz="quarter" idx="12"/>
          </p:nvPr>
        </p:nvSpPr>
        <p:spPr/>
        <p:txBody>
          <a:bodyPr/>
          <a:lstStyle/>
          <a:p>
            <a:fld id="{019C2E2C-D7BB-784D-9D8E-26C2E931ED99}" type="slidenum">
              <a:rPr lang="en-US" smtClean="0"/>
              <a:t>‹#›</a:t>
            </a:fld>
            <a:endParaRPr lang="en-US"/>
          </a:p>
        </p:txBody>
      </p:sp>
    </p:spTree>
    <p:extLst>
      <p:ext uri="{BB962C8B-B14F-4D97-AF65-F5344CB8AC3E}">
        <p14:creationId xmlns:p14="http://schemas.microsoft.com/office/powerpoint/2010/main" val="1552129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0279495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6311803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46123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8927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8593255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3317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796822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4379291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0851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022748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08143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2977958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109448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3284273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2E0B986-EE7B-424C-B09E-AFC2395D9772}" type="datetimeFigureOut">
              <a:rPr lang="fr-FR" smtClean="0"/>
              <a:t>01/06/2025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225502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E0B986-EE7B-424C-B09E-AFC2395D9772}" type="datetimeFigureOut">
              <a:rPr lang="fr-FR" smtClean="0"/>
              <a:t>01/06/2025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1255800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2E0B986-EE7B-424C-B09E-AFC2395D9772}" type="datetimeFigureOut">
              <a:rPr lang="fr-FR" smtClean="0"/>
              <a:t>01/06/2025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398319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E0B986-EE7B-424C-B09E-AFC2395D9772}" type="datetimeFigureOut">
              <a:rPr lang="fr-FR" smtClean="0"/>
              <a:t>01/06/2025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115263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E0B986-EE7B-424C-B09E-AFC2395D9772}" type="datetimeFigureOut">
              <a:rPr lang="fr-FR" smtClean="0"/>
              <a:t>01/06/2025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181820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E0B986-EE7B-424C-B09E-AFC2395D9772}" type="datetimeFigureOut">
              <a:rPr lang="fr-FR" smtClean="0"/>
              <a:t>01/06/2025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73977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55186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8CF2F7-176D-4B06-8C3A-1C4EE68160F2}" type="slidenum">
              <a:rPr lang="fr-FR" smtClean="0"/>
              <a:t>‹#›</a:t>
            </a:fld>
            <a:endParaRPr lang="fr-FR"/>
          </a:p>
        </p:txBody>
      </p:sp>
    </p:spTree>
    <p:extLst>
      <p:ext uri="{BB962C8B-B14F-4D97-AF65-F5344CB8AC3E}">
        <p14:creationId xmlns:p14="http://schemas.microsoft.com/office/powerpoint/2010/main" val="412379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3" baseline="0">
                <a:solidFill>
                  <a:srgbClr val="7A216E"/>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7A216E"/>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7A216E"/>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65ABB6"/>
                </a:solidFill>
                <a:effectLst/>
                <a:latin typeface="Arial Narrow" panose="020B0606020202030204" pitchFamily="34" charset="0"/>
              </a:rPr>
              <a:t>Content of this presentation is copyright</a:t>
            </a:r>
            <a:r>
              <a:rPr lang="en-CH" sz="1200" b="0" i="0" dirty="0">
                <a:solidFill>
                  <a:srgbClr val="65ABB6"/>
                </a:solidFill>
                <a:effectLst/>
                <a:latin typeface="Arial Narrow" panose="020B0606020202030204" pitchFamily="34" charset="0"/>
              </a:rPr>
              <a:t> </a:t>
            </a:r>
            <a:r>
              <a:rPr lang="en-US" sz="1200" b="0" i="0" dirty="0">
                <a:solidFill>
                  <a:srgbClr val="65ABB6"/>
                </a:solidFill>
                <a:effectLst/>
                <a:latin typeface="Arial Narrow" panose="020B0606020202030204" pitchFamily="34" charset="0"/>
              </a:rPr>
              <a:t>and responsibility of the author. Permission is required for re-use</a:t>
            </a:r>
            <a:r>
              <a:rPr lang="en-CH" sz="1200" b="0" i="0" dirty="0">
                <a:solidFill>
                  <a:srgbClr val="65ABB6"/>
                </a:solidFill>
                <a:effectLst/>
                <a:latin typeface="Arial Narrow" panose="020B0606020202030204" pitchFamily="34" charset="0"/>
              </a:rPr>
              <a:t>.</a:t>
            </a:r>
            <a:endParaRPr lang="en-US" sz="1200" b="0" i="0" dirty="0">
              <a:solidFill>
                <a:srgbClr val="65ABB6"/>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65ABB6"/>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 name="Image 1">
            <a:extLst>
              <a:ext uri="{FF2B5EF4-FFF2-40B4-BE49-F238E27FC236}">
                <a16:creationId xmlns:a16="http://schemas.microsoft.com/office/drawing/2014/main" id="{1D3DBB02-F6AC-8FE4-7CB4-6ABA935EA9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167" y="6309007"/>
            <a:ext cx="4254275" cy="212013"/>
          </a:xfrm>
          <a:prstGeom prst="rect">
            <a:avLst/>
          </a:prstGeom>
        </p:spPr>
      </p:pic>
    </p:spTree>
    <p:extLst>
      <p:ext uri="{BB962C8B-B14F-4D97-AF65-F5344CB8AC3E}">
        <p14:creationId xmlns:p14="http://schemas.microsoft.com/office/powerpoint/2010/main" val="2036022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6568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0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325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29409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8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5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687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73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1349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214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768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23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205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20012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30652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81778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12492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00475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49856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813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90617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52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63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3808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15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92096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42837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026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4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986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629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43468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7646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6062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491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1 (with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237921"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237921"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sp>
        <p:nvSpPr>
          <p:cNvPr id="4" name="Picture Placeholder 14">
            <a:extLst>
              <a:ext uri="{FF2B5EF4-FFF2-40B4-BE49-F238E27FC236}">
                <a16:creationId xmlns:a16="http://schemas.microsoft.com/office/drawing/2014/main" id="{F026711D-C3FB-B9E1-0F0F-8FA25A3A4232}"/>
              </a:ext>
            </a:extLst>
          </p:cNvPr>
          <p:cNvSpPr>
            <a:spLocks noGrp="1"/>
          </p:cNvSpPr>
          <p:nvPr>
            <p:ph type="pic" sz="quarter" idx="16" hasCustomPrompt="1"/>
          </p:nvPr>
        </p:nvSpPr>
        <p:spPr>
          <a:xfrm>
            <a:off x="6096000" y="0"/>
            <a:ext cx="6095999" cy="6858000"/>
          </a:xfrm>
          <a:prstGeom prst="rect">
            <a:avLst/>
          </a:prstGeom>
        </p:spPr>
        <p:txBody>
          <a:bodyPr anchor="ctr"/>
          <a:lstStyle>
            <a:lvl1pPr marL="0" indent="0" algn="ctr">
              <a:buNone/>
              <a:defRPr sz="1800" b="0" i="0">
                <a:solidFill>
                  <a:schemeClr val="bg1"/>
                </a:solidFill>
                <a:latin typeface="Basis Grotesque" panose="02000503030000020004" pitchFamily="2" charset="77"/>
              </a:defRPr>
            </a:lvl1pPr>
          </a:lstStyle>
          <a:p>
            <a:r>
              <a:rPr lang="en-US" dirty="0"/>
              <a:t>Add image or graphic (on white background)</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1352639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2 (no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19" y="983941"/>
            <a:ext cx="11022058"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19" y="6073441"/>
            <a:ext cx="11022057"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2329338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500680"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Thank You!</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500680" cy="398079"/>
          </a:xfrm>
          <a:prstGeom prst="rect">
            <a:avLst/>
          </a:prstGeom>
        </p:spPr>
        <p:txBody>
          <a:bodyPr lIns="0" tIns="0" rIns="0" bIns="0" anchor="b" anchorCtr="0"/>
          <a:lstStyle>
            <a:lvl1pPr marL="0" indent="0">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For questions or inquiries, please contact </a:t>
            </a:r>
            <a:br>
              <a:rPr lang="en-US" dirty="0"/>
            </a:br>
            <a:r>
              <a:rPr lang="en-US" dirty="0" err="1"/>
              <a:t>NameLastname@oneoncology.com</a:t>
            </a:r>
            <a:endParaRPr lang="en-US" dirty="0"/>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717045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3416683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98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65505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563034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919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10332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1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92593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322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22326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9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37013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1254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8470578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50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01424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65073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273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881874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372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447765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582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4649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923070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133193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289349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398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6697744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3688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259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606495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7385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3395852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9578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5364709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0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theme" Target="../theme/theme10.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1.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image" Target="../media/image1.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1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theme" Target="../theme/theme13.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image" Target="../media/image11.jpeg"/><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image" Target="../media/image9.png"/><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D50A7-CE1A-A4ED-6887-E71A998BDB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F7679-CB6D-37F0-175A-969C98BF9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A608A-CECF-F33F-AB58-7B7C1B304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00307C-2A44-F84A-8B75-BC9BDA75366A}" type="datetimeFigureOut">
              <a:rPr lang="en-US" smtClean="0"/>
              <a:t>6/1/25</a:t>
            </a:fld>
            <a:endParaRPr lang="en-US"/>
          </a:p>
        </p:txBody>
      </p:sp>
      <p:sp>
        <p:nvSpPr>
          <p:cNvPr id="5" name="Footer Placeholder 4">
            <a:extLst>
              <a:ext uri="{FF2B5EF4-FFF2-40B4-BE49-F238E27FC236}">
                <a16:creationId xmlns:a16="http://schemas.microsoft.com/office/drawing/2014/main" id="{AA1698D4-0302-321B-F877-4AB326F81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021EA9-C40D-6746-4CBF-C589121B1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9C2E2C-D7BB-784D-9D8E-26C2E931ED99}" type="slidenum">
              <a:rPr lang="en-US" smtClean="0"/>
              <a:t>‹#›</a:t>
            </a:fld>
            <a:endParaRPr lang="en-US"/>
          </a:p>
        </p:txBody>
      </p:sp>
    </p:spTree>
    <p:extLst>
      <p:ext uri="{BB962C8B-B14F-4D97-AF65-F5344CB8AC3E}">
        <p14:creationId xmlns:p14="http://schemas.microsoft.com/office/powerpoint/2010/main" val="3129729167"/>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 id="2147485688" r:id="rId12"/>
    <p:sldLayoutId id="2147485689" r:id="rId13"/>
    <p:sldLayoutId id="2147485690" r:id="rId14"/>
    <p:sldLayoutId id="2147485691" r:id="rId15"/>
    <p:sldLayoutId id="2147485692" r:id="rId16"/>
    <p:sldLayoutId id="2147485693" r:id="rId17"/>
    <p:sldLayoutId id="2147485694" r:id="rId18"/>
    <p:sldLayoutId id="2147485695" r:id="rId19"/>
    <p:sldLayoutId id="2147485696" r:id="rId20"/>
    <p:sldLayoutId id="2147485697" r:id="rId21"/>
    <p:sldLayoutId id="214748569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0B986-EE7B-424C-B09E-AFC2395D9772}" type="datetimeFigureOut">
              <a:rPr lang="fr-FR" smtClean="0"/>
              <a:t>01/06/2025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CF2F7-176D-4B06-8C3A-1C4EE68160F2}" type="slidenum">
              <a:rPr lang="fr-FR" smtClean="0"/>
              <a:t>‹#›</a:t>
            </a:fld>
            <a:endParaRPr lang="fr-FR"/>
          </a:p>
        </p:txBody>
      </p:sp>
    </p:spTree>
    <p:extLst>
      <p:ext uri="{BB962C8B-B14F-4D97-AF65-F5344CB8AC3E}">
        <p14:creationId xmlns:p14="http://schemas.microsoft.com/office/powerpoint/2010/main" val="64732260"/>
      </p:ext>
    </p:extLst>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703" r:id="rId4"/>
    <p:sldLayoutId id="2147485704" r:id="rId5"/>
    <p:sldLayoutId id="2147485705" r:id="rId6"/>
    <p:sldLayoutId id="2147485706" r:id="rId7"/>
    <p:sldLayoutId id="2147485707" r:id="rId8"/>
    <p:sldLayoutId id="2147485708" r:id="rId9"/>
    <p:sldLayoutId id="2147485709" r:id="rId10"/>
    <p:sldLayoutId id="2147485710" r:id="rId11"/>
    <p:sldLayoutId id="214748571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29322547"/>
      </p:ext>
    </p:extLst>
  </p:cSld>
  <p:clrMap bg1="lt1" tx1="dk1" bg2="lt2" tx2="dk2" accent1="accent1" accent2="accent2" accent3="accent3" accent4="accent4" accent5="accent5" accent6="accent6" hlink="hlink" folHlink="folHlink"/>
  <p:sldLayoutIdLst>
    <p:sldLayoutId id="2147485713" r:id="rId1"/>
    <p:sldLayoutId id="2147485714" r:id="rId2"/>
    <p:sldLayoutId id="2147485715" r:id="rId3"/>
    <p:sldLayoutId id="2147485716" r:id="rId4"/>
    <p:sldLayoutId id="2147485717" r:id="rId5"/>
    <p:sldLayoutId id="2147485718" r:id="rId6"/>
    <p:sldLayoutId id="2147485719" r:id="rId7"/>
    <p:sldLayoutId id="2147485720" r:id="rId8"/>
    <p:sldLayoutId id="2147485721" r:id="rId9"/>
    <p:sldLayoutId id="2147485722" r:id="rId10"/>
    <p:sldLayoutId id="2147485723" r:id="rId11"/>
    <p:sldLayoutId id="2147485724" r:id="rId12"/>
    <p:sldLayoutId id="2147485725" r:id="rId13"/>
    <p:sldLayoutId id="2147485726" r:id="rId14"/>
    <p:sldLayoutId id="2147485727" r:id="rId15"/>
    <p:sldLayoutId id="2147485728" r:id="rId16"/>
    <p:sldLayoutId id="2147485729" r:id="rId17"/>
    <p:sldLayoutId id="2147485730"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14437244"/>
      </p:ext>
    </p:extLst>
  </p:cSld>
  <p:clrMap bg1="lt1" tx1="dk1" bg2="lt2" tx2="dk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 id="2147485743" r:id="rId12"/>
    <p:sldLayoutId id="2147485744" r:id="rId13"/>
    <p:sldLayoutId id="2147485745" r:id="rId14"/>
    <p:sldLayoutId id="2147485746" r:id="rId15"/>
    <p:sldLayoutId id="2147485747" r:id="rId16"/>
    <p:sldLayoutId id="21474857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84796"/>
      </p:ext>
    </p:extLst>
  </p:cSld>
  <p:clrMap bg1="lt1" tx1="dk1" bg2="lt2" tx2="dk2" accent1="accent1" accent2="accent2" accent3="accent3" accent4="accent4" accent5="accent5" accent6="accent6" hlink="hlink" folHlink="folHlink"/>
  <p:sldLayoutIdLst>
    <p:sldLayoutId id="2147485542" r:id="rId1"/>
    <p:sldLayoutId id="2147485543" r:id="rId2"/>
    <p:sldLayoutId id="2147485544"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304407"/>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 id="21474855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90007"/>
      </p:ext>
    </p:extLst>
  </p:cSld>
  <p:clrMap bg1="dk2" tx1="lt1" bg2="dk1" tx2="lt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829727"/>
      </p:ext>
    </p:extLst>
  </p:cSld>
  <p:clrMap bg1="dk2" tx1="lt1" bg2="dk1" tx2="lt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585566608"/>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86607391"/>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 id="2147485667" r:id="rId16"/>
    <p:sldLayoutId id="2147485668" r:id="rId17"/>
    <p:sldLayoutId id="2147485669" r:id="rId18"/>
    <p:sldLayoutId id="2147485670" r:id="rId19"/>
    <p:sldLayoutId id="2147485671" r:id="rId20"/>
    <p:sldLayoutId id="2147485672" r:id="rId21"/>
    <p:sldLayoutId id="2147485673" r:id="rId22"/>
    <p:sldLayoutId id="2147485674" r:id="rId23"/>
    <p:sldLayoutId id="2147485675"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1.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Layout" Target="../slideLayouts/slideLayout14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4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47.xml"/><Relationship Id="rId5" Type="http://schemas.openxmlformats.org/officeDocument/2006/relationships/image" Target="../media/image24.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48.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0.xml"/><Relationship Id="rId6" Type="http://schemas.openxmlformats.org/officeDocument/2006/relationships/image" Target="../media/image24.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35.xml"/><Relationship Id="rId6" Type="http://schemas.openxmlformats.org/officeDocument/2006/relationships/image" Target="../media/image43.png"/><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42.png"/><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35.xml"/><Relationship Id="rId6" Type="http://schemas.openxmlformats.org/officeDocument/2006/relationships/image" Target="../media/image24.png"/><Relationship Id="rId5" Type="http://schemas.microsoft.com/office/2007/relationships/hdphoto" Target="../media/hdphoto10.wdp"/><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1.xml"/><Relationship Id="rId6" Type="http://schemas.openxmlformats.org/officeDocument/2006/relationships/image" Target="../media/image24.png"/><Relationship Id="rId5" Type="http://schemas.microsoft.com/office/2007/relationships/hdphoto" Target="../media/hdphoto11.wdp"/><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5.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5.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5.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3.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8.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8.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8.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8.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8.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8.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8.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8.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8.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8.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8.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Renal Cell Carcinoma</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36247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59456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04791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14908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Laurence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Albiges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Tree>
    <p:custDataLst>
      <p:tags r:id="rId1"/>
    </p:custDataLst>
    <p:extLst>
      <p:ext uri="{BB962C8B-B14F-4D97-AF65-F5344CB8AC3E}">
        <p14:creationId xmlns:p14="http://schemas.microsoft.com/office/powerpoint/2010/main" val="79730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educational grants from Aveo Pharmaceuticals and Exelixis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636912"/>
            <a:ext cx="10358967" cy="1143000"/>
          </a:xfrm>
        </p:spPr>
        <p:txBody>
          <a:bodyPr/>
          <a:lstStyle/>
          <a:p>
            <a:r>
              <a:rPr lang="en-US" sz="3600" i="1" dirty="0"/>
              <a:t>Thank you for joining us!</a:t>
            </a:r>
            <a:br>
              <a:rPr lang="en-US" sz="3600" i="1" dirty="0"/>
            </a:br>
            <a:r>
              <a:rPr lang="en-US" sz="3600" i="1" dirty="0"/>
              <a:t> </a:t>
            </a:r>
            <a:br>
              <a:rPr lang="en-US" sz="3600" i="1" dirty="0"/>
            </a:br>
            <a:r>
              <a:rPr lang="en-US" sz="3600" i="1" dirty="0"/>
              <a:t>Please take a moment to complete the survey currently up on Zoom. Your feedback</a:t>
            </a:r>
            <a:br>
              <a:rPr lang="en-US" sz="3600" i="1" dirty="0"/>
            </a:br>
            <a:r>
              <a:rPr lang="en-US" sz="3600" i="1" dirty="0"/>
              <a:t> is very important to us. The survey will remain open for 5 minutes after the meeting ends.</a:t>
            </a:r>
            <a:br>
              <a:rPr lang="en-US" sz="3600" i="1" dirty="0"/>
            </a:br>
            <a:r>
              <a:rPr lang="en-US" sz="3600" i="1" dirty="0"/>
              <a:t> </a:t>
            </a:r>
            <a:br>
              <a:rPr lang="en-US" sz="3600" i="1" dirty="0"/>
            </a:br>
            <a:r>
              <a:rPr lang="en-US" sz="3600" i="1" dirty="0"/>
              <a:t>Information on how to obtain CME</a:t>
            </a:r>
            <a:br>
              <a:rPr lang="en-US" sz="3600" i="1" dirty="0"/>
            </a:br>
            <a:r>
              <a:rPr lang="en-US" sz="3600" i="1" dirty="0"/>
              <a:t>credit is provided in the Zoom chat room.</a:t>
            </a:r>
            <a:br>
              <a:rPr lang="en-US" sz="3600" i="1" dirty="0"/>
            </a:br>
            <a:r>
              <a:rPr lang="en-US" sz="3600" i="1" dirty="0"/>
              <a:t>Attendees will also receive an email in</a:t>
            </a:r>
            <a:br>
              <a:rPr lang="en-US" sz="3600" i="1" dirty="0"/>
            </a:br>
            <a:r>
              <a:rPr lang="en-US" sz="3600" i="1" dirty="0"/>
              <a:t>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1"/>
                </a:solidFill>
              </a:rPr>
              <a:t>Adjuvant Immunotherapy </a:t>
            </a:r>
            <a:r>
              <a:rPr lang="en-US" dirty="0"/>
              <a:t>for Localized Renal Cell Carcinoma (RCC)</a:t>
            </a:r>
            <a:r>
              <a:rPr lang="en-US" sz="2800" dirty="0"/>
              <a:t> </a:t>
            </a:r>
            <a:endParaRPr lang="en-US" sz="2800" dirty="0">
              <a:solidFill>
                <a:schemeClr val="tx1"/>
              </a:solidFill>
            </a:endParaRPr>
          </a:p>
          <a:p>
            <a:pPr marL="98425" indent="0">
              <a:lnSpc>
                <a:spcPct val="100000"/>
              </a:lnSpc>
              <a:spcBef>
                <a:spcPts val="2400"/>
              </a:spcBef>
              <a:spcAft>
                <a:spcPts val="0"/>
              </a:spcAft>
              <a:buNone/>
            </a:pPr>
            <a:r>
              <a:rPr lang="en-US" sz="2800" dirty="0">
                <a:solidFill>
                  <a:schemeClr val="accent2"/>
                </a:solidFill>
              </a:rPr>
              <a:t>Module 1: </a:t>
            </a:r>
            <a:r>
              <a:rPr lang="en-US" sz="2800" dirty="0"/>
              <a:t>Metastatic Clear Cell RCC — Faculty Presentation</a:t>
            </a:r>
          </a:p>
          <a:p>
            <a:pPr marL="98425" indent="0">
              <a:lnSpc>
                <a:spcPct val="100000"/>
              </a:lnSpc>
              <a:spcBef>
                <a:spcPts val="2400"/>
              </a:spcBef>
              <a:spcAft>
                <a:spcPts val="0"/>
              </a:spcAft>
              <a:buNone/>
            </a:pPr>
            <a:r>
              <a:rPr lang="en-US" sz="2800" dirty="0">
                <a:solidFill>
                  <a:schemeClr val="accent2"/>
                </a:solidFill>
              </a:rPr>
              <a:t>Module 2: </a:t>
            </a:r>
            <a:r>
              <a:rPr lang="en-US" sz="2800" dirty="0"/>
              <a:t>Metastatic Clear Cell RCC — Survey Questions</a:t>
            </a:r>
          </a:p>
          <a:p>
            <a:pPr marL="98425" indent="0">
              <a:lnSpc>
                <a:spcPct val="100000"/>
              </a:lnSpc>
              <a:spcBef>
                <a:spcPts val="2400"/>
              </a:spcBef>
              <a:spcAft>
                <a:spcPts val="0"/>
              </a:spcAft>
              <a:buNone/>
            </a:pPr>
            <a:r>
              <a:rPr lang="en-US" sz="2800" dirty="0">
                <a:solidFill>
                  <a:srgbClr val="3333CC"/>
                </a:solidFill>
              </a:rPr>
              <a:t>Module 3: </a:t>
            </a:r>
            <a:r>
              <a:rPr lang="en-US" sz="2800" dirty="0"/>
              <a:t>Non-Clear Cell RCC — Faculty Presentation</a:t>
            </a:r>
          </a:p>
          <a:p>
            <a:pPr marL="98425" indent="0">
              <a:lnSpc>
                <a:spcPct val="100000"/>
              </a:lnSpc>
              <a:spcBef>
                <a:spcPts val="2400"/>
              </a:spcBef>
              <a:spcAft>
                <a:spcPts val="0"/>
              </a:spcAft>
              <a:buNone/>
            </a:pPr>
            <a:r>
              <a:rPr lang="en-US" sz="2800" dirty="0">
                <a:solidFill>
                  <a:schemeClr val="accent2"/>
                </a:solidFill>
              </a:rPr>
              <a:t>Module 4: </a:t>
            </a:r>
            <a:r>
              <a:rPr lang="en-US" sz="2800" dirty="0"/>
              <a:t>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649E-2F1B-8245-C170-4027871D79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59C17CA-087E-CC3C-8988-8841CF8A05F0}"/>
              </a:ext>
            </a:extLst>
          </p:cNvPr>
          <p:cNvSpPr/>
          <p:nvPr/>
        </p:nvSpPr>
        <p:spPr bwMode="auto">
          <a:xfrm>
            <a:off x="767408" y="1484784"/>
            <a:ext cx="10801200" cy="93610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8323C6F7-AE40-0F2D-93CA-F3E0C309679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E1F32BD-8715-F9DC-7E63-843314C03444}"/>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chemeClr val="bg1"/>
                </a:solidFill>
              </a:rPr>
              <a:t>Introduction: Adjuvant Immunotherapy for Localized Renal Cell Carcinoma (RCC) </a:t>
            </a:r>
          </a:p>
          <a:p>
            <a:pPr marL="98425" indent="0">
              <a:lnSpc>
                <a:spcPct val="100000"/>
              </a:lnSpc>
              <a:spcBef>
                <a:spcPts val="2400"/>
              </a:spcBef>
              <a:spcAft>
                <a:spcPts val="0"/>
              </a:spcAft>
              <a:buNone/>
            </a:pPr>
            <a:r>
              <a:rPr lang="en-US" sz="2800" dirty="0">
                <a:solidFill>
                  <a:schemeClr val="accent2"/>
                </a:solidFill>
              </a:rPr>
              <a:t>Module 1: </a:t>
            </a:r>
            <a:r>
              <a:rPr lang="en-US" sz="2800" dirty="0"/>
              <a:t>Metastatic Clear Cell RCC — Faculty Presentation</a:t>
            </a:r>
          </a:p>
          <a:p>
            <a:pPr marL="98425" indent="0">
              <a:lnSpc>
                <a:spcPct val="100000"/>
              </a:lnSpc>
              <a:spcBef>
                <a:spcPts val="2400"/>
              </a:spcBef>
              <a:spcAft>
                <a:spcPts val="0"/>
              </a:spcAft>
              <a:buNone/>
            </a:pPr>
            <a:r>
              <a:rPr lang="en-US" sz="2800" dirty="0">
                <a:solidFill>
                  <a:schemeClr val="accent2"/>
                </a:solidFill>
              </a:rPr>
              <a:t>Module 2: </a:t>
            </a:r>
            <a:r>
              <a:rPr lang="en-US" sz="2800" dirty="0"/>
              <a:t>Metastatic Clear Cell RCC — Survey Questions</a:t>
            </a:r>
          </a:p>
          <a:p>
            <a:pPr marL="98425" indent="0">
              <a:lnSpc>
                <a:spcPct val="100000"/>
              </a:lnSpc>
              <a:spcBef>
                <a:spcPts val="2400"/>
              </a:spcBef>
              <a:spcAft>
                <a:spcPts val="0"/>
              </a:spcAft>
              <a:buNone/>
            </a:pPr>
            <a:r>
              <a:rPr lang="en-US" sz="2800" dirty="0">
                <a:solidFill>
                  <a:srgbClr val="3333CC"/>
                </a:solidFill>
              </a:rPr>
              <a:t>Module 3: </a:t>
            </a:r>
            <a:r>
              <a:rPr lang="en-US" sz="2800" dirty="0"/>
              <a:t>Non-Clear Cell RCC — Faculty Presentation</a:t>
            </a:r>
          </a:p>
          <a:p>
            <a:pPr marL="98425" indent="0">
              <a:lnSpc>
                <a:spcPct val="100000"/>
              </a:lnSpc>
              <a:spcBef>
                <a:spcPts val="2400"/>
              </a:spcBef>
              <a:spcAft>
                <a:spcPts val="0"/>
              </a:spcAft>
              <a:buNone/>
            </a:pPr>
            <a:r>
              <a:rPr lang="en-US" sz="2800" dirty="0">
                <a:solidFill>
                  <a:schemeClr val="accent2"/>
                </a:solidFill>
              </a:rPr>
              <a:t>Module 4: </a:t>
            </a:r>
            <a:r>
              <a:rPr lang="en-US" sz="2800" dirty="0"/>
              <a:t>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71607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May 14-24, 2025</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FA74B8-8023-7998-B737-72E55BE358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Tree>
    <p:extLst>
      <p:ext uri="{BB962C8B-B14F-4D97-AF65-F5344CB8AC3E}">
        <p14:creationId xmlns:p14="http://schemas.microsoft.com/office/powerpoint/2010/main" val="266293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FA74B8-8023-7998-B737-72E55BE358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8721" y="0"/>
            <a:ext cx="5614558" cy="6858000"/>
          </a:xfrm>
          <a:prstGeom prst="rect">
            <a:avLst/>
          </a:prstGeom>
        </p:spPr>
      </p:pic>
    </p:spTree>
    <p:extLst>
      <p:ext uri="{BB962C8B-B14F-4D97-AF65-F5344CB8AC3E}">
        <p14:creationId xmlns:p14="http://schemas.microsoft.com/office/powerpoint/2010/main" val="3006877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We have difficulties coordinating multidisciplinary management with urology and radiation oncology, including limited referrals from urology for patients with early-stage RCC who can qualify for adjuvant pembrolizumab.</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Insurance authorization is often a time-consuming hassle. Even when finally approved, there can be a delay in initiating therapy, which creates anxiety for both the patient and for the provider as well.</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Adjuvant Immunotherapy for Localized RCC   </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CC4C-723F-F9A3-3204-48A0F696600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6D7510-27A0-3F53-E772-91FD93752BBA}"/>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Is there a specific online risk calculator that you recommend to assist in estimating the risk of recurrence, and if yes, what level of risk do you feel justifies adjuvant therapy?</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Do you recommend adjuvant pembrolizumab for patients with oligometastatic disease who have completed local therapy to all sites of disease?</a:t>
            </a:r>
          </a:p>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Any trials adding oral TKIs to IOs? CTLA-4 plus PD-1?</a:t>
            </a: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4A569EC-17D0-9FF6-D69C-6923806F6E86}"/>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lang="en-US" sz="3000" kern="0" dirty="0">
                <a:solidFill>
                  <a:srgbClr val="FFFFFF"/>
                </a:solidFill>
                <a:latin typeface="Calibri"/>
                <a:ea typeface="MS PGothic" pitchFamily="34" charset="-128"/>
                <a:cs typeface="Calibri"/>
              </a:rPr>
              <a:t>Questions from General Medical Oncologists — </a:t>
            </a:r>
            <a:br>
              <a:rPr lang="en-US" sz="3000" kern="0" dirty="0">
                <a:solidFill>
                  <a:srgbClr val="FFFFFF"/>
                </a:solidFill>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 Immunotherapy for Localized RCC   </a:t>
            </a:r>
          </a:p>
        </p:txBody>
      </p:sp>
    </p:spTree>
    <p:extLst>
      <p:ext uri="{BB962C8B-B14F-4D97-AF65-F5344CB8AC3E}">
        <p14:creationId xmlns:p14="http://schemas.microsoft.com/office/powerpoint/2010/main" val="1021741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419099" y="411216"/>
            <a:ext cx="11353800" cy="662782"/>
          </a:xfrm>
        </p:spPr>
        <p:txBody>
          <a:bodyPr>
            <a:noAutofit/>
          </a:bodyPr>
          <a:lstStyle/>
          <a:p>
            <a:r>
              <a:rPr lang="en-US" sz="2800" dirty="0">
                <a:latin typeface="Calibri" panose="020F0502020204030204" pitchFamily="34" charset="0"/>
                <a:cs typeface="Calibri" panose="020F0502020204030204" pitchFamily="34" charset="0"/>
              </a:rPr>
              <a:t>Adjuvant Pembrolizumab ± Tivozanib: Phase III STRIKE Study</a:t>
            </a:r>
          </a:p>
        </p:txBody>
      </p:sp>
      <p:sp>
        <p:nvSpPr>
          <p:cNvPr id="6" name="TextBox 5">
            <a:extLst>
              <a:ext uri="{FF2B5EF4-FFF2-40B4-BE49-F238E27FC236}">
                <a16:creationId xmlns:a16="http://schemas.microsoft.com/office/drawing/2014/main" id="{76AADF3A-0F7B-9092-3478-8421E4EA2A39}"/>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ClinicalTrials Identifier: NCT06661720. Accessed June 2025.</a:t>
            </a:r>
          </a:p>
        </p:txBody>
      </p:sp>
      <p:sp>
        <p:nvSpPr>
          <p:cNvPr id="11" name="Rectangle 10">
            <a:extLst>
              <a:ext uri="{FF2B5EF4-FFF2-40B4-BE49-F238E27FC236}">
                <a16:creationId xmlns:a16="http://schemas.microsoft.com/office/drawing/2014/main" id="{76CF22E7-0652-F3E7-A80C-A09FDF34889D}"/>
              </a:ext>
            </a:extLst>
          </p:cNvPr>
          <p:cNvSpPr/>
          <p:nvPr/>
        </p:nvSpPr>
        <p:spPr bwMode="auto">
          <a:xfrm>
            <a:off x="3930870" y="3750239"/>
            <a:ext cx="2165130" cy="22504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DDECD5EF-B609-B5E6-F807-D01CBC367B7A}"/>
              </a:ext>
            </a:extLst>
          </p:cNvPr>
          <p:cNvSpPr txBox="1"/>
          <p:nvPr/>
        </p:nvSpPr>
        <p:spPr>
          <a:xfrm>
            <a:off x="587264" y="2723065"/>
            <a:ext cx="3762703"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mn-ea"/>
                <a:cs typeface="+mn-cs"/>
              </a:rPr>
              <a:t>Key Inclusion Criteria: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High-risk RCC with clear cell component with or without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sarcomatoid</a:t>
            </a:r>
            <a:r>
              <a:rPr kumimoji="0" lang="en-US" sz="2000" b="0" i="0" u="none" strike="noStrike" kern="1200" cap="none" spc="0" normalizeH="0" baseline="0" noProof="0" dirty="0">
                <a:ln>
                  <a:noFill/>
                </a:ln>
                <a:solidFill>
                  <a:srgbClr val="000000"/>
                </a:solidFill>
                <a:effectLst/>
                <a:uLnTx/>
                <a:uFillTx/>
                <a:latin typeface="Calibri"/>
                <a:ea typeface="+mn-ea"/>
                <a:cs typeface="+mn-cs"/>
              </a:rPr>
              <a:t> features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Complete resection of the primary tumor (radical or partial nephrectomy)</a:t>
            </a:r>
          </a:p>
        </p:txBody>
      </p:sp>
      <p:sp>
        <p:nvSpPr>
          <p:cNvPr id="17" name="Bent Arrow 16">
            <a:extLst>
              <a:ext uri="{FF2B5EF4-FFF2-40B4-BE49-F238E27FC236}">
                <a16:creationId xmlns:a16="http://schemas.microsoft.com/office/drawing/2014/main" id="{E57F43B3-452E-5C90-24F5-051656F4938D}"/>
              </a:ext>
            </a:extLst>
          </p:cNvPr>
          <p:cNvSpPr/>
          <p:nvPr/>
        </p:nvSpPr>
        <p:spPr bwMode="auto">
          <a:xfrm flipV="1">
            <a:off x="6011917" y="4166590"/>
            <a:ext cx="1830115" cy="775019"/>
          </a:xfrm>
          <a:prstGeom prst="ben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Bent Arrow 13">
            <a:extLst>
              <a:ext uri="{FF2B5EF4-FFF2-40B4-BE49-F238E27FC236}">
                <a16:creationId xmlns:a16="http://schemas.microsoft.com/office/drawing/2014/main" id="{9B9649DA-7C78-541E-ECB5-EF4183016F5C}"/>
              </a:ext>
            </a:extLst>
          </p:cNvPr>
          <p:cNvSpPr/>
          <p:nvPr/>
        </p:nvSpPr>
        <p:spPr bwMode="auto">
          <a:xfrm>
            <a:off x="6011917" y="2788921"/>
            <a:ext cx="1830114" cy="746235"/>
          </a:xfrm>
          <a:prstGeom prst="ben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F0D298EF-6782-4746-61EB-9D58AAE89E09}"/>
              </a:ext>
            </a:extLst>
          </p:cNvPr>
          <p:cNvSpPr txBox="1"/>
          <p:nvPr/>
        </p:nvSpPr>
        <p:spPr>
          <a:xfrm>
            <a:off x="7842033" y="4320684"/>
            <a:ext cx="33528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Pembrolizumab monotherapy</a:t>
            </a:r>
          </a:p>
        </p:txBody>
      </p:sp>
      <p:sp>
        <p:nvSpPr>
          <p:cNvPr id="9" name="TextBox 8">
            <a:extLst>
              <a:ext uri="{FF2B5EF4-FFF2-40B4-BE49-F238E27FC236}">
                <a16:creationId xmlns:a16="http://schemas.microsoft.com/office/drawing/2014/main" id="{819BDB30-06F9-F339-A373-9CE034B1E91C}"/>
              </a:ext>
            </a:extLst>
          </p:cNvPr>
          <p:cNvSpPr txBox="1"/>
          <p:nvPr/>
        </p:nvSpPr>
        <p:spPr>
          <a:xfrm>
            <a:off x="7842033" y="2573837"/>
            <a:ext cx="3352800" cy="8309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Tivozanib + Pembrolizumab</a:t>
            </a:r>
          </a:p>
        </p:txBody>
      </p:sp>
      <p:sp>
        <p:nvSpPr>
          <p:cNvPr id="10" name="TextBox 9">
            <a:extLst>
              <a:ext uri="{FF2B5EF4-FFF2-40B4-BE49-F238E27FC236}">
                <a16:creationId xmlns:a16="http://schemas.microsoft.com/office/drawing/2014/main" id="{4CF79462-CF2F-C1C7-C749-CB8FE4033D24}"/>
              </a:ext>
            </a:extLst>
          </p:cNvPr>
          <p:cNvSpPr txBox="1"/>
          <p:nvPr/>
        </p:nvSpPr>
        <p:spPr>
          <a:xfrm>
            <a:off x="5355020" y="3420355"/>
            <a:ext cx="1481959" cy="865584"/>
          </a:xfrm>
          <a:prstGeom prst="ellipse">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(N = 1040)</a:t>
            </a:r>
          </a:p>
        </p:txBody>
      </p:sp>
    </p:spTree>
    <p:extLst>
      <p:ext uri="{BB962C8B-B14F-4D97-AF65-F5344CB8AC3E}">
        <p14:creationId xmlns:p14="http://schemas.microsoft.com/office/powerpoint/2010/main" val="421410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92345"/>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3965530"/>
            <a:ext cx="5049632"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Tian Zhang, MD, MHS</a:t>
            </a:r>
          </a:p>
          <a:p>
            <a:pPr lvl="0">
              <a:defRPr/>
            </a:pPr>
            <a:r>
              <a:rPr lang="en-US" sz="1600" b="0" dirty="0">
                <a:solidFill>
                  <a:srgbClr val="000000"/>
                </a:solidFill>
                <a:latin typeface="Calibri"/>
              </a:rPr>
              <a:t>Associate Professor</a:t>
            </a:r>
          </a:p>
          <a:p>
            <a:pPr lvl="0">
              <a:defRPr/>
            </a:pPr>
            <a:r>
              <a:rPr lang="en-US" sz="1600" b="0" dirty="0">
                <a:solidFill>
                  <a:srgbClr val="000000"/>
                </a:solidFill>
                <a:latin typeface="Calibri"/>
              </a:rPr>
              <a:t>Director of Clinical Research</a:t>
            </a:r>
          </a:p>
          <a:p>
            <a:pPr lvl="0">
              <a:defRPr/>
            </a:pPr>
            <a:r>
              <a:rPr lang="en-US" sz="1600" b="0" dirty="0">
                <a:solidFill>
                  <a:srgbClr val="000000"/>
                </a:solidFill>
                <a:latin typeface="Calibri"/>
              </a:rPr>
              <a:t>Division of Hematology and Oncology</a:t>
            </a:r>
          </a:p>
          <a:p>
            <a:pPr lvl="0">
              <a:defRPr/>
            </a:pPr>
            <a:r>
              <a:rPr lang="en-US" sz="1600" b="0" dirty="0">
                <a:solidFill>
                  <a:srgbClr val="000000"/>
                </a:solidFill>
                <a:latin typeface="Calibri"/>
              </a:rPr>
              <a:t>Department of Internal Medicine</a:t>
            </a:r>
          </a:p>
          <a:p>
            <a:pPr lvl="0">
              <a:defRPr/>
            </a:pPr>
            <a:r>
              <a:rPr lang="en-US" sz="1600" b="0" dirty="0">
                <a:solidFill>
                  <a:srgbClr val="000000"/>
                </a:solidFill>
                <a:latin typeface="Calibri"/>
              </a:rPr>
              <a:t>UT Southwestern Medical Center</a:t>
            </a:r>
          </a:p>
          <a:p>
            <a:pPr lvl="0">
              <a:defRPr/>
            </a:pPr>
            <a:r>
              <a:rPr lang="en-US" sz="1600" b="0" dirty="0">
                <a:solidFill>
                  <a:srgbClr val="000000"/>
                </a:solidFill>
                <a:latin typeface="Calibri"/>
              </a:rPr>
              <a:t>Associate Director for Clinical Research</a:t>
            </a:r>
          </a:p>
          <a:p>
            <a:pPr lvl="0">
              <a:defRPr/>
            </a:pPr>
            <a:r>
              <a:rPr lang="en-US" sz="1600" b="0" dirty="0">
                <a:solidFill>
                  <a:srgbClr val="000000"/>
                </a:solidFill>
                <a:latin typeface="Calibri"/>
              </a:rPr>
              <a:t>Simmons Comprehensive Cancer Center</a:t>
            </a:r>
          </a:p>
          <a:p>
            <a:pPr lvl="0">
              <a:defRPr/>
            </a:pPr>
            <a:r>
              <a:rPr lang="en-US" sz="1600" b="0" dirty="0">
                <a:solidFill>
                  <a:srgbClr val="000000"/>
                </a:solidFill>
                <a:latin typeface="Calibri"/>
              </a:rPr>
              <a:t>Dallas,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1" y="1484784"/>
            <a:ext cx="411480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Professor Laurence </a:t>
            </a:r>
            <a:r>
              <a:rPr lang="en-US" sz="1600" dirty="0" err="1">
                <a:solidFill>
                  <a:srgbClr val="000000"/>
                </a:solidFill>
                <a:latin typeface="Calibri"/>
              </a:rPr>
              <a:t>Albiges</a:t>
            </a:r>
            <a:r>
              <a:rPr lang="en-US" sz="1600" dirty="0">
                <a:solidFill>
                  <a:srgbClr val="000000"/>
                </a:solidFill>
                <a:latin typeface="Calibri"/>
              </a:rPr>
              <a:t>, MD, PhD</a:t>
            </a:r>
          </a:p>
          <a:p>
            <a:pPr lvl="0">
              <a:lnSpc>
                <a:spcPts val="1850"/>
              </a:lnSpc>
              <a:defRPr/>
            </a:pPr>
            <a:r>
              <a:rPr lang="en-US" sz="1600" b="0" dirty="0">
                <a:solidFill>
                  <a:srgbClr val="000000"/>
                </a:solidFill>
                <a:latin typeface="Calibri"/>
              </a:rPr>
              <a:t>Medical Oncologist</a:t>
            </a:r>
          </a:p>
          <a:p>
            <a:pPr lvl="0">
              <a:lnSpc>
                <a:spcPts val="1850"/>
              </a:lnSpc>
              <a:defRPr/>
            </a:pPr>
            <a:r>
              <a:rPr lang="en-US" sz="1600" b="0" dirty="0">
                <a:solidFill>
                  <a:srgbClr val="000000"/>
                </a:solidFill>
                <a:latin typeface="Calibri"/>
              </a:rPr>
              <a:t>Chair, Medical Oncology Department</a:t>
            </a:r>
          </a:p>
          <a:p>
            <a:pPr lvl="0">
              <a:lnSpc>
                <a:spcPts val="1850"/>
              </a:lnSpc>
              <a:defRPr/>
            </a:pPr>
            <a:r>
              <a:rPr lang="en-US" sz="1600" b="0" dirty="0">
                <a:solidFill>
                  <a:srgbClr val="000000"/>
                </a:solidFill>
                <a:latin typeface="Calibri"/>
              </a:rPr>
              <a:t>Gustave </a:t>
            </a:r>
            <a:r>
              <a:rPr lang="en-US" sz="1600" b="0" dirty="0" err="1">
                <a:solidFill>
                  <a:srgbClr val="000000"/>
                </a:solidFill>
                <a:latin typeface="Calibri"/>
              </a:rPr>
              <a:t>Roussy</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Villejuif, France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3965530"/>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122294" y="148854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488546"/>
            <a:ext cx="1371600" cy="1371600"/>
          </a:xfrm>
          <a:prstGeom prst="rect">
            <a:avLst/>
          </a:prstGeom>
        </p:spPr>
      </p:pic>
      <p:pic>
        <p:nvPicPr>
          <p:cNvPr id="3" name="Picture 2">
            <a:extLst>
              <a:ext uri="{FF2B5EF4-FFF2-40B4-BE49-F238E27FC236}">
                <a16:creationId xmlns:a16="http://schemas.microsoft.com/office/drawing/2014/main" id="{3C496310-2AE5-90AB-A035-5228DB1E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520870"/>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A4DD-905D-9744-9004-575BE73FB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EBF4D-742A-9B37-95B7-3884EC09C26A}"/>
              </a:ext>
            </a:extLst>
          </p:cNvPr>
          <p:cNvSpPr>
            <a:spLocks noGrp="1"/>
          </p:cNvSpPr>
          <p:nvPr>
            <p:ph type="title"/>
          </p:nvPr>
        </p:nvSpPr>
        <p:spPr>
          <a:xfrm>
            <a:off x="419099" y="275859"/>
            <a:ext cx="11353800" cy="662782"/>
          </a:xfrm>
        </p:spPr>
        <p:txBody>
          <a:bodyPr>
            <a:noAutofit/>
          </a:bodyPr>
          <a:lstStyle/>
          <a:p>
            <a:r>
              <a:rPr lang="en-US" sz="2800" dirty="0">
                <a:latin typeface="Calibri" panose="020F0502020204030204" pitchFamily="34" charset="0"/>
                <a:cs typeface="Calibri" panose="020F0502020204030204" pitchFamily="34" charset="0"/>
              </a:rPr>
              <a:t>Adjuvant Pembrolizumab ± Belzutifan: Phase III LITESPARK-022 Study </a:t>
            </a:r>
          </a:p>
        </p:txBody>
      </p:sp>
      <p:sp>
        <p:nvSpPr>
          <p:cNvPr id="6" name="TextBox 5">
            <a:extLst>
              <a:ext uri="{FF2B5EF4-FFF2-40B4-BE49-F238E27FC236}">
                <a16:creationId xmlns:a16="http://schemas.microsoft.com/office/drawing/2014/main" id="{0A414EE2-BB5E-6D81-9A0D-AE2E91D5324F}"/>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Choueiri T et al. ASCO GU 2023;Abstract TPS748.</a:t>
            </a:r>
          </a:p>
        </p:txBody>
      </p:sp>
      <p:pic>
        <p:nvPicPr>
          <p:cNvPr id="4" name="Picture 3">
            <a:extLst>
              <a:ext uri="{FF2B5EF4-FFF2-40B4-BE49-F238E27FC236}">
                <a16:creationId xmlns:a16="http://schemas.microsoft.com/office/drawing/2014/main" id="{E26D2470-643D-6586-E778-A6B030307AD3}"/>
              </a:ext>
            </a:extLst>
          </p:cNvPr>
          <p:cNvPicPr>
            <a:picLocks noChangeAspect="1"/>
          </p:cNvPicPr>
          <p:nvPr/>
        </p:nvPicPr>
        <p:blipFill>
          <a:blip r:embed="rId2"/>
          <a:stretch>
            <a:fillRect/>
          </a:stretch>
        </p:blipFill>
        <p:spPr>
          <a:xfrm>
            <a:off x="535370" y="1138149"/>
            <a:ext cx="11121259" cy="4781210"/>
          </a:xfrm>
          <a:prstGeom prst="rect">
            <a:avLst/>
          </a:prstGeom>
        </p:spPr>
      </p:pic>
    </p:spTree>
    <p:extLst>
      <p:ext uri="{BB962C8B-B14F-4D97-AF65-F5344CB8AC3E}">
        <p14:creationId xmlns:p14="http://schemas.microsoft.com/office/powerpoint/2010/main" val="302694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0869-8C20-0FF1-F46A-E2A84D211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3B14D-8FEA-3DA8-406A-1290188833B1}"/>
              </a:ext>
            </a:extLst>
          </p:cNvPr>
          <p:cNvSpPr>
            <a:spLocks noGrp="1"/>
          </p:cNvSpPr>
          <p:nvPr>
            <p:ph type="title"/>
          </p:nvPr>
        </p:nvSpPr>
        <p:spPr>
          <a:xfrm>
            <a:off x="419100" y="107487"/>
            <a:ext cx="11353800" cy="662782"/>
          </a:xfrm>
        </p:spPr>
        <p:txBody>
          <a:bodyPr>
            <a:noAutofit/>
          </a:bodyPr>
          <a:lstStyle/>
          <a:p>
            <a:r>
              <a:rPr lang="en-US" sz="2800" dirty="0">
                <a:latin typeface="Calibri" panose="020F0502020204030204" pitchFamily="34" charset="0"/>
                <a:cs typeface="Calibri" panose="020F0502020204030204" pitchFamily="34" charset="0"/>
              </a:rPr>
              <a:t>Adjuvant Durvalumab ± Tremelimumab: Phase III RAMPART Study</a:t>
            </a:r>
          </a:p>
        </p:txBody>
      </p:sp>
      <p:sp>
        <p:nvSpPr>
          <p:cNvPr id="6" name="TextBox 5">
            <a:extLst>
              <a:ext uri="{FF2B5EF4-FFF2-40B4-BE49-F238E27FC236}">
                <a16:creationId xmlns:a16="http://schemas.microsoft.com/office/drawing/2014/main" id="{3B5F9540-CEE6-06C3-9640-3ED7E4A585C0}"/>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Oza B et al. </a:t>
            </a:r>
            <a:r>
              <a:rPr kumimoji="0" lang="en-US" sz="15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Contemp</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Clin Trials</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2021;108:106482.</a:t>
            </a:r>
          </a:p>
        </p:txBody>
      </p:sp>
      <p:pic>
        <p:nvPicPr>
          <p:cNvPr id="3" name="Picture 2">
            <a:extLst>
              <a:ext uri="{FF2B5EF4-FFF2-40B4-BE49-F238E27FC236}">
                <a16:creationId xmlns:a16="http://schemas.microsoft.com/office/drawing/2014/main" id="{CDE40A92-3845-DDF5-9C1B-9E1470BBF660}"/>
              </a:ext>
            </a:extLst>
          </p:cNvPr>
          <p:cNvPicPr>
            <a:picLocks noChangeAspect="1"/>
          </p:cNvPicPr>
          <p:nvPr/>
        </p:nvPicPr>
        <p:blipFill>
          <a:blip r:embed="rId2"/>
          <a:stretch>
            <a:fillRect/>
          </a:stretch>
        </p:blipFill>
        <p:spPr>
          <a:xfrm>
            <a:off x="2217683" y="759759"/>
            <a:ext cx="7756634" cy="5709392"/>
          </a:xfrm>
          <a:prstGeom prst="rect">
            <a:avLst/>
          </a:prstGeom>
        </p:spPr>
      </p:pic>
    </p:spTree>
    <p:extLst>
      <p:ext uri="{BB962C8B-B14F-4D97-AF65-F5344CB8AC3E}">
        <p14:creationId xmlns:p14="http://schemas.microsoft.com/office/powerpoint/2010/main" val="2528245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D25D0-54E7-5F6C-418D-A8497A288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4671C-EEB6-70EF-51FE-E2B2C9C1824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4" name="Rectangle 3">
            <a:extLst>
              <a:ext uri="{FF2B5EF4-FFF2-40B4-BE49-F238E27FC236}">
                <a16:creationId xmlns:a16="http://schemas.microsoft.com/office/drawing/2014/main" id="{0A616181-BDE4-2C54-7974-03EA4877519C}"/>
              </a:ext>
            </a:extLst>
          </p:cNvPr>
          <p:cNvSpPr/>
          <p:nvPr/>
        </p:nvSpPr>
        <p:spPr bwMode="auto">
          <a:xfrm>
            <a:off x="740342" y="2636912"/>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36DB0587-92FF-A915-3D60-957472597393}"/>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rgbClr val="0432FF"/>
                </a:solidFill>
              </a:rPr>
              <a:t>Introduction: </a:t>
            </a:r>
            <a:r>
              <a:rPr lang="en-US" sz="2800" dirty="0">
                <a:solidFill>
                  <a:schemeClr val="tx1"/>
                </a:solidFill>
              </a:rPr>
              <a:t>Adjuvant Immunotherapy </a:t>
            </a:r>
            <a:r>
              <a:rPr lang="en-US" dirty="0">
                <a:solidFill>
                  <a:schemeClr val="tx1"/>
                </a:solidFill>
              </a:rPr>
              <a:t>for Localized Renal Cell Carcinoma (RCC)</a:t>
            </a:r>
            <a:r>
              <a:rPr lang="en-US" sz="2800" dirty="0">
                <a:solidFill>
                  <a:schemeClr val="tx1"/>
                </a:solidFill>
              </a:rPr>
              <a:t> </a:t>
            </a:r>
          </a:p>
          <a:p>
            <a:pPr marL="98425" indent="0">
              <a:lnSpc>
                <a:spcPct val="100000"/>
              </a:lnSpc>
              <a:spcBef>
                <a:spcPts val="2400"/>
              </a:spcBef>
              <a:spcAft>
                <a:spcPts val="0"/>
              </a:spcAft>
              <a:buNone/>
            </a:pPr>
            <a:r>
              <a:rPr lang="en-US" sz="2800" dirty="0">
                <a:solidFill>
                  <a:schemeClr val="bg1"/>
                </a:solidFill>
              </a:rPr>
              <a:t>Module 1: Metastatic Clear Cell RCC — Faculty Presentation</a:t>
            </a:r>
          </a:p>
          <a:p>
            <a:pPr marL="98425" indent="0">
              <a:lnSpc>
                <a:spcPct val="100000"/>
              </a:lnSpc>
              <a:spcBef>
                <a:spcPts val="2400"/>
              </a:spcBef>
              <a:spcAft>
                <a:spcPts val="0"/>
              </a:spcAft>
              <a:buNone/>
            </a:pPr>
            <a:r>
              <a:rPr lang="en-US" sz="2800" dirty="0">
                <a:solidFill>
                  <a:schemeClr val="accent2"/>
                </a:solidFill>
              </a:rPr>
              <a:t>Module 2: </a:t>
            </a:r>
            <a:r>
              <a:rPr lang="en-US" sz="2800" dirty="0"/>
              <a:t>Metastatic Clear Cell RCC — Survey Questions</a:t>
            </a:r>
          </a:p>
          <a:p>
            <a:pPr marL="98425" indent="0">
              <a:lnSpc>
                <a:spcPct val="100000"/>
              </a:lnSpc>
              <a:spcBef>
                <a:spcPts val="2400"/>
              </a:spcBef>
              <a:spcAft>
                <a:spcPts val="0"/>
              </a:spcAft>
              <a:buNone/>
            </a:pPr>
            <a:r>
              <a:rPr lang="en-US" sz="2800" dirty="0">
                <a:solidFill>
                  <a:srgbClr val="3333CC"/>
                </a:solidFill>
              </a:rPr>
              <a:t>Module 3: </a:t>
            </a:r>
            <a:r>
              <a:rPr lang="en-US" sz="2800" dirty="0"/>
              <a:t>Non-Clear Cell RCC — Faculty Presentation</a:t>
            </a:r>
          </a:p>
          <a:p>
            <a:pPr marL="98425" indent="0">
              <a:lnSpc>
                <a:spcPct val="100000"/>
              </a:lnSpc>
              <a:spcBef>
                <a:spcPts val="2400"/>
              </a:spcBef>
              <a:spcAft>
                <a:spcPts val="0"/>
              </a:spcAft>
              <a:buNone/>
            </a:pPr>
            <a:r>
              <a:rPr lang="en-US" sz="2800" dirty="0">
                <a:solidFill>
                  <a:schemeClr val="accent2"/>
                </a:solidFill>
              </a:rPr>
              <a:t>Module 4: </a:t>
            </a:r>
            <a:r>
              <a:rPr lang="en-US" sz="2800" dirty="0"/>
              <a:t>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2242203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9CA30D-0543-11D1-9149-1BB5F4189470}"/>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210B5BAD-5BE6-F6E2-A10D-0462530E913C}"/>
              </a:ext>
            </a:extLst>
          </p:cNvPr>
          <p:cNvSpPr>
            <a:spLocks noGrp="1"/>
          </p:cNvSpPr>
          <p:nvPr>
            <p:ph type="ctrTitle"/>
          </p:nvPr>
        </p:nvSpPr>
        <p:spPr>
          <a:xfrm>
            <a:off x="429208" y="884237"/>
            <a:ext cx="11333584" cy="2387600"/>
          </a:xfrm>
        </p:spPr>
        <p:txBody>
          <a:bodyPr>
            <a:normAutofit/>
          </a:bodyPr>
          <a:lstStyle/>
          <a:p>
            <a:r>
              <a:rPr lang="en-US" sz="4000" dirty="0"/>
              <a:t>Management of metastatic renal cell carcinoma: </a:t>
            </a:r>
            <a:br>
              <a:rPr lang="en-US" sz="4000" dirty="0"/>
            </a:br>
            <a:r>
              <a:rPr lang="en-US" sz="4000" dirty="0"/>
              <a:t>from front line to refractory treatments</a:t>
            </a:r>
          </a:p>
        </p:txBody>
      </p:sp>
      <p:sp>
        <p:nvSpPr>
          <p:cNvPr id="3" name="Subtitle 2">
            <a:extLst>
              <a:ext uri="{FF2B5EF4-FFF2-40B4-BE49-F238E27FC236}">
                <a16:creationId xmlns:a16="http://schemas.microsoft.com/office/drawing/2014/main" id="{2C19F7CD-D429-1CB1-74A3-9B9367F2B62B}"/>
              </a:ext>
            </a:extLst>
          </p:cNvPr>
          <p:cNvSpPr>
            <a:spLocks noGrp="1"/>
          </p:cNvSpPr>
          <p:nvPr>
            <p:ph type="subTitle" idx="1"/>
          </p:nvPr>
        </p:nvSpPr>
        <p:spPr>
          <a:xfrm>
            <a:off x="429208" y="3428999"/>
            <a:ext cx="11333584" cy="2900363"/>
          </a:xfrm>
        </p:spPr>
        <p:txBody>
          <a:bodyPr>
            <a:normAutofit fontScale="77500" lnSpcReduction="20000"/>
          </a:bodyPr>
          <a:lstStyle/>
          <a:p>
            <a:pPr>
              <a:lnSpc>
                <a:spcPct val="120000"/>
              </a:lnSpc>
            </a:pPr>
            <a:r>
              <a:rPr lang="en-US" sz="3200" dirty="0"/>
              <a:t>Tian Zhang, MD, MHS</a:t>
            </a:r>
          </a:p>
          <a:p>
            <a:pPr>
              <a:lnSpc>
                <a:spcPct val="120000"/>
              </a:lnSpc>
              <a:spcBef>
                <a:spcPts val="0"/>
              </a:spcBef>
            </a:pPr>
            <a:endParaRPr lang="en-US" dirty="0"/>
          </a:p>
          <a:p>
            <a:pPr>
              <a:lnSpc>
                <a:spcPct val="120000"/>
              </a:lnSpc>
              <a:spcBef>
                <a:spcPts val="0"/>
              </a:spcBef>
            </a:pPr>
            <a:r>
              <a:rPr lang="en-US" dirty="0"/>
              <a:t>Associate Professor</a:t>
            </a:r>
          </a:p>
          <a:p>
            <a:pPr>
              <a:lnSpc>
                <a:spcPct val="120000"/>
              </a:lnSpc>
              <a:spcBef>
                <a:spcPts val="0"/>
              </a:spcBef>
            </a:pPr>
            <a:r>
              <a:rPr lang="en-US" dirty="0"/>
              <a:t>Associate Director of Clinical Research</a:t>
            </a:r>
          </a:p>
          <a:p>
            <a:pPr>
              <a:lnSpc>
                <a:spcPct val="120000"/>
              </a:lnSpc>
              <a:spcBef>
                <a:spcPts val="0"/>
              </a:spcBef>
            </a:pPr>
            <a:r>
              <a:rPr lang="en-US" dirty="0"/>
              <a:t>Simmons Comprehensive Cancer Center</a:t>
            </a:r>
          </a:p>
          <a:p>
            <a:pPr>
              <a:lnSpc>
                <a:spcPct val="120000"/>
              </a:lnSpc>
              <a:spcBef>
                <a:spcPts val="0"/>
              </a:spcBef>
            </a:pPr>
            <a:r>
              <a:rPr lang="en-US" dirty="0"/>
              <a:t>UT Southwestern Medical Center</a:t>
            </a:r>
          </a:p>
          <a:p>
            <a:pPr>
              <a:lnSpc>
                <a:spcPct val="120000"/>
              </a:lnSpc>
              <a:spcBef>
                <a:spcPts val="0"/>
              </a:spcBef>
            </a:pPr>
            <a:endParaRPr lang="en-US" dirty="0"/>
          </a:p>
          <a:p>
            <a:pPr>
              <a:lnSpc>
                <a:spcPct val="120000"/>
              </a:lnSpc>
              <a:spcBef>
                <a:spcPts val="0"/>
              </a:spcBef>
            </a:pPr>
            <a:r>
              <a:rPr lang="en-US" dirty="0"/>
              <a:t>Research To Practice</a:t>
            </a:r>
          </a:p>
          <a:p>
            <a:pPr>
              <a:lnSpc>
                <a:spcPct val="120000"/>
              </a:lnSpc>
              <a:spcBef>
                <a:spcPts val="0"/>
              </a:spcBef>
            </a:pPr>
            <a:r>
              <a:rPr lang="en-US" dirty="0"/>
              <a:t>June 2, 2025</a:t>
            </a:r>
          </a:p>
        </p:txBody>
      </p:sp>
      <p:sp>
        <p:nvSpPr>
          <p:cNvPr id="4" name="Slide Number Placeholder 3">
            <a:extLst>
              <a:ext uri="{FF2B5EF4-FFF2-40B4-BE49-F238E27FC236}">
                <a16:creationId xmlns:a16="http://schemas.microsoft.com/office/drawing/2014/main" id="{CA0A3CAA-9916-5985-6B68-204258C3ACA7}"/>
              </a:ext>
            </a:extLst>
          </p:cNvPr>
          <p:cNvSpPr>
            <a:spLocks noGrp="1"/>
          </p:cNvSpPr>
          <p:nvPr>
            <p:ph type="sldNum" sz="quarter" idx="12"/>
          </p:nvPr>
        </p:nvSpPr>
        <p:spPr/>
        <p:txBody>
          <a:bodyPr/>
          <a:lstStyle/>
          <a:p>
            <a:fld id="{C28C4C63-AFB8-CA4C-AC34-4F611BA9B241}" type="slidenum">
              <a:rPr lang="en-US" smtClean="0"/>
              <a:t>23</a:t>
            </a:fld>
            <a:endParaRPr lang="en-US"/>
          </a:p>
        </p:txBody>
      </p:sp>
      <p:pic>
        <p:nvPicPr>
          <p:cNvPr id="8" name="Picture 12" descr="NewLogo_wht.png">
            <a:extLst>
              <a:ext uri="{FF2B5EF4-FFF2-40B4-BE49-F238E27FC236}">
                <a16:creationId xmlns:a16="http://schemas.microsoft.com/office/drawing/2014/main" id="{A43D1E26-990B-3A41-0B7F-7A8DCD77C6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blue background with white text&#10;&#10;AI-generated content may be incorrect.">
            <a:extLst>
              <a:ext uri="{FF2B5EF4-FFF2-40B4-BE49-F238E27FC236}">
                <a16:creationId xmlns:a16="http://schemas.microsoft.com/office/drawing/2014/main" id="{195837F7-64AA-7769-A026-B4863EC190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9208" y="395287"/>
            <a:ext cx="4775200" cy="977900"/>
          </a:xfrm>
          <a:prstGeom prst="rect">
            <a:avLst/>
          </a:prstGeom>
        </p:spPr>
      </p:pic>
    </p:spTree>
    <p:extLst>
      <p:ext uri="{BB962C8B-B14F-4D97-AF65-F5344CB8AC3E}">
        <p14:creationId xmlns:p14="http://schemas.microsoft.com/office/powerpoint/2010/main" val="119292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F4DA-2DDE-483D-FC3C-B3474C44768D}"/>
              </a:ext>
            </a:extLst>
          </p:cNvPr>
          <p:cNvSpPr>
            <a:spLocks noGrp="1"/>
          </p:cNvSpPr>
          <p:nvPr>
            <p:ph type="title"/>
          </p:nvPr>
        </p:nvSpPr>
        <p:spPr>
          <a:xfrm>
            <a:off x="816018" y="42307"/>
            <a:ext cx="10515600" cy="1325563"/>
          </a:xfrm>
        </p:spPr>
        <p:txBody>
          <a:bodyPr/>
          <a:lstStyle/>
          <a:p>
            <a:r>
              <a:rPr lang="en-US" dirty="0"/>
              <a:t>Modifying disease biology after treatment</a:t>
            </a:r>
          </a:p>
        </p:txBody>
      </p:sp>
      <p:sp>
        <p:nvSpPr>
          <p:cNvPr id="3" name="Right Arrow 2">
            <a:extLst>
              <a:ext uri="{FF2B5EF4-FFF2-40B4-BE49-F238E27FC236}">
                <a16:creationId xmlns:a16="http://schemas.microsoft.com/office/drawing/2014/main" id="{30BC78C1-97F3-BB02-ABD6-3FE581C70C6F}"/>
              </a:ext>
            </a:extLst>
          </p:cNvPr>
          <p:cNvSpPr/>
          <p:nvPr/>
        </p:nvSpPr>
        <p:spPr>
          <a:xfrm>
            <a:off x="1388965" y="2407531"/>
            <a:ext cx="9942653" cy="6626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3E1AAC32-E492-D4FC-C76F-A309A188FE50}"/>
              </a:ext>
            </a:extLst>
          </p:cNvPr>
          <p:cNvSpPr txBox="1"/>
          <p:nvPr/>
        </p:nvSpPr>
        <p:spPr>
          <a:xfrm>
            <a:off x="879679" y="1863521"/>
            <a:ext cx="15041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Early localized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disease</a:t>
            </a:r>
          </a:p>
        </p:txBody>
      </p:sp>
      <p:sp>
        <p:nvSpPr>
          <p:cNvPr id="5" name="TextBox 4">
            <a:extLst>
              <a:ext uri="{FF2B5EF4-FFF2-40B4-BE49-F238E27FC236}">
                <a16:creationId xmlns:a16="http://schemas.microsoft.com/office/drawing/2014/main" id="{E3EB96AD-7E4E-E8CF-8740-60B2885FB224}"/>
              </a:ext>
            </a:extLst>
          </p:cNvPr>
          <p:cNvSpPr txBox="1"/>
          <p:nvPr/>
        </p:nvSpPr>
        <p:spPr>
          <a:xfrm>
            <a:off x="3423163" y="1863521"/>
            <a:ext cx="12311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Metastatic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6A33094-9E1E-1425-4BBB-7CD4C1F30ED0}"/>
              </a:ext>
            </a:extLst>
          </p:cNvPr>
          <p:cNvSpPr txBox="1"/>
          <p:nvPr/>
        </p:nvSpPr>
        <p:spPr>
          <a:xfrm>
            <a:off x="8674509" y="1863521"/>
            <a:ext cx="27975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Refractory/resistant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Palliative intent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37DBF724-A8B6-5D63-045E-E36FE2BCC9CD}"/>
              </a:ext>
            </a:extLst>
          </p:cNvPr>
          <p:cNvSpPr txBox="1"/>
          <p:nvPr/>
        </p:nvSpPr>
        <p:spPr>
          <a:xfrm>
            <a:off x="10069437" y="6052364"/>
            <a:ext cx="2018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Adapted T. Powles KCRS 2023</a:t>
            </a:r>
          </a:p>
        </p:txBody>
      </p:sp>
      <p:sp>
        <p:nvSpPr>
          <p:cNvPr id="10" name="Rectangle 9">
            <a:extLst>
              <a:ext uri="{FF2B5EF4-FFF2-40B4-BE49-F238E27FC236}">
                <a16:creationId xmlns:a16="http://schemas.microsoft.com/office/drawing/2014/main" id="{F38B4E9A-2602-3CF0-BC54-5B9DCCCEB0E3}"/>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NewLogo_wht.png">
            <a:extLst>
              <a:ext uri="{FF2B5EF4-FFF2-40B4-BE49-F238E27FC236}">
                <a16:creationId xmlns:a16="http://schemas.microsoft.com/office/drawing/2014/main" id="{25358E6B-4BDE-AF8C-1437-E8B56D4E3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a:extLst>
              <a:ext uri="{FF2B5EF4-FFF2-40B4-BE49-F238E27FC236}">
                <a16:creationId xmlns:a16="http://schemas.microsoft.com/office/drawing/2014/main" id="{7EC6A18F-BB08-4CA7-DFC1-7D5E1746929A}"/>
              </a:ext>
            </a:extLst>
          </p:cNvPr>
          <p:cNvSpPr/>
          <p:nvPr/>
        </p:nvSpPr>
        <p:spPr>
          <a:xfrm>
            <a:off x="1388965" y="3280539"/>
            <a:ext cx="9757455" cy="68235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54922733-AFB8-FE2E-D199-566F0A2301A8}"/>
              </a:ext>
            </a:extLst>
          </p:cNvPr>
          <p:cNvSpPr txBox="1"/>
          <p:nvPr/>
        </p:nvSpPr>
        <p:spPr>
          <a:xfrm>
            <a:off x="4038716" y="2563229"/>
            <a:ext cx="2509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ptos" panose="02110004020202020204"/>
                <a:ea typeface="+mn-ea"/>
                <a:cs typeface="+mn-cs"/>
              </a:rPr>
              <a:t>Increasing tumor burden</a:t>
            </a:r>
          </a:p>
        </p:txBody>
      </p:sp>
      <p:sp>
        <p:nvSpPr>
          <p:cNvPr id="16" name="Rectangle 15">
            <a:extLst>
              <a:ext uri="{FF2B5EF4-FFF2-40B4-BE49-F238E27FC236}">
                <a16:creationId xmlns:a16="http://schemas.microsoft.com/office/drawing/2014/main" id="{BFF62C4A-E6FA-DAFD-06A9-42BFE728F9BF}"/>
              </a:ext>
            </a:extLst>
          </p:cNvPr>
          <p:cNvSpPr/>
          <p:nvPr/>
        </p:nvSpPr>
        <p:spPr>
          <a:xfrm>
            <a:off x="1388964" y="3449253"/>
            <a:ext cx="1307940" cy="34724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D4852E8-BCEE-BF28-8756-CAC16C723B5F}"/>
              </a:ext>
            </a:extLst>
          </p:cNvPr>
          <p:cNvSpPr/>
          <p:nvPr/>
        </p:nvSpPr>
        <p:spPr>
          <a:xfrm>
            <a:off x="2696904" y="3449253"/>
            <a:ext cx="1307940" cy="34724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B937C919-5CB4-D145-190C-6936780F01A0}"/>
              </a:ext>
            </a:extLst>
          </p:cNvPr>
          <p:cNvSpPr txBox="1"/>
          <p:nvPr/>
        </p:nvSpPr>
        <p:spPr>
          <a:xfrm>
            <a:off x="0" y="3008870"/>
            <a:ext cx="15041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Aggressive/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inflammatory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Disease </a:t>
            </a:r>
          </a:p>
        </p:txBody>
      </p:sp>
      <p:sp>
        <p:nvSpPr>
          <p:cNvPr id="25" name="Down Arrow 24">
            <a:extLst>
              <a:ext uri="{FF2B5EF4-FFF2-40B4-BE49-F238E27FC236}">
                <a16:creationId xmlns:a16="http://schemas.microsoft.com/office/drawing/2014/main" id="{ADA67872-1737-DF94-A822-0A5EB6DB6C4D}"/>
              </a:ext>
            </a:extLst>
          </p:cNvPr>
          <p:cNvSpPr/>
          <p:nvPr/>
        </p:nvSpPr>
        <p:spPr>
          <a:xfrm>
            <a:off x="4467828" y="1794032"/>
            <a:ext cx="370390" cy="7158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EA1464CE-66DA-10D1-2173-B0ACA6515C67}"/>
              </a:ext>
            </a:extLst>
          </p:cNvPr>
          <p:cNvSpPr txBox="1"/>
          <p:nvPr/>
        </p:nvSpPr>
        <p:spPr>
          <a:xfrm>
            <a:off x="2509782" y="1082664"/>
            <a:ext cx="22261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Disease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IMDC prognostication</a:t>
            </a:r>
          </a:p>
        </p:txBody>
      </p:sp>
      <p:cxnSp>
        <p:nvCxnSpPr>
          <p:cNvPr id="28" name="Straight Connector 27">
            <a:extLst>
              <a:ext uri="{FF2B5EF4-FFF2-40B4-BE49-F238E27FC236}">
                <a16:creationId xmlns:a16="http://schemas.microsoft.com/office/drawing/2014/main" id="{508B1A29-F03E-FD16-F17C-B8B8FADB9807}"/>
              </a:ext>
            </a:extLst>
          </p:cNvPr>
          <p:cNvCxnSpPr>
            <a:cxnSpLocks/>
          </p:cNvCxnSpPr>
          <p:nvPr/>
        </p:nvCxnSpPr>
        <p:spPr>
          <a:xfrm>
            <a:off x="5096652" y="2940682"/>
            <a:ext cx="0" cy="976635"/>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 name="Down Arrow 6">
            <a:extLst>
              <a:ext uri="{FF2B5EF4-FFF2-40B4-BE49-F238E27FC236}">
                <a16:creationId xmlns:a16="http://schemas.microsoft.com/office/drawing/2014/main" id="{79DB4D1A-BBD6-A6EB-5F46-FAEC1B60F973}"/>
              </a:ext>
            </a:extLst>
          </p:cNvPr>
          <p:cNvSpPr/>
          <p:nvPr/>
        </p:nvSpPr>
        <p:spPr>
          <a:xfrm>
            <a:off x="4900407" y="1797689"/>
            <a:ext cx="370390" cy="7158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4D2AB6D-7DD4-846F-2A8C-8E538506DD94}"/>
              </a:ext>
            </a:extLst>
          </p:cNvPr>
          <p:cNvSpPr txBox="1"/>
          <p:nvPr/>
        </p:nvSpPr>
        <p:spPr>
          <a:xfrm>
            <a:off x="4735969" y="1087546"/>
            <a:ext cx="18417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line metastatic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Treatment start</a:t>
            </a:r>
          </a:p>
        </p:txBody>
      </p:sp>
      <p:sp>
        <p:nvSpPr>
          <p:cNvPr id="18" name="Rectangle 17">
            <a:extLst>
              <a:ext uri="{FF2B5EF4-FFF2-40B4-BE49-F238E27FC236}">
                <a16:creationId xmlns:a16="http://schemas.microsoft.com/office/drawing/2014/main" id="{8B67F85D-29D4-E5CD-41EC-F7852E2E417F}"/>
              </a:ext>
            </a:extLst>
          </p:cNvPr>
          <p:cNvSpPr/>
          <p:nvPr/>
        </p:nvSpPr>
        <p:spPr>
          <a:xfrm>
            <a:off x="5085601" y="3449253"/>
            <a:ext cx="2553686" cy="34724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ABB87F32-D1EC-9E2E-A31B-E41B351A9FA1}"/>
              </a:ext>
            </a:extLst>
          </p:cNvPr>
          <p:cNvSpPr/>
          <p:nvPr/>
        </p:nvSpPr>
        <p:spPr>
          <a:xfrm>
            <a:off x="7639286" y="3449253"/>
            <a:ext cx="2219475" cy="34724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29FF746C-E13B-ABD2-EB72-45FFF790122B}"/>
              </a:ext>
            </a:extLst>
          </p:cNvPr>
          <p:cNvSpPr txBox="1"/>
          <p:nvPr/>
        </p:nvSpPr>
        <p:spPr>
          <a:xfrm>
            <a:off x="6134709" y="4008194"/>
            <a:ext cx="3543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Refractory disease occurs after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first-line immunotherapy doublets</a:t>
            </a:r>
          </a:p>
        </p:txBody>
      </p:sp>
      <p:sp>
        <p:nvSpPr>
          <p:cNvPr id="32" name="Rectangle 31">
            <a:extLst>
              <a:ext uri="{FF2B5EF4-FFF2-40B4-BE49-F238E27FC236}">
                <a16:creationId xmlns:a16="http://schemas.microsoft.com/office/drawing/2014/main" id="{12AA39B3-2C96-F1CF-BBE6-05D36A5B77A3}"/>
              </a:ext>
            </a:extLst>
          </p:cNvPr>
          <p:cNvSpPr/>
          <p:nvPr/>
        </p:nvSpPr>
        <p:spPr>
          <a:xfrm>
            <a:off x="9858762" y="4583324"/>
            <a:ext cx="498218" cy="34724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57F2DB45-C71C-8EFC-26EB-33ECDD5A895C}"/>
              </a:ext>
            </a:extLst>
          </p:cNvPr>
          <p:cNvSpPr/>
          <p:nvPr/>
        </p:nvSpPr>
        <p:spPr>
          <a:xfrm>
            <a:off x="9874641" y="5026535"/>
            <a:ext cx="498218" cy="34724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D44F55BB-1DF4-8A74-B9B6-906EB6342036}"/>
              </a:ext>
            </a:extLst>
          </p:cNvPr>
          <p:cNvSpPr/>
          <p:nvPr/>
        </p:nvSpPr>
        <p:spPr>
          <a:xfrm>
            <a:off x="9900036" y="5466855"/>
            <a:ext cx="498218" cy="3472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F18C8F82-7E87-2FD4-F6E6-086AE2C864FF}"/>
              </a:ext>
            </a:extLst>
          </p:cNvPr>
          <p:cNvSpPr txBox="1"/>
          <p:nvPr/>
        </p:nvSpPr>
        <p:spPr>
          <a:xfrm>
            <a:off x="10356980" y="4583324"/>
            <a:ext cx="13279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Good prognosis</a:t>
            </a:r>
          </a:p>
        </p:txBody>
      </p:sp>
      <p:sp>
        <p:nvSpPr>
          <p:cNvPr id="36" name="TextBox 35">
            <a:extLst>
              <a:ext uri="{FF2B5EF4-FFF2-40B4-BE49-F238E27FC236}">
                <a16:creationId xmlns:a16="http://schemas.microsoft.com/office/drawing/2014/main" id="{4BD252B5-9F12-E991-0FFA-29071D959F03}"/>
              </a:ext>
            </a:extLst>
          </p:cNvPr>
          <p:cNvSpPr txBox="1"/>
          <p:nvPr/>
        </p:nvSpPr>
        <p:spPr>
          <a:xfrm>
            <a:off x="10356980" y="5063479"/>
            <a:ext cx="16064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Intermed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prognosis</a:t>
            </a:r>
          </a:p>
        </p:txBody>
      </p:sp>
      <p:sp>
        <p:nvSpPr>
          <p:cNvPr id="37" name="TextBox 36">
            <a:extLst>
              <a:ext uri="{FF2B5EF4-FFF2-40B4-BE49-F238E27FC236}">
                <a16:creationId xmlns:a16="http://schemas.microsoft.com/office/drawing/2014/main" id="{8F296395-B58F-7156-996A-E860522CA4B1}"/>
              </a:ext>
            </a:extLst>
          </p:cNvPr>
          <p:cNvSpPr txBox="1"/>
          <p:nvPr/>
        </p:nvSpPr>
        <p:spPr>
          <a:xfrm>
            <a:off x="10379723" y="5482568"/>
            <a:ext cx="1271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Poor prognosis</a:t>
            </a:r>
          </a:p>
        </p:txBody>
      </p:sp>
      <p:sp>
        <p:nvSpPr>
          <p:cNvPr id="38" name="Down Arrow 37">
            <a:extLst>
              <a:ext uri="{FF2B5EF4-FFF2-40B4-BE49-F238E27FC236}">
                <a16:creationId xmlns:a16="http://schemas.microsoft.com/office/drawing/2014/main" id="{E2F06ECC-D07E-0A70-AE06-963AB8FE16D0}"/>
              </a:ext>
            </a:extLst>
          </p:cNvPr>
          <p:cNvSpPr/>
          <p:nvPr/>
        </p:nvSpPr>
        <p:spPr>
          <a:xfrm rot="16200000">
            <a:off x="5011497" y="3401273"/>
            <a:ext cx="170310" cy="4408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Down Arrow 12">
            <a:extLst>
              <a:ext uri="{FF2B5EF4-FFF2-40B4-BE49-F238E27FC236}">
                <a16:creationId xmlns:a16="http://schemas.microsoft.com/office/drawing/2014/main" id="{4726AB41-BC15-66D7-E7FE-B0E1E8634C19}"/>
              </a:ext>
            </a:extLst>
          </p:cNvPr>
          <p:cNvSpPr/>
          <p:nvPr/>
        </p:nvSpPr>
        <p:spPr>
          <a:xfrm>
            <a:off x="7448919" y="3080285"/>
            <a:ext cx="370390" cy="2866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E3AEF3D-72C5-B637-A340-B38814C9AECD}"/>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38240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E094C-4506-882F-F730-5A7087000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065" y="3793650"/>
            <a:ext cx="5261279" cy="2452089"/>
          </a:xfrm>
          <a:prstGeom prst="rect">
            <a:avLst/>
          </a:prstGeom>
        </p:spPr>
      </p:pic>
      <p:sp>
        <p:nvSpPr>
          <p:cNvPr id="2" name="Title 1">
            <a:extLst>
              <a:ext uri="{FF2B5EF4-FFF2-40B4-BE49-F238E27FC236}">
                <a16:creationId xmlns:a16="http://schemas.microsoft.com/office/drawing/2014/main" id="{580FED73-C729-B1A2-4101-3209B9850F45}"/>
              </a:ext>
            </a:extLst>
          </p:cNvPr>
          <p:cNvSpPr>
            <a:spLocks noGrp="1"/>
          </p:cNvSpPr>
          <p:nvPr>
            <p:ph type="title"/>
          </p:nvPr>
        </p:nvSpPr>
        <p:spPr>
          <a:xfrm>
            <a:off x="548007" y="-39406"/>
            <a:ext cx="10972800" cy="1371600"/>
          </a:xfrm>
        </p:spPr>
        <p:txBody>
          <a:bodyPr>
            <a:normAutofit/>
          </a:bodyPr>
          <a:lstStyle/>
          <a:p>
            <a:r>
              <a:rPr lang="en-US" sz="3600" dirty="0"/>
              <a:t>Immune checkpoint inhibitor combinations have made a remarkable difference in </a:t>
            </a:r>
            <a:r>
              <a:rPr lang="en-US" sz="3600" dirty="0" err="1"/>
              <a:t>ccRCC</a:t>
            </a:r>
            <a:r>
              <a:rPr lang="en-US" sz="3600" dirty="0"/>
              <a:t> outcomes</a:t>
            </a:r>
          </a:p>
        </p:txBody>
      </p:sp>
      <p:sp>
        <p:nvSpPr>
          <p:cNvPr id="3" name="Slide Number Placeholder 2">
            <a:extLst>
              <a:ext uri="{FF2B5EF4-FFF2-40B4-BE49-F238E27FC236}">
                <a16:creationId xmlns:a16="http://schemas.microsoft.com/office/drawing/2014/main" id="{9EA559E7-004F-836B-30B5-B9025E268C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A487153-2BF9-C779-72A2-D59ABBF190BA}"/>
              </a:ext>
            </a:extLst>
          </p:cNvPr>
          <p:cNvSpPr txBox="1"/>
          <p:nvPr/>
        </p:nvSpPr>
        <p:spPr>
          <a:xfrm>
            <a:off x="409403" y="1169871"/>
            <a:ext cx="3774473"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Keynote 426: OS</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(5yr follow up)</a:t>
            </a:r>
          </a:p>
        </p:txBody>
      </p:sp>
      <p:sp>
        <p:nvSpPr>
          <p:cNvPr id="7" name="TextBox 6">
            <a:extLst>
              <a:ext uri="{FF2B5EF4-FFF2-40B4-BE49-F238E27FC236}">
                <a16:creationId xmlns:a16="http://schemas.microsoft.com/office/drawing/2014/main" id="{7352569C-469E-5E8D-C6BD-E6704647606F}"/>
              </a:ext>
            </a:extLst>
          </p:cNvPr>
          <p:cNvSpPr txBox="1"/>
          <p:nvPr/>
        </p:nvSpPr>
        <p:spPr>
          <a:xfrm>
            <a:off x="4461665" y="1176791"/>
            <a:ext cx="4093489"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CLEAR/Keynote 581: OS </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(4yr follow up)</a:t>
            </a:r>
          </a:p>
        </p:txBody>
      </p:sp>
      <p:sp>
        <p:nvSpPr>
          <p:cNvPr id="8" name="TextBox 7">
            <a:extLst>
              <a:ext uri="{FF2B5EF4-FFF2-40B4-BE49-F238E27FC236}">
                <a16:creationId xmlns:a16="http://schemas.microsoft.com/office/drawing/2014/main" id="{E26234C3-AD3E-8B5C-A46D-35BF4BE7C487}"/>
              </a:ext>
            </a:extLst>
          </p:cNvPr>
          <p:cNvSpPr txBox="1"/>
          <p:nvPr/>
        </p:nvSpPr>
        <p:spPr>
          <a:xfrm>
            <a:off x="8714182" y="1165562"/>
            <a:ext cx="3243868"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Checkmate 9ER OS </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(5yr follow up)</a:t>
            </a:r>
          </a:p>
        </p:txBody>
      </p:sp>
      <p:sp>
        <p:nvSpPr>
          <p:cNvPr id="10" name="Title 1">
            <a:extLst>
              <a:ext uri="{FF2B5EF4-FFF2-40B4-BE49-F238E27FC236}">
                <a16:creationId xmlns:a16="http://schemas.microsoft.com/office/drawing/2014/main" id="{033810DC-BC62-C127-5B2B-F93D515F5CA4}"/>
              </a:ext>
            </a:extLst>
          </p:cNvPr>
          <p:cNvSpPr txBox="1">
            <a:spLocks/>
          </p:cNvSpPr>
          <p:nvPr/>
        </p:nvSpPr>
        <p:spPr bwMode="auto">
          <a:xfrm>
            <a:off x="100208" y="5542650"/>
            <a:ext cx="5076059" cy="536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Choueiri TK et al, ASCO 2025</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Rini BI et al, ASCO 2023	</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Motzer RJ, Porta C, Eto M, et al. </a:t>
            </a:r>
            <a:r>
              <a:rPr kumimoji="0" lang="en-US" sz="900" b="0"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J Clin Oncol</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2024.</a:t>
            </a:r>
            <a:endParaRPr kumimoji="0" lang="en-US" sz="899" b="0" i="0" u="none" strike="noStrike" kern="1200" cap="none" spc="0" normalizeH="0" baseline="0" noProof="0" dirty="0">
              <a:ln>
                <a:noFill/>
              </a:ln>
              <a:solidFill>
                <a:prstClr val="black"/>
              </a:solidFill>
              <a:effectLst/>
              <a:uLnTx/>
              <a:uFillTx/>
              <a:latin typeface="Arial" charset="0"/>
              <a:ea typeface="+mj-ea"/>
              <a:cs typeface="+mj-cs"/>
            </a:endParaRP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Motzer RJ et al, </a:t>
            </a:r>
            <a:r>
              <a:rPr kumimoji="0" lang="en-US" sz="899" b="0" i="1" u="none" strike="noStrike" kern="1200" cap="none" spc="0" normalizeH="0" baseline="0" noProof="0" dirty="0">
                <a:ln>
                  <a:noFill/>
                </a:ln>
                <a:solidFill>
                  <a:prstClr val="black"/>
                </a:solidFill>
                <a:effectLst/>
                <a:uLnTx/>
                <a:uFillTx/>
                <a:latin typeface="Arial" charset="0"/>
                <a:ea typeface="+mj-ea"/>
                <a:cs typeface="+mj-cs"/>
              </a:rPr>
              <a:t>NEJM</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2021 	‘</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Motzer RJ et al, GU ASCO, 2025</a:t>
            </a:r>
          </a:p>
        </p:txBody>
      </p:sp>
      <p:pic>
        <p:nvPicPr>
          <p:cNvPr id="11" name="Picture 10" descr="A graph of a number of months&#10;&#10;AI-generated content may be incorrect.">
            <a:extLst>
              <a:ext uri="{FF2B5EF4-FFF2-40B4-BE49-F238E27FC236}">
                <a16:creationId xmlns:a16="http://schemas.microsoft.com/office/drawing/2014/main" id="{4EE18AC8-D83A-F350-578B-FEEAC1434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656" y="1688782"/>
            <a:ext cx="3784344" cy="1748280"/>
          </a:xfrm>
          <a:prstGeom prst="rect">
            <a:avLst/>
          </a:prstGeom>
        </p:spPr>
      </p:pic>
      <p:sp>
        <p:nvSpPr>
          <p:cNvPr id="12" name="TextBox 11">
            <a:extLst>
              <a:ext uri="{FF2B5EF4-FFF2-40B4-BE49-F238E27FC236}">
                <a16:creationId xmlns:a16="http://schemas.microsoft.com/office/drawing/2014/main" id="{C1BC0D65-4E2E-EC44-2781-FC85576B5DE2}"/>
              </a:ext>
            </a:extLst>
          </p:cNvPr>
          <p:cNvSpPr txBox="1"/>
          <p:nvPr/>
        </p:nvSpPr>
        <p:spPr>
          <a:xfrm>
            <a:off x="2187297" y="3587765"/>
            <a:ext cx="1697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Abstract 4505</a:t>
            </a:r>
          </a:p>
        </p:txBody>
      </p:sp>
      <p:pic>
        <p:nvPicPr>
          <p:cNvPr id="13" name="Picture 12" descr="A picture containing text, plot, line, diagram&#10;&#10;Description automatically generated">
            <a:extLst>
              <a:ext uri="{FF2B5EF4-FFF2-40B4-BE49-F238E27FC236}">
                <a16:creationId xmlns:a16="http://schemas.microsoft.com/office/drawing/2014/main" id="{8D7419D0-A042-EFE2-7E71-8CDD22B6E285}"/>
              </a:ext>
            </a:extLst>
          </p:cNvPr>
          <p:cNvPicPr>
            <a:picLocks noChangeAspect="1"/>
          </p:cNvPicPr>
          <p:nvPr/>
        </p:nvPicPr>
        <p:blipFill>
          <a:blip r:embed="rId4"/>
          <a:stretch>
            <a:fillRect/>
          </a:stretch>
        </p:blipFill>
        <p:spPr>
          <a:xfrm>
            <a:off x="409403" y="1727110"/>
            <a:ext cx="3792568" cy="1748378"/>
          </a:xfrm>
          <a:prstGeom prst="rect">
            <a:avLst/>
          </a:prstGeom>
        </p:spPr>
      </p:pic>
      <p:pic>
        <p:nvPicPr>
          <p:cNvPr id="14" name="Picture 13" descr="A picture containing text, line, plot, diagram&#10;&#10;Description automatically generated">
            <a:extLst>
              <a:ext uri="{FF2B5EF4-FFF2-40B4-BE49-F238E27FC236}">
                <a16:creationId xmlns:a16="http://schemas.microsoft.com/office/drawing/2014/main" id="{E2A82648-214D-EB83-92DC-4DE1196FD412}"/>
              </a:ext>
            </a:extLst>
          </p:cNvPr>
          <p:cNvPicPr>
            <a:picLocks noChangeAspect="1"/>
          </p:cNvPicPr>
          <p:nvPr/>
        </p:nvPicPr>
        <p:blipFill>
          <a:blip r:embed="rId5"/>
          <a:stretch>
            <a:fillRect/>
          </a:stretch>
        </p:blipFill>
        <p:spPr>
          <a:xfrm>
            <a:off x="4210499" y="1727110"/>
            <a:ext cx="4211764" cy="1748279"/>
          </a:xfrm>
          <a:prstGeom prst="rect">
            <a:avLst/>
          </a:prstGeom>
        </p:spPr>
      </p:pic>
      <p:sp>
        <p:nvSpPr>
          <p:cNvPr id="18" name="Oval 17">
            <a:extLst>
              <a:ext uri="{FF2B5EF4-FFF2-40B4-BE49-F238E27FC236}">
                <a16:creationId xmlns:a16="http://schemas.microsoft.com/office/drawing/2014/main" id="{FF288E0A-1719-02F6-A375-065017941AC0}"/>
              </a:ext>
            </a:extLst>
          </p:cNvPr>
          <p:cNvSpPr/>
          <p:nvPr/>
        </p:nvSpPr>
        <p:spPr>
          <a:xfrm>
            <a:off x="8177939" y="4543685"/>
            <a:ext cx="536243" cy="1776047"/>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4D35E0B6-1C90-7C95-B106-23BF899A1250}"/>
              </a:ext>
            </a:extLst>
          </p:cNvPr>
          <p:cNvSpPr txBox="1"/>
          <p:nvPr/>
        </p:nvSpPr>
        <p:spPr>
          <a:xfrm>
            <a:off x="9052239" y="4741316"/>
            <a:ext cx="20313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ptos" panose="02110004020202020204"/>
                <a:ea typeface="+mn-ea"/>
                <a:cs typeface="+mn-cs"/>
              </a:rPr>
              <a:t>9-year survival in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70C0"/>
                </a:solidFill>
                <a:effectLst/>
                <a:uLnTx/>
                <a:uFillTx/>
                <a:latin typeface="Aptos" panose="02110004020202020204"/>
                <a:ea typeface="+mn-ea"/>
                <a:cs typeface="+mn-cs"/>
              </a:rPr>
              <a:t>metastatic</a:t>
            </a:r>
            <a:r>
              <a:rPr kumimoji="0" lang="en-US" sz="1400" b="1" i="0" u="none" strike="noStrike" kern="1200" cap="none" spc="0" normalizeH="0" baseline="0" noProof="0" dirty="0">
                <a:ln>
                  <a:noFill/>
                </a:ln>
                <a:solidFill>
                  <a:srgbClr val="0070C0"/>
                </a:solidFill>
                <a:effectLst/>
                <a:uLnTx/>
                <a:uFillTx/>
                <a:latin typeface="Aptos" panose="02110004020202020204"/>
                <a:ea typeface="+mn-ea"/>
                <a:cs typeface="+mn-cs"/>
              </a:rPr>
              <a:t> population</a:t>
            </a:r>
          </a:p>
        </p:txBody>
      </p:sp>
      <p:sp>
        <p:nvSpPr>
          <p:cNvPr id="17" name="TextBox 16">
            <a:extLst>
              <a:ext uri="{FF2B5EF4-FFF2-40B4-BE49-F238E27FC236}">
                <a16:creationId xmlns:a16="http://schemas.microsoft.com/office/drawing/2014/main" id="{EEA26B88-4F8D-C829-2519-650EF7F4334F}"/>
              </a:ext>
            </a:extLst>
          </p:cNvPr>
          <p:cNvSpPr txBox="1"/>
          <p:nvPr/>
        </p:nvSpPr>
        <p:spPr>
          <a:xfrm>
            <a:off x="3861065" y="3562259"/>
            <a:ext cx="5054335" cy="338554"/>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Checkmate 214 – 9yr follow up OS</a:t>
            </a:r>
          </a:p>
        </p:txBody>
      </p:sp>
      <p:sp>
        <p:nvSpPr>
          <p:cNvPr id="5" name="Rectangle 4">
            <a:extLst>
              <a:ext uri="{FF2B5EF4-FFF2-40B4-BE49-F238E27FC236}">
                <a16:creationId xmlns:a16="http://schemas.microsoft.com/office/drawing/2014/main" id="{0A493F0C-EE65-9459-9FBB-5D99E0D6E537}"/>
              </a:ext>
            </a:extLst>
          </p:cNvPr>
          <p:cNvSpPr/>
          <p:nvPr/>
        </p:nvSpPr>
        <p:spPr>
          <a:xfrm>
            <a:off x="96708" y="6332239"/>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NewLogo_wht.png">
            <a:extLst>
              <a:ext uri="{FF2B5EF4-FFF2-40B4-BE49-F238E27FC236}">
                <a16:creationId xmlns:a16="http://schemas.microsoft.com/office/drawing/2014/main" id="{166E5FB0-1CF6-9716-2AE7-5C6048FC50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7DD3C68-B204-A2EB-5302-C6C3314B136D}"/>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31151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026AE-46A9-83C3-31DB-9BEECCFB4B8A}"/>
              </a:ext>
            </a:extLst>
          </p:cNvPr>
          <p:cNvSpPr>
            <a:spLocks noGrp="1"/>
          </p:cNvSpPr>
          <p:nvPr>
            <p:ph type="title"/>
          </p:nvPr>
        </p:nvSpPr>
        <p:spPr>
          <a:xfrm>
            <a:off x="194314" y="-140638"/>
            <a:ext cx="12112340" cy="1371600"/>
          </a:xfrm>
        </p:spPr>
        <p:txBody>
          <a:bodyPr>
            <a:normAutofit/>
          </a:bodyPr>
          <a:lstStyle/>
          <a:p>
            <a:r>
              <a:rPr lang="en-US" sz="3200" dirty="0"/>
              <a:t>Durability of responses across immunotherapy doublets </a:t>
            </a:r>
          </a:p>
        </p:txBody>
      </p:sp>
      <p:sp>
        <p:nvSpPr>
          <p:cNvPr id="3" name="Slide Number Placeholder 2">
            <a:extLst>
              <a:ext uri="{FF2B5EF4-FFF2-40B4-BE49-F238E27FC236}">
                <a16:creationId xmlns:a16="http://schemas.microsoft.com/office/drawing/2014/main" id="{5110E73C-E5C0-FC19-8B5D-AE790BC24B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7" name="Content Placeholder 16" descr="A graph of a patient's disease&#10;&#10;AI-generated content may be incorrect.">
            <a:extLst>
              <a:ext uri="{FF2B5EF4-FFF2-40B4-BE49-F238E27FC236}">
                <a16:creationId xmlns:a16="http://schemas.microsoft.com/office/drawing/2014/main" id="{4F01E31F-DE1F-1DA0-D821-DD822475B7A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28857" y="3478691"/>
            <a:ext cx="6086643" cy="2797892"/>
          </a:xfrm>
        </p:spPr>
      </p:pic>
      <p:sp>
        <p:nvSpPr>
          <p:cNvPr id="6" name="TextBox 5">
            <a:extLst>
              <a:ext uri="{FF2B5EF4-FFF2-40B4-BE49-F238E27FC236}">
                <a16:creationId xmlns:a16="http://schemas.microsoft.com/office/drawing/2014/main" id="{FA2F1A6D-EFD5-8FA4-8429-0FAB975AC5B9}"/>
              </a:ext>
            </a:extLst>
          </p:cNvPr>
          <p:cNvSpPr txBox="1"/>
          <p:nvPr/>
        </p:nvSpPr>
        <p:spPr>
          <a:xfrm>
            <a:off x="283629" y="985310"/>
            <a:ext cx="3599983"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Keynote 426: PFS</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ITT (5yr follow up)</a:t>
            </a:r>
          </a:p>
        </p:txBody>
      </p:sp>
      <p:sp>
        <p:nvSpPr>
          <p:cNvPr id="7" name="TextBox 6">
            <a:extLst>
              <a:ext uri="{FF2B5EF4-FFF2-40B4-BE49-F238E27FC236}">
                <a16:creationId xmlns:a16="http://schemas.microsoft.com/office/drawing/2014/main" id="{8ED321F7-907F-7DB3-B38E-DA2F18068E72}"/>
              </a:ext>
            </a:extLst>
          </p:cNvPr>
          <p:cNvSpPr txBox="1"/>
          <p:nvPr/>
        </p:nvSpPr>
        <p:spPr>
          <a:xfrm>
            <a:off x="4245765" y="992230"/>
            <a:ext cx="4093489"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CLEAR/Keynote 581: PFS </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(4yr follow up)</a:t>
            </a:r>
          </a:p>
        </p:txBody>
      </p:sp>
      <p:sp>
        <p:nvSpPr>
          <p:cNvPr id="9" name="TextBox 8">
            <a:extLst>
              <a:ext uri="{FF2B5EF4-FFF2-40B4-BE49-F238E27FC236}">
                <a16:creationId xmlns:a16="http://schemas.microsoft.com/office/drawing/2014/main" id="{138E21C4-4ED1-0968-95F5-C46DDDDB5051}"/>
              </a:ext>
            </a:extLst>
          </p:cNvPr>
          <p:cNvSpPr txBox="1"/>
          <p:nvPr/>
        </p:nvSpPr>
        <p:spPr>
          <a:xfrm>
            <a:off x="7966793" y="926571"/>
            <a:ext cx="4018547" cy="523220"/>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Checkmate 9ER PFS: </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67mo follow up</a:t>
            </a:r>
          </a:p>
        </p:txBody>
      </p:sp>
      <p:pic>
        <p:nvPicPr>
          <p:cNvPr id="10" name="Picture 9" descr="A picture containing text, line, font, plot&#10;&#10;Description automatically generated">
            <a:extLst>
              <a:ext uri="{FF2B5EF4-FFF2-40B4-BE49-F238E27FC236}">
                <a16:creationId xmlns:a16="http://schemas.microsoft.com/office/drawing/2014/main" id="{3EB34CB5-64A4-0F96-8C50-EFEEE9B01A29}"/>
              </a:ext>
            </a:extLst>
          </p:cNvPr>
          <p:cNvPicPr>
            <a:picLocks noChangeAspect="1"/>
          </p:cNvPicPr>
          <p:nvPr/>
        </p:nvPicPr>
        <p:blipFill>
          <a:blip r:embed="rId3"/>
          <a:stretch>
            <a:fillRect/>
          </a:stretch>
        </p:blipFill>
        <p:spPr>
          <a:xfrm>
            <a:off x="4049255" y="1467286"/>
            <a:ext cx="4093489" cy="1793088"/>
          </a:xfrm>
          <a:prstGeom prst="rect">
            <a:avLst/>
          </a:prstGeom>
        </p:spPr>
      </p:pic>
      <p:pic>
        <p:nvPicPr>
          <p:cNvPr id="11" name="Picture 10" descr="A graph of a number of months&#10;&#10;AI-generated content may be incorrect.">
            <a:extLst>
              <a:ext uri="{FF2B5EF4-FFF2-40B4-BE49-F238E27FC236}">
                <a16:creationId xmlns:a16="http://schemas.microsoft.com/office/drawing/2014/main" id="{135EF376-5BB5-1398-5DFC-081E911CB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503" y="1398025"/>
            <a:ext cx="4073129" cy="1927324"/>
          </a:xfrm>
          <a:prstGeom prst="rect">
            <a:avLst/>
          </a:prstGeom>
        </p:spPr>
      </p:pic>
      <p:sp>
        <p:nvSpPr>
          <p:cNvPr id="12" name="Title 1">
            <a:extLst>
              <a:ext uri="{FF2B5EF4-FFF2-40B4-BE49-F238E27FC236}">
                <a16:creationId xmlns:a16="http://schemas.microsoft.com/office/drawing/2014/main" id="{4AEDE58D-050B-CF86-E78C-1A02E1502CD4}"/>
              </a:ext>
            </a:extLst>
          </p:cNvPr>
          <p:cNvSpPr txBox="1">
            <a:spLocks/>
          </p:cNvSpPr>
          <p:nvPr/>
        </p:nvSpPr>
        <p:spPr bwMode="auto">
          <a:xfrm>
            <a:off x="100208" y="5542650"/>
            <a:ext cx="5076059" cy="536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Choueiri TK et al, ASCO 2025</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a:ln>
                  <a:noFill/>
                </a:ln>
                <a:solidFill>
                  <a:prstClr val="black"/>
                </a:solidFill>
                <a:effectLst/>
                <a:uLnTx/>
                <a:uFillTx/>
                <a:latin typeface="Arial" charset="0"/>
                <a:ea typeface="+mj-ea"/>
                <a:cs typeface="+mj-cs"/>
              </a:rPr>
              <a:t>Rini BI et al, ASCO 2023	</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err="1">
                <a:ln>
                  <a:noFill/>
                </a:ln>
                <a:solidFill>
                  <a:prstClr val="black"/>
                </a:solidFill>
                <a:effectLst/>
                <a:uLnTx/>
                <a:uFillTx/>
                <a:latin typeface="Arial" charset="0"/>
                <a:ea typeface="+mj-ea"/>
                <a:cs typeface="+mj-cs"/>
              </a:rPr>
              <a:t>Motzer</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RJ et al, </a:t>
            </a:r>
            <a:r>
              <a:rPr kumimoji="0" lang="en-US" sz="899" b="0" i="1" u="none" strike="noStrike" kern="1200" cap="none" spc="0" normalizeH="0" baseline="0" noProof="0" dirty="0">
                <a:ln>
                  <a:noFill/>
                </a:ln>
                <a:solidFill>
                  <a:prstClr val="black"/>
                </a:solidFill>
                <a:effectLst/>
                <a:uLnTx/>
                <a:uFillTx/>
                <a:latin typeface="Arial" charset="0"/>
                <a:ea typeface="+mj-ea"/>
                <a:cs typeface="+mj-cs"/>
              </a:rPr>
              <a:t>NEJM</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2021 	‘</a:t>
            </a:r>
          </a:p>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err="1">
                <a:ln>
                  <a:noFill/>
                </a:ln>
                <a:solidFill>
                  <a:prstClr val="black"/>
                </a:solidFill>
                <a:effectLst/>
                <a:uLnTx/>
                <a:uFillTx/>
                <a:latin typeface="Arial" charset="0"/>
                <a:ea typeface="+mj-ea"/>
                <a:cs typeface="+mj-cs"/>
              </a:rPr>
              <a:t>Motzer</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RJ et al, GU ASCO, 2025</a:t>
            </a:r>
          </a:p>
        </p:txBody>
      </p:sp>
      <p:pic>
        <p:nvPicPr>
          <p:cNvPr id="13" name="Picture 12" descr="A picture containing text, line, plot, diagram&#10;&#10;Description automatically generated">
            <a:extLst>
              <a:ext uri="{FF2B5EF4-FFF2-40B4-BE49-F238E27FC236}">
                <a16:creationId xmlns:a16="http://schemas.microsoft.com/office/drawing/2014/main" id="{43EF785B-E6F1-61DD-6AF8-570D560633B2}"/>
              </a:ext>
            </a:extLst>
          </p:cNvPr>
          <p:cNvPicPr>
            <a:picLocks noChangeAspect="1"/>
          </p:cNvPicPr>
          <p:nvPr/>
        </p:nvPicPr>
        <p:blipFill>
          <a:blip r:embed="rId5"/>
          <a:stretch>
            <a:fillRect/>
          </a:stretch>
        </p:blipFill>
        <p:spPr>
          <a:xfrm>
            <a:off x="283629" y="1515450"/>
            <a:ext cx="3599983" cy="1770778"/>
          </a:xfrm>
          <a:prstGeom prst="rect">
            <a:avLst/>
          </a:prstGeom>
        </p:spPr>
      </p:pic>
      <p:sp>
        <p:nvSpPr>
          <p:cNvPr id="15" name="TextBox 14">
            <a:extLst>
              <a:ext uri="{FF2B5EF4-FFF2-40B4-BE49-F238E27FC236}">
                <a16:creationId xmlns:a16="http://schemas.microsoft.com/office/drawing/2014/main" id="{0D53315F-5622-420F-4A8F-B937E896D135}"/>
              </a:ext>
            </a:extLst>
          </p:cNvPr>
          <p:cNvSpPr txBox="1"/>
          <p:nvPr/>
        </p:nvSpPr>
        <p:spPr>
          <a:xfrm>
            <a:off x="2187297" y="3587765"/>
            <a:ext cx="1697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Abstract 4505</a:t>
            </a:r>
          </a:p>
        </p:txBody>
      </p:sp>
      <p:sp>
        <p:nvSpPr>
          <p:cNvPr id="18" name="Oval 17">
            <a:extLst>
              <a:ext uri="{FF2B5EF4-FFF2-40B4-BE49-F238E27FC236}">
                <a16:creationId xmlns:a16="http://schemas.microsoft.com/office/drawing/2014/main" id="{31928CCD-2C35-1F1F-B1AA-0F53702AA76C}"/>
              </a:ext>
            </a:extLst>
          </p:cNvPr>
          <p:cNvSpPr/>
          <p:nvPr/>
        </p:nvSpPr>
        <p:spPr>
          <a:xfrm>
            <a:off x="7632700" y="4495800"/>
            <a:ext cx="706554" cy="1776047"/>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15F9B880-725C-5228-21DB-D623D1DBA9D9}"/>
              </a:ext>
            </a:extLst>
          </p:cNvPr>
          <p:cNvSpPr txBox="1"/>
          <p:nvPr/>
        </p:nvSpPr>
        <p:spPr>
          <a:xfrm>
            <a:off x="8339254" y="4401253"/>
            <a:ext cx="38122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ptos" panose="02110004020202020204"/>
                <a:ea typeface="+mn-ea"/>
                <a:cs typeface="+mn-cs"/>
              </a:rPr>
              <a:t>6-year rates are likely last dependable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ptos" panose="02110004020202020204"/>
                <a:ea typeface="+mn-ea"/>
                <a:cs typeface="+mn-cs"/>
              </a:rPr>
              <a:t>Censored or lost to follow up after 6 years </a:t>
            </a:r>
          </a:p>
        </p:txBody>
      </p:sp>
      <p:sp>
        <p:nvSpPr>
          <p:cNvPr id="5" name="TextBox 4">
            <a:extLst>
              <a:ext uri="{FF2B5EF4-FFF2-40B4-BE49-F238E27FC236}">
                <a16:creationId xmlns:a16="http://schemas.microsoft.com/office/drawing/2014/main" id="{D41418C7-0FDC-56A3-E883-73E62CCDA8C1}"/>
              </a:ext>
            </a:extLst>
          </p:cNvPr>
          <p:cNvSpPr txBox="1"/>
          <p:nvPr/>
        </p:nvSpPr>
        <p:spPr>
          <a:xfrm>
            <a:off x="4049256" y="3335263"/>
            <a:ext cx="5407896" cy="338554"/>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Checkmate 214 – 9yr follow up PFS</a:t>
            </a:r>
          </a:p>
        </p:txBody>
      </p:sp>
      <p:sp>
        <p:nvSpPr>
          <p:cNvPr id="4" name="Rectangle 3">
            <a:extLst>
              <a:ext uri="{FF2B5EF4-FFF2-40B4-BE49-F238E27FC236}">
                <a16:creationId xmlns:a16="http://schemas.microsoft.com/office/drawing/2014/main" id="{36F9BF8E-E72E-E5C3-FB91-B8212506B2A2}"/>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NewLogo_wht.png">
            <a:extLst>
              <a:ext uri="{FF2B5EF4-FFF2-40B4-BE49-F238E27FC236}">
                <a16:creationId xmlns:a16="http://schemas.microsoft.com/office/drawing/2014/main" id="{107724DF-5930-19D4-AE7F-D08D284FF9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7450D0E-68F5-CEC4-15CA-821682ACFD2D}"/>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2647850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F3D71-28C6-B87E-D7AA-7906BC733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D2E64-F533-2DAC-5EE4-C297634E4061}"/>
              </a:ext>
            </a:extLst>
          </p:cNvPr>
          <p:cNvSpPr>
            <a:spLocks noGrp="1"/>
          </p:cNvSpPr>
          <p:nvPr>
            <p:ph type="title"/>
          </p:nvPr>
        </p:nvSpPr>
        <p:spPr>
          <a:xfrm>
            <a:off x="405302" y="106380"/>
            <a:ext cx="10972800" cy="1371600"/>
          </a:xfrm>
        </p:spPr>
        <p:txBody>
          <a:bodyPr/>
          <a:lstStyle/>
          <a:p>
            <a:r>
              <a:rPr lang="en-US" dirty="0"/>
              <a:t>PDIGREE Design: Phase 3 Adaptive Trial</a:t>
            </a:r>
          </a:p>
        </p:txBody>
      </p:sp>
      <p:sp>
        <p:nvSpPr>
          <p:cNvPr id="4" name="Content Placeholder 3">
            <a:extLst>
              <a:ext uri="{FF2B5EF4-FFF2-40B4-BE49-F238E27FC236}">
                <a16:creationId xmlns:a16="http://schemas.microsoft.com/office/drawing/2014/main" id="{00B7C575-BCFA-2EBB-8E06-E288EB2EE86C}"/>
              </a:ext>
            </a:extLst>
          </p:cNvPr>
          <p:cNvSpPr>
            <a:spLocks noGrp="1"/>
          </p:cNvSpPr>
          <p:nvPr>
            <p:ph sz="quarter" idx="13"/>
          </p:nvPr>
        </p:nvSpPr>
        <p:spPr>
          <a:xfrm>
            <a:off x="609600" y="4826620"/>
            <a:ext cx="10972800" cy="1068785"/>
          </a:xfrm>
        </p:spPr>
        <p:txBody>
          <a:bodyPr>
            <a:normAutofit/>
          </a:bodyPr>
          <a:lstStyle/>
          <a:p>
            <a:pPr marL="0" indent="0">
              <a:buNone/>
            </a:pPr>
            <a:r>
              <a:rPr lang="en-US" sz="2400" dirty="0"/>
              <a:t>Primary endpoint: Overall Survival of randomized cohort</a:t>
            </a:r>
          </a:p>
        </p:txBody>
      </p:sp>
      <p:sp>
        <p:nvSpPr>
          <p:cNvPr id="5" name="Rounded Rectangle 4">
            <a:extLst>
              <a:ext uri="{FF2B5EF4-FFF2-40B4-BE49-F238E27FC236}">
                <a16:creationId xmlns:a16="http://schemas.microsoft.com/office/drawing/2014/main" id="{6A0B7D94-B81D-1D52-6063-C6D62F7D1B9D}"/>
              </a:ext>
            </a:extLst>
          </p:cNvPr>
          <p:cNvSpPr/>
          <p:nvPr/>
        </p:nvSpPr>
        <p:spPr>
          <a:xfrm>
            <a:off x="131668" y="2292340"/>
            <a:ext cx="3314083" cy="169227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Metastatic renal cell 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Clear cell component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No prior systemic therapy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HD IL-2 &amp; adjuvant treatment allowed &gt;1 yr prior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IMDC intermediate/poor risk</a:t>
            </a:r>
          </a:p>
        </p:txBody>
      </p:sp>
      <p:sp>
        <p:nvSpPr>
          <p:cNvPr id="6" name="Right Arrow 5">
            <a:extLst>
              <a:ext uri="{FF2B5EF4-FFF2-40B4-BE49-F238E27FC236}">
                <a16:creationId xmlns:a16="http://schemas.microsoft.com/office/drawing/2014/main" id="{B910B273-31F5-B11F-A0A5-E022BFBFC188}"/>
              </a:ext>
            </a:extLst>
          </p:cNvPr>
          <p:cNvSpPr/>
          <p:nvPr/>
        </p:nvSpPr>
        <p:spPr>
          <a:xfrm>
            <a:off x="3521671" y="2904035"/>
            <a:ext cx="395416" cy="576323"/>
          </a:xfrm>
          <a:prstGeom prst="rightArrow">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ounded Rectangle 6">
            <a:extLst>
              <a:ext uri="{FF2B5EF4-FFF2-40B4-BE49-F238E27FC236}">
                <a16:creationId xmlns:a16="http://schemas.microsoft.com/office/drawing/2014/main" id="{CB2B00B2-1DFA-5CC4-05BD-D2569AF8D278}"/>
              </a:ext>
            </a:extLst>
          </p:cNvPr>
          <p:cNvSpPr/>
          <p:nvPr/>
        </p:nvSpPr>
        <p:spPr>
          <a:xfrm>
            <a:off x="3993007" y="2571354"/>
            <a:ext cx="1672281" cy="1272587"/>
          </a:xfrm>
          <a:prstGeom prst="roundRect">
            <a:avLst/>
          </a:prstGeom>
          <a:solidFill>
            <a:srgbClr val="FFB6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Ipilimumab 1mg/kg 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Nivolumab 3mg/kg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Every 3 weeks</a:t>
            </a:r>
          </a:p>
        </p:txBody>
      </p:sp>
      <p:sp>
        <p:nvSpPr>
          <p:cNvPr id="8" name="Rounded Rectangle 7">
            <a:extLst>
              <a:ext uri="{FF2B5EF4-FFF2-40B4-BE49-F238E27FC236}">
                <a16:creationId xmlns:a16="http://schemas.microsoft.com/office/drawing/2014/main" id="{6C0FBCA1-E4A0-1DFD-AC88-12147F07361F}"/>
              </a:ext>
            </a:extLst>
          </p:cNvPr>
          <p:cNvSpPr/>
          <p:nvPr/>
        </p:nvSpPr>
        <p:spPr>
          <a:xfrm>
            <a:off x="3993007" y="1364241"/>
            <a:ext cx="1672281" cy="41968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Step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Induction</a:t>
            </a:r>
          </a:p>
        </p:txBody>
      </p:sp>
      <p:sp>
        <p:nvSpPr>
          <p:cNvPr id="9" name="Right Arrow 8">
            <a:extLst>
              <a:ext uri="{FF2B5EF4-FFF2-40B4-BE49-F238E27FC236}">
                <a16:creationId xmlns:a16="http://schemas.microsoft.com/office/drawing/2014/main" id="{EDEBFF7F-F547-34DB-2CB3-7E79628E5A38}"/>
              </a:ext>
            </a:extLst>
          </p:cNvPr>
          <p:cNvSpPr/>
          <p:nvPr/>
        </p:nvSpPr>
        <p:spPr>
          <a:xfrm rot="20075935">
            <a:off x="6592382" y="2269661"/>
            <a:ext cx="395416" cy="395298"/>
          </a:xfrm>
          <a:prstGeom prst="rightArrow">
            <a:avLst>
              <a:gd name="adj1" fmla="val 50000"/>
              <a:gd name="adj2" fmla="val 57681"/>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E207D06C-93C7-33E4-0350-A88E63EED81E}"/>
              </a:ext>
            </a:extLst>
          </p:cNvPr>
          <p:cNvSpPr txBox="1"/>
          <p:nvPr/>
        </p:nvSpPr>
        <p:spPr>
          <a:xfrm>
            <a:off x="2705685" y="4055961"/>
            <a:ext cx="6906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N=1111</a:t>
            </a:r>
          </a:p>
        </p:txBody>
      </p:sp>
      <p:sp>
        <p:nvSpPr>
          <p:cNvPr id="16" name="TextBox 15">
            <a:extLst>
              <a:ext uri="{FF2B5EF4-FFF2-40B4-BE49-F238E27FC236}">
                <a16:creationId xmlns:a16="http://schemas.microsoft.com/office/drawing/2014/main" id="{992013D5-BAC0-B0EB-DCF0-0D6A66D59082}"/>
              </a:ext>
            </a:extLst>
          </p:cNvPr>
          <p:cNvSpPr txBox="1"/>
          <p:nvPr/>
        </p:nvSpPr>
        <p:spPr>
          <a:xfrm>
            <a:off x="7134028" y="3655216"/>
            <a:ext cx="6399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N=597</a:t>
            </a:r>
          </a:p>
        </p:txBody>
      </p:sp>
      <p:sp>
        <p:nvSpPr>
          <p:cNvPr id="17" name="Rounded Rectangle 16">
            <a:extLst>
              <a:ext uri="{FF2B5EF4-FFF2-40B4-BE49-F238E27FC236}">
                <a16:creationId xmlns:a16="http://schemas.microsoft.com/office/drawing/2014/main" id="{6336E2CE-15CA-BF53-8A6B-DB935ABEA3B9}"/>
              </a:ext>
            </a:extLst>
          </p:cNvPr>
          <p:cNvSpPr/>
          <p:nvPr/>
        </p:nvSpPr>
        <p:spPr>
          <a:xfrm>
            <a:off x="5741208" y="2746370"/>
            <a:ext cx="1218144" cy="89165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3-month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(investigator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assessed)</a:t>
            </a:r>
          </a:p>
        </p:txBody>
      </p:sp>
      <p:sp>
        <p:nvSpPr>
          <p:cNvPr id="18" name="Rounded Rectangle 17">
            <a:extLst>
              <a:ext uri="{FF2B5EF4-FFF2-40B4-BE49-F238E27FC236}">
                <a16:creationId xmlns:a16="http://schemas.microsoft.com/office/drawing/2014/main" id="{AA20378B-530F-86BF-E83C-BD20AEDF74BB}"/>
              </a:ext>
            </a:extLst>
          </p:cNvPr>
          <p:cNvSpPr/>
          <p:nvPr/>
        </p:nvSpPr>
        <p:spPr>
          <a:xfrm>
            <a:off x="7013104" y="1937302"/>
            <a:ext cx="1379377" cy="622614"/>
          </a:xfrm>
          <a:prstGeom prst="roundRect">
            <a:avLst/>
          </a:prstGeom>
          <a:solidFill>
            <a:srgbClr val="FFB6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Nivolumab 480mg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Every 4 weeks</a:t>
            </a:r>
          </a:p>
        </p:txBody>
      </p:sp>
      <p:sp>
        <p:nvSpPr>
          <p:cNvPr id="19" name="Oval 18">
            <a:extLst>
              <a:ext uri="{FF2B5EF4-FFF2-40B4-BE49-F238E27FC236}">
                <a16:creationId xmlns:a16="http://schemas.microsoft.com/office/drawing/2014/main" id="{D1E0DCDD-6EF9-BFF7-0CB9-80F5280C8C9B}"/>
              </a:ext>
            </a:extLst>
          </p:cNvPr>
          <p:cNvSpPr/>
          <p:nvPr/>
        </p:nvSpPr>
        <p:spPr>
          <a:xfrm>
            <a:off x="7115822" y="2981572"/>
            <a:ext cx="658125" cy="6412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20" name="Right Arrow 19">
            <a:extLst>
              <a:ext uri="{FF2B5EF4-FFF2-40B4-BE49-F238E27FC236}">
                <a16:creationId xmlns:a16="http://schemas.microsoft.com/office/drawing/2014/main" id="{3D6FA1B7-E753-141B-CE99-D5223126BB14}"/>
              </a:ext>
            </a:extLst>
          </p:cNvPr>
          <p:cNvSpPr/>
          <p:nvPr/>
        </p:nvSpPr>
        <p:spPr>
          <a:xfrm rot="1960180">
            <a:off x="6626129" y="3810831"/>
            <a:ext cx="395416" cy="395298"/>
          </a:xfrm>
          <a:prstGeom prst="rightArrow">
            <a:avLst>
              <a:gd name="adj1" fmla="val 50000"/>
              <a:gd name="adj2" fmla="val 57681"/>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ight Arrow 20">
            <a:extLst>
              <a:ext uri="{FF2B5EF4-FFF2-40B4-BE49-F238E27FC236}">
                <a16:creationId xmlns:a16="http://schemas.microsoft.com/office/drawing/2014/main" id="{AE758C9B-79D0-C351-ECB3-1C065977F551}"/>
              </a:ext>
            </a:extLst>
          </p:cNvPr>
          <p:cNvSpPr/>
          <p:nvPr/>
        </p:nvSpPr>
        <p:spPr>
          <a:xfrm rot="1637913">
            <a:off x="7855777" y="3362030"/>
            <a:ext cx="395416" cy="395298"/>
          </a:xfrm>
          <a:prstGeom prst="rightArrow">
            <a:avLst>
              <a:gd name="adj1" fmla="val 50000"/>
              <a:gd name="adj2" fmla="val 57681"/>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ight Arrow 21">
            <a:extLst>
              <a:ext uri="{FF2B5EF4-FFF2-40B4-BE49-F238E27FC236}">
                <a16:creationId xmlns:a16="http://schemas.microsoft.com/office/drawing/2014/main" id="{9358242C-1DE5-3665-EB03-FEE19E5DB973}"/>
              </a:ext>
            </a:extLst>
          </p:cNvPr>
          <p:cNvSpPr/>
          <p:nvPr/>
        </p:nvSpPr>
        <p:spPr>
          <a:xfrm rot="20075935">
            <a:off x="7871174" y="2899594"/>
            <a:ext cx="395416" cy="395298"/>
          </a:xfrm>
          <a:prstGeom prst="rightArrow">
            <a:avLst>
              <a:gd name="adj1" fmla="val 50000"/>
              <a:gd name="adj2" fmla="val 57681"/>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ounded Rectangle 22">
            <a:extLst>
              <a:ext uri="{FF2B5EF4-FFF2-40B4-BE49-F238E27FC236}">
                <a16:creationId xmlns:a16="http://schemas.microsoft.com/office/drawing/2014/main" id="{EB550FEE-1177-D8AC-38D4-194A0ACB57AC}"/>
              </a:ext>
            </a:extLst>
          </p:cNvPr>
          <p:cNvSpPr/>
          <p:nvPr/>
        </p:nvSpPr>
        <p:spPr>
          <a:xfrm>
            <a:off x="7100681" y="3993428"/>
            <a:ext cx="1379378" cy="468465"/>
          </a:xfrm>
          <a:prstGeom prst="roundRect">
            <a:avLst/>
          </a:prstGeom>
          <a:solidFill>
            <a:srgbClr val="FFB6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60mg PO daily</a:t>
            </a:r>
          </a:p>
        </p:txBody>
      </p:sp>
      <p:sp>
        <p:nvSpPr>
          <p:cNvPr id="24" name="TextBox 23">
            <a:extLst>
              <a:ext uri="{FF2B5EF4-FFF2-40B4-BE49-F238E27FC236}">
                <a16:creationId xmlns:a16="http://schemas.microsoft.com/office/drawing/2014/main" id="{161FCCBF-59AF-67AC-F01B-AFC83B5D72CD}"/>
              </a:ext>
            </a:extLst>
          </p:cNvPr>
          <p:cNvSpPr txBox="1"/>
          <p:nvPr/>
        </p:nvSpPr>
        <p:spPr>
          <a:xfrm>
            <a:off x="6279562" y="2121027"/>
            <a:ext cx="4058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CR</a:t>
            </a:r>
          </a:p>
        </p:txBody>
      </p:sp>
      <p:sp>
        <p:nvSpPr>
          <p:cNvPr id="25" name="TextBox 24">
            <a:extLst>
              <a:ext uri="{FF2B5EF4-FFF2-40B4-BE49-F238E27FC236}">
                <a16:creationId xmlns:a16="http://schemas.microsoft.com/office/drawing/2014/main" id="{9A941D0C-FC67-E23A-CAF0-1E2313B9CB2F}"/>
              </a:ext>
            </a:extLst>
          </p:cNvPr>
          <p:cNvSpPr txBox="1"/>
          <p:nvPr/>
        </p:nvSpPr>
        <p:spPr>
          <a:xfrm>
            <a:off x="6323773" y="4012559"/>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PD</a:t>
            </a:r>
          </a:p>
        </p:txBody>
      </p:sp>
      <p:sp>
        <p:nvSpPr>
          <p:cNvPr id="26" name="Rounded Rectangle 25">
            <a:extLst>
              <a:ext uri="{FF2B5EF4-FFF2-40B4-BE49-F238E27FC236}">
                <a16:creationId xmlns:a16="http://schemas.microsoft.com/office/drawing/2014/main" id="{A8907A4E-3BC3-A33F-13D4-2C1BE42F5014}"/>
              </a:ext>
            </a:extLst>
          </p:cNvPr>
          <p:cNvSpPr/>
          <p:nvPr/>
        </p:nvSpPr>
        <p:spPr>
          <a:xfrm>
            <a:off x="8326746" y="3281574"/>
            <a:ext cx="2201428" cy="685456"/>
          </a:xfrm>
          <a:prstGeom prst="roundRect">
            <a:avLst/>
          </a:prstGeom>
          <a:solidFill>
            <a:srgbClr val="FFB6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Nivolumab 480mg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Every 4 weeks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40mg PO daily</a:t>
            </a:r>
          </a:p>
        </p:txBody>
      </p:sp>
      <p:sp>
        <p:nvSpPr>
          <p:cNvPr id="27" name="Rounded Rectangle 26">
            <a:extLst>
              <a:ext uri="{FF2B5EF4-FFF2-40B4-BE49-F238E27FC236}">
                <a16:creationId xmlns:a16="http://schemas.microsoft.com/office/drawing/2014/main" id="{AC0D1817-D93A-2E6A-EFB5-A2633BBEBE76}"/>
              </a:ext>
            </a:extLst>
          </p:cNvPr>
          <p:cNvSpPr/>
          <p:nvPr/>
        </p:nvSpPr>
        <p:spPr>
          <a:xfrm>
            <a:off x="8360920" y="2556699"/>
            <a:ext cx="1379377" cy="622614"/>
          </a:xfrm>
          <a:prstGeom prst="roundRect">
            <a:avLst/>
          </a:prstGeom>
          <a:solidFill>
            <a:srgbClr val="FFB6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Nivolumab 480mg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Every 4 weeks</a:t>
            </a:r>
          </a:p>
        </p:txBody>
      </p:sp>
      <p:sp>
        <p:nvSpPr>
          <p:cNvPr id="28" name="Rounded Rectangle 27">
            <a:extLst>
              <a:ext uri="{FF2B5EF4-FFF2-40B4-BE49-F238E27FC236}">
                <a16:creationId xmlns:a16="http://schemas.microsoft.com/office/drawing/2014/main" id="{7DB236B0-F06C-90C7-E478-0F3972EF2416}"/>
              </a:ext>
            </a:extLst>
          </p:cNvPr>
          <p:cNvSpPr/>
          <p:nvPr/>
        </p:nvSpPr>
        <p:spPr>
          <a:xfrm>
            <a:off x="10272118" y="1806525"/>
            <a:ext cx="1754660" cy="13049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Discontinue: Progressive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Unacceptable toxicity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Complete response at 1 or 2 years</a:t>
            </a:r>
          </a:p>
        </p:txBody>
      </p:sp>
      <p:sp>
        <p:nvSpPr>
          <p:cNvPr id="29" name="TextBox 28">
            <a:extLst>
              <a:ext uri="{FF2B5EF4-FFF2-40B4-BE49-F238E27FC236}">
                <a16:creationId xmlns:a16="http://schemas.microsoft.com/office/drawing/2014/main" id="{36969195-FE1B-5907-6853-57F5300836E6}"/>
              </a:ext>
            </a:extLst>
          </p:cNvPr>
          <p:cNvSpPr txBox="1"/>
          <p:nvPr/>
        </p:nvSpPr>
        <p:spPr>
          <a:xfrm>
            <a:off x="6977274" y="2582760"/>
            <a:ext cx="737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Non-CR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Non-PD</a:t>
            </a:r>
          </a:p>
        </p:txBody>
      </p:sp>
      <p:sp>
        <p:nvSpPr>
          <p:cNvPr id="30" name="Rounded Rectangle 29">
            <a:extLst>
              <a:ext uri="{FF2B5EF4-FFF2-40B4-BE49-F238E27FC236}">
                <a16:creationId xmlns:a16="http://schemas.microsoft.com/office/drawing/2014/main" id="{ACBB5519-384C-7BEB-2440-FF43B00F6660}"/>
              </a:ext>
            </a:extLst>
          </p:cNvPr>
          <p:cNvSpPr/>
          <p:nvPr/>
        </p:nvSpPr>
        <p:spPr>
          <a:xfrm>
            <a:off x="10272118" y="4125697"/>
            <a:ext cx="1754660" cy="632942"/>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Clinicaltrials.gov</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NCT03793166</a:t>
            </a:r>
          </a:p>
        </p:txBody>
      </p:sp>
      <p:sp>
        <p:nvSpPr>
          <p:cNvPr id="31" name="Rounded Rectangle 30">
            <a:extLst>
              <a:ext uri="{FF2B5EF4-FFF2-40B4-BE49-F238E27FC236}">
                <a16:creationId xmlns:a16="http://schemas.microsoft.com/office/drawing/2014/main" id="{D6F1A628-38EF-D3FF-A16C-7CF296275CF3}"/>
              </a:ext>
            </a:extLst>
          </p:cNvPr>
          <p:cNvSpPr/>
          <p:nvPr/>
        </p:nvSpPr>
        <p:spPr>
          <a:xfrm>
            <a:off x="5741208" y="1357581"/>
            <a:ext cx="4403689" cy="41968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Step 2 adapted for response</a:t>
            </a:r>
          </a:p>
        </p:txBody>
      </p:sp>
      <p:pic>
        <p:nvPicPr>
          <p:cNvPr id="10" name="Picture 51" descr="Official Alliance Logo">
            <a:extLst>
              <a:ext uri="{FF2B5EF4-FFF2-40B4-BE49-F238E27FC236}">
                <a16:creationId xmlns:a16="http://schemas.microsoft.com/office/drawing/2014/main" id="{E878FFF9-90C9-EBF1-B58B-77E0BF7FF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9059" y="205882"/>
            <a:ext cx="925981" cy="8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5FF6189-37FF-CEA7-2B3E-DD93F81F3449}"/>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descr="NewLogo_wht.png">
            <a:extLst>
              <a:ext uri="{FF2B5EF4-FFF2-40B4-BE49-F238E27FC236}">
                <a16:creationId xmlns:a16="http://schemas.microsoft.com/office/drawing/2014/main" id="{002BA57A-B495-E69B-33D7-904DA4EBB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3D0D094-8A6C-B2CD-9EDA-A25904C60A2B}"/>
              </a:ext>
            </a:extLst>
          </p:cNvPr>
          <p:cNvSpPr txBox="1"/>
          <p:nvPr/>
        </p:nvSpPr>
        <p:spPr>
          <a:xfrm>
            <a:off x="131668" y="5994848"/>
            <a:ext cx="1844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Zhang T et al, ASCO 2025</a:t>
            </a:r>
          </a:p>
        </p:txBody>
      </p:sp>
      <p:sp>
        <p:nvSpPr>
          <p:cNvPr id="33" name="TextBox 32">
            <a:extLst>
              <a:ext uri="{FF2B5EF4-FFF2-40B4-BE49-F238E27FC236}">
                <a16:creationId xmlns:a16="http://schemas.microsoft.com/office/drawing/2014/main" id="{95BECC2A-C2F1-425C-E381-FED209ED4829}"/>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269893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44A2-093B-2EB4-2D9D-5CA14DB49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7AD97-57F1-F1CB-8F3E-7FA30EF84EAF}"/>
              </a:ext>
            </a:extLst>
          </p:cNvPr>
          <p:cNvSpPr>
            <a:spLocks noGrp="1"/>
          </p:cNvSpPr>
          <p:nvPr>
            <p:ph type="title"/>
          </p:nvPr>
        </p:nvSpPr>
        <p:spPr>
          <a:xfrm>
            <a:off x="615862" y="34557"/>
            <a:ext cx="10515600" cy="1325563"/>
          </a:xfrm>
        </p:spPr>
        <p:txBody>
          <a:bodyPr/>
          <a:lstStyle/>
          <a:p>
            <a:r>
              <a:rPr lang="en-US" dirty="0"/>
              <a:t>Step 1 Discontinuation Analysis</a:t>
            </a:r>
          </a:p>
        </p:txBody>
      </p:sp>
      <p:sp>
        <p:nvSpPr>
          <p:cNvPr id="4" name="Content Placeholder 3">
            <a:extLst>
              <a:ext uri="{FF2B5EF4-FFF2-40B4-BE49-F238E27FC236}">
                <a16:creationId xmlns:a16="http://schemas.microsoft.com/office/drawing/2014/main" id="{FA97F248-94A6-3636-B3AF-DFB04B210880}"/>
              </a:ext>
            </a:extLst>
          </p:cNvPr>
          <p:cNvSpPr>
            <a:spLocks noGrp="1"/>
          </p:cNvSpPr>
          <p:nvPr>
            <p:ph sz="quarter" idx="13"/>
          </p:nvPr>
        </p:nvSpPr>
        <p:spPr>
          <a:xfrm>
            <a:off x="640080" y="1828799"/>
            <a:ext cx="7139482" cy="4023360"/>
          </a:xfrm>
        </p:spPr>
        <p:txBody>
          <a:bodyPr>
            <a:normAutofit fontScale="92500" lnSpcReduction="20000"/>
          </a:bodyPr>
          <a:lstStyle/>
          <a:p>
            <a:r>
              <a:rPr lang="en-US" dirty="0"/>
              <a:t>364 patients (33%) withdrew before step 2</a:t>
            </a:r>
          </a:p>
          <a:p>
            <a:pPr lvl="1"/>
            <a:r>
              <a:rPr lang="en-US" sz="2200" dirty="0"/>
              <a:t>160 – AEs </a:t>
            </a:r>
          </a:p>
          <a:p>
            <a:pPr lvl="1"/>
            <a:r>
              <a:rPr lang="en-US" sz="2200" dirty="0"/>
              <a:t>46 – PD </a:t>
            </a:r>
          </a:p>
          <a:p>
            <a:pPr lvl="2"/>
            <a:r>
              <a:rPr lang="en-US" sz="1600" dirty="0"/>
              <a:t>5 before step 1 therapy</a:t>
            </a:r>
          </a:p>
          <a:p>
            <a:pPr lvl="1"/>
            <a:r>
              <a:rPr lang="en-US" sz="2200" dirty="0"/>
              <a:t>42 – patient withdrew</a:t>
            </a:r>
          </a:p>
          <a:p>
            <a:pPr lvl="2"/>
            <a:r>
              <a:rPr lang="en-US" sz="1600" dirty="0"/>
              <a:t>10 before step 1 therapy</a:t>
            </a:r>
          </a:p>
          <a:p>
            <a:pPr lvl="1"/>
            <a:r>
              <a:rPr lang="en-US" sz="2200" dirty="0"/>
              <a:t>39 – alternative therapies</a:t>
            </a:r>
          </a:p>
          <a:p>
            <a:pPr lvl="2"/>
            <a:r>
              <a:rPr lang="en-US" sz="1600" dirty="0"/>
              <a:t>1 before step 1 therapy</a:t>
            </a:r>
          </a:p>
          <a:p>
            <a:pPr lvl="1"/>
            <a:r>
              <a:rPr lang="en-US" sz="2200" dirty="0"/>
              <a:t>37 – deaths</a:t>
            </a:r>
          </a:p>
          <a:p>
            <a:pPr lvl="2"/>
            <a:r>
              <a:rPr lang="en-US" sz="1600" dirty="0"/>
              <a:t>15 from AEs; others due to disease</a:t>
            </a:r>
          </a:p>
          <a:p>
            <a:pPr lvl="1"/>
            <a:r>
              <a:rPr lang="en-US" sz="2200" dirty="0"/>
              <a:t>12 – other complicating disease</a:t>
            </a:r>
          </a:p>
          <a:p>
            <a:pPr lvl="1"/>
            <a:r>
              <a:rPr lang="en-US" sz="2200" dirty="0"/>
              <a:t>20 – other </a:t>
            </a:r>
          </a:p>
          <a:p>
            <a:pPr lvl="2"/>
            <a:r>
              <a:rPr lang="en-US" sz="1600" dirty="0"/>
              <a:t>4 hospice; 2 screen failure before step 1 therapy</a:t>
            </a:r>
          </a:p>
          <a:p>
            <a:pPr lvl="1"/>
            <a:r>
              <a:rPr lang="en-US" sz="2200" dirty="0"/>
              <a:t>8 – physician discretion</a:t>
            </a:r>
          </a:p>
          <a:p>
            <a:pPr lvl="1"/>
            <a:endParaRPr lang="en-US" sz="2200" dirty="0"/>
          </a:p>
        </p:txBody>
      </p:sp>
      <p:cxnSp>
        <p:nvCxnSpPr>
          <p:cNvPr id="34" name="Straight Connector 33">
            <a:extLst>
              <a:ext uri="{FF2B5EF4-FFF2-40B4-BE49-F238E27FC236}">
                <a16:creationId xmlns:a16="http://schemas.microsoft.com/office/drawing/2014/main" id="{5741E364-CA94-9B33-B7D5-ACC4131CB816}"/>
              </a:ext>
            </a:extLst>
          </p:cNvPr>
          <p:cNvCxnSpPr>
            <a:cxnSpLocks/>
          </p:cNvCxnSpPr>
          <p:nvPr/>
        </p:nvCxnSpPr>
        <p:spPr>
          <a:xfrm flipH="1">
            <a:off x="9007659" y="1272745"/>
            <a:ext cx="0" cy="1920240"/>
          </a:xfrm>
          <a:prstGeom prst="line">
            <a:avLst/>
          </a:prstGeom>
          <a:noFill/>
          <a:ln w="38100" cap="flat" cmpd="sng" algn="ctr">
            <a:solidFill>
              <a:srgbClr val="0070C0"/>
            </a:solidFill>
            <a:prstDash val="solid"/>
          </a:ln>
          <a:effectLst/>
        </p:spPr>
      </p:cxnSp>
      <p:cxnSp>
        <p:nvCxnSpPr>
          <p:cNvPr id="35" name="Straight Connector 34">
            <a:extLst>
              <a:ext uri="{FF2B5EF4-FFF2-40B4-BE49-F238E27FC236}">
                <a16:creationId xmlns:a16="http://schemas.microsoft.com/office/drawing/2014/main" id="{CBC95BD2-F41C-CD5D-4F9C-67D5223D46AF}"/>
              </a:ext>
            </a:extLst>
          </p:cNvPr>
          <p:cNvCxnSpPr>
            <a:cxnSpLocks/>
          </p:cNvCxnSpPr>
          <p:nvPr/>
        </p:nvCxnSpPr>
        <p:spPr>
          <a:xfrm>
            <a:off x="6778808" y="3786710"/>
            <a:ext cx="4457700" cy="0"/>
          </a:xfrm>
          <a:prstGeom prst="line">
            <a:avLst/>
          </a:prstGeom>
          <a:noFill/>
          <a:ln w="38100" cap="flat" cmpd="sng" algn="ctr">
            <a:solidFill>
              <a:srgbClr val="0070C0"/>
            </a:solidFill>
            <a:prstDash val="solid"/>
          </a:ln>
          <a:effectLst/>
        </p:spPr>
      </p:cxnSp>
      <p:sp>
        <p:nvSpPr>
          <p:cNvPr id="36" name="Text Box 13">
            <a:extLst>
              <a:ext uri="{FF2B5EF4-FFF2-40B4-BE49-F238E27FC236}">
                <a16:creationId xmlns:a16="http://schemas.microsoft.com/office/drawing/2014/main" id="{2FB1079C-3B7C-4191-07A0-5DFE97BA3223}"/>
              </a:ext>
            </a:extLst>
          </p:cNvPr>
          <p:cNvSpPr txBox="1">
            <a:spLocks noChangeArrowheads="1"/>
          </p:cNvSpPr>
          <p:nvPr/>
        </p:nvSpPr>
        <p:spPr bwMode="auto">
          <a:xfrm>
            <a:off x="7589202" y="4875112"/>
            <a:ext cx="1406121" cy="5687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Arm A: Nivo N=299</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19">
            <a:extLst>
              <a:ext uri="{FF2B5EF4-FFF2-40B4-BE49-F238E27FC236}">
                <a16:creationId xmlns:a16="http://schemas.microsoft.com/office/drawing/2014/main" id="{D8688B3F-3241-583D-CD8F-02A2E71C17FA}"/>
              </a:ext>
            </a:extLst>
          </p:cNvPr>
          <p:cNvSpPr txBox="1">
            <a:spLocks noChangeArrowheads="1"/>
          </p:cNvSpPr>
          <p:nvPr/>
        </p:nvSpPr>
        <p:spPr bwMode="auto">
          <a:xfrm>
            <a:off x="7819409" y="1044322"/>
            <a:ext cx="2323111" cy="60387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Registered to Step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N=1111</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437183414">
            <a:extLst>
              <a:ext uri="{FF2B5EF4-FFF2-40B4-BE49-F238E27FC236}">
                <a16:creationId xmlns:a16="http://schemas.microsoft.com/office/drawing/2014/main" id="{4F0C3F0F-1976-87D5-050D-4A9CCA5C1C15}"/>
              </a:ext>
            </a:extLst>
          </p:cNvPr>
          <p:cNvSpPr txBox="1">
            <a:spLocks noChangeArrowheads="1"/>
          </p:cNvSpPr>
          <p:nvPr/>
        </p:nvSpPr>
        <p:spPr bwMode="auto">
          <a:xfrm>
            <a:off x="9036234" y="4884001"/>
            <a:ext cx="1406121" cy="56875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Arm B: Nivo + Cabo N=298</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1935191887">
            <a:extLst>
              <a:ext uri="{FF2B5EF4-FFF2-40B4-BE49-F238E27FC236}">
                <a16:creationId xmlns:a16="http://schemas.microsoft.com/office/drawing/2014/main" id="{D87B64BB-F86E-44D9-F678-17ABB9012360}"/>
              </a:ext>
            </a:extLst>
          </p:cNvPr>
          <p:cNvSpPr txBox="1">
            <a:spLocks noChangeArrowheads="1"/>
          </p:cNvSpPr>
          <p:nvPr/>
        </p:nvSpPr>
        <p:spPr bwMode="auto">
          <a:xfrm>
            <a:off x="8126596" y="2698310"/>
            <a:ext cx="1762125" cy="61919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Registration to Step 2 N=747</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C846F6E8-AB42-E8C1-FC7D-0D594BF2502F}"/>
              </a:ext>
            </a:extLst>
          </p:cNvPr>
          <p:cNvCxnSpPr>
            <a:cxnSpLocks/>
            <a:stCxn id="39" idx="2"/>
          </p:cNvCxnSpPr>
          <p:nvPr/>
        </p:nvCxnSpPr>
        <p:spPr>
          <a:xfrm>
            <a:off x="9007659" y="3317506"/>
            <a:ext cx="616" cy="470155"/>
          </a:xfrm>
          <a:prstGeom prst="line">
            <a:avLst/>
          </a:prstGeom>
          <a:noFill/>
          <a:ln w="38100" cap="flat" cmpd="sng" algn="ctr">
            <a:solidFill>
              <a:srgbClr val="0070C0"/>
            </a:solidFill>
            <a:prstDash val="solid"/>
          </a:ln>
          <a:effectLst/>
        </p:spPr>
      </p:cxnSp>
      <p:sp>
        <p:nvSpPr>
          <p:cNvPr id="41" name="Text Box 841053624">
            <a:extLst>
              <a:ext uri="{FF2B5EF4-FFF2-40B4-BE49-F238E27FC236}">
                <a16:creationId xmlns:a16="http://schemas.microsoft.com/office/drawing/2014/main" id="{67CA6FB7-E313-2BDA-7613-58E31329655F}"/>
              </a:ext>
            </a:extLst>
          </p:cNvPr>
          <p:cNvSpPr txBox="1">
            <a:spLocks noChangeArrowheads="1"/>
          </p:cNvSpPr>
          <p:nvPr/>
        </p:nvSpPr>
        <p:spPr bwMode="auto">
          <a:xfrm>
            <a:off x="5944393" y="4142095"/>
            <a:ext cx="1722226" cy="58060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 Arm (Nivo alone) N=9</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490962498">
            <a:extLst>
              <a:ext uri="{FF2B5EF4-FFF2-40B4-BE49-F238E27FC236}">
                <a16:creationId xmlns:a16="http://schemas.microsoft.com/office/drawing/2014/main" id="{3AEF5DAB-1F8B-2D4A-E25E-94E30E4F6795}"/>
              </a:ext>
            </a:extLst>
          </p:cNvPr>
          <p:cNvSpPr txBox="1">
            <a:spLocks noChangeArrowheads="1"/>
          </p:cNvSpPr>
          <p:nvPr/>
        </p:nvSpPr>
        <p:spPr bwMode="auto">
          <a:xfrm>
            <a:off x="10315999" y="4142095"/>
            <a:ext cx="1787627" cy="59245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PD Arm (Cabo alone) N=141</a:t>
            </a: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9F086FF2-CB1E-751F-1E3A-C68068626E47}"/>
              </a:ext>
            </a:extLst>
          </p:cNvPr>
          <p:cNvCxnSpPr>
            <a:cxnSpLocks/>
          </p:cNvCxnSpPr>
          <p:nvPr/>
        </p:nvCxnSpPr>
        <p:spPr>
          <a:xfrm>
            <a:off x="9007659" y="3786710"/>
            <a:ext cx="0" cy="936002"/>
          </a:xfrm>
          <a:prstGeom prst="line">
            <a:avLst/>
          </a:prstGeom>
          <a:noFill/>
          <a:ln w="38100" cap="flat" cmpd="sng" algn="ctr">
            <a:solidFill>
              <a:srgbClr val="0070C0"/>
            </a:solidFill>
            <a:prstDash val="solid"/>
          </a:ln>
          <a:effectLst/>
        </p:spPr>
      </p:cxnSp>
      <p:cxnSp>
        <p:nvCxnSpPr>
          <p:cNvPr id="44" name="Straight Connector 43">
            <a:extLst>
              <a:ext uri="{FF2B5EF4-FFF2-40B4-BE49-F238E27FC236}">
                <a16:creationId xmlns:a16="http://schemas.microsoft.com/office/drawing/2014/main" id="{1D35F667-0DD9-B5AE-2046-A15F14139D96}"/>
              </a:ext>
            </a:extLst>
          </p:cNvPr>
          <p:cNvCxnSpPr>
            <a:cxnSpLocks/>
          </p:cNvCxnSpPr>
          <p:nvPr/>
        </p:nvCxnSpPr>
        <p:spPr>
          <a:xfrm>
            <a:off x="11209813" y="3786710"/>
            <a:ext cx="0" cy="359669"/>
          </a:xfrm>
          <a:prstGeom prst="line">
            <a:avLst/>
          </a:prstGeom>
          <a:noFill/>
          <a:ln w="38100" cap="flat" cmpd="sng" algn="ctr">
            <a:solidFill>
              <a:srgbClr val="0070C0"/>
            </a:solidFill>
            <a:prstDash val="solid"/>
          </a:ln>
          <a:effectLst/>
        </p:spPr>
      </p:cxnSp>
      <p:cxnSp>
        <p:nvCxnSpPr>
          <p:cNvPr id="45" name="Straight Connector 44">
            <a:extLst>
              <a:ext uri="{FF2B5EF4-FFF2-40B4-BE49-F238E27FC236}">
                <a16:creationId xmlns:a16="http://schemas.microsoft.com/office/drawing/2014/main" id="{84F659F8-2067-521A-5969-77ECF26D590E}"/>
              </a:ext>
            </a:extLst>
          </p:cNvPr>
          <p:cNvCxnSpPr>
            <a:cxnSpLocks/>
          </p:cNvCxnSpPr>
          <p:nvPr/>
        </p:nvCxnSpPr>
        <p:spPr>
          <a:xfrm>
            <a:off x="6783327" y="3786710"/>
            <a:ext cx="0" cy="359669"/>
          </a:xfrm>
          <a:prstGeom prst="line">
            <a:avLst/>
          </a:prstGeom>
          <a:noFill/>
          <a:ln w="38100" cap="flat" cmpd="sng" algn="ctr">
            <a:solidFill>
              <a:srgbClr val="0070C0"/>
            </a:solidFill>
            <a:prstDash val="solid"/>
          </a:ln>
          <a:effectLst/>
        </p:spPr>
      </p:cxnSp>
      <p:sp>
        <p:nvSpPr>
          <p:cNvPr id="46" name="TextBox 45">
            <a:extLst>
              <a:ext uri="{FF2B5EF4-FFF2-40B4-BE49-F238E27FC236}">
                <a16:creationId xmlns:a16="http://schemas.microsoft.com/office/drawing/2014/main" id="{8046FA38-953B-5D3F-B146-190A75DF368F}"/>
              </a:ext>
            </a:extLst>
          </p:cNvPr>
          <p:cNvSpPr txBox="1"/>
          <p:nvPr/>
        </p:nvSpPr>
        <p:spPr>
          <a:xfrm>
            <a:off x="7822322" y="4032054"/>
            <a:ext cx="1158643"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Step 2 randomized cohort</a:t>
            </a:r>
          </a:p>
        </p:txBody>
      </p:sp>
      <p:sp>
        <p:nvSpPr>
          <p:cNvPr id="47" name="Text Box 19">
            <a:extLst>
              <a:ext uri="{FF2B5EF4-FFF2-40B4-BE49-F238E27FC236}">
                <a16:creationId xmlns:a16="http://schemas.microsoft.com/office/drawing/2014/main" id="{191900FA-8A4B-BD4E-F15D-8DAD3038BF00}"/>
              </a:ext>
            </a:extLst>
          </p:cNvPr>
          <p:cNvSpPr txBox="1">
            <a:spLocks noChangeArrowheads="1"/>
          </p:cNvSpPr>
          <p:nvPr/>
        </p:nvSpPr>
        <p:spPr bwMode="auto">
          <a:xfrm>
            <a:off x="9393637" y="1806116"/>
            <a:ext cx="2323111" cy="60387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Evaluable for toxicity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N=1093</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51" descr="Official Alliance Logo">
            <a:extLst>
              <a:ext uri="{FF2B5EF4-FFF2-40B4-BE49-F238E27FC236}">
                <a16:creationId xmlns:a16="http://schemas.microsoft.com/office/drawing/2014/main" id="{79EAC95D-2F94-8977-6A1F-3CC4BF3BD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9059" y="205882"/>
            <a:ext cx="925981" cy="8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6D441F9-13E1-3618-2DFB-1C057091D722}"/>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NewLogo_wht.png">
            <a:extLst>
              <a:ext uri="{FF2B5EF4-FFF2-40B4-BE49-F238E27FC236}">
                <a16:creationId xmlns:a16="http://schemas.microsoft.com/office/drawing/2014/main" id="{87B62965-EC8A-3CAA-57DE-5FDB20F90F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6235117-D9E3-4912-D19E-5E5D15A1555C}"/>
              </a:ext>
            </a:extLst>
          </p:cNvPr>
          <p:cNvSpPr txBox="1"/>
          <p:nvPr/>
        </p:nvSpPr>
        <p:spPr>
          <a:xfrm>
            <a:off x="131668" y="5994848"/>
            <a:ext cx="1844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Zhang T et al, ASCO 2025</a:t>
            </a:r>
          </a:p>
        </p:txBody>
      </p:sp>
      <p:sp>
        <p:nvSpPr>
          <p:cNvPr id="10" name="TextBox 9">
            <a:extLst>
              <a:ext uri="{FF2B5EF4-FFF2-40B4-BE49-F238E27FC236}">
                <a16:creationId xmlns:a16="http://schemas.microsoft.com/office/drawing/2014/main" id="{2A832AA3-32DF-FA0A-D4CC-9690F15CC3C5}"/>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316693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9930-256B-1A52-D7E9-711AC3EF66C0}"/>
              </a:ext>
            </a:extLst>
          </p:cNvPr>
          <p:cNvSpPr>
            <a:spLocks noGrp="1"/>
          </p:cNvSpPr>
          <p:nvPr>
            <p:ph type="title"/>
          </p:nvPr>
        </p:nvSpPr>
        <p:spPr>
          <a:xfrm>
            <a:off x="609600" y="16107"/>
            <a:ext cx="10972800" cy="1371600"/>
          </a:xfrm>
        </p:spPr>
        <p:txBody>
          <a:bodyPr/>
          <a:lstStyle/>
          <a:p>
            <a:r>
              <a:rPr lang="en-US" dirty="0"/>
              <a:t>Step 1 &amp; 2 Patient Characteristics</a:t>
            </a:r>
          </a:p>
        </p:txBody>
      </p:sp>
      <p:graphicFrame>
        <p:nvGraphicFramePr>
          <p:cNvPr id="9" name="Table 8">
            <a:extLst>
              <a:ext uri="{FF2B5EF4-FFF2-40B4-BE49-F238E27FC236}">
                <a16:creationId xmlns:a16="http://schemas.microsoft.com/office/drawing/2014/main" id="{DD6D1D51-EA94-75A9-8534-4B3C9845D004}"/>
              </a:ext>
            </a:extLst>
          </p:cNvPr>
          <p:cNvGraphicFramePr>
            <a:graphicFrameLocks noGrp="1"/>
          </p:cNvGraphicFramePr>
          <p:nvPr/>
        </p:nvGraphicFramePr>
        <p:xfrm>
          <a:off x="450937" y="1387707"/>
          <a:ext cx="11238016" cy="4498338"/>
        </p:xfrm>
        <a:graphic>
          <a:graphicData uri="http://schemas.openxmlformats.org/drawingml/2006/table">
            <a:tbl>
              <a:tblPr firstRow="1" bandRow="1">
                <a:tableStyleId>{6E25E649-3F16-4E02-A733-19D2CDBF48F0}</a:tableStyleId>
              </a:tblPr>
              <a:tblGrid>
                <a:gridCol w="2420190">
                  <a:extLst>
                    <a:ext uri="{9D8B030D-6E8A-4147-A177-3AD203B41FA5}">
                      <a16:colId xmlns:a16="http://schemas.microsoft.com/office/drawing/2014/main" val="4027474759"/>
                    </a:ext>
                  </a:extLst>
                </a:gridCol>
                <a:gridCol w="2024225">
                  <a:extLst>
                    <a:ext uri="{9D8B030D-6E8A-4147-A177-3AD203B41FA5}">
                      <a16:colId xmlns:a16="http://schemas.microsoft.com/office/drawing/2014/main" val="282157651"/>
                    </a:ext>
                  </a:extLst>
                </a:gridCol>
                <a:gridCol w="2464346">
                  <a:extLst>
                    <a:ext uri="{9D8B030D-6E8A-4147-A177-3AD203B41FA5}">
                      <a16:colId xmlns:a16="http://schemas.microsoft.com/office/drawing/2014/main" val="4164626303"/>
                    </a:ext>
                  </a:extLst>
                </a:gridCol>
                <a:gridCol w="2251213">
                  <a:extLst>
                    <a:ext uri="{9D8B030D-6E8A-4147-A177-3AD203B41FA5}">
                      <a16:colId xmlns:a16="http://schemas.microsoft.com/office/drawing/2014/main" val="979955035"/>
                    </a:ext>
                  </a:extLst>
                </a:gridCol>
                <a:gridCol w="2078042">
                  <a:extLst>
                    <a:ext uri="{9D8B030D-6E8A-4147-A177-3AD203B41FA5}">
                      <a16:colId xmlns:a16="http://schemas.microsoft.com/office/drawing/2014/main" val="3316413194"/>
                    </a:ext>
                  </a:extLst>
                </a:gridCol>
              </a:tblGrid>
              <a:tr h="717281">
                <a:tc>
                  <a:txBody>
                    <a:bodyPr/>
                    <a:lstStyle/>
                    <a:p>
                      <a:pPr algn="ctr"/>
                      <a:r>
                        <a:rPr lang="en-US" sz="1800" dirty="0"/>
                        <a:t>Patient Characteristics</a:t>
                      </a:r>
                    </a:p>
                  </a:txBody>
                  <a:tcPr anchor="ctr"/>
                </a:tc>
                <a:tc>
                  <a:txBody>
                    <a:bodyPr/>
                    <a:lstStyle/>
                    <a:p>
                      <a:pPr algn="ctr"/>
                      <a:r>
                        <a:rPr lang="en-US" sz="1800" dirty="0"/>
                        <a:t>ITT </a:t>
                      </a:r>
                    </a:p>
                    <a:p>
                      <a:pPr algn="ctr"/>
                      <a:r>
                        <a:rPr lang="en-US" sz="1800" dirty="0"/>
                        <a:t>(Total =1111)</a:t>
                      </a:r>
                    </a:p>
                  </a:txBody>
                  <a:tcPr anchor="ctr"/>
                </a:tc>
                <a:tc>
                  <a:txBody>
                    <a:bodyPr/>
                    <a:lstStyle/>
                    <a:p>
                      <a:pPr algn="ctr"/>
                      <a:r>
                        <a:rPr lang="en-US" sz="1800" dirty="0"/>
                        <a:t>Step 1 Discontinued Subset (N=364)</a:t>
                      </a:r>
                    </a:p>
                  </a:txBody>
                  <a:tcPr anchor="ctr"/>
                </a:tc>
                <a:tc>
                  <a:txBody>
                    <a:bodyPr/>
                    <a:lstStyle/>
                    <a:p>
                      <a:pPr algn="ctr"/>
                      <a:r>
                        <a:rPr lang="en-US" sz="1800" dirty="0"/>
                        <a:t>Step 2 Subset (N=747)</a:t>
                      </a:r>
                    </a:p>
                  </a:txBody>
                  <a:tcPr anchor="ctr"/>
                </a:tc>
                <a:tc>
                  <a:txBody>
                    <a:bodyPr/>
                    <a:lstStyle/>
                    <a:p>
                      <a:pPr algn="ctr"/>
                      <a:r>
                        <a:rPr lang="en-US" sz="1800" dirty="0"/>
                        <a:t>P-value</a:t>
                      </a:r>
                    </a:p>
                  </a:txBody>
                  <a:tcPr anchor="ctr"/>
                </a:tc>
                <a:extLst>
                  <a:ext uri="{0D108BD9-81ED-4DB2-BD59-A6C34878D82A}">
                    <a16:rowId xmlns:a16="http://schemas.microsoft.com/office/drawing/2014/main" val="932472435"/>
                  </a:ext>
                </a:extLst>
              </a:tr>
              <a:tr h="580657">
                <a:tc>
                  <a:txBody>
                    <a:bodyPr/>
                    <a:lstStyle/>
                    <a:p>
                      <a:pPr algn="l"/>
                      <a:r>
                        <a:rPr lang="en-US" sz="1600" dirty="0"/>
                        <a:t>Age, Median </a:t>
                      </a:r>
                    </a:p>
                    <a:p>
                      <a:pPr algn="ctr"/>
                      <a:r>
                        <a:rPr lang="en-US" sz="1600" dirty="0"/>
                        <a:t>(range)</a:t>
                      </a:r>
                    </a:p>
                  </a:txBody>
                  <a:tcPr anchor="ctr"/>
                </a:tc>
                <a:tc>
                  <a:txBody>
                    <a:bodyPr/>
                    <a:lstStyle/>
                    <a:p>
                      <a:pPr algn="ctr"/>
                      <a:r>
                        <a:rPr lang="en-US" sz="1600" dirty="0"/>
                        <a:t>64 years </a:t>
                      </a:r>
                    </a:p>
                    <a:p>
                      <a:pPr algn="ctr"/>
                      <a:r>
                        <a:rPr lang="en-US" sz="1600" dirty="0"/>
                        <a:t>(29-86)</a:t>
                      </a:r>
                    </a:p>
                  </a:txBody>
                  <a:tcPr anchor="ctr"/>
                </a:tc>
                <a:tc>
                  <a:txBody>
                    <a:bodyPr/>
                    <a:lstStyle/>
                    <a:p>
                      <a:pPr algn="ctr"/>
                      <a:r>
                        <a:rPr lang="en-US" sz="1600" dirty="0"/>
                        <a:t>64 years </a:t>
                      </a:r>
                    </a:p>
                    <a:p>
                      <a:pPr algn="ctr"/>
                      <a:r>
                        <a:rPr lang="en-US" sz="1600" dirty="0"/>
                        <a:t>(39-86)</a:t>
                      </a:r>
                    </a:p>
                  </a:txBody>
                  <a:tcPr anchor="ctr"/>
                </a:tc>
                <a:tc>
                  <a:txBody>
                    <a:bodyPr/>
                    <a:lstStyle/>
                    <a:p>
                      <a:pPr algn="ctr"/>
                      <a:r>
                        <a:rPr lang="en-US" sz="1600" dirty="0"/>
                        <a:t>63 years </a:t>
                      </a:r>
                    </a:p>
                    <a:p>
                      <a:pPr algn="ctr"/>
                      <a:r>
                        <a:rPr lang="en-US" sz="1600" dirty="0"/>
                        <a:t>(29-85)</a:t>
                      </a:r>
                    </a:p>
                  </a:txBody>
                  <a:tcPr anchor="ctr"/>
                </a:tc>
                <a:tc>
                  <a:txBody>
                    <a:bodyPr/>
                    <a:lstStyle/>
                    <a:p>
                      <a:pPr algn="ctr"/>
                      <a:r>
                        <a:rPr lang="en-US" sz="1600" dirty="0"/>
                        <a:t>0.197</a:t>
                      </a:r>
                    </a:p>
                  </a:txBody>
                  <a:tcPr anchor="ctr"/>
                </a:tc>
                <a:extLst>
                  <a:ext uri="{0D108BD9-81ED-4DB2-BD59-A6C34878D82A}">
                    <a16:rowId xmlns:a16="http://schemas.microsoft.com/office/drawing/2014/main" val="1204573034"/>
                  </a:ext>
                </a:extLst>
              </a:tr>
              <a:tr h="819751">
                <a:tc>
                  <a:txBody>
                    <a:bodyPr/>
                    <a:lstStyle/>
                    <a:p>
                      <a:pPr algn="l"/>
                      <a:r>
                        <a:rPr lang="en-US" sz="1600" dirty="0"/>
                        <a:t>Gender </a:t>
                      </a:r>
                    </a:p>
                    <a:p>
                      <a:pPr algn="ctr"/>
                      <a:r>
                        <a:rPr lang="en-US" sz="1600" dirty="0"/>
                        <a:t>    Male (%)</a:t>
                      </a:r>
                    </a:p>
                    <a:p>
                      <a:pPr algn="ctr"/>
                      <a:r>
                        <a:rPr lang="en-US" sz="1600" dirty="0"/>
                        <a:t>    Female (%)</a:t>
                      </a:r>
                    </a:p>
                  </a:txBody>
                  <a:tcPr anchor="ctr"/>
                </a:tc>
                <a:tc>
                  <a:txBody>
                    <a:bodyPr/>
                    <a:lstStyle/>
                    <a:p>
                      <a:pPr algn="ctr"/>
                      <a:endParaRPr lang="en-US" sz="1600" dirty="0"/>
                    </a:p>
                    <a:p>
                      <a:pPr algn="ctr"/>
                      <a:r>
                        <a:rPr lang="en-US" sz="1600" dirty="0"/>
                        <a:t>819 (73.7%)</a:t>
                      </a:r>
                    </a:p>
                    <a:p>
                      <a:pPr algn="ctr"/>
                      <a:r>
                        <a:rPr lang="en-US" sz="1600" dirty="0"/>
                        <a:t>292 (26.3%)</a:t>
                      </a:r>
                    </a:p>
                  </a:txBody>
                  <a:tcPr anchor="ctr"/>
                </a:tc>
                <a:tc>
                  <a:txBody>
                    <a:bodyPr/>
                    <a:lstStyle/>
                    <a:p>
                      <a:pPr algn="ctr"/>
                      <a:endParaRPr lang="en-US" sz="1600" dirty="0"/>
                    </a:p>
                    <a:p>
                      <a:pPr algn="ctr"/>
                      <a:r>
                        <a:rPr lang="en-US" sz="1600" dirty="0"/>
                        <a:t>255 (70.1%)</a:t>
                      </a:r>
                    </a:p>
                    <a:p>
                      <a:pPr algn="ctr"/>
                      <a:r>
                        <a:rPr lang="en-US" sz="1600" dirty="0"/>
                        <a:t>109 (29.9%)</a:t>
                      </a:r>
                    </a:p>
                  </a:txBody>
                  <a:tcPr anchor="ctr"/>
                </a:tc>
                <a:tc>
                  <a:txBody>
                    <a:bodyPr/>
                    <a:lstStyle/>
                    <a:p>
                      <a:pPr algn="ctr"/>
                      <a:endParaRPr lang="en-US" sz="1600" dirty="0"/>
                    </a:p>
                    <a:p>
                      <a:pPr algn="ctr"/>
                      <a:r>
                        <a:rPr lang="en-US" sz="1600" dirty="0"/>
                        <a:t>564 (75.5%)</a:t>
                      </a:r>
                    </a:p>
                    <a:p>
                      <a:pPr algn="ctr"/>
                      <a:r>
                        <a:rPr lang="en-US" sz="1600" dirty="0"/>
                        <a:t>183 (24.5%)</a:t>
                      </a:r>
                    </a:p>
                  </a:txBody>
                  <a:tcPr anchor="ctr"/>
                </a:tc>
                <a:tc>
                  <a:txBody>
                    <a:bodyPr/>
                    <a:lstStyle/>
                    <a:p>
                      <a:pPr algn="ctr"/>
                      <a:endParaRPr lang="en-US" sz="1600" dirty="0"/>
                    </a:p>
                    <a:p>
                      <a:pPr algn="ctr"/>
                      <a:r>
                        <a:rPr lang="en-US" sz="1600" dirty="0"/>
                        <a:t>0.053</a:t>
                      </a:r>
                    </a:p>
                  </a:txBody>
                  <a:tcPr anchor="ctr"/>
                </a:tc>
                <a:extLst>
                  <a:ext uri="{0D108BD9-81ED-4DB2-BD59-A6C34878D82A}">
                    <a16:rowId xmlns:a16="http://schemas.microsoft.com/office/drawing/2014/main" val="3953602986"/>
                  </a:ext>
                </a:extLst>
              </a:tr>
              <a:tr h="819751">
                <a:tc>
                  <a:txBody>
                    <a:bodyPr/>
                    <a:lstStyle/>
                    <a:p>
                      <a:pPr algn="l"/>
                      <a:r>
                        <a:rPr lang="en-US" sz="1600" dirty="0"/>
                        <a:t>Ethnicity</a:t>
                      </a:r>
                    </a:p>
                    <a:p>
                      <a:pPr algn="ctr"/>
                      <a:r>
                        <a:rPr lang="en-US" sz="1600" dirty="0"/>
                        <a:t>Hispanic/</a:t>
                      </a:r>
                      <a:r>
                        <a:rPr lang="en-US" sz="1600" dirty="0" err="1"/>
                        <a:t>LatinX</a:t>
                      </a:r>
                      <a:endParaRPr lang="en-US" sz="1600" dirty="0"/>
                    </a:p>
                    <a:p>
                      <a:pPr algn="ctr"/>
                      <a:r>
                        <a:rPr lang="en-US" sz="1600" dirty="0"/>
                        <a:t>Non-Hispanic</a:t>
                      </a:r>
                    </a:p>
                  </a:txBody>
                  <a:tcPr anchor="ctr"/>
                </a:tc>
                <a:tc>
                  <a:txBody>
                    <a:bodyPr/>
                    <a:lstStyle/>
                    <a:p>
                      <a:pPr algn="ctr"/>
                      <a:endParaRPr lang="en-US" sz="1600" dirty="0"/>
                    </a:p>
                    <a:p>
                      <a:pPr algn="ctr"/>
                      <a:r>
                        <a:rPr lang="en-US" sz="1600" dirty="0"/>
                        <a:t>115 (10.4%)</a:t>
                      </a:r>
                    </a:p>
                    <a:p>
                      <a:pPr algn="ctr"/>
                      <a:r>
                        <a:rPr lang="en-US" sz="1600" dirty="0"/>
                        <a:t>967 (87%)</a:t>
                      </a:r>
                    </a:p>
                  </a:txBody>
                  <a:tcPr anchor="ctr"/>
                </a:tc>
                <a:tc>
                  <a:txBody>
                    <a:bodyPr/>
                    <a:lstStyle/>
                    <a:p>
                      <a:pPr algn="ctr"/>
                      <a:endParaRPr lang="en-US" sz="1600" dirty="0"/>
                    </a:p>
                    <a:p>
                      <a:pPr algn="ctr"/>
                      <a:r>
                        <a:rPr lang="en-US" sz="1600" dirty="0"/>
                        <a:t>27 (7.4%)</a:t>
                      </a:r>
                    </a:p>
                    <a:p>
                      <a:pPr algn="ctr"/>
                      <a:r>
                        <a:rPr lang="en-US" sz="1600" dirty="0"/>
                        <a:t>330 (90.7%)</a:t>
                      </a:r>
                    </a:p>
                  </a:txBody>
                  <a:tcPr anchor="ctr"/>
                </a:tc>
                <a:tc>
                  <a:txBody>
                    <a:bodyPr/>
                    <a:lstStyle/>
                    <a:p>
                      <a:pPr algn="ctr"/>
                      <a:endParaRPr lang="en-US" sz="1600" dirty="0"/>
                    </a:p>
                    <a:p>
                      <a:pPr algn="ctr"/>
                      <a:r>
                        <a:rPr lang="en-US" sz="1600" dirty="0"/>
                        <a:t>88 (11.8%)</a:t>
                      </a:r>
                    </a:p>
                    <a:p>
                      <a:pPr algn="ctr"/>
                      <a:r>
                        <a:rPr lang="en-US" sz="1600" dirty="0"/>
                        <a:t>637 (85.3%)</a:t>
                      </a:r>
                    </a:p>
                  </a:txBody>
                  <a:tcPr anchor="ctr"/>
                </a:tc>
                <a:tc>
                  <a:txBody>
                    <a:bodyPr/>
                    <a:lstStyle/>
                    <a:p>
                      <a:pPr algn="ctr"/>
                      <a:endParaRPr lang="en-US" sz="1600" dirty="0"/>
                    </a:p>
                    <a:p>
                      <a:pPr algn="ctr"/>
                      <a:r>
                        <a:rPr lang="en-US" sz="1600" dirty="0"/>
                        <a:t>0.068</a:t>
                      </a:r>
                    </a:p>
                  </a:txBody>
                  <a:tcPr anchor="ctr"/>
                </a:tc>
                <a:extLst>
                  <a:ext uri="{0D108BD9-81ED-4DB2-BD59-A6C34878D82A}">
                    <a16:rowId xmlns:a16="http://schemas.microsoft.com/office/drawing/2014/main" val="3943233885"/>
                  </a:ext>
                </a:extLst>
              </a:tr>
              <a:tr h="1537032">
                <a:tc>
                  <a:txBody>
                    <a:bodyPr/>
                    <a:lstStyle/>
                    <a:p>
                      <a:pPr algn="l"/>
                      <a:r>
                        <a:rPr lang="en-US" sz="1600" dirty="0"/>
                        <a:t>Race</a:t>
                      </a:r>
                    </a:p>
                    <a:p>
                      <a:pPr algn="ctr"/>
                      <a:r>
                        <a:rPr lang="en-US" sz="1600" dirty="0"/>
                        <a:t>White</a:t>
                      </a:r>
                    </a:p>
                    <a:p>
                      <a:pPr algn="ctr"/>
                      <a:r>
                        <a:rPr lang="en-US" sz="1600" dirty="0"/>
                        <a:t>Black</a:t>
                      </a:r>
                    </a:p>
                    <a:p>
                      <a:pPr algn="ctr"/>
                      <a:r>
                        <a:rPr lang="en-US" sz="1600" dirty="0"/>
                        <a:t>Asian</a:t>
                      </a:r>
                    </a:p>
                    <a:p>
                      <a:pPr algn="ctr"/>
                      <a:r>
                        <a:rPr lang="en-US" sz="1600" dirty="0"/>
                        <a:t>American Indian or</a:t>
                      </a:r>
                    </a:p>
                    <a:p>
                      <a:pPr algn="ctr"/>
                      <a:r>
                        <a:rPr lang="en-US" sz="1600" dirty="0"/>
                        <a:t>Alaskan native</a:t>
                      </a:r>
                    </a:p>
                  </a:txBody>
                  <a:tcPr anchor="ctr"/>
                </a:tc>
                <a:tc>
                  <a:txBody>
                    <a:bodyPr/>
                    <a:lstStyle/>
                    <a:p>
                      <a:pPr algn="ctr"/>
                      <a:r>
                        <a:rPr lang="en-US" sz="1600" dirty="0"/>
                        <a:t>945 (85%)</a:t>
                      </a:r>
                    </a:p>
                    <a:p>
                      <a:pPr algn="ctr"/>
                      <a:r>
                        <a:rPr lang="en-US" sz="1600" dirty="0"/>
                        <a:t>47 (4.2%)</a:t>
                      </a:r>
                    </a:p>
                    <a:p>
                      <a:pPr algn="ctr"/>
                      <a:r>
                        <a:rPr lang="en-US" sz="1600" dirty="0"/>
                        <a:t>36 (3.2%)</a:t>
                      </a:r>
                    </a:p>
                    <a:p>
                      <a:pPr algn="ctr"/>
                      <a:r>
                        <a:rPr lang="en-US" sz="1600" dirty="0"/>
                        <a:t>14 (1%)</a:t>
                      </a:r>
                    </a:p>
                  </a:txBody>
                  <a:tcPr anchor="ctr"/>
                </a:tc>
                <a:tc>
                  <a:txBody>
                    <a:bodyPr/>
                    <a:lstStyle/>
                    <a:p>
                      <a:pPr algn="ctr"/>
                      <a:r>
                        <a:rPr lang="en-US" sz="1600" dirty="0"/>
                        <a:t>313 (86%)</a:t>
                      </a:r>
                    </a:p>
                    <a:p>
                      <a:pPr algn="ctr"/>
                      <a:r>
                        <a:rPr lang="en-US" sz="1600" dirty="0"/>
                        <a:t>16 (4.4%)</a:t>
                      </a:r>
                    </a:p>
                    <a:p>
                      <a:pPr algn="ctr"/>
                      <a:r>
                        <a:rPr lang="en-US" sz="1600" dirty="0"/>
                        <a:t>10 (2.7%)</a:t>
                      </a:r>
                    </a:p>
                    <a:p>
                      <a:pPr algn="ctr"/>
                      <a:r>
                        <a:rPr lang="en-US" sz="1600" dirty="0"/>
                        <a:t>3 (0.8%)</a:t>
                      </a:r>
                    </a:p>
                  </a:txBody>
                  <a:tcPr anchor="ctr"/>
                </a:tc>
                <a:tc>
                  <a:txBody>
                    <a:bodyPr/>
                    <a:lstStyle/>
                    <a:p>
                      <a:pPr algn="ctr"/>
                      <a:r>
                        <a:rPr lang="en-US" sz="1600" dirty="0"/>
                        <a:t>632 (84.6%)</a:t>
                      </a:r>
                    </a:p>
                    <a:p>
                      <a:pPr algn="ctr"/>
                      <a:r>
                        <a:rPr lang="en-US" sz="1600" dirty="0"/>
                        <a:t>31 (4.1%)</a:t>
                      </a:r>
                    </a:p>
                    <a:p>
                      <a:pPr algn="ctr"/>
                      <a:r>
                        <a:rPr lang="en-US" sz="1600" dirty="0"/>
                        <a:t>26 (3.5%)</a:t>
                      </a:r>
                    </a:p>
                    <a:p>
                      <a:pPr algn="ctr"/>
                      <a:r>
                        <a:rPr lang="en-US" sz="1600" dirty="0"/>
                        <a:t>11 (1.5%)</a:t>
                      </a:r>
                    </a:p>
                  </a:txBody>
                  <a:tcPr anchor="ctr"/>
                </a:tc>
                <a:tc>
                  <a:txBody>
                    <a:bodyPr/>
                    <a:lstStyle/>
                    <a:p>
                      <a:pPr algn="ctr"/>
                      <a:endParaRPr lang="en-US" sz="1600" dirty="0"/>
                    </a:p>
                    <a:p>
                      <a:pPr algn="ctr"/>
                      <a:r>
                        <a:rPr lang="en-US" sz="1600" dirty="0"/>
                        <a:t>0.772</a:t>
                      </a:r>
                    </a:p>
                  </a:txBody>
                  <a:tcPr anchor="ctr"/>
                </a:tc>
                <a:extLst>
                  <a:ext uri="{0D108BD9-81ED-4DB2-BD59-A6C34878D82A}">
                    <a16:rowId xmlns:a16="http://schemas.microsoft.com/office/drawing/2014/main" val="1827470593"/>
                  </a:ext>
                </a:extLst>
              </a:tr>
            </a:tbl>
          </a:graphicData>
        </a:graphic>
      </p:graphicFrame>
      <p:sp>
        <p:nvSpPr>
          <p:cNvPr id="4" name="Rectangle 3">
            <a:extLst>
              <a:ext uri="{FF2B5EF4-FFF2-40B4-BE49-F238E27FC236}">
                <a16:creationId xmlns:a16="http://schemas.microsoft.com/office/drawing/2014/main" id="{1A2DB866-6D36-0FC2-4A98-F27FE68256C3}"/>
              </a:ext>
            </a:extLst>
          </p:cNvPr>
          <p:cNvSpPr/>
          <p:nvPr/>
        </p:nvSpPr>
        <p:spPr>
          <a:xfrm>
            <a:off x="3058160" y="1280160"/>
            <a:ext cx="1717040" cy="475488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51" descr="Official Alliance Logo">
            <a:extLst>
              <a:ext uri="{FF2B5EF4-FFF2-40B4-BE49-F238E27FC236}">
                <a16:creationId xmlns:a16="http://schemas.microsoft.com/office/drawing/2014/main" id="{DF855FE9-B9F0-68A6-9E4A-4AF75FBDD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059" y="205882"/>
            <a:ext cx="925981" cy="8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83B1FFC-545F-2FBA-4371-EF6FAB6B4880}"/>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NewLogo_wht.png">
            <a:extLst>
              <a:ext uri="{FF2B5EF4-FFF2-40B4-BE49-F238E27FC236}">
                <a16:creationId xmlns:a16="http://schemas.microsoft.com/office/drawing/2014/main" id="{C29E0D85-3187-8938-B08C-8AE20F97F6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5491EE4-85BD-495D-C62B-BE59A54DEC10}"/>
              </a:ext>
            </a:extLst>
          </p:cNvPr>
          <p:cNvSpPr txBox="1"/>
          <p:nvPr/>
        </p:nvSpPr>
        <p:spPr>
          <a:xfrm>
            <a:off x="131668" y="5994848"/>
            <a:ext cx="1844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Zhang T et al, ASCO 2025</a:t>
            </a:r>
          </a:p>
        </p:txBody>
      </p:sp>
      <p:sp>
        <p:nvSpPr>
          <p:cNvPr id="12" name="TextBox 11">
            <a:extLst>
              <a:ext uri="{FF2B5EF4-FFF2-40B4-BE49-F238E27FC236}">
                <a16:creationId xmlns:a16="http://schemas.microsoft.com/office/drawing/2014/main" id="{3CFEC5F6-2637-898A-6124-FEB98E401890}"/>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189678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BAC0-D400-159E-EE8B-7A2764792FCA}"/>
              </a:ext>
            </a:extLst>
          </p:cNvPr>
          <p:cNvSpPr>
            <a:spLocks noGrp="1"/>
          </p:cNvSpPr>
          <p:nvPr>
            <p:ph type="title"/>
          </p:nvPr>
        </p:nvSpPr>
        <p:spPr>
          <a:xfrm>
            <a:off x="548007" y="146128"/>
            <a:ext cx="10972800" cy="1371600"/>
          </a:xfrm>
        </p:spPr>
        <p:txBody>
          <a:bodyPr/>
          <a:lstStyle/>
          <a:p>
            <a:r>
              <a:rPr lang="en-US" dirty="0"/>
              <a:t>Step 1 &amp; 2 Disease Characteristics</a:t>
            </a:r>
          </a:p>
        </p:txBody>
      </p:sp>
      <p:sp>
        <p:nvSpPr>
          <p:cNvPr id="4" name="Content Placeholder 3">
            <a:extLst>
              <a:ext uri="{FF2B5EF4-FFF2-40B4-BE49-F238E27FC236}">
                <a16:creationId xmlns:a16="http://schemas.microsoft.com/office/drawing/2014/main" id="{497C8F04-9AE9-2675-4943-307035DB75E2}"/>
              </a:ext>
            </a:extLst>
          </p:cNvPr>
          <p:cNvSpPr>
            <a:spLocks noGrp="1"/>
          </p:cNvSpPr>
          <p:nvPr>
            <p:ph sz="quarter" idx="13"/>
          </p:nvPr>
        </p:nvSpPr>
        <p:spPr>
          <a:xfrm>
            <a:off x="513139" y="5317896"/>
            <a:ext cx="11099742" cy="642802"/>
          </a:xfrm>
        </p:spPr>
        <p:txBody>
          <a:bodyPr>
            <a:normAutofit fontScale="92500"/>
          </a:bodyPr>
          <a:lstStyle/>
          <a:p>
            <a:r>
              <a:rPr lang="en-US" sz="1800" dirty="0"/>
              <a:t>Of total in each group, 39% poor risk (vs 30.7% intermediate risk), 40% bone metastases (vs 30% without bone metastases), and 33% de novo metastatic disease (vs 32% without) patient cohorts did not proceed to Step 2</a:t>
            </a:r>
          </a:p>
        </p:txBody>
      </p:sp>
      <p:graphicFrame>
        <p:nvGraphicFramePr>
          <p:cNvPr id="6" name="Table 5">
            <a:extLst>
              <a:ext uri="{FF2B5EF4-FFF2-40B4-BE49-F238E27FC236}">
                <a16:creationId xmlns:a16="http://schemas.microsoft.com/office/drawing/2014/main" id="{2F84C3BB-C06F-7C62-C1E7-0D49D2F6838A}"/>
              </a:ext>
            </a:extLst>
          </p:cNvPr>
          <p:cNvGraphicFramePr>
            <a:graphicFrameLocks noGrp="1"/>
          </p:cNvGraphicFramePr>
          <p:nvPr/>
        </p:nvGraphicFramePr>
        <p:xfrm>
          <a:off x="513139" y="1330528"/>
          <a:ext cx="11261328" cy="3881801"/>
        </p:xfrm>
        <a:graphic>
          <a:graphicData uri="http://schemas.openxmlformats.org/drawingml/2006/table">
            <a:tbl>
              <a:tblPr firstRow="1" bandRow="1">
                <a:tableStyleId>{6E25E649-3F16-4E02-A733-19D2CDBF48F0}</a:tableStyleId>
              </a:tblPr>
              <a:tblGrid>
                <a:gridCol w="2827879">
                  <a:extLst>
                    <a:ext uri="{9D8B030D-6E8A-4147-A177-3AD203B41FA5}">
                      <a16:colId xmlns:a16="http://schemas.microsoft.com/office/drawing/2014/main" val="2670647699"/>
                    </a:ext>
                  </a:extLst>
                </a:gridCol>
                <a:gridCol w="1616305">
                  <a:extLst>
                    <a:ext uri="{9D8B030D-6E8A-4147-A177-3AD203B41FA5}">
                      <a16:colId xmlns:a16="http://schemas.microsoft.com/office/drawing/2014/main" val="3378976386"/>
                    </a:ext>
                  </a:extLst>
                </a:gridCol>
                <a:gridCol w="2600420">
                  <a:extLst>
                    <a:ext uri="{9D8B030D-6E8A-4147-A177-3AD203B41FA5}">
                      <a16:colId xmlns:a16="http://schemas.microsoft.com/office/drawing/2014/main" val="1003423559"/>
                    </a:ext>
                  </a:extLst>
                </a:gridCol>
                <a:gridCol w="2108362">
                  <a:extLst>
                    <a:ext uri="{9D8B030D-6E8A-4147-A177-3AD203B41FA5}">
                      <a16:colId xmlns:a16="http://schemas.microsoft.com/office/drawing/2014/main" val="2954059368"/>
                    </a:ext>
                  </a:extLst>
                </a:gridCol>
                <a:gridCol w="2108362">
                  <a:extLst>
                    <a:ext uri="{9D8B030D-6E8A-4147-A177-3AD203B41FA5}">
                      <a16:colId xmlns:a16="http://schemas.microsoft.com/office/drawing/2014/main" val="1107747814"/>
                    </a:ext>
                  </a:extLst>
                </a:gridCol>
              </a:tblGrid>
              <a:tr h="742361">
                <a:tc>
                  <a:txBody>
                    <a:bodyPr/>
                    <a:lstStyle/>
                    <a:p>
                      <a:pPr algn="ctr"/>
                      <a:r>
                        <a:rPr lang="en-US" sz="1800" dirty="0"/>
                        <a:t>Disease </a:t>
                      </a:r>
                    </a:p>
                    <a:p>
                      <a:pPr algn="ctr"/>
                      <a:r>
                        <a:rPr lang="en-US" sz="1800" dirty="0"/>
                        <a:t>Characteristics</a:t>
                      </a:r>
                    </a:p>
                  </a:txBody>
                  <a:tcPr anchor="ctr"/>
                </a:tc>
                <a:tc>
                  <a:txBody>
                    <a:bodyPr/>
                    <a:lstStyle/>
                    <a:p>
                      <a:pPr algn="ctr"/>
                      <a:r>
                        <a:rPr lang="en-US" sz="1600" dirty="0"/>
                        <a:t>ITT </a:t>
                      </a:r>
                    </a:p>
                    <a:p>
                      <a:pPr algn="ctr"/>
                      <a:r>
                        <a:rPr lang="en-US" sz="1600" dirty="0"/>
                        <a:t>(Total =1111)</a:t>
                      </a:r>
                    </a:p>
                  </a:txBody>
                  <a:tcPr anchor="ctr"/>
                </a:tc>
                <a:tc>
                  <a:txBody>
                    <a:bodyPr/>
                    <a:lstStyle/>
                    <a:p>
                      <a:pPr algn="ctr"/>
                      <a:r>
                        <a:rPr lang="en-US" sz="1600" dirty="0"/>
                        <a:t>Step 1 Discontinued Subset (N=364)</a:t>
                      </a:r>
                    </a:p>
                  </a:txBody>
                  <a:tcPr anchor="ctr"/>
                </a:tc>
                <a:tc>
                  <a:txBody>
                    <a:bodyPr/>
                    <a:lstStyle/>
                    <a:p>
                      <a:pPr algn="ctr"/>
                      <a:r>
                        <a:rPr lang="en-US" sz="1600" dirty="0"/>
                        <a:t>Step 2 Subset (N=747)</a:t>
                      </a:r>
                    </a:p>
                  </a:txBody>
                  <a:tcPr anchor="ctr"/>
                </a:tc>
                <a:tc>
                  <a:txBody>
                    <a:bodyPr/>
                    <a:lstStyle/>
                    <a:p>
                      <a:pPr algn="ctr"/>
                      <a:r>
                        <a:rPr lang="en-US" sz="1600" dirty="0"/>
                        <a:t>P-value</a:t>
                      </a:r>
                    </a:p>
                  </a:txBody>
                  <a:tcPr anchor="ctr"/>
                </a:tc>
                <a:extLst>
                  <a:ext uri="{0D108BD9-81ED-4DB2-BD59-A6C34878D82A}">
                    <a16:rowId xmlns:a16="http://schemas.microsoft.com/office/drawing/2014/main" val="838690444"/>
                  </a:ext>
                </a:extLst>
              </a:tr>
              <a:tr h="714950">
                <a:tc>
                  <a:txBody>
                    <a:bodyPr/>
                    <a:lstStyle/>
                    <a:p>
                      <a:r>
                        <a:rPr lang="en-US" sz="1400" dirty="0"/>
                        <a:t>IMDC risk</a:t>
                      </a:r>
                    </a:p>
                    <a:p>
                      <a:r>
                        <a:rPr lang="en-US" sz="1400" dirty="0"/>
                        <a:t>    Intermediate</a:t>
                      </a:r>
                    </a:p>
                    <a:p>
                      <a:r>
                        <a:rPr lang="en-US" sz="1400" dirty="0"/>
                        <a:t>    Poor </a:t>
                      </a:r>
                    </a:p>
                  </a:txBody>
                  <a:tcPr/>
                </a:tc>
                <a:tc>
                  <a:txBody>
                    <a:bodyPr/>
                    <a:lstStyle/>
                    <a:p>
                      <a:pPr algn="ctr"/>
                      <a:endParaRPr lang="en-US" sz="1400" dirty="0"/>
                    </a:p>
                    <a:p>
                      <a:pPr algn="ctr"/>
                      <a:r>
                        <a:rPr lang="en-US" sz="1400" dirty="0"/>
                        <a:t>849 (76.8%)</a:t>
                      </a:r>
                    </a:p>
                    <a:p>
                      <a:pPr algn="ctr"/>
                      <a:r>
                        <a:rPr lang="en-US" sz="1400" dirty="0"/>
                        <a:t>257 (23.2%)</a:t>
                      </a:r>
                    </a:p>
                  </a:txBody>
                  <a:tcPr anchor="ctr"/>
                </a:tc>
                <a:tc>
                  <a:txBody>
                    <a:bodyPr/>
                    <a:lstStyle/>
                    <a:p>
                      <a:pPr algn="ctr"/>
                      <a:endParaRPr lang="en-US" sz="1400" dirty="0"/>
                    </a:p>
                    <a:p>
                      <a:pPr algn="ctr"/>
                      <a:r>
                        <a:rPr lang="en-US" sz="1400" dirty="0"/>
                        <a:t>261 (72.3%)</a:t>
                      </a:r>
                    </a:p>
                    <a:p>
                      <a:pPr algn="ctr"/>
                      <a:r>
                        <a:rPr lang="en-US" sz="1400" dirty="0"/>
                        <a:t>100 (27.7%)</a:t>
                      </a:r>
                    </a:p>
                  </a:txBody>
                  <a:tcPr anchor="ctr"/>
                </a:tc>
                <a:tc>
                  <a:txBody>
                    <a:bodyPr/>
                    <a:lstStyle/>
                    <a:p>
                      <a:pPr algn="ctr"/>
                      <a:endParaRPr lang="en-US" sz="1400" dirty="0"/>
                    </a:p>
                    <a:p>
                      <a:pPr algn="ctr"/>
                      <a:r>
                        <a:rPr lang="en-US" sz="1400" dirty="0"/>
                        <a:t>588 (78.9%)</a:t>
                      </a:r>
                    </a:p>
                    <a:p>
                      <a:pPr algn="ctr"/>
                      <a:r>
                        <a:rPr lang="en-US" sz="1400" dirty="0"/>
                        <a:t>157 (21.1%)</a:t>
                      </a:r>
                    </a:p>
                  </a:txBody>
                  <a:tcPr anchor="ctr"/>
                </a:tc>
                <a:tc>
                  <a:txBody>
                    <a:bodyPr/>
                    <a:lstStyle/>
                    <a:p>
                      <a:pPr algn="ctr"/>
                      <a:endParaRPr lang="en-US" sz="1400" dirty="0"/>
                    </a:p>
                    <a:p>
                      <a:pPr algn="ctr"/>
                      <a:r>
                        <a:rPr lang="en-US" sz="1400" dirty="0"/>
                        <a:t>0.0144</a:t>
                      </a:r>
                    </a:p>
                  </a:txBody>
                  <a:tcPr anchor="ctr"/>
                </a:tc>
                <a:extLst>
                  <a:ext uri="{0D108BD9-81ED-4DB2-BD59-A6C34878D82A}">
                    <a16:rowId xmlns:a16="http://schemas.microsoft.com/office/drawing/2014/main" val="2166657316"/>
                  </a:ext>
                </a:extLst>
              </a:tr>
              <a:tr h="714950">
                <a:tc>
                  <a:txBody>
                    <a:bodyPr/>
                    <a:lstStyle/>
                    <a:p>
                      <a:r>
                        <a:rPr lang="en-US" sz="1400" dirty="0"/>
                        <a:t>Bone metastases</a:t>
                      </a:r>
                    </a:p>
                    <a:p>
                      <a:r>
                        <a:rPr lang="en-US" sz="1400" dirty="0"/>
                        <a:t>    Yes</a:t>
                      </a:r>
                    </a:p>
                    <a:p>
                      <a:r>
                        <a:rPr lang="en-US" sz="1400" dirty="0"/>
                        <a:t>    No</a:t>
                      </a:r>
                    </a:p>
                  </a:txBody>
                  <a:tcPr/>
                </a:tc>
                <a:tc>
                  <a:txBody>
                    <a:bodyPr/>
                    <a:lstStyle/>
                    <a:p>
                      <a:pPr algn="ctr"/>
                      <a:endParaRPr lang="en-US" sz="1400" dirty="0"/>
                    </a:p>
                    <a:p>
                      <a:pPr algn="ctr"/>
                      <a:r>
                        <a:rPr lang="en-US" sz="1400" dirty="0"/>
                        <a:t>307 (27.7%)</a:t>
                      </a:r>
                    </a:p>
                    <a:p>
                      <a:pPr algn="ctr"/>
                      <a:r>
                        <a:rPr lang="en-US" sz="1400" dirty="0"/>
                        <a:t>803 (72.3%)</a:t>
                      </a:r>
                    </a:p>
                  </a:txBody>
                  <a:tcPr anchor="ctr"/>
                </a:tc>
                <a:tc>
                  <a:txBody>
                    <a:bodyPr/>
                    <a:lstStyle/>
                    <a:p>
                      <a:pPr algn="ctr"/>
                      <a:endParaRPr lang="en-US" sz="1400" dirty="0"/>
                    </a:p>
                    <a:p>
                      <a:pPr algn="ctr"/>
                      <a:r>
                        <a:rPr lang="en-US" sz="1400" dirty="0"/>
                        <a:t>124 (34.2%)</a:t>
                      </a:r>
                    </a:p>
                    <a:p>
                      <a:pPr algn="ctr"/>
                      <a:r>
                        <a:rPr lang="en-US" sz="1400" dirty="0"/>
                        <a:t>239 (65.8%)</a:t>
                      </a:r>
                    </a:p>
                  </a:txBody>
                  <a:tcPr anchor="ctr"/>
                </a:tc>
                <a:tc>
                  <a:txBody>
                    <a:bodyPr/>
                    <a:lstStyle/>
                    <a:p>
                      <a:pPr algn="ctr"/>
                      <a:endParaRPr lang="en-US" sz="1400" dirty="0"/>
                    </a:p>
                    <a:p>
                      <a:pPr algn="ctr"/>
                      <a:r>
                        <a:rPr lang="en-US" sz="1400" dirty="0"/>
                        <a:t>183 (24.5%)</a:t>
                      </a:r>
                    </a:p>
                    <a:p>
                      <a:pPr algn="ctr"/>
                      <a:r>
                        <a:rPr lang="en-US" sz="1400" dirty="0"/>
                        <a:t>564 (75.5%)</a:t>
                      </a:r>
                    </a:p>
                  </a:txBody>
                  <a:tcPr anchor="ctr"/>
                </a:tc>
                <a:tc>
                  <a:txBody>
                    <a:bodyPr/>
                    <a:lstStyle/>
                    <a:p>
                      <a:pPr algn="ctr"/>
                      <a:endParaRPr lang="en-US" sz="1400" dirty="0"/>
                    </a:p>
                    <a:p>
                      <a:pPr algn="ctr"/>
                      <a:r>
                        <a:rPr lang="en-US" sz="1400" dirty="0"/>
                        <a:t>0.0007</a:t>
                      </a:r>
                    </a:p>
                  </a:txBody>
                  <a:tcPr anchor="ctr"/>
                </a:tc>
                <a:extLst>
                  <a:ext uri="{0D108BD9-81ED-4DB2-BD59-A6C34878D82A}">
                    <a16:rowId xmlns:a16="http://schemas.microsoft.com/office/drawing/2014/main" val="4122451706"/>
                  </a:ext>
                </a:extLst>
              </a:tr>
              <a:tr h="714950">
                <a:tc>
                  <a:txBody>
                    <a:bodyPr/>
                    <a:lstStyle/>
                    <a:p>
                      <a:r>
                        <a:rPr lang="en-US" sz="1400" dirty="0"/>
                        <a:t>De novo metastases</a:t>
                      </a:r>
                    </a:p>
                    <a:p>
                      <a:r>
                        <a:rPr lang="en-US" sz="1400" dirty="0"/>
                        <a:t>    Yes</a:t>
                      </a:r>
                    </a:p>
                    <a:p>
                      <a:r>
                        <a:rPr lang="en-US" sz="1400" dirty="0"/>
                        <a:t>    No</a:t>
                      </a:r>
                    </a:p>
                  </a:txBody>
                  <a:tcPr/>
                </a:tc>
                <a:tc>
                  <a:txBody>
                    <a:bodyPr/>
                    <a:lstStyle/>
                    <a:p>
                      <a:pPr algn="ctr"/>
                      <a:endParaRPr lang="en-US" sz="1400" dirty="0"/>
                    </a:p>
                    <a:p>
                      <a:pPr algn="ctr"/>
                      <a:r>
                        <a:rPr lang="en-US" sz="1400" dirty="0"/>
                        <a:t>603 (54.3%)</a:t>
                      </a:r>
                    </a:p>
                    <a:p>
                      <a:pPr algn="ctr"/>
                      <a:r>
                        <a:rPr lang="en-US" sz="1400" dirty="0"/>
                        <a:t>508 (45.7%)</a:t>
                      </a:r>
                    </a:p>
                  </a:txBody>
                  <a:tcPr anchor="ctr"/>
                </a:tc>
                <a:tc>
                  <a:txBody>
                    <a:bodyPr/>
                    <a:lstStyle/>
                    <a:p>
                      <a:pPr algn="ctr"/>
                      <a:endParaRPr lang="en-US" sz="1400" dirty="0"/>
                    </a:p>
                    <a:p>
                      <a:pPr algn="ctr"/>
                      <a:r>
                        <a:rPr lang="en-US" sz="1400" dirty="0"/>
                        <a:t>201 (55.2%)</a:t>
                      </a:r>
                    </a:p>
                    <a:p>
                      <a:pPr algn="ctr"/>
                      <a:r>
                        <a:rPr lang="en-US" sz="1400" dirty="0"/>
                        <a:t>163 (44.8%)</a:t>
                      </a:r>
                    </a:p>
                  </a:txBody>
                  <a:tcPr anchor="ctr"/>
                </a:tc>
                <a:tc>
                  <a:txBody>
                    <a:bodyPr/>
                    <a:lstStyle/>
                    <a:p>
                      <a:pPr algn="ctr"/>
                      <a:endParaRPr lang="en-US" sz="1400" dirty="0"/>
                    </a:p>
                    <a:p>
                      <a:pPr algn="ctr"/>
                      <a:r>
                        <a:rPr lang="en-US" sz="1400" dirty="0"/>
                        <a:t>402 (53.8%)</a:t>
                      </a:r>
                    </a:p>
                    <a:p>
                      <a:pPr algn="ctr"/>
                      <a:r>
                        <a:rPr lang="en-US" sz="1400" dirty="0"/>
                        <a:t>345 (46.2%)</a:t>
                      </a:r>
                    </a:p>
                  </a:txBody>
                  <a:tcPr anchor="ctr"/>
                </a:tc>
                <a:tc>
                  <a:txBody>
                    <a:bodyPr/>
                    <a:lstStyle/>
                    <a:p>
                      <a:pPr algn="ctr"/>
                      <a:endParaRPr lang="en-US" sz="1400" dirty="0"/>
                    </a:p>
                    <a:p>
                      <a:pPr algn="ctr"/>
                      <a:r>
                        <a:rPr lang="en-US" sz="1400" dirty="0"/>
                        <a:t>0.66</a:t>
                      </a:r>
                    </a:p>
                  </a:txBody>
                  <a:tcPr anchor="ctr"/>
                </a:tc>
                <a:extLst>
                  <a:ext uri="{0D108BD9-81ED-4DB2-BD59-A6C34878D82A}">
                    <a16:rowId xmlns:a16="http://schemas.microsoft.com/office/drawing/2014/main" val="3627844275"/>
                  </a:ext>
                </a:extLst>
              </a:tr>
              <a:tr h="923477">
                <a:tc>
                  <a:txBody>
                    <a:bodyPr/>
                    <a:lstStyle/>
                    <a:p>
                      <a:r>
                        <a:rPr lang="en-US" sz="1400" dirty="0"/>
                        <a:t>Enrolling site</a:t>
                      </a:r>
                    </a:p>
                    <a:p>
                      <a:r>
                        <a:rPr lang="en-US" sz="1400" dirty="0"/>
                        <a:t>    Academic center</a:t>
                      </a:r>
                    </a:p>
                    <a:p>
                      <a:r>
                        <a:rPr lang="en-US" sz="1400" dirty="0"/>
                        <a:t>    Community oncology</a:t>
                      </a:r>
                    </a:p>
                    <a:p>
                      <a:r>
                        <a:rPr lang="en-US" sz="1400" dirty="0"/>
                        <a:t>    Regional center</a:t>
                      </a:r>
                    </a:p>
                  </a:txBody>
                  <a:tcPr/>
                </a:tc>
                <a:tc>
                  <a:txBody>
                    <a:bodyPr/>
                    <a:lstStyle/>
                    <a:p>
                      <a:pPr algn="ctr"/>
                      <a:endParaRPr lang="en-US" sz="1400" dirty="0"/>
                    </a:p>
                    <a:p>
                      <a:pPr algn="ctr"/>
                      <a:r>
                        <a:rPr lang="en-US" sz="1400" dirty="0"/>
                        <a:t>458 (41.2%)</a:t>
                      </a:r>
                    </a:p>
                    <a:p>
                      <a:pPr algn="ctr"/>
                      <a:r>
                        <a:rPr lang="en-US" sz="1400" dirty="0"/>
                        <a:t>540 (48.6%)</a:t>
                      </a:r>
                    </a:p>
                    <a:p>
                      <a:pPr algn="ctr"/>
                      <a:r>
                        <a:rPr lang="en-US" sz="1400" dirty="0"/>
                        <a:t>113 (10.2%)</a:t>
                      </a:r>
                    </a:p>
                  </a:txBody>
                  <a:tcPr anchor="ctr"/>
                </a:tc>
                <a:tc>
                  <a:txBody>
                    <a:bodyPr/>
                    <a:lstStyle/>
                    <a:p>
                      <a:pPr algn="ctr"/>
                      <a:br>
                        <a:rPr lang="en-US" sz="1400" dirty="0"/>
                      </a:br>
                      <a:r>
                        <a:rPr lang="en-US" sz="1400" dirty="0"/>
                        <a:t>143 (39.3%)</a:t>
                      </a:r>
                    </a:p>
                    <a:p>
                      <a:pPr algn="ctr"/>
                      <a:r>
                        <a:rPr lang="en-US" sz="1400" dirty="0"/>
                        <a:t>177 (48.6%)</a:t>
                      </a:r>
                    </a:p>
                    <a:p>
                      <a:pPr algn="ctr"/>
                      <a:r>
                        <a:rPr lang="en-US" sz="1400" dirty="0"/>
                        <a:t>44 (12.1%)</a:t>
                      </a:r>
                    </a:p>
                  </a:txBody>
                  <a:tcPr anchor="ctr"/>
                </a:tc>
                <a:tc>
                  <a:txBody>
                    <a:bodyPr/>
                    <a:lstStyle/>
                    <a:p>
                      <a:pPr algn="ctr"/>
                      <a:endParaRPr lang="en-US" sz="1400" dirty="0"/>
                    </a:p>
                    <a:p>
                      <a:pPr algn="ctr"/>
                      <a:r>
                        <a:rPr lang="en-US" sz="1400" dirty="0"/>
                        <a:t>315 (42.2%)</a:t>
                      </a:r>
                    </a:p>
                    <a:p>
                      <a:pPr algn="ctr"/>
                      <a:r>
                        <a:rPr lang="en-US" sz="1400" dirty="0"/>
                        <a:t>363 (48.6%)</a:t>
                      </a:r>
                    </a:p>
                    <a:p>
                      <a:pPr algn="ctr"/>
                      <a:r>
                        <a:rPr lang="en-US" sz="1400" dirty="0"/>
                        <a:t>69 (9.2%)</a:t>
                      </a:r>
                    </a:p>
                  </a:txBody>
                  <a:tcPr anchor="ctr"/>
                </a:tc>
                <a:tc>
                  <a:txBody>
                    <a:bodyPr/>
                    <a:lstStyle/>
                    <a:p>
                      <a:pPr algn="ctr"/>
                      <a:endParaRPr lang="en-US" sz="1400" dirty="0"/>
                    </a:p>
                    <a:p>
                      <a:pPr algn="ctr"/>
                      <a:r>
                        <a:rPr lang="en-US" sz="1400" dirty="0"/>
                        <a:t>0.29</a:t>
                      </a:r>
                    </a:p>
                  </a:txBody>
                  <a:tcPr anchor="ctr"/>
                </a:tc>
                <a:extLst>
                  <a:ext uri="{0D108BD9-81ED-4DB2-BD59-A6C34878D82A}">
                    <a16:rowId xmlns:a16="http://schemas.microsoft.com/office/drawing/2014/main" val="3359960030"/>
                  </a:ext>
                </a:extLst>
              </a:tr>
            </a:tbl>
          </a:graphicData>
        </a:graphic>
      </p:graphicFrame>
      <p:sp>
        <p:nvSpPr>
          <p:cNvPr id="5" name="Rectangle 4">
            <a:extLst>
              <a:ext uri="{FF2B5EF4-FFF2-40B4-BE49-F238E27FC236}">
                <a16:creationId xmlns:a16="http://schemas.microsoft.com/office/drawing/2014/main" id="{FA4A3376-6E47-4204-3DB6-301D4C26D872}"/>
              </a:ext>
            </a:extLst>
          </p:cNvPr>
          <p:cNvSpPr/>
          <p:nvPr/>
        </p:nvSpPr>
        <p:spPr>
          <a:xfrm>
            <a:off x="5029200" y="1229360"/>
            <a:ext cx="4521200" cy="4088536"/>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51" descr="Official Alliance Logo">
            <a:extLst>
              <a:ext uri="{FF2B5EF4-FFF2-40B4-BE49-F238E27FC236}">
                <a16:creationId xmlns:a16="http://schemas.microsoft.com/office/drawing/2014/main" id="{DEC6446F-C986-75DE-8352-B8C8B7B56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9059" y="205882"/>
            <a:ext cx="925981" cy="8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18D3EDE-9A1E-C9D7-96EB-7D22C8F6C0BB}"/>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NewLogo_wht.png">
            <a:extLst>
              <a:ext uri="{FF2B5EF4-FFF2-40B4-BE49-F238E27FC236}">
                <a16:creationId xmlns:a16="http://schemas.microsoft.com/office/drawing/2014/main" id="{ED74B28A-47D3-A6BD-2E98-C3D413D16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D85CC2-A4AC-723A-3278-D4C93418E178}"/>
              </a:ext>
            </a:extLst>
          </p:cNvPr>
          <p:cNvSpPr txBox="1"/>
          <p:nvPr/>
        </p:nvSpPr>
        <p:spPr>
          <a:xfrm>
            <a:off x="131668" y="5994848"/>
            <a:ext cx="1844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Zhang T et al, ASCO 2025</a:t>
            </a:r>
          </a:p>
        </p:txBody>
      </p:sp>
      <p:sp>
        <p:nvSpPr>
          <p:cNvPr id="13" name="TextBox 12">
            <a:extLst>
              <a:ext uri="{FF2B5EF4-FFF2-40B4-BE49-F238E27FC236}">
                <a16:creationId xmlns:a16="http://schemas.microsoft.com/office/drawing/2014/main" id="{718423ED-2DC8-4C3C-2641-9C3D463C1376}"/>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113194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E626-FA43-0C8C-9AAC-E218D480C938}"/>
              </a:ext>
            </a:extLst>
          </p:cNvPr>
          <p:cNvSpPr>
            <a:spLocks noGrp="1"/>
          </p:cNvSpPr>
          <p:nvPr>
            <p:ph type="title"/>
          </p:nvPr>
        </p:nvSpPr>
        <p:spPr>
          <a:xfrm>
            <a:off x="463463" y="365125"/>
            <a:ext cx="10890337" cy="1325563"/>
          </a:xfrm>
        </p:spPr>
        <p:txBody>
          <a:bodyPr>
            <a:normAutofit/>
          </a:bodyPr>
          <a:lstStyle/>
          <a:p>
            <a:r>
              <a:rPr lang="en-US" sz="4000" dirty="0"/>
              <a:t>Step 1 Grade 3 or 4 Treatment-related toxicities</a:t>
            </a:r>
          </a:p>
        </p:txBody>
      </p:sp>
      <p:graphicFrame>
        <p:nvGraphicFramePr>
          <p:cNvPr id="6" name="Content Placeholder 5">
            <a:extLst>
              <a:ext uri="{FF2B5EF4-FFF2-40B4-BE49-F238E27FC236}">
                <a16:creationId xmlns:a16="http://schemas.microsoft.com/office/drawing/2014/main" id="{428FB478-4F4E-5E52-C9B7-4E28338A9654}"/>
              </a:ext>
            </a:extLst>
          </p:cNvPr>
          <p:cNvGraphicFramePr>
            <a:graphicFrameLocks noGrp="1"/>
          </p:cNvGraphicFramePr>
          <p:nvPr>
            <p:ph sz="quarter" idx="13"/>
          </p:nvPr>
        </p:nvGraphicFramePr>
        <p:xfrm>
          <a:off x="700937" y="1884814"/>
          <a:ext cx="5425543" cy="3606800"/>
        </p:xfrm>
        <a:graphic>
          <a:graphicData uri="http://schemas.openxmlformats.org/drawingml/2006/table">
            <a:tbl>
              <a:tblPr firstRow="1" bandRow="1">
                <a:tableStyleId>{6E25E649-3F16-4E02-A733-19D2CDBF48F0}</a:tableStyleId>
              </a:tblPr>
              <a:tblGrid>
                <a:gridCol w="2177947">
                  <a:extLst>
                    <a:ext uri="{9D8B030D-6E8A-4147-A177-3AD203B41FA5}">
                      <a16:colId xmlns:a16="http://schemas.microsoft.com/office/drawing/2014/main" val="2670647699"/>
                    </a:ext>
                  </a:extLst>
                </a:gridCol>
                <a:gridCol w="1244830">
                  <a:extLst>
                    <a:ext uri="{9D8B030D-6E8A-4147-A177-3AD203B41FA5}">
                      <a16:colId xmlns:a16="http://schemas.microsoft.com/office/drawing/2014/main" val="3378976386"/>
                    </a:ext>
                  </a:extLst>
                </a:gridCol>
                <a:gridCol w="2002766">
                  <a:extLst>
                    <a:ext uri="{9D8B030D-6E8A-4147-A177-3AD203B41FA5}">
                      <a16:colId xmlns:a16="http://schemas.microsoft.com/office/drawing/2014/main" val="1003423559"/>
                    </a:ext>
                  </a:extLst>
                </a:gridCol>
              </a:tblGrid>
              <a:tr h="370840">
                <a:tc>
                  <a:txBody>
                    <a:bodyPr/>
                    <a:lstStyle/>
                    <a:p>
                      <a:r>
                        <a:rPr lang="en-US" sz="1800" dirty="0"/>
                        <a:t>Common Adverse Events (N=1093)</a:t>
                      </a:r>
                    </a:p>
                  </a:txBody>
                  <a:tcPr/>
                </a:tc>
                <a:tc>
                  <a:txBody>
                    <a:bodyPr/>
                    <a:lstStyle/>
                    <a:p>
                      <a:pPr algn="ctr"/>
                      <a:r>
                        <a:rPr lang="en-US" sz="1600" dirty="0"/>
                        <a:t>Grade 3</a:t>
                      </a:r>
                    </a:p>
                  </a:txBody>
                  <a:tcPr anchor="ctr"/>
                </a:tc>
                <a:tc>
                  <a:txBody>
                    <a:bodyPr/>
                    <a:lstStyle/>
                    <a:p>
                      <a:pPr algn="ctr"/>
                      <a:r>
                        <a:rPr lang="en-US" sz="1600" dirty="0"/>
                        <a:t>Grade 4</a:t>
                      </a:r>
                    </a:p>
                  </a:txBody>
                  <a:tcPr anchor="ctr"/>
                </a:tc>
                <a:extLst>
                  <a:ext uri="{0D108BD9-81ED-4DB2-BD59-A6C34878D82A}">
                    <a16:rowId xmlns:a16="http://schemas.microsoft.com/office/drawing/2014/main" val="838690444"/>
                  </a:ext>
                </a:extLst>
              </a:tr>
              <a:tr h="370840">
                <a:tc>
                  <a:txBody>
                    <a:bodyPr/>
                    <a:lstStyle/>
                    <a:p>
                      <a:r>
                        <a:rPr lang="en-US" sz="1400" dirty="0"/>
                        <a:t>Diarrhea</a:t>
                      </a:r>
                    </a:p>
                  </a:txBody>
                  <a:tcPr/>
                </a:tc>
                <a:tc>
                  <a:txBody>
                    <a:bodyPr/>
                    <a:lstStyle/>
                    <a:p>
                      <a:pPr algn="ctr"/>
                      <a:r>
                        <a:rPr lang="en-US" sz="1400" dirty="0"/>
                        <a:t>52 (5%)</a:t>
                      </a:r>
                    </a:p>
                  </a:txBody>
                  <a:tcPr/>
                </a:tc>
                <a:tc>
                  <a:txBody>
                    <a:bodyPr/>
                    <a:lstStyle/>
                    <a:p>
                      <a:pPr algn="ctr"/>
                      <a:r>
                        <a:rPr lang="en-US" sz="1400" dirty="0"/>
                        <a:t>1 (0.1%)</a:t>
                      </a:r>
                    </a:p>
                  </a:txBody>
                  <a:tcPr/>
                </a:tc>
                <a:extLst>
                  <a:ext uri="{0D108BD9-81ED-4DB2-BD59-A6C34878D82A}">
                    <a16:rowId xmlns:a16="http://schemas.microsoft.com/office/drawing/2014/main" val="2166657316"/>
                  </a:ext>
                </a:extLst>
              </a:tr>
              <a:tr h="370840">
                <a:tc>
                  <a:txBody>
                    <a:bodyPr/>
                    <a:lstStyle/>
                    <a:p>
                      <a:r>
                        <a:rPr lang="en-US" sz="1400" dirty="0"/>
                        <a:t>AST elevation</a:t>
                      </a:r>
                    </a:p>
                  </a:txBody>
                  <a:tcPr/>
                </a:tc>
                <a:tc>
                  <a:txBody>
                    <a:bodyPr/>
                    <a:lstStyle/>
                    <a:p>
                      <a:pPr algn="ctr"/>
                      <a:r>
                        <a:rPr lang="en-US" sz="1400" dirty="0"/>
                        <a:t>30 (3%)</a:t>
                      </a:r>
                    </a:p>
                  </a:txBody>
                  <a:tcPr/>
                </a:tc>
                <a:tc>
                  <a:txBody>
                    <a:bodyPr/>
                    <a:lstStyle/>
                    <a:p>
                      <a:pPr algn="ctr"/>
                      <a:r>
                        <a:rPr lang="en-US" sz="1400" dirty="0"/>
                        <a:t>4 (0.4%)</a:t>
                      </a:r>
                    </a:p>
                  </a:txBody>
                  <a:tcPr/>
                </a:tc>
                <a:extLst>
                  <a:ext uri="{0D108BD9-81ED-4DB2-BD59-A6C34878D82A}">
                    <a16:rowId xmlns:a16="http://schemas.microsoft.com/office/drawing/2014/main" val="4122451706"/>
                  </a:ext>
                </a:extLst>
              </a:tr>
              <a:tr h="370840">
                <a:tc>
                  <a:txBody>
                    <a:bodyPr/>
                    <a:lstStyle/>
                    <a:p>
                      <a:r>
                        <a:rPr lang="en-US" sz="1400" dirty="0"/>
                        <a:t>ALT elevation</a:t>
                      </a:r>
                    </a:p>
                  </a:txBody>
                  <a:tcPr/>
                </a:tc>
                <a:tc>
                  <a:txBody>
                    <a:bodyPr/>
                    <a:lstStyle/>
                    <a:p>
                      <a:pPr algn="ctr"/>
                      <a:r>
                        <a:rPr lang="en-US" sz="1400" dirty="0"/>
                        <a:t>30 (3%)</a:t>
                      </a:r>
                    </a:p>
                  </a:txBody>
                  <a:tcPr/>
                </a:tc>
                <a:tc>
                  <a:txBody>
                    <a:bodyPr/>
                    <a:lstStyle/>
                    <a:p>
                      <a:pPr algn="ctr"/>
                      <a:r>
                        <a:rPr lang="en-US" sz="1400" dirty="0"/>
                        <a:t>7 (1%)</a:t>
                      </a:r>
                    </a:p>
                  </a:txBody>
                  <a:tcPr/>
                </a:tc>
                <a:extLst>
                  <a:ext uri="{0D108BD9-81ED-4DB2-BD59-A6C34878D82A}">
                    <a16:rowId xmlns:a16="http://schemas.microsoft.com/office/drawing/2014/main" val="3326296545"/>
                  </a:ext>
                </a:extLst>
              </a:tr>
              <a:tr h="370840">
                <a:tc>
                  <a:txBody>
                    <a:bodyPr/>
                    <a:lstStyle/>
                    <a:p>
                      <a:r>
                        <a:rPr lang="en-US" sz="1400" dirty="0"/>
                        <a:t>Colitis</a:t>
                      </a:r>
                    </a:p>
                  </a:txBody>
                  <a:tcPr/>
                </a:tc>
                <a:tc>
                  <a:txBody>
                    <a:bodyPr/>
                    <a:lstStyle/>
                    <a:p>
                      <a:pPr algn="ctr"/>
                      <a:r>
                        <a:rPr lang="en-US" sz="1400" dirty="0"/>
                        <a:t>26 (2%)</a:t>
                      </a:r>
                    </a:p>
                  </a:txBody>
                  <a:tcPr/>
                </a:tc>
                <a:tc>
                  <a:txBody>
                    <a:bodyPr/>
                    <a:lstStyle/>
                    <a:p>
                      <a:pPr algn="ctr"/>
                      <a:r>
                        <a:rPr lang="en-US" sz="1400" dirty="0"/>
                        <a:t>4 (0.4%)</a:t>
                      </a:r>
                    </a:p>
                  </a:txBody>
                  <a:tcPr/>
                </a:tc>
                <a:extLst>
                  <a:ext uri="{0D108BD9-81ED-4DB2-BD59-A6C34878D82A}">
                    <a16:rowId xmlns:a16="http://schemas.microsoft.com/office/drawing/2014/main" val="345147486"/>
                  </a:ext>
                </a:extLst>
              </a:tr>
              <a:tr h="370840">
                <a:tc>
                  <a:txBody>
                    <a:bodyPr/>
                    <a:lstStyle/>
                    <a:p>
                      <a:r>
                        <a:rPr lang="en-US" sz="1400" dirty="0"/>
                        <a:t>Maculopapular rash</a:t>
                      </a:r>
                    </a:p>
                  </a:txBody>
                  <a:tcPr/>
                </a:tc>
                <a:tc>
                  <a:txBody>
                    <a:bodyPr/>
                    <a:lstStyle/>
                    <a:p>
                      <a:pPr algn="ctr"/>
                      <a:r>
                        <a:rPr lang="en-US" sz="1400" dirty="0"/>
                        <a:t>26 (2%)</a:t>
                      </a:r>
                    </a:p>
                  </a:txBody>
                  <a:tcPr/>
                </a:tc>
                <a:tc>
                  <a:txBody>
                    <a:bodyPr/>
                    <a:lstStyle/>
                    <a:p>
                      <a:pPr algn="ctr"/>
                      <a:r>
                        <a:rPr lang="en-US" sz="1400" dirty="0"/>
                        <a:t>0</a:t>
                      </a:r>
                    </a:p>
                  </a:txBody>
                  <a:tcPr/>
                </a:tc>
                <a:extLst>
                  <a:ext uri="{0D108BD9-81ED-4DB2-BD59-A6C34878D82A}">
                    <a16:rowId xmlns:a16="http://schemas.microsoft.com/office/drawing/2014/main" val="3627844275"/>
                  </a:ext>
                </a:extLst>
              </a:tr>
              <a:tr h="370840">
                <a:tc>
                  <a:txBody>
                    <a:bodyPr/>
                    <a:lstStyle/>
                    <a:p>
                      <a:r>
                        <a:rPr lang="en-US" sz="1400" dirty="0"/>
                        <a:t>Adrenal insufficiency</a:t>
                      </a:r>
                    </a:p>
                  </a:txBody>
                  <a:tcPr/>
                </a:tc>
                <a:tc>
                  <a:txBody>
                    <a:bodyPr/>
                    <a:lstStyle/>
                    <a:p>
                      <a:pPr algn="ctr"/>
                      <a:r>
                        <a:rPr lang="en-US" sz="1400" dirty="0"/>
                        <a:t>19 (2%)</a:t>
                      </a:r>
                    </a:p>
                  </a:txBody>
                  <a:tcPr/>
                </a:tc>
                <a:tc>
                  <a:txBody>
                    <a:bodyPr/>
                    <a:lstStyle/>
                    <a:p>
                      <a:pPr algn="ctr"/>
                      <a:r>
                        <a:rPr lang="en-US" sz="1400" dirty="0"/>
                        <a:t>0</a:t>
                      </a:r>
                    </a:p>
                  </a:txBody>
                  <a:tcPr/>
                </a:tc>
                <a:extLst>
                  <a:ext uri="{0D108BD9-81ED-4DB2-BD59-A6C34878D82A}">
                    <a16:rowId xmlns:a16="http://schemas.microsoft.com/office/drawing/2014/main" val="3359960030"/>
                  </a:ext>
                </a:extLst>
              </a:tr>
              <a:tr h="370840">
                <a:tc>
                  <a:txBody>
                    <a:bodyPr/>
                    <a:lstStyle/>
                    <a:p>
                      <a:r>
                        <a:rPr lang="en-US" sz="1400" dirty="0"/>
                        <a:t>Fatigue</a:t>
                      </a:r>
                    </a:p>
                  </a:txBody>
                  <a:tcPr/>
                </a:tc>
                <a:tc>
                  <a:txBody>
                    <a:bodyPr/>
                    <a:lstStyle/>
                    <a:p>
                      <a:pPr algn="ctr"/>
                      <a:r>
                        <a:rPr lang="en-US" sz="1400" dirty="0"/>
                        <a:t>21 (2%)</a:t>
                      </a:r>
                    </a:p>
                  </a:txBody>
                  <a:tcPr/>
                </a:tc>
                <a:tc>
                  <a:txBody>
                    <a:bodyPr/>
                    <a:lstStyle/>
                    <a:p>
                      <a:pPr algn="ctr"/>
                      <a:r>
                        <a:rPr lang="en-US" sz="1400" dirty="0"/>
                        <a:t>0</a:t>
                      </a:r>
                    </a:p>
                  </a:txBody>
                  <a:tcPr/>
                </a:tc>
                <a:extLst>
                  <a:ext uri="{0D108BD9-81ED-4DB2-BD59-A6C34878D82A}">
                    <a16:rowId xmlns:a16="http://schemas.microsoft.com/office/drawing/2014/main" val="2402687883"/>
                  </a:ext>
                </a:extLst>
              </a:tr>
              <a:tr h="370840">
                <a:tc>
                  <a:txBody>
                    <a:bodyPr/>
                    <a:lstStyle/>
                    <a:p>
                      <a:r>
                        <a:rPr lang="en-US" sz="1400" dirty="0" err="1"/>
                        <a:t>Hypophysitis</a:t>
                      </a:r>
                      <a:endParaRPr lang="en-US" sz="1400" dirty="0"/>
                    </a:p>
                  </a:txBody>
                  <a:tcPr/>
                </a:tc>
                <a:tc>
                  <a:txBody>
                    <a:bodyPr/>
                    <a:lstStyle/>
                    <a:p>
                      <a:pPr algn="ctr"/>
                      <a:r>
                        <a:rPr lang="en-US" sz="1400" dirty="0"/>
                        <a:t>16 (1%)</a:t>
                      </a:r>
                    </a:p>
                  </a:txBody>
                  <a:tcPr/>
                </a:tc>
                <a:tc>
                  <a:txBody>
                    <a:bodyPr/>
                    <a:lstStyle/>
                    <a:p>
                      <a:pPr algn="ctr"/>
                      <a:r>
                        <a:rPr lang="en-US" sz="1400" dirty="0"/>
                        <a:t>0</a:t>
                      </a:r>
                    </a:p>
                  </a:txBody>
                  <a:tcPr/>
                </a:tc>
                <a:extLst>
                  <a:ext uri="{0D108BD9-81ED-4DB2-BD59-A6C34878D82A}">
                    <a16:rowId xmlns:a16="http://schemas.microsoft.com/office/drawing/2014/main" val="2043657648"/>
                  </a:ext>
                </a:extLst>
              </a:tr>
            </a:tbl>
          </a:graphicData>
        </a:graphic>
      </p:graphicFrame>
      <p:graphicFrame>
        <p:nvGraphicFramePr>
          <p:cNvPr id="4" name="Chart 3">
            <a:extLst>
              <a:ext uri="{FF2B5EF4-FFF2-40B4-BE49-F238E27FC236}">
                <a16:creationId xmlns:a16="http://schemas.microsoft.com/office/drawing/2014/main" id="{1468AF21-9C93-7EB9-09CD-90A9E55A8BF7}"/>
              </a:ext>
            </a:extLst>
          </p:cNvPr>
          <p:cNvGraphicFramePr>
            <a:graphicFrameLocks/>
          </p:cNvGraphicFramePr>
          <p:nvPr/>
        </p:nvGraphicFramePr>
        <p:xfrm>
          <a:off x="6601216" y="1655282"/>
          <a:ext cx="5356834" cy="302945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6299F84-6EBA-E6B2-3FEF-E00CBB1C408B}"/>
              </a:ext>
            </a:extLst>
          </p:cNvPr>
          <p:cNvSpPr txBox="1"/>
          <p:nvPr/>
        </p:nvSpPr>
        <p:spPr>
          <a:xfrm>
            <a:off x="6532507" y="4752950"/>
            <a:ext cx="542554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Fifteen grade 5 due to AEs: atrial fibrillation, hepatic failure, sepsis, nutritional disorder, renal disorder other, aspiration, cardiac arrest, respiratory failure x3, death or sudden death NOS x5</a:t>
            </a:r>
          </a:p>
        </p:txBody>
      </p:sp>
      <p:pic>
        <p:nvPicPr>
          <p:cNvPr id="8" name="Picture 51" descr="Official Alliance Logo">
            <a:extLst>
              <a:ext uri="{FF2B5EF4-FFF2-40B4-BE49-F238E27FC236}">
                <a16:creationId xmlns:a16="http://schemas.microsoft.com/office/drawing/2014/main" id="{07B80C20-DA75-30E8-14E5-3C3CB2ADE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9059" y="205882"/>
            <a:ext cx="925981" cy="81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7DD8DC0-8E3A-7D81-01C8-04FF15121C6A}"/>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NewLogo_wht.png">
            <a:extLst>
              <a:ext uri="{FF2B5EF4-FFF2-40B4-BE49-F238E27FC236}">
                <a16:creationId xmlns:a16="http://schemas.microsoft.com/office/drawing/2014/main" id="{E9482FAD-A687-4A6B-E626-D56BA74604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086BBAD-2639-234D-0043-F2CC7460082F}"/>
              </a:ext>
            </a:extLst>
          </p:cNvPr>
          <p:cNvSpPr txBox="1"/>
          <p:nvPr/>
        </p:nvSpPr>
        <p:spPr>
          <a:xfrm>
            <a:off x="131668" y="5994848"/>
            <a:ext cx="1844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Zhang T et al, ASCO 2025</a:t>
            </a:r>
          </a:p>
        </p:txBody>
      </p:sp>
      <p:sp>
        <p:nvSpPr>
          <p:cNvPr id="13" name="TextBox 12">
            <a:extLst>
              <a:ext uri="{FF2B5EF4-FFF2-40B4-BE49-F238E27FC236}">
                <a16:creationId xmlns:a16="http://schemas.microsoft.com/office/drawing/2014/main" id="{8A506256-4107-E8A1-55FB-1D2B08F3FFF8}"/>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2969570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95D59F-B8F7-0C96-821B-582147470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Content Placeholder 7" descr="A graph of growth in the population&#10;&#10;AI-generated content may be incorrect.">
            <a:extLst>
              <a:ext uri="{FF2B5EF4-FFF2-40B4-BE49-F238E27FC236}">
                <a16:creationId xmlns:a16="http://schemas.microsoft.com/office/drawing/2014/main" id="{0549EB36-0D69-201D-6D11-F20290EC859C}"/>
              </a:ext>
            </a:extLst>
          </p:cNvPr>
          <p:cNvPicPr>
            <a:picLocks noGrp="1" noChangeAspect="1"/>
          </p:cNvPicPr>
          <p:nvPr>
            <p:ph sz="quarter" idx="13"/>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1897" y="1727291"/>
            <a:ext cx="5498661" cy="2907338"/>
          </a:xfrm>
        </p:spPr>
      </p:pic>
      <p:sp>
        <p:nvSpPr>
          <p:cNvPr id="6" name="Title 1">
            <a:extLst>
              <a:ext uri="{FF2B5EF4-FFF2-40B4-BE49-F238E27FC236}">
                <a16:creationId xmlns:a16="http://schemas.microsoft.com/office/drawing/2014/main" id="{5E315966-F9D0-0180-AE9A-0F630A651146}"/>
              </a:ext>
            </a:extLst>
          </p:cNvPr>
          <p:cNvSpPr txBox="1">
            <a:spLocks/>
          </p:cNvSpPr>
          <p:nvPr/>
        </p:nvSpPr>
        <p:spPr>
          <a:xfrm>
            <a:off x="640080" y="37511"/>
            <a:ext cx="109728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Frontline triplets – COSMIC 313 as a lesson</a:t>
            </a:r>
          </a:p>
        </p:txBody>
      </p:sp>
      <p:pic>
        <p:nvPicPr>
          <p:cNvPr id="10" name="Picture 9">
            <a:extLst>
              <a:ext uri="{FF2B5EF4-FFF2-40B4-BE49-F238E27FC236}">
                <a16:creationId xmlns:a16="http://schemas.microsoft.com/office/drawing/2014/main" id="{F80B69B7-1C23-67E1-02BA-FEA09A5351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89431" y="3722238"/>
            <a:ext cx="4794133" cy="2081662"/>
          </a:xfrm>
          <a:prstGeom prst="rect">
            <a:avLst/>
          </a:prstGeom>
        </p:spPr>
      </p:pic>
      <p:pic>
        <p:nvPicPr>
          <p:cNvPr id="12" name="Picture 11" descr="A graph of numbers and a line&#10;&#10;AI-generated content may be incorrect.">
            <a:extLst>
              <a:ext uri="{FF2B5EF4-FFF2-40B4-BE49-F238E27FC236}">
                <a16:creationId xmlns:a16="http://schemas.microsoft.com/office/drawing/2014/main" id="{2B6F5746-6AAC-D71C-D264-4A2056A524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289431" y="1154143"/>
            <a:ext cx="4794134" cy="1992229"/>
          </a:xfrm>
          <a:prstGeom prst="rect">
            <a:avLst/>
          </a:prstGeom>
        </p:spPr>
      </p:pic>
      <p:sp>
        <p:nvSpPr>
          <p:cNvPr id="14" name="Left Brace 13">
            <a:extLst>
              <a:ext uri="{FF2B5EF4-FFF2-40B4-BE49-F238E27FC236}">
                <a16:creationId xmlns:a16="http://schemas.microsoft.com/office/drawing/2014/main" id="{EB3305E7-A09C-E1EA-0FD1-1C89C116D0CE}"/>
              </a:ext>
            </a:extLst>
          </p:cNvPr>
          <p:cNvSpPr/>
          <p:nvPr/>
        </p:nvSpPr>
        <p:spPr>
          <a:xfrm>
            <a:off x="5781309" y="1139868"/>
            <a:ext cx="314691" cy="4664032"/>
          </a:xfrm>
          <a:prstGeom prst="leftBrace">
            <a:avLst/>
          </a:prstGeom>
          <a:ln w="5715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4220093-DB45-5795-0435-FD8A3CE9A778}"/>
              </a:ext>
            </a:extLst>
          </p:cNvPr>
          <p:cNvSpPr/>
          <p:nvPr/>
        </p:nvSpPr>
        <p:spPr>
          <a:xfrm>
            <a:off x="7265096" y="4434214"/>
            <a:ext cx="977030" cy="71398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itle 1">
            <a:extLst>
              <a:ext uri="{FF2B5EF4-FFF2-40B4-BE49-F238E27FC236}">
                <a16:creationId xmlns:a16="http://schemas.microsoft.com/office/drawing/2014/main" id="{F800D463-5BE9-D220-1C4F-16B23EDF8885}"/>
              </a:ext>
            </a:extLst>
          </p:cNvPr>
          <p:cNvSpPr txBox="1">
            <a:spLocks/>
          </p:cNvSpPr>
          <p:nvPr/>
        </p:nvSpPr>
        <p:spPr bwMode="auto">
          <a:xfrm>
            <a:off x="87682" y="5735113"/>
            <a:ext cx="5076059" cy="536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err="1">
                <a:ln>
                  <a:noFill/>
                </a:ln>
                <a:solidFill>
                  <a:prstClr val="black"/>
                </a:solidFill>
                <a:effectLst/>
                <a:uLnTx/>
                <a:uFillTx/>
                <a:latin typeface="Arial" charset="0"/>
                <a:ea typeface="+mj-ea"/>
                <a:cs typeface="+mj-cs"/>
              </a:rPr>
              <a:t>Albiges</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et al, GU ASCO 2025</a:t>
            </a:r>
          </a:p>
        </p:txBody>
      </p:sp>
      <p:sp>
        <p:nvSpPr>
          <p:cNvPr id="19" name="TextBox 18">
            <a:extLst>
              <a:ext uri="{FF2B5EF4-FFF2-40B4-BE49-F238E27FC236}">
                <a16:creationId xmlns:a16="http://schemas.microsoft.com/office/drawing/2014/main" id="{E95DF042-3275-860E-C7D8-E9C5D09B498C}"/>
              </a:ext>
            </a:extLst>
          </p:cNvPr>
          <p:cNvSpPr txBox="1"/>
          <p:nvPr/>
        </p:nvSpPr>
        <p:spPr>
          <a:xfrm>
            <a:off x="461946" y="1441067"/>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ptos" panose="02110004020202020204"/>
                <a:ea typeface="+mn-ea"/>
                <a:cs typeface="+mn-cs"/>
              </a:rPr>
              <a:t>Abstract 438</a:t>
            </a:r>
          </a:p>
        </p:txBody>
      </p:sp>
      <p:sp>
        <p:nvSpPr>
          <p:cNvPr id="7" name="TextBox 6">
            <a:extLst>
              <a:ext uri="{FF2B5EF4-FFF2-40B4-BE49-F238E27FC236}">
                <a16:creationId xmlns:a16="http://schemas.microsoft.com/office/drawing/2014/main" id="{F7CE9071-4164-96D6-F9F3-C010547AB927}"/>
              </a:ext>
            </a:extLst>
          </p:cNvPr>
          <p:cNvSpPr txBox="1"/>
          <p:nvPr/>
        </p:nvSpPr>
        <p:spPr>
          <a:xfrm>
            <a:off x="461946" y="5047601"/>
            <a:ext cx="4532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No overall survival benefit for </a:t>
            </a: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cabo-ipi-nivo</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9D36B4F2-DB20-C96F-E7C5-8D41E129296F}"/>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NewLogo_wht.png">
            <a:extLst>
              <a:ext uri="{FF2B5EF4-FFF2-40B4-BE49-F238E27FC236}">
                <a16:creationId xmlns:a16="http://schemas.microsoft.com/office/drawing/2014/main" id="{0179F860-FA2D-5122-44C3-F1C124786EA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CE547EF-F6EF-A16B-6CE1-B7F7BF9CE42B}"/>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1668296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56F0-704A-45C9-04D7-AFD7D5F744FC}"/>
              </a:ext>
            </a:extLst>
          </p:cNvPr>
          <p:cNvSpPr>
            <a:spLocks noGrp="1"/>
          </p:cNvSpPr>
          <p:nvPr>
            <p:ph type="title"/>
          </p:nvPr>
        </p:nvSpPr>
        <p:spPr>
          <a:xfrm>
            <a:off x="548007" y="230473"/>
            <a:ext cx="10972800" cy="1371600"/>
          </a:xfrm>
        </p:spPr>
        <p:txBody>
          <a:bodyPr/>
          <a:lstStyle/>
          <a:p>
            <a:r>
              <a:rPr lang="en-US" dirty="0"/>
              <a:t>Triplet therapy had less dose exposure – </a:t>
            </a:r>
            <a:br>
              <a:rPr lang="en-US" dirty="0"/>
            </a:br>
            <a:r>
              <a:rPr lang="en-US" dirty="0"/>
              <a:t>Treatment exposure matters!</a:t>
            </a:r>
          </a:p>
        </p:txBody>
      </p:sp>
      <p:sp>
        <p:nvSpPr>
          <p:cNvPr id="3" name="Slide Number Placeholder 2">
            <a:extLst>
              <a:ext uri="{FF2B5EF4-FFF2-40B4-BE49-F238E27FC236}">
                <a16:creationId xmlns:a16="http://schemas.microsoft.com/office/drawing/2014/main" id="{67375B75-1AD1-9707-7933-063769EC0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ontent Placeholder 18">
            <a:extLst>
              <a:ext uri="{FF2B5EF4-FFF2-40B4-BE49-F238E27FC236}">
                <a16:creationId xmlns:a16="http://schemas.microsoft.com/office/drawing/2014/main" id="{6CA7311C-A47F-5B21-1593-9D3824441803}"/>
              </a:ext>
            </a:extLst>
          </p:cNvPr>
          <p:cNvSpPr txBox="1">
            <a:spLocks/>
          </p:cNvSpPr>
          <p:nvPr/>
        </p:nvSpPr>
        <p:spPr>
          <a:xfrm>
            <a:off x="307269" y="1816892"/>
            <a:ext cx="11576187" cy="307777"/>
          </a:xfrm>
          <a:prstGeom prst="rect">
            <a:avLst/>
          </a:prstGeom>
        </p:spPr>
        <p:txBody>
          <a:bodyPr>
            <a:sp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 exposure and dose modifications</a:t>
            </a:r>
          </a:p>
        </p:txBody>
      </p:sp>
      <p:graphicFrame>
        <p:nvGraphicFramePr>
          <p:cNvPr id="8" name="Table 7">
            <a:extLst>
              <a:ext uri="{FF2B5EF4-FFF2-40B4-BE49-F238E27FC236}">
                <a16:creationId xmlns:a16="http://schemas.microsoft.com/office/drawing/2014/main" id="{E3DB47CB-EE5E-4A90-C808-3D90BFE31A79}"/>
              </a:ext>
            </a:extLst>
          </p:cNvPr>
          <p:cNvGraphicFramePr>
            <a:graphicFrameLocks noGrp="1"/>
          </p:cNvGraphicFramePr>
          <p:nvPr/>
        </p:nvGraphicFramePr>
        <p:xfrm>
          <a:off x="307269" y="2240880"/>
          <a:ext cx="11577461" cy="1845120"/>
        </p:xfrm>
        <a:graphic>
          <a:graphicData uri="http://schemas.openxmlformats.org/drawingml/2006/table">
            <a:tbl>
              <a:tblPr firstRow="1" bandRow="1">
                <a:tableStyleId>{9DCAF9ED-07DC-4A11-8D7F-57B35C25682E}</a:tableStyleId>
              </a:tblPr>
              <a:tblGrid>
                <a:gridCol w="6076211">
                  <a:extLst>
                    <a:ext uri="{9D8B030D-6E8A-4147-A177-3AD203B41FA5}">
                      <a16:colId xmlns:a16="http://schemas.microsoft.com/office/drawing/2014/main" val="3540887305"/>
                    </a:ext>
                  </a:extLst>
                </a:gridCol>
                <a:gridCol w="2717000">
                  <a:extLst>
                    <a:ext uri="{9D8B030D-6E8A-4147-A177-3AD203B41FA5}">
                      <a16:colId xmlns:a16="http://schemas.microsoft.com/office/drawing/2014/main" val="1533695017"/>
                    </a:ext>
                  </a:extLst>
                </a:gridCol>
                <a:gridCol w="2784250">
                  <a:extLst>
                    <a:ext uri="{9D8B030D-6E8A-4147-A177-3AD203B41FA5}">
                      <a16:colId xmlns:a16="http://schemas.microsoft.com/office/drawing/2014/main" val="4117057033"/>
                    </a:ext>
                  </a:extLst>
                </a:gridCol>
              </a:tblGrid>
              <a:tr h="319884">
                <a:tc>
                  <a:txBody>
                    <a:bodyPr/>
                    <a:lstStyle/>
                    <a:p>
                      <a:pPr marL="0" marR="0" algn="l" rtl="0" eaLnBrk="1" hangingPunct="1">
                        <a:lnSpc>
                          <a:spcPct val="100000"/>
                        </a:lnSpc>
                        <a:spcBef>
                          <a:spcPts val="0"/>
                        </a:spcBef>
                        <a:spcAft>
                          <a:spcPts val="0"/>
                        </a:spcAft>
                      </a:pPr>
                      <a:endParaRPr lang="en-US" sz="1100" dirty="0">
                        <a:effectLst/>
                        <a:latin typeface="+mj-lt"/>
                      </a:endParaRPr>
                    </a:p>
                  </a:txBody>
                  <a:tcPr marT="36000" marB="36000" anchor="ctr"/>
                </a:tc>
                <a:tc>
                  <a:txBody>
                    <a:bodyPr/>
                    <a:lstStyle>
                      <a:lvl1pPr marL="0"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1pPr>
                      <a:lvl2pPr marL="609585"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2pPr>
                      <a:lvl3pPr marL="1219170"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3pPr>
                      <a:lvl4pPr marL="1828754"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4pPr>
                      <a:lvl5pPr marL="2438339"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5pPr>
                      <a:lvl6pPr marL="3047924"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6pPr>
                      <a:lvl7pPr marL="3657509"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7pPr>
                      <a:lvl8pPr marL="4267093"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8pPr>
                      <a:lvl9pPr marL="4876678"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100" b="1" u="none" strike="noStrike" kern="0" cap="none" spc="0" normalizeH="0" baseline="0" noProof="0" dirty="0">
                          <a:ln>
                            <a:noFill/>
                          </a:ln>
                          <a:solidFill>
                            <a:schemeClr val="bg1"/>
                          </a:solidFill>
                          <a:effectLst/>
                          <a:uLnTx/>
                          <a:uFillTx/>
                          <a:latin typeface="+mj-lt"/>
                        </a:rPr>
                        <a:t>Cabo + </a:t>
                      </a:r>
                      <a:r>
                        <a:rPr kumimoji="0" lang="en-US" sz="1100" b="1" u="none" strike="noStrike" kern="0" cap="none" spc="0" normalizeH="0" baseline="0" noProof="0" dirty="0" err="1">
                          <a:ln>
                            <a:noFill/>
                          </a:ln>
                          <a:solidFill>
                            <a:schemeClr val="bg1"/>
                          </a:solidFill>
                          <a:effectLst/>
                          <a:uLnTx/>
                          <a:uFillTx/>
                          <a:latin typeface="+mj-lt"/>
                        </a:rPr>
                        <a:t>nivo</a:t>
                      </a:r>
                      <a:r>
                        <a:rPr kumimoji="0" lang="en-US" sz="1100" b="1" u="none" strike="noStrike" kern="0" cap="none" spc="0" normalizeH="0" baseline="0" noProof="0" dirty="0">
                          <a:ln>
                            <a:noFill/>
                          </a:ln>
                          <a:solidFill>
                            <a:schemeClr val="bg1"/>
                          </a:solidFill>
                          <a:effectLst/>
                          <a:uLnTx/>
                          <a:uFillTx/>
                          <a:latin typeface="+mj-lt"/>
                        </a:rPr>
                        <a:t> + </a:t>
                      </a:r>
                      <a:r>
                        <a:rPr kumimoji="0" lang="en-US" sz="1100" b="1" u="none" strike="noStrike" kern="0" cap="none" spc="0" normalizeH="0" baseline="0" noProof="0" dirty="0" err="1">
                          <a:ln>
                            <a:noFill/>
                          </a:ln>
                          <a:solidFill>
                            <a:schemeClr val="bg1"/>
                          </a:solidFill>
                          <a:effectLst/>
                          <a:uLnTx/>
                          <a:uFillTx/>
                          <a:latin typeface="+mj-lt"/>
                        </a:rPr>
                        <a:t>ipi</a:t>
                      </a:r>
                      <a:r>
                        <a:rPr kumimoji="0" lang="en-US" sz="1100" b="1" u="none" strike="noStrike" kern="0" cap="none" spc="0" normalizeH="0" baseline="0" noProof="0" dirty="0">
                          <a:ln>
                            <a:noFill/>
                          </a:ln>
                          <a:solidFill>
                            <a:schemeClr val="bg1"/>
                          </a:solidFill>
                          <a:effectLst/>
                          <a:uLnTx/>
                          <a:uFillTx/>
                          <a:latin typeface="+mj-lt"/>
                        </a:rPr>
                        <a:t>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chemeClr val="bg1"/>
                          </a:solidFill>
                          <a:latin typeface="+mj-lt"/>
                        </a:rPr>
                        <a:t>(n=426)</a:t>
                      </a:r>
                      <a:endParaRPr lang="en-US" sz="1100" b="1" dirty="0">
                        <a:solidFill>
                          <a:schemeClr val="bg1"/>
                        </a:solidFill>
                        <a:latin typeface="+mj-lt"/>
                        <a:cs typeface="Calibri" panose="020F0502020204030204" pitchFamily="34" charset="0"/>
                      </a:endParaRPr>
                    </a:p>
                  </a:txBody>
                  <a:tcPr marL="91416" marR="91416" marT="36000" marB="36000" anchor="ctr"/>
                </a:tc>
                <a:tc>
                  <a:txBody>
                    <a:bodyPr/>
                    <a:lstStyle>
                      <a:lvl1pPr marL="0"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1pPr>
                      <a:lvl2pPr marL="609585"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2pPr>
                      <a:lvl3pPr marL="1219170"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3pPr>
                      <a:lvl4pPr marL="1828754"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4pPr>
                      <a:lvl5pPr marL="2438339"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5pPr>
                      <a:lvl6pPr marL="3047924"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6pPr>
                      <a:lvl7pPr marL="3657509"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7pPr>
                      <a:lvl8pPr marL="4267093"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8pPr>
                      <a:lvl9pPr marL="4876678" marR="0" algn="l" defTabSz="121917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Arial Narrow"/>
                          <a:sym typeface="Arial"/>
                        </a:defRPr>
                      </a:lvl9pPr>
                    </a:lstStyle>
                    <a:p>
                      <a:pPr marL="0" marR="0" lvl="0" indent="0" algn="ctr" defTabSz="466725" eaLnBrk="1" fontAlgn="auto" latinLnBrk="0" hangingPunct="1">
                        <a:lnSpc>
                          <a:spcPct val="90000"/>
                        </a:lnSpc>
                        <a:spcBef>
                          <a:spcPts val="0"/>
                        </a:spcBef>
                        <a:spcAft>
                          <a:spcPts val="0"/>
                        </a:spcAft>
                        <a:buClrTx/>
                        <a:buSzTx/>
                        <a:buFontTx/>
                        <a:buNone/>
                        <a:tabLst/>
                        <a:defRPr/>
                      </a:pPr>
                      <a:r>
                        <a:rPr kumimoji="0" lang="en-US" sz="1100" b="1" u="none" strike="noStrike" kern="0" cap="none" spc="0" normalizeH="0" baseline="0" noProof="0">
                          <a:ln>
                            <a:noFill/>
                          </a:ln>
                          <a:solidFill>
                            <a:schemeClr val="bg1"/>
                          </a:solidFill>
                          <a:effectLst/>
                          <a:uLnTx/>
                          <a:uFillTx/>
                          <a:latin typeface="+mj-lt"/>
                        </a:rPr>
                        <a:t>Placebo + nivo + ipi </a:t>
                      </a:r>
                    </a:p>
                    <a:p>
                      <a:pPr marL="0" marR="0" lvl="0" indent="0" algn="ctr" defTabSz="466725" eaLnBrk="1" fontAlgn="auto" latinLnBrk="0" hangingPunct="1">
                        <a:lnSpc>
                          <a:spcPct val="90000"/>
                        </a:lnSpc>
                        <a:spcBef>
                          <a:spcPts val="0"/>
                        </a:spcBef>
                        <a:spcAft>
                          <a:spcPts val="0"/>
                        </a:spcAft>
                        <a:buClrTx/>
                        <a:buSzTx/>
                        <a:buFontTx/>
                        <a:buNone/>
                        <a:tabLst/>
                        <a:defRPr/>
                      </a:pPr>
                      <a:r>
                        <a:rPr lang="en-US" sz="1100" b="1">
                          <a:solidFill>
                            <a:schemeClr val="bg1"/>
                          </a:solidFill>
                          <a:latin typeface="+mj-lt"/>
                        </a:rPr>
                        <a:t>(n=423)</a:t>
                      </a:r>
                      <a:endParaRPr lang="en-US" sz="1100" b="1">
                        <a:solidFill>
                          <a:schemeClr val="bg1"/>
                        </a:solidFill>
                        <a:latin typeface="+mj-lt"/>
                        <a:cs typeface="Calibri" panose="020F0502020204030204" pitchFamily="34" charset="0"/>
                      </a:endParaRPr>
                    </a:p>
                  </a:txBody>
                  <a:tcPr marL="91416" marR="91416" marT="36000" marB="36000" anchor="ctr"/>
                </a:tc>
                <a:extLst>
                  <a:ext uri="{0D108BD9-81ED-4DB2-BD59-A6C34878D82A}">
                    <a16:rowId xmlns:a16="http://schemas.microsoft.com/office/drawing/2014/main" val="2421056029"/>
                  </a:ext>
                </a:extLst>
              </a:tr>
              <a:tr h="221070">
                <a:tc>
                  <a:txBody>
                    <a:bodyPr/>
                    <a:lstStyle/>
                    <a:p>
                      <a:pPr marL="0">
                        <a:lnSpc>
                          <a:spcPct val="100000"/>
                        </a:lnSpc>
                        <a:spcBef>
                          <a:spcPts val="0"/>
                        </a:spcBef>
                      </a:pPr>
                      <a:r>
                        <a:rPr lang="en-US" sz="1100" b="1">
                          <a:solidFill>
                            <a:srgbClr val="002060"/>
                          </a:solidFill>
                          <a:latin typeface="+mj-lt"/>
                        </a:rPr>
                        <a:t>Median</a:t>
                      </a:r>
                      <a:r>
                        <a:rPr lang="en-US" sz="1100" b="1" spc="-35">
                          <a:solidFill>
                            <a:srgbClr val="002060"/>
                          </a:solidFill>
                          <a:latin typeface="+mj-lt"/>
                        </a:rPr>
                        <a:t> </a:t>
                      </a:r>
                      <a:r>
                        <a:rPr lang="en-US" sz="1100" b="1">
                          <a:solidFill>
                            <a:srgbClr val="002060"/>
                          </a:solidFill>
                          <a:latin typeface="+mj-lt"/>
                        </a:rPr>
                        <a:t>duration</a:t>
                      </a:r>
                      <a:r>
                        <a:rPr lang="en-US" sz="1100" b="1" spc="-30">
                          <a:solidFill>
                            <a:srgbClr val="002060"/>
                          </a:solidFill>
                          <a:latin typeface="+mj-lt"/>
                        </a:rPr>
                        <a:t> </a:t>
                      </a:r>
                      <a:r>
                        <a:rPr lang="en-US" sz="1100" b="1">
                          <a:solidFill>
                            <a:srgbClr val="002060"/>
                          </a:solidFill>
                          <a:latin typeface="+mj-lt"/>
                        </a:rPr>
                        <a:t>of</a:t>
                      </a:r>
                      <a:r>
                        <a:rPr lang="en-US" sz="1100" b="1" spc="-55">
                          <a:solidFill>
                            <a:srgbClr val="002060"/>
                          </a:solidFill>
                          <a:latin typeface="+mj-lt"/>
                        </a:rPr>
                        <a:t> </a:t>
                      </a:r>
                      <a:r>
                        <a:rPr lang="en-US" sz="1100" b="1">
                          <a:solidFill>
                            <a:srgbClr val="002060"/>
                          </a:solidFill>
                          <a:latin typeface="+mj-lt"/>
                        </a:rPr>
                        <a:t>exposure</a:t>
                      </a:r>
                      <a:r>
                        <a:rPr lang="en-US" sz="1100" b="1" spc="-40">
                          <a:solidFill>
                            <a:srgbClr val="002060"/>
                          </a:solidFill>
                          <a:latin typeface="+mj-lt"/>
                        </a:rPr>
                        <a:t> </a:t>
                      </a:r>
                      <a:r>
                        <a:rPr lang="en-US" sz="1100" b="1">
                          <a:solidFill>
                            <a:srgbClr val="002060"/>
                          </a:solidFill>
                          <a:latin typeface="+mj-lt"/>
                        </a:rPr>
                        <a:t>of</a:t>
                      </a:r>
                      <a:r>
                        <a:rPr lang="en-US" sz="1100" b="1" spc="-40">
                          <a:solidFill>
                            <a:srgbClr val="002060"/>
                          </a:solidFill>
                          <a:latin typeface="+mj-lt"/>
                        </a:rPr>
                        <a:t> </a:t>
                      </a:r>
                      <a:r>
                        <a:rPr lang="en-US" sz="1100" b="1">
                          <a:solidFill>
                            <a:srgbClr val="002060"/>
                          </a:solidFill>
                          <a:latin typeface="+mj-lt"/>
                        </a:rPr>
                        <a:t>study</a:t>
                      </a:r>
                      <a:r>
                        <a:rPr lang="en-US" sz="1100" b="1" spc="-40">
                          <a:solidFill>
                            <a:srgbClr val="002060"/>
                          </a:solidFill>
                          <a:latin typeface="+mj-lt"/>
                        </a:rPr>
                        <a:t> </a:t>
                      </a:r>
                      <a:r>
                        <a:rPr lang="en-US" sz="1100" b="1">
                          <a:solidFill>
                            <a:srgbClr val="002060"/>
                          </a:solidFill>
                          <a:latin typeface="+mj-lt"/>
                        </a:rPr>
                        <a:t>treatment,</a:t>
                      </a:r>
                      <a:r>
                        <a:rPr lang="en-US" sz="1100" b="1" spc="-20">
                          <a:solidFill>
                            <a:srgbClr val="002060"/>
                          </a:solidFill>
                          <a:latin typeface="+mj-lt"/>
                        </a:rPr>
                        <a:t> </a:t>
                      </a:r>
                      <a:r>
                        <a:rPr lang="en-US" sz="1100" b="1" spc="-25">
                          <a:solidFill>
                            <a:srgbClr val="002060"/>
                          </a:solidFill>
                          <a:latin typeface="+mj-lt"/>
                        </a:rPr>
                        <a:t>months </a:t>
                      </a:r>
                      <a:r>
                        <a:rPr lang="en-US" sz="1100" b="1">
                          <a:solidFill>
                            <a:srgbClr val="002060"/>
                          </a:solidFill>
                          <a:latin typeface="+mj-lt"/>
                        </a:rPr>
                        <a:t>(range)</a:t>
                      </a:r>
                      <a:endParaRPr lang="en-US" sz="1100" b="1">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algn="ctr">
                        <a:lnSpc>
                          <a:spcPct val="100000"/>
                        </a:lnSpc>
                        <a:spcBef>
                          <a:spcPts val="0"/>
                        </a:spcBef>
                      </a:pPr>
                      <a:r>
                        <a:rPr lang="en-US" sz="1100" dirty="0">
                          <a:solidFill>
                            <a:srgbClr val="001F60"/>
                          </a:solidFill>
                          <a:latin typeface="+mj-lt"/>
                        </a:rPr>
                        <a:t>13.7 (0.2–53.4)</a:t>
                      </a:r>
                      <a:endParaRPr lang="en-GB" sz="1100" dirty="0">
                        <a:solidFill>
                          <a:srgbClr val="001F60"/>
                        </a:solidFill>
                        <a:latin typeface="+mj-lt"/>
                        <a:cs typeface="Arial"/>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algn="ctr">
                        <a:lnSpc>
                          <a:spcPct val="100000"/>
                        </a:lnSpc>
                        <a:spcBef>
                          <a:spcPts val="0"/>
                        </a:spcBef>
                      </a:pPr>
                      <a:r>
                        <a:rPr lang="en-US" sz="1100" dirty="0">
                          <a:solidFill>
                            <a:srgbClr val="001F60"/>
                          </a:solidFill>
                          <a:latin typeface="+mj-lt"/>
                        </a:rPr>
                        <a:t>10.3 (0.1–55.3)</a:t>
                      </a:r>
                      <a:endParaRPr lang="en-US" sz="1100" dirty="0">
                        <a:solidFill>
                          <a:srgbClr val="001F60"/>
                        </a:solidFill>
                        <a:latin typeface="+mj-lt"/>
                        <a:cs typeface="Arial"/>
                      </a:endParaRPr>
                    </a:p>
                  </a:txBody>
                  <a:tcPr marT="36000" marB="36000">
                    <a:lnL w="12700" cap="flat" cmpd="sng" algn="ctr">
                      <a:solidFill>
                        <a:schemeClr val="tx2">
                          <a:lumMod val="20000"/>
                          <a:lumOff val="80000"/>
                        </a:schemeClr>
                      </a:solidFill>
                      <a:prstDash val="solid"/>
                      <a:round/>
                      <a:headEnd type="none" w="med" len="med"/>
                      <a:tailEnd type="none" w="med" len="med"/>
                    </a:lnL>
                    <a:lnB w="1270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0342773"/>
                  </a:ext>
                </a:extLst>
              </a:tr>
              <a:tr h="221070">
                <a:tc>
                  <a:txBody>
                    <a:bodyPr/>
                    <a:lstStyle/>
                    <a:p>
                      <a:pPr marL="0">
                        <a:lnSpc>
                          <a:spcPct val="100000"/>
                        </a:lnSpc>
                        <a:spcBef>
                          <a:spcPts val="0"/>
                        </a:spcBef>
                      </a:pPr>
                      <a:r>
                        <a:rPr lang="en-US" sz="1100" b="1">
                          <a:solidFill>
                            <a:srgbClr val="002060"/>
                          </a:solidFill>
                          <a:latin typeface="+mj-lt"/>
                        </a:rPr>
                        <a:t>Median average daily dose of </a:t>
                      </a:r>
                      <a:r>
                        <a:rPr lang="en-US" sz="1100" b="1" err="1">
                          <a:solidFill>
                            <a:srgbClr val="002060"/>
                          </a:solidFill>
                          <a:latin typeface="+mj-lt"/>
                        </a:rPr>
                        <a:t>cabo</a:t>
                      </a:r>
                      <a:r>
                        <a:rPr lang="en-US" sz="1100" b="1">
                          <a:solidFill>
                            <a:srgbClr val="002060"/>
                          </a:solidFill>
                          <a:latin typeface="+mj-lt"/>
                        </a:rPr>
                        <a:t>/placebo, mg (range)</a:t>
                      </a:r>
                      <a:endParaRPr lang="en-US" sz="1100" b="1">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tc>
                  <a:txBody>
                    <a:bodyPr/>
                    <a:lstStyle/>
                    <a:p>
                      <a:pPr marL="0" algn="ctr">
                        <a:lnSpc>
                          <a:spcPct val="100000"/>
                        </a:lnSpc>
                        <a:spcBef>
                          <a:spcPts val="0"/>
                        </a:spcBef>
                      </a:pPr>
                      <a:r>
                        <a:rPr lang="en-US" sz="1100" dirty="0">
                          <a:solidFill>
                            <a:srgbClr val="FF0000"/>
                          </a:solidFill>
                          <a:latin typeface="+mj-lt"/>
                        </a:rPr>
                        <a:t>22.4</a:t>
                      </a:r>
                      <a:r>
                        <a:rPr lang="en-US" sz="1100" dirty="0">
                          <a:solidFill>
                            <a:srgbClr val="001F60"/>
                          </a:solidFill>
                          <a:latin typeface="+mj-lt"/>
                        </a:rPr>
                        <a:t> (3.6–40.0)</a:t>
                      </a:r>
                      <a:endParaRPr lang="en-US" sz="1100" dirty="0">
                        <a:solidFill>
                          <a:srgbClr val="001F6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mj-lt"/>
                        </a:rPr>
                        <a:t>35.2</a:t>
                      </a:r>
                      <a:r>
                        <a:rPr lang="en-US" sz="1100" dirty="0">
                          <a:solidFill>
                            <a:srgbClr val="001F60"/>
                          </a:solidFill>
                          <a:latin typeface="+mj-lt"/>
                        </a:rPr>
                        <a:t> (0.8–40.0)</a:t>
                      </a:r>
                      <a:endParaRPr lang="en-US" sz="1100" dirty="0">
                        <a:solidFill>
                          <a:srgbClr val="001F6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extLst>
                  <a:ext uri="{0D108BD9-81ED-4DB2-BD59-A6C34878D82A}">
                    <a16:rowId xmlns:a16="http://schemas.microsoft.com/office/drawing/2014/main" val="3320461771"/>
                  </a:ext>
                </a:extLst>
              </a:tr>
              <a:tr h="221070">
                <a:tc>
                  <a:txBody>
                    <a:bodyPr/>
                    <a:lstStyle/>
                    <a:p>
                      <a:pPr marL="0">
                        <a:lnSpc>
                          <a:spcPct val="100000"/>
                        </a:lnSpc>
                        <a:spcBef>
                          <a:spcPts val="0"/>
                        </a:spcBef>
                      </a:pPr>
                      <a:r>
                        <a:rPr lang="en-US" sz="1100" b="1">
                          <a:solidFill>
                            <a:srgbClr val="002060"/>
                          </a:solidFill>
                          <a:latin typeface="+mj-lt"/>
                        </a:rPr>
                        <a:t>Median </a:t>
                      </a:r>
                      <a:r>
                        <a:rPr lang="en-US" sz="1100" b="1" err="1">
                          <a:solidFill>
                            <a:srgbClr val="002060"/>
                          </a:solidFill>
                          <a:latin typeface="+mj-lt"/>
                        </a:rPr>
                        <a:t>nivo</a:t>
                      </a:r>
                      <a:r>
                        <a:rPr lang="en-US" sz="1100" b="1">
                          <a:solidFill>
                            <a:srgbClr val="002060"/>
                          </a:solidFill>
                          <a:latin typeface="+mj-lt"/>
                        </a:rPr>
                        <a:t> infusions per patient, n (range)</a:t>
                      </a:r>
                      <a:endParaRPr lang="en-US" sz="1100" b="1">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algn="ctr">
                        <a:lnSpc>
                          <a:spcPct val="100000"/>
                        </a:lnSpc>
                        <a:spcBef>
                          <a:spcPts val="0"/>
                        </a:spcBef>
                      </a:pPr>
                      <a:r>
                        <a:rPr lang="en-US" sz="1100" dirty="0">
                          <a:solidFill>
                            <a:srgbClr val="001F60"/>
                          </a:solidFill>
                          <a:latin typeface="+mj-lt"/>
                        </a:rPr>
                        <a:t>11.0 (1–52)</a:t>
                      </a:r>
                      <a:endParaRPr lang="en-US" sz="1100" dirty="0">
                        <a:solidFill>
                          <a:srgbClr val="001F6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1F60"/>
                          </a:solidFill>
                          <a:latin typeface="+mj-lt"/>
                        </a:rPr>
                        <a:t>9.0 (1–48)</a:t>
                      </a:r>
                      <a:endParaRPr lang="en-US" sz="1100" dirty="0">
                        <a:solidFill>
                          <a:srgbClr val="001F6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2860346"/>
                  </a:ext>
                </a:extLst>
              </a:tr>
              <a:tr h="221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strike="noStrike" cap="none" spc="-10">
                          <a:solidFill>
                            <a:srgbClr val="002060"/>
                          </a:solidFill>
                          <a:latin typeface="+mj-lt"/>
                          <a:sym typeface="Arial"/>
                        </a:rPr>
                        <a:t>1 / 2 / 3 / 4 </a:t>
                      </a:r>
                      <a:r>
                        <a:rPr lang="en-US" sz="1100" b="1">
                          <a:solidFill>
                            <a:srgbClr val="002060"/>
                          </a:solidFill>
                          <a:latin typeface="+mj-lt"/>
                        </a:rPr>
                        <a:t>cycles of ipi administered, </a:t>
                      </a:r>
                      <a:r>
                        <a:rPr lang="en-US" sz="1100" b="1" spc="-50">
                          <a:solidFill>
                            <a:srgbClr val="002060"/>
                          </a:solidFill>
                          <a:latin typeface="+mj-lt"/>
                        </a:rPr>
                        <a:t>%</a:t>
                      </a:r>
                      <a:endParaRPr lang="en-US" sz="1100" b="1">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1F60"/>
                          </a:solidFill>
                          <a:latin typeface="+mj-lt"/>
                        </a:rPr>
                        <a:t>7 / </a:t>
                      </a:r>
                      <a:r>
                        <a:rPr lang="en-US" sz="1100" dirty="0">
                          <a:solidFill>
                            <a:srgbClr val="FF0000"/>
                          </a:solidFill>
                          <a:latin typeface="+mj-lt"/>
                        </a:rPr>
                        <a:t>22</a:t>
                      </a:r>
                      <a:r>
                        <a:rPr lang="en-US" sz="1100" dirty="0">
                          <a:solidFill>
                            <a:srgbClr val="001F60"/>
                          </a:solidFill>
                          <a:latin typeface="+mj-lt"/>
                        </a:rPr>
                        <a:t> / 13 / </a:t>
                      </a:r>
                      <a:r>
                        <a:rPr lang="en-US" sz="1100" dirty="0">
                          <a:solidFill>
                            <a:srgbClr val="FF0000"/>
                          </a:solidFill>
                          <a:latin typeface="+mj-lt"/>
                        </a:rPr>
                        <a:t>58</a:t>
                      </a:r>
                      <a:endParaRPr lang="en-US" sz="1100" dirty="0">
                        <a:solidFill>
                          <a:srgbClr val="FF000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1F60"/>
                          </a:solidFill>
                          <a:latin typeface="+mj-lt"/>
                        </a:rPr>
                        <a:t>6 / </a:t>
                      </a:r>
                      <a:r>
                        <a:rPr lang="en-US" sz="1100" dirty="0">
                          <a:solidFill>
                            <a:srgbClr val="FF0000"/>
                          </a:solidFill>
                          <a:latin typeface="+mj-lt"/>
                        </a:rPr>
                        <a:t>7</a:t>
                      </a:r>
                      <a:r>
                        <a:rPr lang="en-US" sz="1100" dirty="0">
                          <a:solidFill>
                            <a:srgbClr val="001F60"/>
                          </a:solidFill>
                          <a:latin typeface="+mj-lt"/>
                        </a:rPr>
                        <a:t> / 13 / </a:t>
                      </a:r>
                      <a:r>
                        <a:rPr lang="en-US" sz="1100" dirty="0">
                          <a:solidFill>
                            <a:srgbClr val="FF0000"/>
                          </a:solidFill>
                          <a:latin typeface="+mj-lt"/>
                        </a:rPr>
                        <a:t>74</a:t>
                      </a:r>
                      <a:endParaRPr lang="en-GB" sz="1100" dirty="0">
                        <a:solidFill>
                          <a:srgbClr val="FF0000"/>
                        </a:solidFill>
                        <a:latin typeface="+mj-lt"/>
                        <a:cs typeface="Arial"/>
                      </a:endParaRPr>
                    </a:p>
                  </a:txBody>
                  <a:tcPr marT="36000" marB="36000">
                    <a:lnL w="12700" cap="flat" cmpd="sng" algn="ctr">
                      <a:solidFill>
                        <a:schemeClr val="tx2">
                          <a:lumMod val="20000"/>
                          <a:lumOff val="80000"/>
                        </a:schemeClr>
                      </a:solidFill>
                      <a:prstDash val="solid"/>
                      <a:round/>
                      <a:headEnd type="none" w="med" len="med"/>
                      <a:tailEnd type="none" w="med" len="med"/>
                    </a:lnL>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rgbClr val="E6ECF7"/>
                    </a:solidFill>
                  </a:tcPr>
                </a:tc>
                <a:extLst>
                  <a:ext uri="{0D108BD9-81ED-4DB2-BD59-A6C34878D82A}">
                    <a16:rowId xmlns:a16="http://schemas.microsoft.com/office/drawing/2014/main" val="1509630515"/>
                  </a:ext>
                </a:extLst>
              </a:tr>
              <a:tr h="221070">
                <a:tc>
                  <a:txBody>
                    <a:bodyPr/>
                    <a:lstStyle/>
                    <a:p>
                      <a:pPr marL="0">
                        <a:lnSpc>
                          <a:spcPct val="100000"/>
                        </a:lnSpc>
                        <a:spcBef>
                          <a:spcPts val="0"/>
                        </a:spcBef>
                      </a:pPr>
                      <a:r>
                        <a:rPr lang="en-US" sz="1100" b="1">
                          <a:solidFill>
                            <a:srgbClr val="002060"/>
                          </a:solidFill>
                          <a:latin typeface="+mj-lt"/>
                        </a:rPr>
                        <a:t>Dose modification (any treatment component) due to AE, %</a:t>
                      </a:r>
                      <a:endParaRPr lang="en-US" sz="1100" b="1">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mj-lt"/>
                        </a:rPr>
                        <a:t>92</a:t>
                      </a:r>
                      <a:endParaRPr lang="en-US" sz="1100" dirty="0">
                        <a:solidFill>
                          <a:srgbClr val="FF0000"/>
                        </a:solidFill>
                        <a:latin typeface="+mj-lt"/>
                        <a:cs typeface="Arial"/>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mj-lt"/>
                        </a:rPr>
                        <a:t>76</a:t>
                      </a:r>
                      <a:endParaRPr lang="en-US" sz="1100" dirty="0">
                        <a:solidFill>
                          <a:srgbClr val="FF0000"/>
                        </a:solidFill>
                        <a:latin typeface="+mj-lt"/>
                        <a:cs typeface="Arial"/>
                      </a:endParaRPr>
                    </a:p>
                  </a:txBody>
                  <a:tcPr marT="36000" marB="36000">
                    <a:lnL w="12700" cap="flat" cmpd="sng" algn="ctr">
                      <a:solidFill>
                        <a:schemeClr val="tx2">
                          <a:lumMod val="20000"/>
                          <a:lumOff val="80000"/>
                        </a:schemeClr>
                      </a:solidFill>
                      <a:prstDash val="solid"/>
                      <a:round/>
                      <a:headEnd type="none" w="med" len="med"/>
                      <a:tailEnd type="none" w="med" len="med"/>
                    </a:lnL>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8727190"/>
                  </a:ext>
                </a:extLst>
              </a:tr>
              <a:tr h="221070">
                <a:tc>
                  <a:txBody>
                    <a:bodyPr/>
                    <a:lstStyle/>
                    <a:p>
                      <a:pPr marL="0">
                        <a:lnSpc>
                          <a:spcPct val="100000"/>
                        </a:lnSpc>
                        <a:spcBef>
                          <a:spcPts val="0"/>
                        </a:spcBef>
                      </a:pPr>
                      <a:r>
                        <a:rPr lang="en-US" sz="1100" b="1" spc="-25" dirty="0">
                          <a:solidFill>
                            <a:srgbClr val="002060"/>
                          </a:solidFill>
                          <a:latin typeface="+mj-lt"/>
                        </a:rPr>
                        <a:t>Treatment-</a:t>
                      </a:r>
                      <a:r>
                        <a:rPr lang="en-US" sz="1100" b="1" dirty="0">
                          <a:solidFill>
                            <a:srgbClr val="002060"/>
                          </a:solidFill>
                          <a:latin typeface="+mj-lt"/>
                        </a:rPr>
                        <a:t>related</a:t>
                      </a:r>
                      <a:r>
                        <a:rPr lang="en-US" sz="1100" b="1" spc="-35" dirty="0">
                          <a:solidFill>
                            <a:srgbClr val="002060"/>
                          </a:solidFill>
                          <a:latin typeface="+mj-lt"/>
                        </a:rPr>
                        <a:t> </a:t>
                      </a:r>
                      <a:r>
                        <a:rPr lang="en-US" sz="1100" b="1" dirty="0">
                          <a:solidFill>
                            <a:srgbClr val="002060"/>
                          </a:solidFill>
                          <a:latin typeface="+mj-lt"/>
                        </a:rPr>
                        <a:t>AE</a:t>
                      </a:r>
                      <a:r>
                        <a:rPr lang="en-US" sz="1100" b="1" spc="20" dirty="0">
                          <a:solidFill>
                            <a:srgbClr val="002060"/>
                          </a:solidFill>
                          <a:latin typeface="+mj-lt"/>
                        </a:rPr>
                        <a:t> </a:t>
                      </a:r>
                      <a:r>
                        <a:rPr lang="en-US" sz="1100" b="1" dirty="0">
                          <a:solidFill>
                            <a:srgbClr val="002060"/>
                          </a:solidFill>
                          <a:latin typeface="+mj-lt"/>
                        </a:rPr>
                        <a:t>leading</a:t>
                      </a:r>
                      <a:r>
                        <a:rPr lang="en-US" sz="1100" b="1" spc="-20" dirty="0">
                          <a:solidFill>
                            <a:srgbClr val="002060"/>
                          </a:solidFill>
                          <a:latin typeface="+mj-lt"/>
                        </a:rPr>
                        <a:t> </a:t>
                      </a:r>
                      <a:r>
                        <a:rPr lang="en-US" sz="1100" b="1" dirty="0">
                          <a:solidFill>
                            <a:srgbClr val="002060"/>
                          </a:solidFill>
                          <a:latin typeface="+mj-lt"/>
                        </a:rPr>
                        <a:t>to</a:t>
                      </a:r>
                      <a:r>
                        <a:rPr lang="en-US" sz="1100" b="1" spc="-10" dirty="0">
                          <a:solidFill>
                            <a:srgbClr val="002060"/>
                          </a:solidFill>
                          <a:latin typeface="+mj-lt"/>
                        </a:rPr>
                        <a:t> discontinuation of ≥1 component, %</a:t>
                      </a:r>
                      <a:endParaRPr lang="en-US" sz="1100" b="1" dirty="0">
                        <a:solidFill>
                          <a:srgbClr val="002060"/>
                        </a:solidFill>
                        <a:latin typeface="+mj-lt"/>
                        <a:cs typeface="Arial"/>
                      </a:endParaRPr>
                    </a:p>
                  </a:txBody>
                  <a:tcPr marT="36000" marB="36000">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solidFill>
                      <a:srgbClr val="E6ECF7"/>
                    </a:solidFill>
                  </a:tcPr>
                </a:tc>
                <a:tc>
                  <a:txBody>
                    <a:bodyPr/>
                    <a:lstStyle/>
                    <a:p>
                      <a:pPr marL="0" algn="ctr">
                        <a:lnSpc>
                          <a:spcPct val="100000"/>
                        </a:lnSpc>
                        <a:spcBef>
                          <a:spcPts val="0"/>
                        </a:spcBef>
                      </a:pPr>
                      <a:r>
                        <a:rPr lang="en-US" sz="1100" dirty="0">
                          <a:solidFill>
                            <a:srgbClr val="FF0000"/>
                          </a:solidFill>
                          <a:latin typeface="+mj-lt"/>
                        </a:rPr>
                        <a:t>49</a:t>
                      </a:r>
                      <a:endParaRPr lang="en-US" sz="1100" dirty="0">
                        <a:solidFill>
                          <a:srgbClr val="FF000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solidFill>
                      <a:srgbClr val="E6ECF7"/>
                    </a:solidFill>
                  </a:tcPr>
                </a:tc>
                <a:tc>
                  <a:txBody>
                    <a:bodyPr/>
                    <a:lstStyle/>
                    <a:p>
                      <a:pPr marL="0" algn="ctr">
                        <a:lnSpc>
                          <a:spcPct val="100000"/>
                        </a:lnSpc>
                        <a:spcBef>
                          <a:spcPts val="0"/>
                        </a:spcBef>
                      </a:pPr>
                      <a:r>
                        <a:rPr lang="en-US" sz="1100" dirty="0">
                          <a:solidFill>
                            <a:srgbClr val="FF0000"/>
                          </a:solidFill>
                          <a:latin typeface="+mj-lt"/>
                        </a:rPr>
                        <a:t>26</a:t>
                      </a:r>
                      <a:endParaRPr lang="en-US" sz="1100" dirty="0">
                        <a:solidFill>
                          <a:srgbClr val="FF0000"/>
                        </a:solidFill>
                        <a:latin typeface="+mj-lt"/>
                        <a:cs typeface="Times New Roman"/>
                      </a:endParaRPr>
                    </a:p>
                  </a:txBody>
                  <a:tcPr marT="36000" marB="36000">
                    <a:lnL w="12700" cap="flat" cmpd="sng" algn="ctr">
                      <a:solidFill>
                        <a:schemeClr val="tx2">
                          <a:lumMod val="20000"/>
                          <a:lumOff val="80000"/>
                        </a:schemeClr>
                      </a:solidFill>
                      <a:prstDash val="solid"/>
                      <a:round/>
                      <a:headEnd type="none" w="med" len="med"/>
                      <a:tailEnd type="none" w="med" len="med"/>
                    </a:lnL>
                    <a:lnT w="12700" cap="flat" cmpd="sng" algn="ctr">
                      <a:solidFill>
                        <a:schemeClr val="tx2">
                          <a:lumMod val="20000"/>
                          <a:lumOff val="80000"/>
                        </a:schemeClr>
                      </a:solidFill>
                      <a:prstDash val="solid"/>
                      <a:round/>
                      <a:headEnd type="none" w="med" len="med"/>
                      <a:tailEnd type="none" w="med" len="med"/>
                    </a:lnT>
                    <a:solidFill>
                      <a:srgbClr val="E6ECF7"/>
                    </a:solidFill>
                  </a:tcPr>
                </a:tc>
                <a:extLst>
                  <a:ext uri="{0D108BD9-81ED-4DB2-BD59-A6C34878D82A}">
                    <a16:rowId xmlns:a16="http://schemas.microsoft.com/office/drawing/2014/main" val="2258787526"/>
                  </a:ext>
                </a:extLst>
              </a:tr>
            </a:tbl>
          </a:graphicData>
        </a:graphic>
      </p:graphicFrame>
      <p:sp>
        <p:nvSpPr>
          <p:cNvPr id="10" name="TextBox 9">
            <a:extLst>
              <a:ext uri="{FF2B5EF4-FFF2-40B4-BE49-F238E27FC236}">
                <a16:creationId xmlns:a16="http://schemas.microsoft.com/office/drawing/2014/main" id="{A22719DA-4737-8142-755F-921C633A1E84}"/>
              </a:ext>
            </a:extLst>
          </p:cNvPr>
          <p:cNvSpPr txBox="1"/>
          <p:nvPr/>
        </p:nvSpPr>
        <p:spPr>
          <a:xfrm>
            <a:off x="1114816" y="4469846"/>
            <a:ext cx="997580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Triplet therapy: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Less average daily dose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Fewer received 4 cycles of ipilimumab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Almost all patients had dose modification &amp; half discontinued at least 1 study treatment   </a:t>
            </a:r>
          </a:p>
        </p:txBody>
      </p:sp>
      <p:cxnSp>
        <p:nvCxnSpPr>
          <p:cNvPr id="12" name="Straight Connector 11">
            <a:extLst>
              <a:ext uri="{FF2B5EF4-FFF2-40B4-BE49-F238E27FC236}">
                <a16:creationId xmlns:a16="http://schemas.microsoft.com/office/drawing/2014/main" id="{B9226D1B-2595-4D9D-BC89-D3371876C128}"/>
              </a:ext>
            </a:extLst>
          </p:cNvPr>
          <p:cNvCxnSpPr>
            <a:cxnSpLocks/>
          </p:cNvCxnSpPr>
          <p:nvPr/>
        </p:nvCxnSpPr>
        <p:spPr>
          <a:xfrm flipH="1">
            <a:off x="8943583" y="2993720"/>
            <a:ext cx="200417" cy="1252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BBDD77-BE0E-7D2C-CE44-88759FE8D9EB}"/>
              </a:ext>
            </a:extLst>
          </p:cNvPr>
          <p:cNvCxnSpPr>
            <a:cxnSpLocks/>
          </p:cNvCxnSpPr>
          <p:nvPr/>
        </p:nvCxnSpPr>
        <p:spPr>
          <a:xfrm flipH="1" flipV="1">
            <a:off x="8968636" y="3118981"/>
            <a:ext cx="175363" cy="1127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C91FBF-5192-1F59-3F9D-2E9E10EBDCF1}"/>
              </a:ext>
            </a:extLst>
          </p:cNvPr>
          <p:cNvCxnSpPr>
            <a:cxnSpLocks/>
          </p:cNvCxnSpPr>
          <p:nvPr/>
        </p:nvCxnSpPr>
        <p:spPr>
          <a:xfrm flipH="1">
            <a:off x="8983249" y="3471796"/>
            <a:ext cx="200417" cy="1252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C55866-BBB6-AF94-FAB0-F78A9050CEB0}"/>
              </a:ext>
            </a:extLst>
          </p:cNvPr>
          <p:cNvCxnSpPr>
            <a:cxnSpLocks/>
          </p:cNvCxnSpPr>
          <p:nvPr/>
        </p:nvCxnSpPr>
        <p:spPr>
          <a:xfrm flipH="1" flipV="1">
            <a:off x="9008302" y="3597057"/>
            <a:ext cx="175363" cy="1127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875E5A5B-29EE-A46F-4E14-DCCFA954C7F4}"/>
              </a:ext>
            </a:extLst>
          </p:cNvPr>
          <p:cNvSpPr txBox="1">
            <a:spLocks/>
          </p:cNvSpPr>
          <p:nvPr/>
        </p:nvSpPr>
        <p:spPr bwMode="auto">
          <a:xfrm>
            <a:off x="87682" y="5634905"/>
            <a:ext cx="5076059" cy="536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err="1">
                <a:ln>
                  <a:noFill/>
                </a:ln>
                <a:solidFill>
                  <a:prstClr val="black"/>
                </a:solidFill>
                <a:effectLst/>
                <a:uLnTx/>
                <a:uFillTx/>
                <a:latin typeface="Arial" charset="0"/>
                <a:ea typeface="+mj-ea"/>
                <a:cs typeface="+mj-cs"/>
              </a:rPr>
              <a:t>Albiges</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et al, GU ASCO 2025</a:t>
            </a:r>
          </a:p>
        </p:txBody>
      </p:sp>
      <p:sp>
        <p:nvSpPr>
          <p:cNvPr id="31" name="TextBox 30">
            <a:extLst>
              <a:ext uri="{FF2B5EF4-FFF2-40B4-BE49-F238E27FC236}">
                <a16:creationId xmlns:a16="http://schemas.microsoft.com/office/drawing/2014/main" id="{1AFEC3AC-0385-B636-104A-0624DAA0B500}"/>
              </a:ext>
            </a:extLst>
          </p:cNvPr>
          <p:cNvSpPr txBox="1"/>
          <p:nvPr/>
        </p:nvSpPr>
        <p:spPr>
          <a:xfrm>
            <a:off x="307269" y="1515482"/>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ptos" panose="02110004020202020204"/>
                <a:ea typeface="+mn-ea"/>
                <a:cs typeface="+mn-cs"/>
              </a:rPr>
              <a:t>Abstract 438</a:t>
            </a:r>
          </a:p>
        </p:txBody>
      </p:sp>
      <p:sp>
        <p:nvSpPr>
          <p:cNvPr id="4" name="Rectangle 3">
            <a:extLst>
              <a:ext uri="{FF2B5EF4-FFF2-40B4-BE49-F238E27FC236}">
                <a16:creationId xmlns:a16="http://schemas.microsoft.com/office/drawing/2014/main" id="{3F641F33-B7AF-92B5-3DDE-5B8DA32B96DC}"/>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NewLogo_wht.png">
            <a:extLst>
              <a:ext uri="{FF2B5EF4-FFF2-40B4-BE49-F238E27FC236}">
                <a16:creationId xmlns:a16="http://schemas.microsoft.com/office/drawing/2014/main" id="{2C561825-0483-1FE8-F630-E456915CA9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8451ACE-1EA7-CBD9-48A5-22B959175C7C}"/>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33839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survival&#10;&#10;AI-generated content may be incorrect.">
            <a:extLst>
              <a:ext uri="{FF2B5EF4-FFF2-40B4-BE49-F238E27FC236}">
                <a16:creationId xmlns:a16="http://schemas.microsoft.com/office/drawing/2014/main" id="{A7798121-14A7-F07B-B3B9-C28FAC405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324" y="1736724"/>
            <a:ext cx="4535227" cy="3989049"/>
          </a:xfrm>
          <a:prstGeom prst="rect">
            <a:avLst/>
          </a:prstGeom>
        </p:spPr>
      </p:pic>
      <p:pic>
        <p:nvPicPr>
          <p:cNvPr id="5" name="Picture 4">
            <a:extLst>
              <a:ext uri="{FF2B5EF4-FFF2-40B4-BE49-F238E27FC236}">
                <a16:creationId xmlns:a16="http://schemas.microsoft.com/office/drawing/2014/main" id="{4CF9E47C-36B3-16D8-CA7C-C630C773F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46" y="1736724"/>
            <a:ext cx="4530772" cy="3989049"/>
          </a:xfrm>
          <a:prstGeom prst="rect">
            <a:avLst/>
          </a:prstGeom>
        </p:spPr>
      </p:pic>
      <p:sp>
        <p:nvSpPr>
          <p:cNvPr id="2" name="Title 1">
            <a:extLst>
              <a:ext uri="{FF2B5EF4-FFF2-40B4-BE49-F238E27FC236}">
                <a16:creationId xmlns:a16="http://schemas.microsoft.com/office/drawing/2014/main" id="{6EBE9EF7-CF55-633C-4FC4-F0D905E6C8C6}"/>
              </a:ext>
            </a:extLst>
          </p:cNvPr>
          <p:cNvSpPr>
            <a:spLocks noGrp="1"/>
          </p:cNvSpPr>
          <p:nvPr>
            <p:ph type="title"/>
          </p:nvPr>
        </p:nvSpPr>
        <p:spPr>
          <a:xfrm>
            <a:off x="609600" y="172708"/>
            <a:ext cx="10972800" cy="1371600"/>
          </a:xfrm>
        </p:spPr>
        <p:txBody>
          <a:bodyPr>
            <a:normAutofit/>
          </a:bodyPr>
          <a:lstStyle/>
          <a:p>
            <a:r>
              <a:rPr lang="en-US" sz="3000" dirty="0"/>
              <a:t>M2-high tumors associated with poor prognosis:</a:t>
            </a:r>
            <a:br>
              <a:rPr lang="en-US" sz="3000" dirty="0"/>
            </a:br>
            <a:r>
              <a:rPr lang="en-US" sz="3000" dirty="0"/>
              <a:t>Improved outcomes with </a:t>
            </a:r>
            <a:r>
              <a:rPr lang="en-US" sz="3000" dirty="0" err="1"/>
              <a:t>cabozantinib</a:t>
            </a:r>
            <a:endParaRPr lang="en-US" sz="3000" dirty="0"/>
          </a:p>
        </p:txBody>
      </p:sp>
      <p:sp>
        <p:nvSpPr>
          <p:cNvPr id="3" name="Slide Number Placeholder 2">
            <a:extLst>
              <a:ext uri="{FF2B5EF4-FFF2-40B4-BE49-F238E27FC236}">
                <a16:creationId xmlns:a16="http://schemas.microsoft.com/office/drawing/2014/main" id="{AC74C53F-A47C-D676-115F-35F6851C2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Content Placeholder 7" descr="A graph of cells with text&#10;&#10;AI-generated content may be incorrect.">
            <a:extLst>
              <a:ext uri="{FF2B5EF4-FFF2-40B4-BE49-F238E27FC236}">
                <a16:creationId xmlns:a16="http://schemas.microsoft.com/office/drawing/2014/main" id="{F998CB7C-1E4A-7403-616C-047E0F5BCD5B}"/>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rcRect b="2262"/>
          <a:stretch>
            <a:fillRect/>
          </a:stretch>
        </p:blipFill>
        <p:spPr>
          <a:xfrm>
            <a:off x="294910" y="1736724"/>
            <a:ext cx="2341123" cy="1984057"/>
          </a:xfrm>
        </p:spPr>
      </p:pic>
      <p:cxnSp>
        <p:nvCxnSpPr>
          <p:cNvPr id="12" name="Straight Arrow Connector 11">
            <a:extLst>
              <a:ext uri="{FF2B5EF4-FFF2-40B4-BE49-F238E27FC236}">
                <a16:creationId xmlns:a16="http://schemas.microsoft.com/office/drawing/2014/main" id="{311D25DE-2A11-73E5-5C50-91870B30521F}"/>
              </a:ext>
            </a:extLst>
          </p:cNvPr>
          <p:cNvCxnSpPr>
            <a:cxnSpLocks/>
          </p:cNvCxnSpPr>
          <p:nvPr/>
        </p:nvCxnSpPr>
        <p:spPr>
          <a:xfrm flipV="1">
            <a:off x="4189353" y="4360756"/>
            <a:ext cx="165187" cy="1843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6C7D56C-D93B-BA42-D4BC-66E938A0F7C1}"/>
              </a:ext>
            </a:extLst>
          </p:cNvPr>
          <p:cNvSpPr txBox="1"/>
          <p:nvPr/>
        </p:nvSpPr>
        <p:spPr>
          <a:xfrm>
            <a:off x="3801932" y="3417785"/>
            <a:ext cx="3527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M2-high</a:t>
            </a:r>
          </a:p>
        </p:txBody>
      </p:sp>
      <p:cxnSp>
        <p:nvCxnSpPr>
          <p:cNvPr id="17" name="Straight Arrow Connector 16">
            <a:extLst>
              <a:ext uri="{FF2B5EF4-FFF2-40B4-BE49-F238E27FC236}">
                <a16:creationId xmlns:a16="http://schemas.microsoft.com/office/drawing/2014/main" id="{3D7DA3D4-AC32-BDC2-105D-BAF5FD941FD4}"/>
              </a:ext>
            </a:extLst>
          </p:cNvPr>
          <p:cNvCxnSpPr>
            <a:cxnSpLocks/>
          </p:cNvCxnSpPr>
          <p:nvPr/>
        </p:nvCxnSpPr>
        <p:spPr>
          <a:xfrm flipV="1">
            <a:off x="9265389" y="3720781"/>
            <a:ext cx="165187" cy="1843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FA9E83-F25B-7004-0F8A-1CA414343D94}"/>
              </a:ext>
            </a:extLst>
          </p:cNvPr>
          <p:cNvSpPr txBox="1"/>
          <p:nvPr/>
        </p:nvSpPr>
        <p:spPr>
          <a:xfrm>
            <a:off x="8515982" y="2970163"/>
            <a:ext cx="3527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M2-high</a:t>
            </a:r>
          </a:p>
        </p:txBody>
      </p:sp>
      <p:sp>
        <p:nvSpPr>
          <p:cNvPr id="19" name="Title 1">
            <a:extLst>
              <a:ext uri="{FF2B5EF4-FFF2-40B4-BE49-F238E27FC236}">
                <a16:creationId xmlns:a16="http://schemas.microsoft.com/office/drawing/2014/main" id="{FB8832BC-C732-979F-4925-953D04B468EE}"/>
              </a:ext>
            </a:extLst>
          </p:cNvPr>
          <p:cNvSpPr txBox="1">
            <a:spLocks/>
          </p:cNvSpPr>
          <p:nvPr/>
        </p:nvSpPr>
        <p:spPr bwMode="auto">
          <a:xfrm>
            <a:off x="87682" y="5735113"/>
            <a:ext cx="5076059" cy="536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6777"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899" b="0" i="0" u="none" strike="noStrike" kern="1200" cap="none" spc="0" normalizeH="0" baseline="0" noProof="0" dirty="0" err="1">
                <a:ln>
                  <a:noFill/>
                </a:ln>
                <a:solidFill>
                  <a:prstClr val="black"/>
                </a:solidFill>
                <a:effectLst/>
                <a:uLnTx/>
                <a:uFillTx/>
                <a:latin typeface="Arial" charset="0"/>
                <a:ea typeface="+mj-ea"/>
                <a:cs typeface="+mj-cs"/>
              </a:rPr>
              <a:t>Albiges</a:t>
            </a:r>
            <a:r>
              <a:rPr kumimoji="0" lang="en-US" sz="899" b="0" i="0" u="none" strike="noStrike" kern="1200" cap="none" spc="0" normalizeH="0" baseline="0" noProof="0" dirty="0">
                <a:ln>
                  <a:noFill/>
                </a:ln>
                <a:solidFill>
                  <a:prstClr val="black"/>
                </a:solidFill>
                <a:effectLst/>
                <a:uLnTx/>
                <a:uFillTx/>
                <a:latin typeface="Arial" charset="0"/>
                <a:ea typeface="+mj-ea"/>
                <a:cs typeface="+mj-cs"/>
              </a:rPr>
              <a:t> et al, GU ASCO 2025</a:t>
            </a:r>
          </a:p>
        </p:txBody>
      </p:sp>
      <p:sp>
        <p:nvSpPr>
          <p:cNvPr id="20" name="TextBox 19">
            <a:extLst>
              <a:ext uri="{FF2B5EF4-FFF2-40B4-BE49-F238E27FC236}">
                <a16:creationId xmlns:a16="http://schemas.microsoft.com/office/drawing/2014/main" id="{D5AC6394-A43F-B059-A571-4451B8E500BD}"/>
              </a:ext>
            </a:extLst>
          </p:cNvPr>
          <p:cNvSpPr txBox="1"/>
          <p:nvPr/>
        </p:nvSpPr>
        <p:spPr>
          <a:xfrm>
            <a:off x="310309" y="1354306"/>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ptos" panose="02110004020202020204"/>
                <a:ea typeface="+mn-ea"/>
                <a:cs typeface="+mn-cs"/>
              </a:rPr>
              <a:t>Abstract 438</a:t>
            </a:r>
          </a:p>
        </p:txBody>
      </p:sp>
      <p:sp>
        <p:nvSpPr>
          <p:cNvPr id="21" name="TextBox 20">
            <a:extLst>
              <a:ext uri="{FF2B5EF4-FFF2-40B4-BE49-F238E27FC236}">
                <a16:creationId xmlns:a16="http://schemas.microsoft.com/office/drawing/2014/main" id="{4129AA92-5A7C-0D24-4A75-7D0A8F545B02}"/>
              </a:ext>
            </a:extLst>
          </p:cNvPr>
          <p:cNvSpPr txBox="1"/>
          <p:nvPr/>
        </p:nvSpPr>
        <p:spPr>
          <a:xfrm>
            <a:off x="342900" y="4037816"/>
            <a:ext cx="229313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 signal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M2-high tumors – but n=50 does not drive population differences</a:t>
            </a:r>
          </a:p>
        </p:txBody>
      </p:sp>
      <p:sp>
        <p:nvSpPr>
          <p:cNvPr id="4" name="Rectangle 3">
            <a:extLst>
              <a:ext uri="{FF2B5EF4-FFF2-40B4-BE49-F238E27FC236}">
                <a16:creationId xmlns:a16="http://schemas.microsoft.com/office/drawing/2014/main" id="{EBE286A9-DB01-79DA-D38A-CB2CF5E8A485}"/>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NewLogo_wht.png">
            <a:extLst>
              <a:ext uri="{FF2B5EF4-FFF2-40B4-BE49-F238E27FC236}">
                <a16:creationId xmlns:a16="http://schemas.microsoft.com/office/drawing/2014/main" id="{0D53E1CB-15EC-6BF9-7669-8980967836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63737EE-68EA-5A55-AF21-D251A94A79CF}"/>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2094497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5542-18A8-7E0C-7EB3-A247A85F2162}"/>
              </a:ext>
            </a:extLst>
          </p:cNvPr>
          <p:cNvSpPr>
            <a:spLocks noGrp="1"/>
          </p:cNvSpPr>
          <p:nvPr>
            <p:ph type="title"/>
          </p:nvPr>
        </p:nvSpPr>
        <p:spPr>
          <a:xfrm>
            <a:off x="299580" y="89636"/>
            <a:ext cx="11575094" cy="1325563"/>
          </a:xfrm>
        </p:spPr>
        <p:txBody>
          <a:bodyPr/>
          <a:lstStyle/>
          <a:p>
            <a:r>
              <a:rPr lang="en-US" dirty="0"/>
              <a:t>Successful registrational trials in refractory setting</a:t>
            </a:r>
          </a:p>
        </p:txBody>
      </p:sp>
      <p:graphicFrame>
        <p:nvGraphicFramePr>
          <p:cNvPr id="3" name="Content Placeholder 4">
            <a:extLst>
              <a:ext uri="{FF2B5EF4-FFF2-40B4-BE49-F238E27FC236}">
                <a16:creationId xmlns:a16="http://schemas.microsoft.com/office/drawing/2014/main" id="{F2CF329F-0D30-7B15-77B0-98E2262462B7}"/>
              </a:ext>
            </a:extLst>
          </p:cNvPr>
          <p:cNvGraphicFramePr>
            <a:graphicFrameLocks/>
          </p:cNvGraphicFramePr>
          <p:nvPr/>
        </p:nvGraphicFramePr>
        <p:xfrm>
          <a:off x="299580" y="1415199"/>
          <a:ext cx="10057772" cy="4273860"/>
        </p:xfrm>
        <a:graphic>
          <a:graphicData uri="http://schemas.openxmlformats.org/drawingml/2006/table">
            <a:tbl>
              <a:tblPr firstRow="1" bandRow="1">
                <a:tableStyleId>{5C22544A-7EE6-4342-B048-85BDC9FD1C3A}</a:tableStyleId>
              </a:tblPr>
              <a:tblGrid>
                <a:gridCol w="1311137">
                  <a:extLst>
                    <a:ext uri="{9D8B030D-6E8A-4147-A177-3AD203B41FA5}">
                      <a16:colId xmlns:a16="http://schemas.microsoft.com/office/drawing/2014/main" val="4029213140"/>
                    </a:ext>
                  </a:extLst>
                </a:gridCol>
                <a:gridCol w="1189470">
                  <a:extLst>
                    <a:ext uri="{9D8B030D-6E8A-4147-A177-3AD203B41FA5}">
                      <a16:colId xmlns:a16="http://schemas.microsoft.com/office/drawing/2014/main" val="20000"/>
                    </a:ext>
                  </a:extLst>
                </a:gridCol>
                <a:gridCol w="1500669">
                  <a:extLst>
                    <a:ext uri="{9D8B030D-6E8A-4147-A177-3AD203B41FA5}">
                      <a16:colId xmlns:a16="http://schemas.microsoft.com/office/drawing/2014/main" val="20001"/>
                    </a:ext>
                  </a:extLst>
                </a:gridCol>
                <a:gridCol w="1714833">
                  <a:extLst>
                    <a:ext uri="{9D8B030D-6E8A-4147-A177-3AD203B41FA5}">
                      <a16:colId xmlns:a16="http://schemas.microsoft.com/office/drawing/2014/main" val="20003"/>
                    </a:ext>
                  </a:extLst>
                </a:gridCol>
                <a:gridCol w="1828467">
                  <a:extLst>
                    <a:ext uri="{9D8B030D-6E8A-4147-A177-3AD203B41FA5}">
                      <a16:colId xmlns:a16="http://schemas.microsoft.com/office/drawing/2014/main" val="1008879915"/>
                    </a:ext>
                  </a:extLst>
                </a:gridCol>
                <a:gridCol w="1199636">
                  <a:extLst>
                    <a:ext uri="{9D8B030D-6E8A-4147-A177-3AD203B41FA5}">
                      <a16:colId xmlns:a16="http://schemas.microsoft.com/office/drawing/2014/main" val="1029355445"/>
                    </a:ext>
                  </a:extLst>
                </a:gridCol>
                <a:gridCol w="1313560">
                  <a:extLst>
                    <a:ext uri="{9D8B030D-6E8A-4147-A177-3AD203B41FA5}">
                      <a16:colId xmlns:a16="http://schemas.microsoft.com/office/drawing/2014/main" val="4294045259"/>
                    </a:ext>
                  </a:extLst>
                </a:gridCol>
              </a:tblGrid>
              <a:tr h="474855">
                <a:tc>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baseline="0" dirty="0">
                          <a:solidFill>
                            <a:schemeClr val="bg1"/>
                          </a:solidFill>
                        </a:rPr>
                        <a:t>AXIS</a:t>
                      </a:r>
                      <a:endParaRPr lang="en-US" sz="1600" baseline="3000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solidFill>
                            <a:schemeClr val="bg1"/>
                          </a:solidFill>
                        </a:rPr>
                        <a:t>METEOR</a:t>
                      </a:r>
                      <a:endParaRPr lang="en-US" sz="16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solidFill>
                            <a:schemeClr val="bg1"/>
                          </a:solidFill>
                        </a:rPr>
                        <a:t>Checkmate-025</a:t>
                      </a:r>
                      <a:endParaRPr lang="en-US" sz="16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solidFill>
                            <a:schemeClr val="bg1"/>
                          </a:solidFill>
                          <a:latin typeface="Arial" panose="020B0604020202020204" pitchFamily="34" charset="0"/>
                          <a:cs typeface="Arial" panose="020B0604020202020204" pitchFamily="34" charset="0"/>
                        </a:rPr>
                        <a:t>Study 205</a:t>
                      </a:r>
                    </a:p>
                  </a:txBody>
                  <a:tcPr marL="91416" marR="91416" marT="45708" marB="45708" anchor="ctr"/>
                </a:tc>
                <a:tc>
                  <a:txBody>
                    <a:bodyPr/>
                    <a:lstStyle/>
                    <a:p>
                      <a:pPr algn="ctr"/>
                      <a:r>
                        <a:rPr lang="en-US" sz="1600" baseline="0" dirty="0">
                          <a:solidFill>
                            <a:schemeClr val="bg1"/>
                          </a:solidFill>
                        </a:rPr>
                        <a:t>TIVO-3</a:t>
                      </a:r>
                      <a:endParaRPr lang="en-US" sz="16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solidFill>
                            <a:schemeClr val="bg1"/>
                          </a:solidFill>
                        </a:rPr>
                        <a:t>LITESPARK 005</a:t>
                      </a:r>
                      <a:endParaRPr lang="en-US" sz="16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0"/>
                  </a:ext>
                </a:extLst>
              </a:tr>
              <a:tr h="839648">
                <a:tc>
                  <a:txBody>
                    <a:bodyPr/>
                    <a:lstStyle/>
                    <a:p>
                      <a:pPr algn="ctr"/>
                      <a:r>
                        <a:rPr lang="en-US" sz="1400" b="1" dirty="0">
                          <a:solidFill>
                            <a:schemeClr val="tx1"/>
                          </a:solidFill>
                        </a:rPr>
                        <a:t>Treatment</a:t>
                      </a:r>
                    </a:p>
                    <a:p>
                      <a:pPr algn="ctr"/>
                      <a:r>
                        <a:rPr lang="en-US" sz="1400" b="1" dirty="0">
                          <a:solidFill>
                            <a:schemeClr val="tx1"/>
                          </a:solidFill>
                        </a:rPr>
                        <a:t>Sample size</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err="1">
                          <a:solidFill>
                            <a:schemeClr val="tx1"/>
                          </a:solidFill>
                        </a:rPr>
                        <a:t>Axitinib</a:t>
                      </a:r>
                      <a:r>
                        <a:rPr lang="en-US" sz="1400" dirty="0">
                          <a:solidFill>
                            <a:schemeClr val="tx1"/>
                          </a:solidFill>
                        </a:rPr>
                        <a:t> </a:t>
                      </a:r>
                    </a:p>
                    <a:p>
                      <a:pPr algn="ctr"/>
                      <a:r>
                        <a:rPr lang="en-US" sz="1400" dirty="0">
                          <a:solidFill>
                            <a:schemeClr val="tx1"/>
                          </a:solidFill>
                        </a:rPr>
                        <a:t>vs </a:t>
                      </a:r>
                    </a:p>
                    <a:p>
                      <a:pPr algn="ctr"/>
                      <a:r>
                        <a:rPr lang="en-US" sz="1400" dirty="0">
                          <a:solidFill>
                            <a:schemeClr val="tx1"/>
                          </a:solidFill>
                        </a:rPr>
                        <a:t>Sorafenib</a:t>
                      </a:r>
                    </a:p>
                    <a:p>
                      <a:pPr algn="ctr"/>
                      <a:r>
                        <a:rPr lang="en-US" sz="1400" dirty="0">
                          <a:solidFill>
                            <a:schemeClr val="tx1"/>
                          </a:solidFill>
                        </a:rPr>
                        <a:t>N=723</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err="1">
                          <a:solidFill>
                            <a:schemeClr val="tx1"/>
                          </a:solidFill>
                        </a:rPr>
                        <a:t>Cabozantinib</a:t>
                      </a:r>
                      <a:r>
                        <a:rPr lang="en-US" sz="1400" dirty="0">
                          <a:solidFill>
                            <a:schemeClr val="tx1"/>
                          </a:solidFill>
                        </a:rPr>
                        <a:t> vs </a:t>
                      </a:r>
                    </a:p>
                    <a:p>
                      <a:pPr algn="ctr"/>
                      <a:r>
                        <a:rPr lang="en-US" sz="1400" dirty="0" err="1">
                          <a:solidFill>
                            <a:schemeClr val="tx1"/>
                          </a:solidFill>
                        </a:rPr>
                        <a:t>Everolimus</a:t>
                      </a:r>
                      <a:endParaRPr lang="en-US" sz="1400" dirty="0">
                        <a:solidFill>
                          <a:schemeClr val="tx1"/>
                        </a:solidFill>
                      </a:endParaRPr>
                    </a:p>
                    <a:p>
                      <a:pPr algn="ctr"/>
                      <a:r>
                        <a:rPr lang="en-US" sz="1400" dirty="0">
                          <a:solidFill>
                            <a:schemeClr val="tx1"/>
                          </a:solidFill>
                        </a:rPr>
                        <a:t>N=658</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a:solidFill>
                            <a:schemeClr val="tx1"/>
                          </a:solidFill>
                        </a:rPr>
                        <a:t>Nivolumab</a:t>
                      </a:r>
                      <a:r>
                        <a:rPr lang="en-US" sz="1400" dirty="0">
                          <a:solidFill>
                            <a:schemeClr val="tx1"/>
                          </a:solidFill>
                        </a:rPr>
                        <a:t> </a:t>
                      </a:r>
                    </a:p>
                    <a:p>
                      <a:pPr algn="ctr"/>
                      <a:r>
                        <a:rPr lang="en-US" sz="1400" dirty="0">
                          <a:solidFill>
                            <a:schemeClr val="tx1"/>
                          </a:solidFill>
                        </a:rPr>
                        <a:t>vs </a:t>
                      </a:r>
                    </a:p>
                    <a:p>
                      <a:pPr algn="ctr"/>
                      <a:r>
                        <a:rPr lang="en-US" sz="1400" dirty="0" err="1">
                          <a:solidFill>
                            <a:schemeClr val="tx1"/>
                          </a:solidFill>
                        </a:rPr>
                        <a:t>Everolimus</a:t>
                      </a:r>
                      <a:endParaRPr lang="en-US" sz="1400" dirty="0">
                        <a:solidFill>
                          <a:schemeClr val="tx1"/>
                        </a:solidFill>
                      </a:endParaRPr>
                    </a:p>
                    <a:p>
                      <a:pPr algn="ctr"/>
                      <a:r>
                        <a:rPr lang="en-US" sz="1400" dirty="0">
                          <a:solidFill>
                            <a:schemeClr val="tx1"/>
                          </a:solidFill>
                        </a:rPr>
                        <a:t>N=821</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dirty="0">
                          <a:solidFill>
                            <a:schemeClr val="tx1"/>
                          </a:solidFill>
                          <a:latin typeface="Arial" panose="020B0604020202020204" pitchFamily="34" charset="0"/>
                          <a:cs typeface="Arial" panose="020B0604020202020204" pitchFamily="34" charset="0"/>
                        </a:rPr>
                        <a:t>Lenvatinib-</a:t>
                      </a:r>
                      <a:r>
                        <a:rPr lang="en-US" sz="1400" dirty="0" err="1">
                          <a:solidFill>
                            <a:schemeClr val="tx1"/>
                          </a:solidFill>
                          <a:latin typeface="Arial" panose="020B0604020202020204" pitchFamily="34" charset="0"/>
                          <a:cs typeface="Arial" panose="020B0604020202020204" pitchFamily="34" charset="0"/>
                        </a:rPr>
                        <a:t>everolimus</a:t>
                      </a:r>
                      <a:r>
                        <a:rPr lang="en-US" sz="1400" dirty="0">
                          <a:solidFill>
                            <a:schemeClr val="tx1"/>
                          </a:solidFill>
                          <a:latin typeface="Arial" panose="020B0604020202020204" pitchFamily="34" charset="0"/>
                          <a:cs typeface="Arial" panose="020B0604020202020204" pitchFamily="34" charset="0"/>
                        </a:rPr>
                        <a:t> vs</a:t>
                      </a:r>
                    </a:p>
                    <a:p>
                      <a:pPr algn="ctr"/>
                      <a:r>
                        <a:rPr lang="en-US" sz="1400" dirty="0" err="1">
                          <a:solidFill>
                            <a:schemeClr val="tx1"/>
                          </a:solidFill>
                          <a:latin typeface="Arial" panose="020B0604020202020204" pitchFamily="34" charset="0"/>
                          <a:cs typeface="Arial" panose="020B0604020202020204" pitchFamily="34" charset="0"/>
                        </a:rPr>
                        <a:t>Everolimus</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N=153</a:t>
                      </a:r>
                    </a:p>
                  </a:txBody>
                  <a:tcPr marL="91416" marR="91416" marT="45708" marB="45708" anchor="ctr"/>
                </a:tc>
                <a:tc>
                  <a:txBody>
                    <a:bodyPr/>
                    <a:lstStyle/>
                    <a:p>
                      <a:pPr algn="ctr"/>
                      <a:r>
                        <a:rPr lang="en-US" sz="1400" b="1" dirty="0" err="1">
                          <a:solidFill>
                            <a:schemeClr val="tx1"/>
                          </a:solidFill>
                        </a:rPr>
                        <a:t>Tivozanib</a:t>
                      </a:r>
                      <a:r>
                        <a:rPr lang="en-US" sz="1400" dirty="0">
                          <a:solidFill>
                            <a:schemeClr val="tx1"/>
                          </a:solidFill>
                        </a:rPr>
                        <a:t> </a:t>
                      </a:r>
                    </a:p>
                    <a:p>
                      <a:pPr algn="ctr"/>
                      <a:r>
                        <a:rPr lang="en-US" sz="1400" dirty="0">
                          <a:solidFill>
                            <a:schemeClr val="tx1"/>
                          </a:solidFill>
                        </a:rPr>
                        <a:t>vs </a:t>
                      </a:r>
                    </a:p>
                    <a:p>
                      <a:pPr algn="ctr"/>
                      <a:r>
                        <a:rPr lang="en-US" sz="1400" dirty="0">
                          <a:solidFill>
                            <a:schemeClr val="tx1"/>
                          </a:solidFill>
                        </a:rPr>
                        <a:t>Sorafenib</a:t>
                      </a:r>
                    </a:p>
                    <a:p>
                      <a:pPr algn="ctr"/>
                      <a:r>
                        <a:rPr lang="en-US" sz="1400" dirty="0">
                          <a:solidFill>
                            <a:schemeClr val="tx1"/>
                          </a:solidFill>
                        </a:rPr>
                        <a:t>N=350</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err="1">
                          <a:solidFill>
                            <a:schemeClr val="tx1"/>
                          </a:solidFill>
                        </a:rPr>
                        <a:t>Belzutifan</a:t>
                      </a:r>
                      <a:r>
                        <a:rPr lang="en-US" sz="1400" b="1" dirty="0">
                          <a:solidFill>
                            <a:schemeClr val="tx1"/>
                          </a:solidFill>
                        </a:rPr>
                        <a:t> </a:t>
                      </a:r>
                    </a:p>
                    <a:p>
                      <a:pPr algn="ctr"/>
                      <a:r>
                        <a:rPr lang="en-US" sz="1400" b="0" dirty="0">
                          <a:solidFill>
                            <a:schemeClr val="tx1"/>
                          </a:solidFill>
                        </a:rPr>
                        <a:t>vs </a:t>
                      </a:r>
                    </a:p>
                    <a:p>
                      <a:pPr algn="ctr"/>
                      <a:r>
                        <a:rPr lang="en-US" sz="1400" b="0" dirty="0" err="1">
                          <a:solidFill>
                            <a:schemeClr val="tx1"/>
                          </a:solidFill>
                        </a:rPr>
                        <a:t>Everolimus</a:t>
                      </a:r>
                      <a:endParaRPr lang="en-US" sz="1400" b="0" dirty="0">
                        <a:solidFill>
                          <a:schemeClr val="tx1"/>
                        </a:solidFill>
                      </a:endParaRPr>
                    </a:p>
                    <a:p>
                      <a:pPr algn="ctr"/>
                      <a:r>
                        <a:rPr lang="en-US" sz="1400" b="0" dirty="0">
                          <a:solidFill>
                            <a:schemeClr val="tx1"/>
                          </a:solidFill>
                        </a:rPr>
                        <a:t>N=746</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1"/>
                  </a:ext>
                </a:extLst>
              </a:tr>
              <a:tr h="512827">
                <a:tc>
                  <a:txBody>
                    <a:bodyPr/>
                    <a:lstStyle/>
                    <a:p>
                      <a:pPr algn="ctr"/>
                      <a:r>
                        <a:rPr lang="en-US" sz="1400" b="1" dirty="0" err="1">
                          <a:solidFill>
                            <a:schemeClr val="tx1"/>
                          </a:solidFill>
                        </a:rPr>
                        <a:t>mPFS</a:t>
                      </a:r>
                      <a:r>
                        <a:rPr lang="en-US" sz="1400" b="1" dirty="0">
                          <a:solidFill>
                            <a:schemeClr val="tx1"/>
                          </a:solidFill>
                        </a:rPr>
                        <a:t> (months)</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6.7</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7.4</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4.6</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14.6</a:t>
                      </a:r>
                    </a:p>
                  </a:txBody>
                  <a:tcPr marL="91416" marR="91416" marT="45708" marB="45708" anchor="ctr"/>
                </a:tc>
                <a:tc>
                  <a:txBody>
                    <a:bodyPr/>
                    <a:lstStyle/>
                    <a:p>
                      <a:pPr algn="ctr"/>
                      <a:r>
                        <a:rPr lang="en-US" sz="1600" dirty="0">
                          <a:solidFill>
                            <a:schemeClr val="tx1"/>
                          </a:solidFill>
                        </a:rPr>
                        <a:t>5.6</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5.6</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2"/>
                  </a:ext>
                </a:extLst>
              </a:tr>
              <a:tr h="686112">
                <a:tc>
                  <a:txBody>
                    <a:bodyPr/>
                    <a:lstStyle/>
                    <a:p>
                      <a:pPr algn="ctr"/>
                      <a:r>
                        <a:rPr lang="en-US" sz="1400" b="1" dirty="0">
                          <a:solidFill>
                            <a:schemeClr val="tx1"/>
                          </a:solidFill>
                        </a:rPr>
                        <a:t>HR </a:t>
                      </a:r>
                    </a:p>
                    <a:p>
                      <a:pPr algn="ctr"/>
                      <a:r>
                        <a:rPr lang="en-US" sz="1400" b="1" dirty="0">
                          <a:solidFill>
                            <a:schemeClr val="tx1"/>
                          </a:solidFill>
                        </a:rPr>
                        <a:t>(95%</a:t>
                      </a:r>
                      <a:r>
                        <a:rPr lang="en-US" sz="1400" b="1" baseline="0" dirty="0">
                          <a:solidFill>
                            <a:schemeClr val="tx1"/>
                          </a:solidFill>
                        </a:rPr>
                        <a:t> CI)</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0.66</a:t>
                      </a:r>
                    </a:p>
                    <a:p>
                      <a:pPr algn="ctr"/>
                      <a:r>
                        <a:rPr lang="en-US" sz="1600" dirty="0">
                          <a:solidFill>
                            <a:schemeClr val="tx1"/>
                          </a:solidFill>
                        </a:rPr>
                        <a:t>(0.544-0.812)</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0.51</a:t>
                      </a:r>
                    </a:p>
                    <a:p>
                      <a:pPr algn="ctr"/>
                      <a:r>
                        <a:rPr lang="en-US" sz="1600" dirty="0">
                          <a:solidFill>
                            <a:schemeClr val="tx1"/>
                          </a:solidFill>
                        </a:rPr>
                        <a:t>(0.42-0.62)</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0.88</a:t>
                      </a:r>
                    </a:p>
                    <a:p>
                      <a:pPr algn="ctr"/>
                      <a:r>
                        <a:rPr lang="en-US" sz="1600" dirty="0">
                          <a:solidFill>
                            <a:schemeClr val="tx1"/>
                          </a:solidFill>
                        </a:rPr>
                        <a:t>(0.75-1.03)</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0.40 </a:t>
                      </a:r>
                    </a:p>
                    <a:p>
                      <a:pPr algn="ctr"/>
                      <a:r>
                        <a:rPr lang="en-US" sz="1600" dirty="0">
                          <a:solidFill>
                            <a:schemeClr val="tx1"/>
                          </a:solidFill>
                          <a:latin typeface="Arial" panose="020B0604020202020204" pitchFamily="34" charset="0"/>
                          <a:cs typeface="Arial" panose="020B0604020202020204" pitchFamily="34" charset="0"/>
                        </a:rPr>
                        <a:t>(0.24-0.68)</a:t>
                      </a:r>
                    </a:p>
                  </a:txBody>
                  <a:tcPr marL="91416" marR="91416" marT="45708" marB="45708" anchor="ctr"/>
                </a:tc>
                <a:tc>
                  <a:txBody>
                    <a:bodyPr/>
                    <a:lstStyle/>
                    <a:p>
                      <a:pPr algn="ctr"/>
                      <a:r>
                        <a:rPr lang="en-US" sz="1600" dirty="0">
                          <a:solidFill>
                            <a:schemeClr val="tx1"/>
                          </a:solidFill>
                        </a:rPr>
                        <a:t>0.73</a:t>
                      </a:r>
                    </a:p>
                    <a:p>
                      <a:pPr algn="ctr"/>
                      <a:r>
                        <a:rPr lang="en-US" sz="1600" dirty="0">
                          <a:solidFill>
                            <a:schemeClr val="tx1"/>
                          </a:solidFill>
                        </a:rPr>
                        <a:t>(0.56-0.94)</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0.74*</a:t>
                      </a:r>
                    </a:p>
                    <a:p>
                      <a:pPr algn="ctr"/>
                      <a:r>
                        <a:rPr lang="en-US" sz="1600" dirty="0">
                          <a:solidFill>
                            <a:schemeClr val="tx1"/>
                          </a:solidFill>
                        </a:rPr>
                        <a:t>(0.63-0.88)</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2278420788"/>
                  </a:ext>
                </a:extLst>
              </a:tr>
              <a:tr h="755776">
                <a:tc>
                  <a:txBody>
                    <a:bodyPr/>
                    <a:lstStyle/>
                    <a:p>
                      <a:pPr algn="ctr"/>
                      <a:r>
                        <a:rPr lang="en-US" sz="1400" b="1" dirty="0">
                          <a:solidFill>
                            <a:schemeClr val="tx1"/>
                          </a:solidFill>
                        </a:rPr>
                        <a:t>ORR</a:t>
                      </a:r>
                      <a:r>
                        <a:rPr lang="en-US" sz="1400" b="1" baseline="0" dirty="0">
                          <a:solidFill>
                            <a:schemeClr val="tx1"/>
                          </a:solidFill>
                        </a:rPr>
                        <a:t> (</a:t>
                      </a:r>
                      <a:r>
                        <a:rPr lang="en-US" sz="1400" b="1" dirty="0">
                          <a:solidFill>
                            <a:schemeClr val="tx1"/>
                          </a:solidFill>
                        </a:rPr>
                        <a:t>%)</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19%</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17%</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25%</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latin typeface="Arial" panose="020B0604020202020204" pitchFamily="34" charset="0"/>
                          <a:cs typeface="Arial" panose="020B0604020202020204" pitchFamily="34" charset="0"/>
                        </a:rPr>
                        <a:t>43%</a:t>
                      </a:r>
                    </a:p>
                  </a:txBody>
                  <a:tcPr marL="91416" marR="91416" marT="45708" marB="45708" anchor="ctr"/>
                </a:tc>
                <a:tc>
                  <a:txBody>
                    <a:bodyPr/>
                    <a:lstStyle/>
                    <a:p>
                      <a:pPr algn="ctr"/>
                      <a:r>
                        <a:rPr lang="en-US" sz="1600" b="0" dirty="0">
                          <a:solidFill>
                            <a:schemeClr val="tx1"/>
                          </a:solidFill>
                        </a:rPr>
                        <a:t>12.3%  </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23%</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3"/>
                  </a:ext>
                </a:extLst>
              </a:tr>
              <a:tr h="653060">
                <a:tc>
                  <a:txBody>
                    <a:bodyPr/>
                    <a:lstStyle/>
                    <a:p>
                      <a:pPr algn="ctr"/>
                      <a:r>
                        <a:rPr lang="en-US" sz="1400" b="1" baseline="0" dirty="0" err="1">
                          <a:solidFill>
                            <a:schemeClr val="tx1"/>
                          </a:solidFill>
                        </a:rPr>
                        <a:t>mOS</a:t>
                      </a:r>
                      <a:r>
                        <a:rPr lang="en-US" sz="1400" b="1" baseline="0" dirty="0">
                          <a:solidFill>
                            <a:schemeClr val="tx1"/>
                          </a:solidFill>
                        </a:rPr>
                        <a:t> HR</a:t>
                      </a:r>
                    </a:p>
                    <a:p>
                      <a:pPr algn="ctr"/>
                      <a:r>
                        <a:rPr lang="en-US" sz="1400" b="1" baseline="0" dirty="0">
                          <a:solidFill>
                            <a:schemeClr val="tx1"/>
                          </a:solidFill>
                        </a:rPr>
                        <a:t>(95% CI)</a:t>
                      </a:r>
                      <a:endParaRPr lang="en-US" sz="1400" b="1" baseline="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0.97 </a:t>
                      </a:r>
                    </a:p>
                    <a:p>
                      <a:pPr algn="ctr"/>
                      <a:r>
                        <a:rPr lang="en-US" sz="1600" dirty="0">
                          <a:solidFill>
                            <a:schemeClr val="tx1"/>
                          </a:solidFill>
                        </a:rPr>
                        <a:t>(0.80-1.17)</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0.66 </a:t>
                      </a:r>
                    </a:p>
                    <a:p>
                      <a:pPr algn="ctr"/>
                      <a:r>
                        <a:rPr lang="en-US" sz="1600" dirty="0">
                          <a:solidFill>
                            <a:schemeClr val="tx1"/>
                          </a:solidFill>
                        </a:rPr>
                        <a:t>(0.53-0.83)</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0.72 </a:t>
                      </a:r>
                    </a:p>
                    <a:p>
                      <a:pPr algn="ctr"/>
                      <a:r>
                        <a:rPr lang="en-US" sz="1600" b="0" dirty="0">
                          <a:solidFill>
                            <a:schemeClr val="tx1"/>
                          </a:solidFill>
                        </a:rPr>
                        <a:t>(0.57-0.93)</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0.51 </a:t>
                      </a:r>
                    </a:p>
                    <a:p>
                      <a:pPr algn="ctr"/>
                      <a:r>
                        <a:rPr lang="en-US" sz="1600" dirty="0">
                          <a:solidFill>
                            <a:schemeClr val="tx1"/>
                          </a:solidFill>
                          <a:latin typeface="Arial" panose="020B0604020202020204" pitchFamily="34" charset="0"/>
                          <a:cs typeface="Arial" panose="020B0604020202020204" pitchFamily="34" charset="0"/>
                        </a:rPr>
                        <a:t>(0.30-0.88)</a:t>
                      </a:r>
                    </a:p>
                  </a:txBody>
                  <a:tcPr marL="91416" marR="91416" marT="45708" marB="45708" anchor="ctr"/>
                </a:tc>
                <a:tc>
                  <a:txBody>
                    <a:bodyPr/>
                    <a:lstStyle/>
                    <a:p>
                      <a:pPr algn="ctr"/>
                      <a:r>
                        <a:rPr lang="en-US" sz="1600" dirty="0">
                          <a:solidFill>
                            <a:schemeClr val="tx1"/>
                          </a:solidFill>
                        </a:rPr>
                        <a:t>0.91</a:t>
                      </a:r>
                    </a:p>
                    <a:p>
                      <a:pPr algn="ctr"/>
                      <a:r>
                        <a:rPr lang="en-US" sz="1600" dirty="0">
                          <a:solidFill>
                            <a:schemeClr val="tx1"/>
                          </a:solidFill>
                        </a:rPr>
                        <a:t>(0.72-1.17)</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0.88* </a:t>
                      </a:r>
                    </a:p>
                    <a:p>
                      <a:pPr algn="ctr"/>
                      <a:r>
                        <a:rPr lang="en-US" sz="1600" b="0" dirty="0">
                          <a:solidFill>
                            <a:schemeClr val="tx1"/>
                          </a:solidFill>
                        </a:rPr>
                        <a:t>(0.73-1.07)</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00DAFD01-F2A4-6AA1-C748-375D8E9A65FA}"/>
              </a:ext>
            </a:extLst>
          </p:cNvPr>
          <p:cNvSpPr txBox="1"/>
          <p:nvPr/>
        </p:nvSpPr>
        <p:spPr>
          <a:xfrm>
            <a:off x="10183117" y="5205492"/>
            <a:ext cx="2008883" cy="101566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Rini BI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Motzer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RJ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Motzer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RJ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Rini BI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2024</a:t>
            </a:r>
          </a:p>
        </p:txBody>
      </p:sp>
      <p:sp>
        <p:nvSpPr>
          <p:cNvPr id="5" name="Rectangle 4">
            <a:extLst>
              <a:ext uri="{FF2B5EF4-FFF2-40B4-BE49-F238E27FC236}">
                <a16:creationId xmlns:a16="http://schemas.microsoft.com/office/drawing/2014/main" id="{9C41EA94-4A9C-D254-3E2F-4099B3FDD873}"/>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NewLogo_wht.png">
            <a:extLst>
              <a:ext uri="{FF2B5EF4-FFF2-40B4-BE49-F238E27FC236}">
                <a16:creationId xmlns:a16="http://schemas.microsoft.com/office/drawing/2014/main" id="{8650571D-3B1B-6680-545A-52019F33D1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8AAD425-810A-D671-1746-DBE7DA31C88F}"/>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1906161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A7E6-EE10-981D-EF9D-5732C71BF965}"/>
              </a:ext>
            </a:extLst>
          </p:cNvPr>
          <p:cNvSpPr>
            <a:spLocks noGrp="1"/>
          </p:cNvSpPr>
          <p:nvPr>
            <p:ph type="title"/>
          </p:nvPr>
        </p:nvSpPr>
        <p:spPr>
          <a:xfrm>
            <a:off x="869688" y="171521"/>
            <a:ext cx="10515600" cy="669109"/>
          </a:xfrm>
        </p:spPr>
        <p:txBody>
          <a:bodyPr>
            <a:normAutofit fontScale="90000"/>
          </a:bodyPr>
          <a:lstStyle/>
          <a:p>
            <a:r>
              <a:rPr lang="en-US" dirty="0"/>
              <a:t>Progression free survival across trials</a:t>
            </a:r>
          </a:p>
        </p:txBody>
      </p:sp>
      <p:pic>
        <p:nvPicPr>
          <p:cNvPr id="3" name="Picture 2">
            <a:extLst>
              <a:ext uri="{FF2B5EF4-FFF2-40B4-BE49-F238E27FC236}">
                <a16:creationId xmlns:a16="http://schemas.microsoft.com/office/drawing/2014/main" id="{70C94712-28AF-320C-8D58-86D3ABBEBC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69688" y="1198866"/>
            <a:ext cx="4393972" cy="2282453"/>
          </a:xfrm>
          <a:prstGeom prst="rect">
            <a:avLst/>
          </a:prstGeom>
        </p:spPr>
      </p:pic>
      <p:pic>
        <p:nvPicPr>
          <p:cNvPr id="4" name="Picture 3">
            <a:extLst>
              <a:ext uri="{FF2B5EF4-FFF2-40B4-BE49-F238E27FC236}">
                <a16:creationId xmlns:a16="http://schemas.microsoft.com/office/drawing/2014/main" id="{8A5C3D45-A699-592B-D8EC-380BB3A30D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3926" y="3948830"/>
            <a:ext cx="2903828" cy="235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6D3800-00F2-1943-BA05-63F53D561A23}"/>
              </a:ext>
            </a:extLst>
          </p:cNvPr>
          <p:cNvSpPr txBox="1"/>
          <p:nvPr/>
        </p:nvSpPr>
        <p:spPr>
          <a:xfrm>
            <a:off x="1065233" y="831133"/>
            <a:ext cx="43955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AXIS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Axitinib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Sorafenib PFS</a:t>
            </a:r>
          </a:p>
        </p:txBody>
      </p:sp>
      <p:sp>
        <p:nvSpPr>
          <p:cNvPr id="7" name="TextBox 6">
            <a:extLst>
              <a:ext uri="{FF2B5EF4-FFF2-40B4-BE49-F238E27FC236}">
                <a16:creationId xmlns:a16="http://schemas.microsoft.com/office/drawing/2014/main" id="{DB0EB73A-2426-8284-E1B1-D203F357B6A4}"/>
              </a:ext>
            </a:extLst>
          </p:cNvPr>
          <p:cNvSpPr txBox="1"/>
          <p:nvPr/>
        </p:nvSpPr>
        <p:spPr>
          <a:xfrm>
            <a:off x="6013411" y="908790"/>
            <a:ext cx="406655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TIVO-3 – Tivozanib vs sorafenib PFS</a:t>
            </a:r>
          </a:p>
        </p:txBody>
      </p:sp>
      <p:sp>
        <p:nvSpPr>
          <p:cNvPr id="8" name="TextBox 7">
            <a:extLst>
              <a:ext uri="{FF2B5EF4-FFF2-40B4-BE49-F238E27FC236}">
                <a16:creationId xmlns:a16="http://schemas.microsoft.com/office/drawing/2014/main" id="{C8D494FB-26EC-418D-ECD7-9BFE581C7603}"/>
              </a:ext>
            </a:extLst>
          </p:cNvPr>
          <p:cNvSpPr txBox="1"/>
          <p:nvPr/>
        </p:nvSpPr>
        <p:spPr>
          <a:xfrm>
            <a:off x="1288021" y="3551076"/>
            <a:ext cx="3975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METEOR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cabozantinib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everolimus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 name="Content Placeholder 5" descr="A graph of a number of events&#10;&#10;Description automatically generated">
            <a:extLst>
              <a:ext uri="{FF2B5EF4-FFF2-40B4-BE49-F238E27FC236}">
                <a16:creationId xmlns:a16="http://schemas.microsoft.com/office/drawing/2014/main" id="{E30F992C-10B4-0326-7D12-4B4C5FDF3E1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705655" y="4020403"/>
            <a:ext cx="4515032" cy="2108298"/>
          </a:xfrm>
          <a:prstGeom prst="rect">
            <a:avLst/>
          </a:prstGeom>
        </p:spPr>
      </p:pic>
      <p:sp>
        <p:nvSpPr>
          <p:cNvPr id="11" name="TextBox 10">
            <a:extLst>
              <a:ext uri="{FF2B5EF4-FFF2-40B4-BE49-F238E27FC236}">
                <a16:creationId xmlns:a16="http://schemas.microsoft.com/office/drawing/2014/main" id="{67DDE56A-D677-1B66-4BB2-491F275091C9}"/>
              </a:ext>
            </a:extLst>
          </p:cNvPr>
          <p:cNvSpPr txBox="1"/>
          <p:nvPr/>
        </p:nvSpPr>
        <p:spPr>
          <a:xfrm>
            <a:off x="5705656" y="3602785"/>
            <a:ext cx="4680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LITESPARK 005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belzutifan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everolimus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624C81F5-804B-1AB0-6A1C-64EC33B0817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695702" y="1296189"/>
            <a:ext cx="4356054" cy="2282453"/>
          </a:xfrm>
          <a:prstGeom prst="rect">
            <a:avLst/>
          </a:prstGeom>
        </p:spPr>
      </p:pic>
      <p:sp>
        <p:nvSpPr>
          <p:cNvPr id="13" name="TextBox 12">
            <a:extLst>
              <a:ext uri="{FF2B5EF4-FFF2-40B4-BE49-F238E27FC236}">
                <a16:creationId xmlns:a16="http://schemas.microsoft.com/office/drawing/2014/main" id="{5389DC21-A9EA-B949-A8C9-D257BB7F255C}"/>
              </a:ext>
            </a:extLst>
          </p:cNvPr>
          <p:cNvSpPr txBox="1"/>
          <p:nvPr/>
        </p:nvSpPr>
        <p:spPr>
          <a:xfrm>
            <a:off x="10183117" y="5205492"/>
            <a:ext cx="2008883" cy="101566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Rini BI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Motzer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RJ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Motzer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RJ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Rini BI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2024</a:t>
            </a:r>
          </a:p>
        </p:txBody>
      </p:sp>
      <p:sp>
        <p:nvSpPr>
          <p:cNvPr id="6" name="Rectangle 5">
            <a:extLst>
              <a:ext uri="{FF2B5EF4-FFF2-40B4-BE49-F238E27FC236}">
                <a16:creationId xmlns:a16="http://schemas.microsoft.com/office/drawing/2014/main" id="{75852872-84AB-EE6E-35A7-FD91FA763245}"/>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2" descr="NewLogo_wht.png">
            <a:extLst>
              <a:ext uri="{FF2B5EF4-FFF2-40B4-BE49-F238E27FC236}">
                <a16:creationId xmlns:a16="http://schemas.microsoft.com/office/drawing/2014/main" id="{713BEF8C-8DF5-9A1B-6545-1C0CBAEA809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3E1BA53-2DEF-0FB0-6C53-B71D2DF57CB4}"/>
              </a:ext>
            </a:extLst>
          </p:cNvPr>
          <p:cNvSpPr txBox="1"/>
          <p:nvPr/>
        </p:nvSpPr>
        <p:spPr>
          <a:xfrm>
            <a:off x="153124" y="6442174"/>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695777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32D0-33CB-F0F2-CC9D-2D5163421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CAADE-1BD3-E900-8B63-CA0F6D684236}"/>
              </a:ext>
            </a:extLst>
          </p:cNvPr>
          <p:cNvSpPr>
            <a:spLocks noGrp="1"/>
          </p:cNvSpPr>
          <p:nvPr>
            <p:ph type="title"/>
          </p:nvPr>
        </p:nvSpPr>
        <p:spPr>
          <a:xfrm>
            <a:off x="299580" y="89636"/>
            <a:ext cx="11481258" cy="812945"/>
          </a:xfrm>
        </p:spPr>
        <p:txBody>
          <a:bodyPr>
            <a:normAutofit/>
          </a:bodyPr>
          <a:lstStyle/>
          <a:p>
            <a:r>
              <a:rPr lang="en-US" sz="3600" dirty="0"/>
              <a:t>Less successful trials in refractory disease</a:t>
            </a:r>
          </a:p>
        </p:txBody>
      </p:sp>
      <p:graphicFrame>
        <p:nvGraphicFramePr>
          <p:cNvPr id="3" name="Content Placeholder 4">
            <a:extLst>
              <a:ext uri="{FF2B5EF4-FFF2-40B4-BE49-F238E27FC236}">
                <a16:creationId xmlns:a16="http://schemas.microsoft.com/office/drawing/2014/main" id="{3F87703E-FF81-EADD-07C8-07A46784C389}"/>
              </a:ext>
            </a:extLst>
          </p:cNvPr>
          <p:cNvGraphicFramePr>
            <a:graphicFrameLocks/>
          </p:cNvGraphicFramePr>
          <p:nvPr/>
        </p:nvGraphicFramePr>
        <p:xfrm>
          <a:off x="675362" y="1164678"/>
          <a:ext cx="8506216" cy="4894273"/>
        </p:xfrm>
        <a:graphic>
          <a:graphicData uri="http://schemas.openxmlformats.org/drawingml/2006/table">
            <a:tbl>
              <a:tblPr firstRow="1" bandRow="1">
                <a:tableStyleId>{5C22544A-7EE6-4342-B048-85BDC9FD1C3A}</a:tableStyleId>
              </a:tblPr>
              <a:tblGrid>
                <a:gridCol w="1500016">
                  <a:extLst>
                    <a:ext uri="{9D8B030D-6E8A-4147-A177-3AD203B41FA5}">
                      <a16:colId xmlns:a16="http://schemas.microsoft.com/office/drawing/2014/main" val="4029213140"/>
                    </a:ext>
                  </a:extLst>
                </a:gridCol>
                <a:gridCol w="2396622">
                  <a:extLst>
                    <a:ext uri="{9D8B030D-6E8A-4147-A177-3AD203B41FA5}">
                      <a16:colId xmlns:a16="http://schemas.microsoft.com/office/drawing/2014/main" val="20000"/>
                    </a:ext>
                  </a:extLst>
                </a:gridCol>
                <a:gridCol w="2229633">
                  <a:extLst>
                    <a:ext uri="{9D8B030D-6E8A-4147-A177-3AD203B41FA5}">
                      <a16:colId xmlns:a16="http://schemas.microsoft.com/office/drawing/2014/main" val="20001"/>
                    </a:ext>
                  </a:extLst>
                </a:gridCol>
                <a:gridCol w="2379945">
                  <a:extLst>
                    <a:ext uri="{9D8B030D-6E8A-4147-A177-3AD203B41FA5}">
                      <a16:colId xmlns:a16="http://schemas.microsoft.com/office/drawing/2014/main" val="2109537448"/>
                    </a:ext>
                  </a:extLst>
                </a:gridCol>
              </a:tblGrid>
              <a:tr h="592531">
                <a:tc>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600" baseline="0" dirty="0">
                          <a:solidFill>
                            <a:schemeClr val="bg1"/>
                          </a:solidFill>
                        </a:rPr>
                        <a:t>CONTACT-03</a:t>
                      </a:r>
                      <a:endParaRPr lang="en-US" sz="1600" baseline="3000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aseline="0" dirty="0">
                          <a:solidFill>
                            <a:schemeClr val="bg1"/>
                          </a:solidFill>
                        </a:rPr>
                        <a:t>TiNIVO-2</a:t>
                      </a:r>
                      <a:endParaRPr lang="en-US" sz="16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800" baseline="0" dirty="0">
                          <a:solidFill>
                            <a:schemeClr val="bg1"/>
                          </a:solidFill>
                          <a:latin typeface="Arial" panose="020B0604020202020204" pitchFamily="34" charset="0"/>
                          <a:cs typeface="Arial" panose="020B0604020202020204" pitchFamily="34" charset="0"/>
                        </a:rPr>
                        <a:t>CANTATA</a:t>
                      </a:r>
                    </a:p>
                  </a:txBody>
                  <a:tcPr marL="91416" marR="91416" marT="45708" marB="45708" anchor="ctr"/>
                </a:tc>
                <a:extLst>
                  <a:ext uri="{0D108BD9-81ED-4DB2-BD59-A6C34878D82A}">
                    <a16:rowId xmlns:a16="http://schemas.microsoft.com/office/drawing/2014/main" val="10000"/>
                  </a:ext>
                </a:extLst>
              </a:tr>
              <a:tr h="1047724">
                <a:tc>
                  <a:txBody>
                    <a:bodyPr/>
                    <a:lstStyle/>
                    <a:p>
                      <a:pPr algn="ctr"/>
                      <a:r>
                        <a:rPr lang="en-US" sz="1400" b="1" dirty="0">
                          <a:solidFill>
                            <a:schemeClr val="tx1"/>
                          </a:solidFill>
                        </a:rPr>
                        <a:t>Treatment</a:t>
                      </a:r>
                    </a:p>
                    <a:p>
                      <a:pPr algn="ctr"/>
                      <a:r>
                        <a:rPr lang="en-US" sz="1400" b="1" dirty="0">
                          <a:solidFill>
                            <a:schemeClr val="tx1"/>
                          </a:solidFill>
                        </a:rPr>
                        <a:t>Sample size</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err="1">
                          <a:solidFill>
                            <a:schemeClr val="tx1"/>
                          </a:solidFill>
                        </a:rPr>
                        <a:t>Cabozantinib</a:t>
                      </a:r>
                      <a:r>
                        <a:rPr lang="en-US" sz="1400" b="1" dirty="0">
                          <a:solidFill>
                            <a:schemeClr val="tx1"/>
                          </a:solidFill>
                        </a:rPr>
                        <a:t>-atezolizumab </a:t>
                      </a:r>
                    </a:p>
                    <a:p>
                      <a:pPr algn="ctr"/>
                      <a:r>
                        <a:rPr lang="en-US" sz="1400" b="1" dirty="0">
                          <a:solidFill>
                            <a:schemeClr val="tx1"/>
                          </a:solidFill>
                        </a:rPr>
                        <a:t>vs </a:t>
                      </a:r>
                      <a:r>
                        <a:rPr lang="en-US" sz="1400" b="1" dirty="0" err="1">
                          <a:solidFill>
                            <a:schemeClr val="tx1"/>
                          </a:solidFill>
                        </a:rPr>
                        <a:t>cabozantinib</a:t>
                      </a:r>
                      <a:endParaRPr lang="en-US" sz="1400" dirty="0">
                        <a:solidFill>
                          <a:schemeClr val="tx1"/>
                        </a:solidFill>
                      </a:endParaRPr>
                    </a:p>
                    <a:p>
                      <a:pPr algn="ctr"/>
                      <a:r>
                        <a:rPr lang="en-US" sz="1400" dirty="0">
                          <a:solidFill>
                            <a:schemeClr val="tx1"/>
                          </a:solidFill>
                        </a:rPr>
                        <a:t>N=522</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a:solidFill>
                            <a:schemeClr val="tx1"/>
                          </a:solidFill>
                        </a:rPr>
                        <a:t>Tivozanib-nivolumab </a:t>
                      </a:r>
                      <a:r>
                        <a:rPr lang="en-US" sz="1400" dirty="0">
                          <a:solidFill>
                            <a:schemeClr val="tx1"/>
                          </a:solidFill>
                        </a:rPr>
                        <a:t>vs </a:t>
                      </a:r>
                    </a:p>
                    <a:p>
                      <a:pPr algn="ctr"/>
                      <a:r>
                        <a:rPr lang="en-US" sz="1400" dirty="0">
                          <a:solidFill>
                            <a:schemeClr val="tx1"/>
                          </a:solidFill>
                        </a:rPr>
                        <a:t>tivozanib</a:t>
                      </a:r>
                    </a:p>
                    <a:p>
                      <a:pPr algn="ctr"/>
                      <a:r>
                        <a:rPr lang="en-US" sz="1400" dirty="0">
                          <a:solidFill>
                            <a:schemeClr val="tx1"/>
                          </a:solidFill>
                        </a:rPr>
                        <a:t>N=343</a:t>
                      </a: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1" dirty="0" err="1">
                          <a:solidFill>
                            <a:schemeClr val="tx1"/>
                          </a:solidFill>
                          <a:latin typeface="Arial" panose="020B0604020202020204" pitchFamily="34" charset="0"/>
                          <a:cs typeface="Arial" panose="020B0604020202020204" pitchFamily="34" charset="0"/>
                        </a:rPr>
                        <a:t>Cabozantinib</a:t>
                      </a:r>
                      <a:r>
                        <a:rPr lang="en-US" sz="1400" b="1" dirty="0">
                          <a:solidFill>
                            <a:schemeClr val="tx1"/>
                          </a:solidFill>
                          <a:latin typeface="Arial" panose="020B0604020202020204" pitchFamily="34" charset="0"/>
                          <a:cs typeface="Arial" panose="020B0604020202020204" pitchFamily="34" charset="0"/>
                        </a:rPr>
                        <a:t> + </a:t>
                      </a:r>
                      <a:r>
                        <a:rPr lang="en-US" sz="1400" b="1" dirty="0" err="1">
                          <a:solidFill>
                            <a:schemeClr val="tx1"/>
                          </a:solidFill>
                          <a:latin typeface="Arial" panose="020B0604020202020204" pitchFamily="34" charset="0"/>
                          <a:cs typeface="Arial" panose="020B0604020202020204" pitchFamily="34" charset="0"/>
                        </a:rPr>
                        <a:t>Telaglenastat</a:t>
                      </a:r>
                      <a:r>
                        <a:rPr lang="en-US" sz="1400" b="1"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vs </a:t>
                      </a:r>
                      <a:r>
                        <a:rPr lang="en-US" sz="1400" dirty="0" err="1">
                          <a:solidFill>
                            <a:schemeClr val="tx1"/>
                          </a:solidFill>
                          <a:latin typeface="Arial" panose="020B0604020202020204" pitchFamily="34" charset="0"/>
                          <a:cs typeface="Arial" panose="020B0604020202020204" pitchFamily="34" charset="0"/>
                        </a:rPr>
                        <a:t>Cabozantinib</a:t>
                      </a:r>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N=444</a:t>
                      </a:r>
                    </a:p>
                  </a:txBody>
                  <a:tcPr marL="91416" marR="91416" marT="45708" marB="45708" anchor="ctr"/>
                </a:tc>
                <a:extLst>
                  <a:ext uri="{0D108BD9-81ED-4DB2-BD59-A6C34878D82A}">
                    <a16:rowId xmlns:a16="http://schemas.microsoft.com/office/drawing/2014/main" val="10001"/>
                  </a:ext>
                </a:extLst>
              </a:tr>
              <a:tr h="639913">
                <a:tc>
                  <a:txBody>
                    <a:bodyPr/>
                    <a:lstStyle/>
                    <a:p>
                      <a:pPr algn="ctr"/>
                      <a:r>
                        <a:rPr lang="en-US" sz="1400" b="1" dirty="0" err="1">
                          <a:solidFill>
                            <a:schemeClr val="tx1"/>
                          </a:solidFill>
                        </a:rPr>
                        <a:t>mPFS</a:t>
                      </a:r>
                      <a:r>
                        <a:rPr lang="en-US" sz="1400" b="1" dirty="0">
                          <a:solidFill>
                            <a:schemeClr val="tx1"/>
                          </a:solidFill>
                        </a:rPr>
                        <a:t> (months)</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latin typeface="Arial" panose="020B0604020202020204" pitchFamily="34" charset="0"/>
                          <a:cs typeface="Arial" panose="020B0604020202020204" pitchFamily="34" charset="0"/>
                        </a:rPr>
                        <a:t>10.6 vs. 10.8</a:t>
                      </a: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5.7 vs 7.4</a:t>
                      </a: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9.2 vs 9.3</a:t>
                      </a:r>
                    </a:p>
                  </a:txBody>
                  <a:tcPr marL="91416" marR="91416" marT="45708" marB="45708" anchor="ctr"/>
                </a:tc>
                <a:extLst>
                  <a:ext uri="{0D108BD9-81ED-4DB2-BD59-A6C34878D82A}">
                    <a16:rowId xmlns:a16="http://schemas.microsoft.com/office/drawing/2014/main" val="10002"/>
                  </a:ext>
                </a:extLst>
              </a:tr>
              <a:tr h="856140">
                <a:tc>
                  <a:txBody>
                    <a:bodyPr/>
                    <a:lstStyle/>
                    <a:p>
                      <a:pPr algn="ctr"/>
                      <a:r>
                        <a:rPr lang="en-US" sz="1400" b="1" dirty="0">
                          <a:solidFill>
                            <a:schemeClr val="tx1"/>
                          </a:solidFill>
                        </a:rPr>
                        <a:t>HR </a:t>
                      </a:r>
                    </a:p>
                    <a:p>
                      <a:pPr algn="ctr"/>
                      <a:r>
                        <a:rPr lang="en-US" sz="1400" b="1" dirty="0">
                          <a:solidFill>
                            <a:schemeClr val="tx1"/>
                          </a:solidFill>
                        </a:rPr>
                        <a:t>(95%</a:t>
                      </a:r>
                      <a:r>
                        <a:rPr lang="en-US" sz="1400" b="1" baseline="0" dirty="0">
                          <a:solidFill>
                            <a:schemeClr val="tx1"/>
                          </a:solidFill>
                        </a:rPr>
                        <a:t> CI)</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1.03</a:t>
                      </a:r>
                    </a:p>
                    <a:p>
                      <a:pPr algn="ctr"/>
                      <a:r>
                        <a:rPr lang="en-US" sz="1600" dirty="0">
                          <a:solidFill>
                            <a:schemeClr val="tx1"/>
                          </a:solidFill>
                        </a:rPr>
                        <a:t>(0.83-1.28)</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1.10</a:t>
                      </a:r>
                    </a:p>
                    <a:p>
                      <a:pPr algn="ctr"/>
                      <a:r>
                        <a:rPr lang="en-US" sz="1600" dirty="0">
                          <a:solidFill>
                            <a:schemeClr val="tx1"/>
                          </a:solidFill>
                        </a:rPr>
                        <a:t>(0.84-1.43)</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latin typeface="Arial" panose="020B0604020202020204" pitchFamily="34" charset="0"/>
                          <a:cs typeface="Arial" panose="020B0604020202020204" pitchFamily="34" charset="0"/>
                        </a:rPr>
                        <a:t>0.94</a:t>
                      </a:r>
                    </a:p>
                    <a:p>
                      <a:pPr algn="ctr"/>
                      <a:r>
                        <a:rPr lang="en-US" sz="1600" dirty="0">
                          <a:solidFill>
                            <a:schemeClr val="tx1"/>
                          </a:solidFill>
                          <a:latin typeface="Arial" panose="020B0604020202020204" pitchFamily="34" charset="0"/>
                          <a:cs typeface="Arial" panose="020B0604020202020204" pitchFamily="34" charset="0"/>
                        </a:rPr>
                        <a:t>(0.74-1.21)</a:t>
                      </a:r>
                    </a:p>
                  </a:txBody>
                  <a:tcPr marL="91416" marR="91416" marT="45708" marB="45708" anchor="ctr"/>
                </a:tc>
                <a:extLst>
                  <a:ext uri="{0D108BD9-81ED-4DB2-BD59-A6C34878D82A}">
                    <a16:rowId xmlns:a16="http://schemas.microsoft.com/office/drawing/2014/main" val="2278420788"/>
                  </a:ext>
                </a:extLst>
              </a:tr>
              <a:tr h="943068">
                <a:tc>
                  <a:txBody>
                    <a:bodyPr/>
                    <a:lstStyle/>
                    <a:p>
                      <a:pPr algn="ctr"/>
                      <a:r>
                        <a:rPr lang="en-US" sz="1400" b="1" dirty="0">
                          <a:solidFill>
                            <a:schemeClr val="tx1"/>
                          </a:solidFill>
                        </a:rPr>
                        <a:t>ORR</a:t>
                      </a:r>
                      <a:r>
                        <a:rPr lang="en-US" sz="1400" b="1" baseline="0" dirty="0">
                          <a:solidFill>
                            <a:schemeClr val="tx1"/>
                          </a:solidFill>
                        </a:rPr>
                        <a:t> (</a:t>
                      </a:r>
                      <a:r>
                        <a:rPr lang="en-US" sz="1400" b="1" dirty="0">
                          <a:solidFill>
                            <a:schemeClr val="tx1"/>
                          </a:solidFill>
                        </a:rPr>
                        <a:t>%)</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41% vs 40%</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19% vs 20%</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latin typeface="Arial" panose="020B0604020202020204" pitchFamily="34" charset="0"/>
                          <a:cs typeface="Arial" panose="020B0604020202020204" pitchFamily="34" charset="0"/>
                        </a:rPr>
                        <a:t>31%</a:t>
                      </a:r>
                    </a:p>
                  </a:txBody>
                  <a:tcPr marL="91416" marR="91416" marT="45708" marB="45708" anchor="ctr"/>
                </a:tc>
                <a:extLst>
                  <a:ext uri="{0D108BD9-81ED-4DB2-BD59-A6C34878D82A}">
                    <a16:rowId xmlns:a16="http://schemas.microsoft.com/office/drawing/2014/main" val="10003"/>
                  </a:ext>
                </a:extLst>
              </a:tr>
              <a:tr h="814897">
                <a:tc>
                  <a:txBody>
                    <a:bodyPr/>
                    <a:lstStyle/>
                    <a:p>
                      <a:pPr algn="ctr"/>
                      <a:r>
                        <a:rPr lang="en-US" sz="1400" b="1" baseline="0" dirty="0" err="1">
                          <a:solidFill>
                            <a:schemeClr val="tx1"/>
                          </a:solidFill>
                        </a:rPr>
                        <a:t>mOS</a:t>
                      </a:r>
                      <a:r>
                        <a:rPr lang="en-US" sz="1400" b="1" baseline="0" dirty="0">
                          <a:solidFill>
                            <a:schemeClr val="tx1"/>
                          </a:solidFill>
                        </a:rPr>
                        <a:t> HR</a:t>
                      </a:r>
                    </a:p>
                    <a:p>
                      <a:pPr algn="ctr"/>
                      <a:r>
                        <a:rPr lang="en-US" sz="1400" b="1" baseline="0" dirty="0">
                          <a:solidFill>
                            <a:schemeClr val="tx1"/>
                          </a:solidFill>
                        </a:rPr>
                        <a:t>(95% CI)</a:t>
                      </a:r>
                      <a:endParaRPr lang="en-US" sz="1400" b="1" baseline="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0.94 </a:t>
                      </a:r>
                    </a:p>
                    <a:p>
                      <a:pPr algn="ctr"/>
                      <a:r>
                        <a:rPr lang="en-US" sz="1600" dirty="0">
                          <a:solidFill>
                            <a:schemeClr val="tx1"/>
                          </a:solidFill>
                        </a:rPr>
                        <a:t>(0.70-1.27)</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1.00</a:t>
                      </a:r>
                    </a:p>
                    <a:p>
                      <a:pPr algn="ctr"/>
                      <a:r>
                        <a:rPr lang="en-US" sz="1600" dirty="0">
                          <a:solidFill>
                            <a:schemeClr val="tx1"/>
                          </a:solidFill>
                        </a:rPr>
                        <a:t>(0.68-1.46)</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latin typeface="Arial" panose="020B0604020202020204" pitchFamily="34" charset="0"/>
                          <a:cs typeface="Arial" panose="020B0604020202020204" pitchFamily="34" charset="0"/>
                        </a:rPr>
                        <a:t>**</a:t>
                      </a:r>
                    </a:p>
                  </a:txBody>
                  <a:tcPr marL="91416" marR="91416" marT="45708" marB="45708" anchor="ct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9E26EEF2-F1FF-5682-7881-A2015F4B4B1D}"/>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NewLogo_wht.png">
            <a:extLst>
              <a:ext uri="{FF2B5EF4-FFF2-40B4-BE49-F238E27FC236}">
                <a16:creationId xmlns:a16="http://schemas.microsoft.com/office/drawing/2014/main" id="{575A59E8-4A4F-7345-043C-7119C7F00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5E70F07-36BC-B772-0048-2EA06FABF8B5}"/>
              </a:ext>
            </a:extLst>
          </p:cNvPr>
          <p:cNvSpPr txBox="1"/>
          <p:nvPr/>
        </p:nvSpPr>
        <p:spPr>
          <a:xfrm>
            <a:off x="9404057" y="5205492"/>
            <a:ext cx="2787943" cy="8617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Pal SK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ESMO Annual Congress,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Tannir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NM et al, r RJ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Rini BI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2024</a:t>
            </a:r>
          </a:p>
        </p:txBody>
      </p:sp>
      <p:sp>
        <p:nvSpPr>
          <p:cNvPr id="4" name="TextBox 3">
            <a:extLst>
              <a:ext uri="{FF2B5EF4-FFF2-40B4-BE49-F238E27FC236}">
                <a16:creationId xmlns:a16="http://schemas.microsoft.com/office/drawing/2014/main" id="{7842D19A-6D45-FA24-D628-8AFDDAAE013E}"/>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2874426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A577-9460-18E2-3E2B-808B5B15D224}"/>
              </a:ext>
            </a:extLst>
          </p:cNvPr>
          <p:cNvSpPr>
            <a:spLocks noGrp="1"/>
          </p:cNvSpPr>
          <p:nvPr>
            <p:ph type="title"/>
          </p:nvPr>
        </p:nvSpPr>
        <p:spPr>
          <a:xfrm>
            <a:off x="626301" y="365125"/>
            <a:ext cx="11373633" cy="1325563"/>
          </a:xfrm>
        </p:spPr>
        <p:txBody>
          <a:bodyPr/>
          <a:lstStyle/>
          <a:p>
            <a:r>
              <a:rPr lang="en-US" dirty="0"/>
              <a:t>Lessons learned from CONTACT-03 and TiNIVO2</a:t>
            </a:r>
          </a:p>
        </p:txBody>
      </p:sp>
      <p:pic>
        <p:nvPicPr>
          <p:cNvPr id="6" name="Picture 5">
            <a:extLst>
              <a:ext uri="{FF2B5EF4-FFF2-40B4-BE49-F238E27FC236}">
                <a16:creationId xmlns:a16="http://schemas.microsoft.com/office/drawing/2014/main" id="{EBB93C1E-D417-2211-D0BB-E4E2B94B5F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475" b="-2030"/>
          <a:stretch>
            <a:fillRect/>
          </a:stretch>
        </p:blipFill>
        <p:spPr>
          <a:xfrm>
            <a:off x="6735910" y="1933578"/>
            <a:ext cx="5455915" cy="2764873"/>
          </a:xfrm>
          <a:prstGeom prst="rect">
            <a:avLst/>
          </a:prstGeom>
        </p:spPr>
      </p:pic>
      <p:sp>
        <p:nvSpPr>
          <p:cNvPr id="7" name="TextBox 6">
            <a:extLst>
              <a:ext uri="{FF2B5EF4-FFF2-40B4-BE49-F238E27FC236}">
                <a16:creationId xmlns:a16="http://schemas.microsoft.com/office/drawing/2014/main" id="{C59B8F13-48F7-B4F7-6396-E9A0AA3C197B}"/>
              </a:ext>
            </a:extLst>
          </p:cNvPr>
          <p:cNvSpPr txBox="1"/>
          <p:nvPr/>
        </p:nvSpPr>
        <p:spPr>
          <a:xfrm>
            <a:off x="928688" y="4957766"/>
            <a:ext cx="9926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PD-1 or PDL1 inhibition after prior progression on immunotherapy does not improve PFS outcomes </a:t>
            </a:r>
          </a:p>
        </p:txBody>
      </p:sp>
      <p:pic>
        <p:nvPicPr>
          <p:cNvPr id="9" name="Picture 8" descr="A graph of a number of patients&#10;&#10;AI-generated content may be incorrect.">
            <a:extLst>
              <a:ext uri="{FF2B5EF4-FFF2-40B4-BE49-F238E27FC236}">
                <a16:creationId xmlns:a16="http://schemas.microsoft.com/office/drawing/2014/main" id="{CC91E42B-05A8-E39C-2C24-9F7284AAEA6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37209" y="1962154"/>
            <a:ext cx="6110132" cy="2924178"/>
          </a:xfrm>
          <a:prstGeom prst="rect">
            <a:avLst/>
          </a:prstGeom>
        </p:spPr>
      </p:pic>
      <p:sp>
        <p:nvSpPr>
          <p:cNvPr id="10" name="Rectangle 9">
            <a:extLst>
              <a:ext uri="{FF2B5EF4-FFF2-40B4-BE49-F238E27FC236}">
                <a16:creationId xmlns:a16="http://schemas.microsoft.com/office/drawing/2014/main" id="{76502357-AB0B-37DA-6E3A-37B0A4F8A06F}"/>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NewLogo_wht.png">
            <a:extLst>
              <a:ext uri="{FF2B5EF4-FFF2-40B4-BE49-F238E27FC236}">
                <a16:creationId xmlns:a16="http://schemas.microsoft.com/office/drawing/2014/main" id="{DDB4F513-74C6-0253-9ED9-E6DC8BA0BE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E0A50E8-2D5F-0B1F-0040-6D991DD300BF}"/>
              </a:ext>
            </a:extLst>
          </p:cNvPr>
          <p:cNvSpPr txBox="1"/>
          <p:nvPr/>
        </p:nvSpPr>
        <p:spPr>
          <a:xfrm>
            <a:off x="1483327" y="1549892"/>
            <a:ext cx="439555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CONTACT-02</a:t>
            </a:r>
          </a:p>
        </p:txBody>
      </p:sp>
      <p:sp>
        <p:nvSpPr>
          <p:cNvPr id="13" name="TextBox 12">
            <a:extLst>
              <a:ext uri="{FF2B5EF4-FFF2-40B4-BE49-F238E27FC236}">
                <a16:creationId xmlns:a16="http://schemas.microsoft.com/office/drawing/2014/main" id="{EBE1CBC9-608D-D6BA-8FF2-3699E0FBCC19}"/>
              </a:ext>
            </a:extLst>
          </p:cNvPr>
          <p:cNvSpPr txBox="1"/>
          <p:nvPr/>
        </p:nvSpPr>
        <p:spPr>
          <a:xfrm>
            <a:off x="7912327" y="1549892"/>
            <a:ext cx="11733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TiNIVO-2</a:t>
            </a:r>
          </a:p>
        </p:txBody>
      </p:sp>
      <p:sp>
        <p:nvSpPr>
          <p:cNvPr id="3" name="TextBox 2">
            <a:extLst>
              <a:ext uri="{FF2B5EF4-FFF2-40B4-BE49-F238E27FC236}">
                <a16:creationId xmlns:a16="http://schemas.microsoft.com/office/drawing/2014/main" id="{BD4839F3-13CC-FE6D-6C39-AA370070125C}"/>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
        <p:nvSpPr>
          <p:cNvPr id="4" name="Rectangle 3">
            <a:extLst>
              <a:ext uri="{FF2B5EF4-FFF2-40B4-BE49-F238E27FC236}">
                <a16:creationId xmlns:a16="http://schemas.microsoft.com/office/drawing/2014/main" id="{BEEA719F-83E4-0D8F-A7AB-D849A52FD616}"/>
              </a:ext>
            </a:extLst>
          </p:cNvPr>
          <p:cNvSpPr/>
          <p:nvPr/>
        </p:nvSpPr>
        <p:spPr>
          <a:xfrm>
            <a:off x="6577070" y="4439798"/>
            <a:ext cx="539826" cy="258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3BF94E1-DF0B-0DBF-78CB-37D5E376A7BD}"/>
              </a:ext>
            </a:extLst>
          </p:cNvPr>
          <p:cNvSpPr txBox="1"/>
          <p:nvPr/>
        </p:nvSpPr>
        <p:spPr>
          <a:xfrm>
            <a:off x="15734" y="4587782"/>
            <a:ext cx="604333" cy="130268"/>
          </a:xfrm>
          <a:prstGeom prst="rect">
            <a:avLst/>
          </a:prstGeom>
          <a:solidFill>
            <a:schemeClr val="bg1"/>
          </a:solid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ptos" panose="02110004020202020204"/>
                <a:ea typeface="+mn-ea"/>
                <a:cs typeface="+mn-cs"/>
              </a:rPr>
              <a:t>Atezolizumab</a:t>
            </a:r>
          </a:p>
        </p:txBody>
      </p:sp>
    </p:spTree>
    <p:extLst>
      <p:ext uri="{BB962C8B-B14F-4D97-AF65-F5344CB8AC3E}">
        <p14:creationId xmlns:p14="http://schemas.microsoft.com/office/powerpoint/2010/main" val="578311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E020-04B6-CAAB-11FC-454E7C94E01E}"/>
              </a:ext>
            </a:extLst>
          </p:cNvPr>
          <p:cNvSpPr>
            <a:spLocks noGrp="1"/>
          </p:cNvSpPr>
          <p:nvPr>
            <p:ph type="title"/>
          </p:nvPr>
        </p:nvSpPr>
        <p:spPr>
          <a:xfrm>
            <a:off x="305093" y="-137748"/>
            <a:ext cx="11581813" cy="1371600"/>
          </a:xfrm>
        </p:spPr>
        <p:txBody>
          <a:bodyPr>
            <a:normAutofit/>
          </a:bodyPr>
          <a:lstStyle/>
          <a:p>
            <a:r>
              <a:rPr lang="en-US" sz="3600" dirty="0"/>
              <a:t>HIF2a inhibitor trials in refractory RCC</a:t>
            </a:r>
          </a:p>
        </p:txBody>
      </p:sp>
      <p:sp>
        <p:nvSpPr>
          <p:cNvPr id="3" name="Slide Number Placeholder 2">
            <a:extLst>
              <a:ext uri="{FF2B5EF4-FFF2-40B4-BE49-F238E27FC236}">
                <a16:creationId xmlns:a16="http://schemas.microsoft.com/office/drawing/2014/main" id="{F523ED37-4C1A-0B1A-4EB7-31BD437187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Content Placeholder 4">
            <a:extLst>
              <a:ext uri="{FF2B5EF4-FFF2-40B4-BE49-F238E27FC236}">
                <a16:creationId xmlns:a16="http://schemas.microsoft.com/office/drawing/2014/main" id="{9FB2D4EA-9985-83F5-7FC1-E0FEA02559BC}"/>
              </a:ext>
            </a:extLst>
          </p:cNvPr>
          <p:cNvGraphicFramePr>
            <a:graphicFrameLocks/>
          </p:cNvGraphicFramePr>
          <p:nvPr/>
        </p:nvGraphicFramePr>
        <p:xfrm>
          <a:off x="93032" y="940874"/>
          <a:ext cx="9718798" cy="5222983"/>
        </p:xfrm>
        <a:graphic>
          <a:graphicData uri="http://schemas.openxmlformats.org/drawingml/2006/table">
            <a:tbl>
              <a:tblPr firstRow="1" bandRow="1">
                <a:tableStyleId>{B301B821-A1FF-4177-AEE7-76D212191A09}</a:tableStyleId>
              </a:tblPr>
              <a:tblGrid>
                <a:gridCol w="1083352">
                  <a:extLst>
                    <a:ext uri="{9D8B030D-6E8A-4147-A177-3AD203B41FA5}">
                      <a16:colId xmlns:a16="http://schemas.microsoft.com/office/drawing/2014/main" val="4029213140"/>
                    </a:ext>
                  </a:extLst>
                </a:gridCol>
                <a:gridCol w="1409404">
                  <a:extLst>
                    <a:ext uri="{9D8B030D-6E8A-4147-A177-3AD203B41FA5}">
                      <a16:colId xmlns:a16="http://schemas.microsoft.com/office/drawing/2014/main" val="4294045259"/>
                    </a:ext>
                  </a:extLst>
                </a:gridCol>
                <a:gridCol w="1142272">
                  <a:extLst>
                    <a:ext uri="{9D8B030D-6E8A-4147-A177-3AD203B41FA5}">
                      <a16:colId xmlns:a16="http://schemas.microsoft.com/office/drawing/2014/main" val="596332478"/>
                    </a:ext>
                  </a:extLst>
                </a:gridCol>
                <a:gridCol w="1149229">
                  <a:extLst>
                    <a:ext uri="{9D8B030D-6E8A-4147-A177-3AD203B41FA5}">
                      <a16:colId xmlns:a16="http://schemas.microsoft.com/office/drawing/2014/main" val="1881711666"/>
                    </a:ext>
                  </a:extLst>
                </a:gridCol>
                <a:gridCol w="1243370">
                  <a:extLst>
                    <a:ext uri="{9D8B030D-6E8A-4147-A177-3AD203B41FA5}">
                      <a16:colId xmlns:a16="http://schemas.microsoft.com/office/drawing/2014/main" val="3215912512"/>
                    </a:ext>
                  </a:extLst>
                </a:gridCol>
                <a:gridCol w="1223901">
                  <a:extLst>
                    <a:ext uri="{9D8B030D-6E8A-4147-A177-3AD203B41FA5}">
                      <a16:colId xmlns:a16="http://schemas.microsoft.com/office/drawing/2014/main" val="2055378672"/>
                    </a:ext>
                  </a:extLst>
                </a:gridCol>
                <a:gridCol w="1233635">
                  <a:extLst>
                    <a:ext uri="{9D8B030D-6E8A-4147-A177-3AD203B41FA5}">
                      <a16:colId xmlns:a16="http://schemas.microsoft.com/office/drawing/2014/main" val="838006955"/>
                    </a:ext>
                  </a:extLst>
                </a:gridCol>
                <a:gridCol w="1233635">
                  <a:extLst>
                    <a:ext uri="{9D8B030D-6E8A-4147-A177-3AD203B41FA5}">
                      <a16:colId xmlns:a16="http://schemas.microsoft.com/office/drawing/2014/main" val="4200516704"/>
                    </a:ext>
                  </a:extLst>
                </a:gridCol>
              </a:tblGrid>
              <a:tr h="505945">
                <a:tc>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marL="91416" marR="91416" marT="45708" marB="45708"/>
                </a:tc>
                <a:tc>
                  <a:txBody>
                    <a:bodyPr/>
                    <a:lstStyle/>
                    <a:p>
                      <a:pPr algn="ctr"/>
                      <a:r>
                        <a:rPr lang="en-US" sz="1400" baseline="0" dirty="0">
                          <a:solidFill>
                            <a:schemeClr val="bg1"/>
                          </a:solidFill>
                        </a:rPr>
                        <a:t>LITESPARK 005</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a:solidFill>
                            <a:schemeClr val="bg1"/>
                          </a:solidFill>
                        </a:rPr>
                        <a:t>ARC-20</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a:solidFill>
                            <a:schemeClr val="bg1"/>
                          </a:solidFill>
                        </a:rPr>
                        <a:t>ARC-20</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a:solidFill>
                            <a:schemeClr val="bg1"/>
                          </a:solidFill>
                        </a:rPr>
                        <a:t>ARC-20</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a:solidFill>
                            <a:schemeClr val="bg1"/>
                          </a:solidFill>
                        </a:rPr>
                        <a:t>LITESPARK 003</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err="1">
                          <a:solidFill>
                            <a:schemeClr val="bg1"/>
                          </a:solidFill>
                        </a:rPr>
                        <a:t>Keymaker</a:t>
                      </a:r>
                      <a:r>
                        <a:rPr lang="en-US" sz="1400" baseline="0" dirty="0">
                          <a:solidFill>
                            <a:schemeClr val="bg1"/>
                          </a:solidFill>
                        </a:rPr>
                        <a:t> U03</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aseline="0" dirty="0">
                          <a:solidFill>
                            <a:schemeClr val="bg1"/>
                          </a:solidFill>
                        </a:rPr>
                        <a:t>ARC-20</a:t>
                      </a:r>
                      <a:endParaRPr lang="en-US" sz="1400" baseline="0" dirty="0">
                        <a:solidFill>
                          <a:schemeClr val="bg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0"/>
                  </a:ext>
                </a:extLst>
              </a:tr>
              <a:tr h="1547646">
                <a:tc>
                  <a:txBody>
                    <a:bodyPr/>
                    <a:lstStyle/>
                    <a:p>
                      <a:pPr algn="ctr"/>
                      <a:r>
                        <a:rPr lang="en-US" sz="1400" b="1" dirty="0">
                          <a:solidFill>
                            <a:schemeClr val="tx1"/>
                          </a:solidFill>
                        </a:rPr>
                        <a:t>Treatment</a:t>
                      </a:r>
                    </a:p>
                    <a:p>
                      <a:pPr algn="ctr"/>
                      <a:r>
                        <a:rPr lang="en-US" sz="1400" b="1" dirty="0">
                          <a:solidFill>
                            <a:schemeClr val="tx1"/>
                          </a:solidFill>
                        </a:rPr>
                        <a:t>Sample size</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err="1">
                          <a:solidFill>
                            <a:schemeClr val="tx1"/>
                          </a:solidFill>
                        </a:rPr>
                        <a:t>Belzutifan</a:t>
                      </a:r>
                      <a:r>
                        <a:rPr lang="en-US" sz="1400" b="1" dirty="0">
                          <a:solidFill>
                            <a:schemeClr val="tx1"/>
                          </a:solidFill>
                        </a:rPr>
                        <a:t> </a:t>
                      </a:r>
                    </a:p>
                    <a:p>
                      <a:pPr algn="ctr"/>
                      <a:r>
                        <a:rPr lang="en-US" sz="1400" b="0" dirty="0">
                          <a:solidFill>
                            <a:schemeClr val="tx1"/>
                          </a:solidFill>
                        </a:rPr>
                        <a:t>vs </a:t>
                      </a:r>
                    </a:p>
                    <a:p>
                      <a:pPr algn="ctr"/>
                      <a:r>
                        <a:rPr lang="en-US" sz="1400" b="0" dirty="0" err="1">
                          <a:solidFill>
                            <a:schemeClr val="tx1"/>
                          </a:solidFill>
                        </a:rPr>
                        <a:t>Everolimus</a:t>
                      </a:r>
                      <a:endParaRPr lang="en-US" sz="1400" b="0" dirty="0">
                        <a:solidFill>
                          <a:schemeClr val="tx1"/>
                        </a:solidFill>
                      </a:endParaRPr>
                    </a:p>
                    <a:p>
                      <a:pPr algn="ctr"/>
                      <a:r>
                        <a:rPr lang="en-US" sz="1400" b="0" dirty="0">
                          <a:solidFill>
                            <a:schemeClr val="tx1"/>
                          </a:solidFill>
                        </a:rPr>
                        <a:t>N=746</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a:solidFill>
                            <a:schemeClr val="tx1"/>
                          </a:solidFill>
                        </a:rPr>
                        <a:t>Casdatifan</a:t>
                      </a:r>
                    </a:p>
                    <a:p>
                      <a:pPr algn="ctr"/>
                      <a:r>
                        <a:rPr lang="en-US" sz="1400" b="0" dirty="0">
                          <a:solidFill>
                            <a:schemeClr val="tx1"/>
                          </a:solidFill>
                        </a:rPr>
                        <a:t>50mg BID</a:t>
                      </a:r>
                    </a:p>
                    <a:p>
                      <a:pPr algn="ctr"/>
                      <a:r>
                        <a:rPr lang="en-US" sz="1400" b="0" dirty="0">
                          <a:solidFill>
                            <a:schemeClr val="tx1"/>
                          </a:solidFill>
                        </a:rPr>
                        <a:t>N=32</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a:solidFill>
                            <a:schemeClr val="tx1"/>
                          </a:solidFill>
                        </a:rPr>
                        <a:t>Casdatifan </a:t>
                      </a:r>
                    </a:p>
                    <a:p>
                      <a:pPr algn="ctr"/>
                      <a:r>
                        <a:rPr lang="en-US" sz="1400" b="0" dirty="0">
                          <a:solidFill>
                            <a:schemeClr val="tx1"/>
                          </a:solidFill>
                        </a:rPr>
                        <a:t>50mg daily</a:t>
                      </a:r>
                    </a:p>
                    <a:p>
                      <a:pPr algn="ctr"/>
                      <a:r>
                        <a:rPr lang="en-US" sz="1400" b="0" dirty="0">
                          <a:solidFill>
                            <a:schemeClr val="tx1"/>
                          </a:solidFill>
                        </a:rPr>
                        <a:t>N=28</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a:solidFill>
                            <a:schemeClr val="tx1"/>
                          </a:solidFill>
                        </a:rPr>
                        <a:t>Casdatifan 100mg daily</a:t>
                      </a:r>
                    </a:p>
                    <a:p>
                      <a:pPr algn="ctr"/>
                      <a:r>
                        <a:rPr lang="en-US" sz="1400" b="0" dirty="0">
                          <a:solidFill>
                            <a:schemeClr val="tx1"/>
                          </a:solidFill>
                        </a:rPr>
                        <a:t>N=27</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err="1">
                          <a:solidFill>
                            <a:schemeClr val="tx1"/>
                          </a:solidFill>
                        </a:rPr>
                        <a:t>Belzutifan</a:t>
                      </a:r>
                      <a:r>
                        <a:rPr lang="en-US" sz="1400" b="0" dirty="0">
                          <a:solidFill>
                            <a:schemeClr val="tx1"/>
                          </a:solidFill>
                        </a:rPr>
                        <a:t> 120mg daily + </a:t>
                      </a:r>
                    </a:p>
                    <a:p>
                      <a:pPr algn="ctr"/>
                      <a:r>
                        <a:rPr lang="en-US" sz="1400" b="0" dirty="0" err="1">
                          <a:solidFill>
                            <a:schemeClr val="tx1"/>
                          </a:solidFill>
                        </a:rPr>
                        <a:t>Cabozantinib</a:t>
                      </a:r>
                      <a:r>
                        <a:rPr lang="en-US" sz="1400" b="0" dirty="0">
                          <a:solidFill>
                            <a:schemeClr val="tx1"/>
                          </a:solidFill>
                        </a:rPr>
                        <a:t> </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err="1">
                          <a:solidFill>
                            <a:schemeClr val="tx1"/>
                          </a:solidFill>
                        </a:rPr>
                        <a:t>Belzutifan</a:t>
                      </a:r>
                      <a:r>
                        <a:rPr lang="en-US" sz="1400" b="0" dirty="0">
                          <a:solidFill>
                            <a:schemeClr val="tx1"/>
                          </a:solidFill>
                        </a:rPr>
                        <a:t> 120mg daily + Lenvatinib 20mg daily</a:t>
                      </a:r>
                    </a:p>
                    <a:p>
                      <a:pPr algn="ctr"/>
                      <a:r>
                        <a:rPr lang="en-US" sz="1400" b="0" dirty="0">
                          <a:solidFill>
                            <a:schemeClr val="tx1"/>
                          </a:solidFill>
                        </a:rPr>
                        <a:t>N=63</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400" b="0" dirty="0">
                          <a:solidFill>
                            <a:schemeClr val="tx1"/>
                          </a:solidFill>
                        </a:rPr>
                        <a:t>Casdatifan 100mg daily+ </a:t>
                      </a:r>
                      <a:r>
                        <a:rPr lang="en-US" sz="1400" b="0" dirty="0" err="1">
                          <a:solidFill>
                            <a:schemeClr val="tx1"/>
                          </a:solidFill>
                        </a:rPr>
                        <a:t>Cabozantinib</a:t>
                      </a:r>
                      <a:r>
                        <a:rPr lang="en-US" sz="1400" b="0" dirty="0">
                          <a:solidFill>
                            <a:schemeClr val="tx1"/>
                          </a:solidFill>
                        </a:rPr>
                        <a:t> 60mg daily</a:t>
                      </a:r>
                    </a:p>
                    <a:p>
                      <a:pPr algn="ctr"/>
                      <a:r>
                        <a:rPr lang="en-US" sz="1400" b="0" dirty="0">
                          <a:solidFill>
                            <a:schemeClr val="tx1"/>
                          </a:solidFill>
                        </a:rPr>
                        <a:t>N=24</a:t>
                      </a:r>
                      <a:endParaRPr lang="en-US" sz="14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1"/>
                  </a:ext>
                </a:extLst>
              </a:tr>
              <a:tr h="536501">
                <a:tc>
                  <a:txBody>
                    <a:bodyPr/>
                    <a:lstStyle/>
                    <a:p>
                      <a:pPr algn="ctr"/>
                      <a:r>
                        <a:rPr lang="en-US" sz="1400" b="1" dirty="0">
                          <a:solidFill>
                            <a:schemeClr val="tx1"/>
                          </a:solidFill>
                        </a:rPr>
                        <a:t>ORR</a:t>
                      </a:r>
                      <a:r>
                        <a:rPr lang="en-US" sz="1400" b="1" baseline="0" dirty="0">
                          <a:solidFill>
                            <a:schemeClr val="tx1"/>
                          </a:solidFill>
                        </a:rPr>
                        <a:t> (</a:t>
                      </a:r>
                      <a:r>
                        <a:rPr lang="en-US" sz="1400" b="1" dirty="0">
                          <a:solidFill>
                            <a:schemeClr val="tx1"/>
                          </a:solidFill>
                        </a:rPr>
                        <a:t>%)</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23%</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25%</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29%</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33%</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31%</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46.9%</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45.8%</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2742242378"/>
                  </a:ext>
                </a:extLst>
              </a:tr>
              <a:tr h="536501">
                <a:tc>
                  <a:txBody>
                    <a:bodyPr/>
                    <a:lstStyle/>
                    <a:p>
                      <a:pPr algn="ctr"/>
                      <a:r>
                        <a:rPr lang="en-US" sz="1400" b="1" dirty="0" err="1">
                          <a:solidFill>
                            <a:schemeClr val="tx1"/>
                          </a:solidFill>
                        </a:rPr>
                        <a:t>mPFS</a:t>
                      </a:r>
                      <a:r>
                        <a:rPr lang="en-US" sz="1400" b="1" dirty="0">
                          <a:solidFill>
                            <a:schemeClr val="tx1"/>
                          </a:solidFill>
                        </a:rPr>
                        <a:t> (months)</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5.6</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NR</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NR</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NR</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13.8</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12.5</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NR</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2"/>
                  </a:ext>
                </a:extLst>
              </a:tr>
              <a:tr h="717785">
                <a:tc>
                  <a:txBody>
                    <a:bodyPr/>
                    <a:lstStyle/>
                    <a:p>
                      <a:pPr algn="ctr"/>
                      <a:r>
                        <a:rPr lang="en-US" sz="1400" b="1" dirty="0">
                          <a:solidFill>
                            <a:schemeClr val="tx1"/>
                          </a:solidFill>
                        </a:rPr>
                        <a:t>HR </a:t>
                      </a:r>
                    </a:p>
                    <a:p>
                      <a:pPr algn="ctr"/>
                      <a:r>
                        <a:rPr lang="en-US" sz="1400" b="1" dirty="0">
                          <a:solidFill>
                            <a:schemeClr val="tx1"/>
                          </a:solidFill>
                        </a:rPr>
                        <a:t>(95%</a:t>
                      </a:r>
                      <a:r>
                        <a:rPr lang="en-US" sz="1400" b="1" baseline="0" dirty="0">
                          <a:solidFill>
                            <a:schemeClr val="tx1"/>
                          </a:solidFill>
                        </a:rPr>
                        <a:t> CI)</a:t>
                      </a:r>
                      <a:endParaRPr lang="en-US" sz="1400" b="1"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0.74</a:t>
                      </a:r>
                    </a:p>
                    <a:p>
                      <a:pPr algn="ctr"/>
                      <a:r>
                        <a:rPr lang="en-US" sz="1600" dirty="0">
                          <a:solidFill>
                            <a:schemeClr val="tx1"/>
                          </a:solidFill>
                        </a:rPr>
                        <a:t>(0.63-0.88)</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dirty="0">
                          <a:solidFill>
                            <a:schemeClr val="tx1"/>
                          </a:solidFill>
                        </a:rPr>
                        <a:t>n/a</a:t>
                      </a:r>
                      <a:endParaRPr lang="en-US" sz="160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2278420788"/>
                  </a:ext>
                </a:extLst>
              </a:tr>
              <a:tr h="683207">
                <a:tc>
                  <a:txBody>
                    <a:bodyPr/>
                    <a:lstStyle/>
                    <a:p>
                      <a:pPr algn="ctr"/>
                      <a:r>
                        <a:rPr lang="en-US" sz="1400" b="1" baseline="0" dirty="0" err="1">
                          <a:solidFill>
                            <a:schemeClr val="tx1"/>
                          </a:solidFill>
                        </a:rPr>
                        <a:t>mOS</a:t>
                      </a:r>
                      <a:r>
                        <a:rPr lang="en-US" sz="1400" b="1" baseline="0" dirty="0">
                          <a:solidFill>
                            <a:schemeClr val="tx1"/>
                          </a:solidFill>
                        </a:rPr>
                        <a:t> &amp; HR</a:t>
                      </a:r>
                    </a:p>
                    <a:p>
                      <a:pPr algn="ctr"/>
                      <a:r>
                        <a:rPr lang="en-US" sz="1400" b="1" baseline="0" dirty="0">
                          <a:solidFill>
                            <a:schemeClr val="tx1"/>
                          </a:solidFill>
                        </a:rPr>
                        <a:t>(95% CI)</a:t>
                      </a:r>
                      <a:endParaRPr lang="en-US" sz="1400" b="1" baseline="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0.88 </a:t>
                      </a:r>
                    </a:p>
                    <a:p>
                      <a:pPr algn="ctr"/>
                      <a:r>
                        <a:rPr lang="en-US" sz="1600" b="0" dirty="0">
                          <a:solidFill>
                            <a:schemeClr val="tx1"/>
                          </a:solidFill>
                        </a:rPr>
                        <a:t>(0.73-1.07)</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26.7 (n/a)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n/a</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10005"/>
                  </a:ext>
                </a:extLst>
              </a:tr>
              <a:tr h="683207">
                <a:tc>
                  <a:txBody>
                    <a:bodyPr/>
                    <a:lstStyle/>
                    <a:p>
                      <a:pPr algn="ctr"/>
                      <a:r>
                        <a:rPr lang="en-US" sz="1400" b="1" baseline="0" dirty="0">
                          <a:solidFill>
                            <a:schemeClr val="tx1"/>
                          </a:solidFill>
                        </a:rPr>
                        <a:t>Grade 3/4 anemia</a:t>
                      </a:r>
                      <a:endParaRPr lang="en-US" sz="1400" b="1" baseline="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32.5%</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42%</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32%</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17%</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15%</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~20%</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tc>
                  <a:txBody>
                    <a:bodyPr/>
                    <a:lstStyle/>
                    <a:p>
                      <a:pPr algn="ctr"/>
                      <a:r>
                        <a:rPr lang="en-US" sz="1600" b="0" dirty="0">
                          <a:solidFill>
                            <a:schemeClr val="tx1"/>
                          </a:solidFill>
                        </a:rPr>
                        <a:t>24%</a:t>
                      </a:r>
                      <a:endParaRPr lang="en-US" sz="1600" b="0" dirty="0">
                        <a:solidFill>
                          <a:schemeClr val="tx1"/>
                        </a:solidFill>
                        <a:latin typeface="Arial" panose="020B0604020202020204" pitchFamily="34" charset="0"/>
                        <a:cs typeface="Arial" panose="020B0604020202020204" pitchFamily="34" charset="0"/>
                      </a:endParaRPr>
                    </a:p>
                  </a:txBody>
                  <a:tcPr marL="91416" marR="91416" marT="45708" marB="45708" anchor="ctr"/>
                </a:tc>
                <a:extLst>
                  <a:ext uri="{0D108BD9-81ED-4DB2-BD59-A6C34878D82A}">
                    <a16:rowId xmlns:a16="http://schemas.microsoft.com/office/drawing/2014/main" val="3365124037"/>
                  </a:ext>
                </a:extLst>
              </a:tr>
            </a:tbl>
          </a:graphicData>
        </a:graphic>
      </p:graphicFrame>
      <p:sp>
        <p:nvSpPr>
          <p:cNvPr id="14" name="TextBox 13">
            <a:extLst>
              <a:ext uri="{FF2B5EF4-FFF2-40B4-BE49-F238E27FC236}">
                <a16:creationId xmlns:a16="http://schemas.microsoft.com/office/drawing/2014/main" id="{E12C793E-5810-9AB3-46DA-76FC3063F0AF}"/>
              </a:ext>
            </a:extLst>
          </p:cNvPr>
          <p:cNvSpPr txBox="1"/>
          <p:nvPr/>
        </p:nvSpPr>
        <p:spPr>
          <a:xfrm>
            <a:off x="9784039" y="5212948"/>
            <a:ext cx="2316724" cy="93871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t>
            </a: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mn-cs"/>
              </a:rPr>
              <a:t>NEJM</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ESMO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Albiges</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L et al, GU ASCO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GU ASCO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Choueiri TK et al, ASCO 2025</a:t>
            </a:r>
          </a:p>
        </p:txBody>
      </p:sp>
      <p:sp>
        <p:nvSpPr>
          <p:cNvPr id="17" name="TextBox 16">
            <a:extLst>
              <a:ext uri="{FF2B5EF4-FFF2-40B4-BE49-F238E27FC236}">
                <a16:creationId xmlns:a16="http://schemas.microsoft.com/office/drawing/2014/main" id="{5766041C-6F4B-4917-78D3-6D0D57CFE179}"/>
              </a:ext>
            </a:extLst>
          </p:cNvPr>
          <p:cNvSpPr txBox="1"/>
          <p:nvPr/>
        </p:nvSpPr>
        <p:spPr>
          <a:xfrm>
            <a:off x="9811831" y="652741"/>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ptos" panose="02110004020202020204"/>
                <a:ea typeface="+mn-ea"/>
                <a:cs typeface="+mn-cs"/>
              </a:rPr>
              <a:t>Abstract 438</a:t>
            </a:r>
          </a:p>
        </p:txBody>
      </p:sp>
      <p:sp>
        <p:nvSpPr>
          <p:cNvPr id="9" name="Rectangle 8">
            <a:extLst>
              <a:ext uri="{FF2B5EF4-FFF2-40B4-BE49-F238E27FC236}">
                <a16:creationId xmlns:a16="http://schemas.microsoft.com/office/drawing/2014/main" id="{84748B71-CA2B-A24B-5CC0-C7FAF24D8B84}"/>
              </a:ext>
            </a:extLst>
          </p:cNvPr>
          <p:cNvSpPr/>
          <p:nvPr/>
        </p:nvSpPr>
        <p:spPr>
          <a:xfrm>
            <a:off x="25052" y="2968668"/>
            <a:ext cx="9786778" cy="60125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23DFD59-8C67-11B4-A361-BAFA5BF3ED17}"/>
              </a:ext>
            </a:extLst>
          </p:cNvPr>
          <p:cNvSpPr/>
          <p:nvPr/>
        </p:nvSpPr>
        <p:spPr>
          <a:xfrm>
            <a:off x="25052" y="5550417"/>
            <a:ext cx="9786778" cy="60125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043FE3B5-6ED5-A923-A7C4-A5E7AF86E663}"/>
              </a:ext>
            </a:extLst>
          </p:cNvPr>
          <p:cNvSpPr txBox="1"/>
          <p:nvPr/>
        </p:nvSpPr>
        <p:spPr>
          <a:xfrm>
            <a:off x="9836605" y="910687"/>
            <a:ext cx="23221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ASCO Abstract 4506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 ARC-20</a:t>
            </a:r>
          </a:p>
        </p:txBody>
      </p:sp>
      <p:sp>
        <p:nvSpPr>
          <p:cNvPr id="4" name="Rectangle 3">
            <a:extLst>
              <a:ext uri="{FF2B5EF4-FFF2-40B4-BE49-F238E27FC236}">
                <a16:creationId xmlns:a16="http://schemas.microsoft.com/office/drawing/2014/main" id="{1BB7AAEE-5354-1063-9633-1A07C2E4A298}"/>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NewLogo_wht.png">
            <a:extLst>
              <a:ext uri="{FF2B5EF4-FFF2-40B4-BE49-F238E27FC236}">
                <a16:creationId xmlns:a16="http://schemas.microsoft.com/office/drawing/2014/main" id="{527F7251-3A55-1246-52B6-DF05CF75AE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73F63C-559A-B835-E21C-70B4720ACC1E}"/>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65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70DA-AF56-0A96-29F3-D02D0B72382F}"/>
              </a:ext>
            </a:extLst>
          </p:cNvPr>
          <p:cNvSpPr>
            <a:spLocks noGrp="1"/>
          </p:cNvSpPr>
          <p:nvPr>
            <p:ph type="title"/>
          </p:nvPr>
        </p:nvSpPr>
        <p:spPr>
          <a:xfrm>
            <a:off x="650636" y="307790"/>
            <a:ext cx="9998921" cy="587375"/>
          </a:xfrm>
        </p:spPr>
        <p:txBody>
          <a:bodyPr>
            <a:normAutofit fontScale="90000"/>
          </a:bodyPr>
          <a:lstStyle/>
          <a:p>
            <a:r>
              <a:rPr lang="en-US" sz="3000" dirty="0">
                <a:latin typeface="Calibri" panose="020F0502020204030204" pitchFamily="34" charset="0"/>
                <a:cs typeface="Calibri" panose="020F0502020204030204" pitchFamily="34" charset="0"/>
              </a:rPr>
              <a:t>Challenge for future of refractory RCC: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Tackle mechanisms of immune checkpoint resistance</a:t>
            </a:r>
          </a:p>
        </p:txBody>
      </p:sp>
      <p:pic>
        <p:nvPicPr>
          <p:cNvPr id="4" name="Picture 3" descr="Chart, sunburst chart&#10;&#10;Description automatically generated">
            <a:extLst>
              <a:ext uri="{FF2B5EF4-FFF2-40B4-BE49-F238E27FC236}">
                <a16:creationId xmlns:a16="http://schemas.microsoft.com/office/drawing/2014/main" id="{6AFEEF5F-924D-37E3-2AFD-5404FE5EC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71" y="1316270"/>
            <a:ext cx="4198969" cy="4225460"/>
          </a:xfrm>
          <a:prstGeom prst="rect">
            <a:avLst/>
          </a:prstGeom>
        </p:spPr>
      </p:pic>
      <p:sp>
        <p:nvSpPr>
          <p:cNvPr id="5" name="TextBox 4">
            <a:extLst>
              <a:ext uri="{FF2B5EF4-FFF2-40B4-BE49-F238E27FC236}">
                <a16:creationId xmlns:a16="http://schemas.microsoft.com/office/drawing/2014/main" id="{6BD2614B-8461-A81E-B71C-4BE92FFC0F67}"/>
              </a:ext>
            </a:extLst>
          </p:cNvPr>
          <p:cNvSpPr txBox="1"/>
          <p:nvPr/>
        </p:nvSpPr>
        <p:spPr>
          <a:xfrm>
            <a:off x="0" y="5844512"/>
            <a:ext cx="29017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Zhu S, Zhang T, et al,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J </a:t>
            </a:r>
            <a:r>
              <a:rPr kumimoji="0" lang="en-US" sz="1000" b="0" i="1" u="none" strike="noStrike" kern="1200" cap="none" spc="0" normalizeH="0" baseline="0" noProof="0" dirty="0" err="1">
                <a:ln>
                  <a:noFill/>
                </a:ln>
                <a:solidFill>
                  <a:prstClr val="black"/>
                </a:solidFill>
                <a:effectLst/>
                <a:uLnTx/>
                <a:uFillTx/>
                <a:latin typeface="Aptos" panose="02110004020202020204"/>
                <a:ea typeface="+mn-ea"/>
                <a:cs typeface="+mn-cs"/>
              </a:rPr>
              <a:t>Hematol</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 Oncol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2021; 14: 15</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Braun D, </a:t>
            </a:r>
            <a:r>
              <a:rPr kumimoji="0" lang="en-US" sz="1000" b="0" i="1" u="none" strike="noStrike" kern="1200" cap="none" spc="0" normalizeH="0" baseline="0" noProof="0" dirty="0">
                <a:ln>
                  <a:noFill/>
                </a:ln>
                <a:solidFill>
                  <a:prstClr val="black"/>
                </a:solidFill>
                <a:effectLst/>
                <a:uLnTx/>
                <a:uFillTx/>
                <a:latin typeface="Aptos" panose="02110004020202020204"/>
                <a:ea typeface="+mn-ea"/>
                <a:cs typeface="+mn-cs"/>
              </a:rPr>
              <a:t>Nat Rev Clin Oncol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2021</a:t>
            </a:r>
          </a:p>
        </p:txBody>
      </p:sp>
      <p:pic>
        <p:nvPicPr>
          <p:cNvPr id="16" name="Picture 15" descr="A picture containing text, diagram, map, cartoon&#10;&#10;Description automatically generated">
            <a:extLst>
              <a:ext uri="{FF2B5EF4-FFF2-40B4-BE49-F238E27FC236}">
                <a16:creationId xmlns:a16="http://schemas.microsoft.com/office/drawing/2014/main" id="{1F58A979-B9B5-2BBA-622B-723E29A8DAE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26726" y="1220041"/>
            <a:ext cx="4816586" cy="4225459"/>
          </a:xfrm>
          <a:prstGeom prst="rect">
            <a:avLst/>
          </a:prstGeom>
        </p:spPr>
      </p:pic>
      <p:sp>
        <p:nvSpPr>
          <p:cNvPr id="6" name="Rectangle 5">
            <a:extLst>
              <a:ext uri="{FF2B5EF4-FFF2-40B4-BE49-F238E27FC236}">
                <a16:creationId xmlns:a16="http://schemas.microsoft.com/office/drawing/2014/main" id="{468543A3-89A1-82FD-9D8F-375E55C502C9}"/>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12" descr="NewLogo_wht.png">
            <a:extLst>
              <a:ext uri="{FF2B5EF4-FFF2-40B4-BE49-F238E27FC236}">
                <a16:creationId xmlns:a16="http://schemas.microsoft.com/office/drawing/2014/main" id="{76AC1F00-E499-C6D3-1F93-89A347C1D2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17B79A6-5B18-A654-6E21-340B115EF6F6}"/>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
        <p:nvSpPr>
          <p:cNvPr id="8" name="TextBox 7">
            <a:extLst>
              <a:ext uri="{FF2B5EF4-FFF2-40B4-BE49-F238E27FC236}">
                <a16:creationId xmlns:a16="http://schemas.microsoft.com/office/drawing/2014/main" id="{6A89A79A-FD3C-F4B9-EEFA-1AA2AF61423A}"/>
              </a:ext>
            </a:extLst>
          </p:cNvPr>
          <p:cNvSpPr txBox="1"/>
          <p:nvPr/>
        </p:nvSpPr>
        <p:spPr>
          <a:xfrm>
            <a:off x="5291677" y="2517775"/>
            <a:ext cx="242348" cy="63548"/>
          </a:xfrm>
          <a:prstGeom prst="rect">
            <a:avLst/>
          </a:prstGeom>
          <a:solidFill>
            <a:srgbClr val="78933B"/>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ptos" panose="02110004020202020204"/>
                <a:ea typeface="+mn-ea"/>
                <a:cs typeface="+mn-cs"/>
              </a:rPr>
              <a:t>therapy,</a:t>
            </a:r>
          </a:p>
        </p:txBody>
      </p:sp>
      <p:sp>
        <p:nvSpPr>
          <p:cNvPr id="9" name="TextBox 8">
            <a:extLst>
              <a:ext uri="{FF2B5EF4-FFF2-40B4-BE49-F238E27FC236}">
                <a16:creationId xmlns:a16="http://schemas.microsoft.com/office/drawing/2014/main" id="{33469D59-0035-FBE3-0228-0850F462997B}"/>
              </a:ext>
            </a:extLst>
          </p:cNvPr>
          <p:cNvSpPr txBox="1"/>
          <p:nvPr/>
        </p:nvSpPr>
        <p:spPr>
          <a:xfrm>
            <a:off x="5149850" y="2587673"/>
            <a:ext cx="285750" cy="63548"/>
          </a:xfrm>
          <a:prstGeom prst="rect">
            <a:avLst/>
          </a:prstGeom>
          <a:solidFill>
            <a:srgbClr val="78933B"/>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ptos" panose="02110004020202020204"/>
                <a:ea typeface="+mn-ea"/>
                <a:cs typeface="+mn-cs"/>
              </a:rPr>
              <a:t>Interferon</a:t>
            </a:r>
          </a:p>
        </p:txBody>
      </p:sp>
      <p:sp>
        <p:nvSpPr>
          <p:cNvPr id="10" name="Rectangle 9">
            <a:extLst>
              <a:ext uri="{FF2B5EF4-FFF2-40B4-BE49-F238E27FC236}">
                <a16:creationId xmlns:a16="http://schemas.microsoft.com/office/drawing/2014/main" id="{03F82F6F-4ECA-9EF5-2871-A499434E4532}"/>
              </a:ext>
            </a:extLst>
          </p:cNvPr>
          <p:cNvSpPr/>
          <p:nvPr/>
        </p:nvSpPr>
        <p:spPr>
          <a:xfrm>
            <a:off x="2425700" y="2720975"/>
            <a:ext cx="45719" cy="57150"/>
          </a:xfrm>
          <a:prstGeom prst="rect">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ACF35A2-7D29-7534-54E1-7FBA8D86B994}"/>
              </a:ext>
            </a:extLst>
          </p:cNvPr>
          <p:cNvSpPr/>
          <p:nvPr/>
        </p:nvSpPr>
        <p:spPr>
          <a:xfrm>
            <a:off x="2927350" y="3057525"/>
            <a:ext cx="45719" cy="57150"/>
          </a:xfrm>
          <a:prstGeom prst="rect">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971289B9-733D-C703-944B-7301DD9B79ED}"/>
              </a:ext>
            </a:extLst>
          </p:cNvPr>
          <p:cNvSpPr txBox="1"/>
          <p:nvPr/>
        </p:nvSpPr>
        <p:spPr>
          <a:xfrm>
            <a:off x="2540000" y="2908864"/>
            <a:ext cx="548640" cy="73152"/>
          </a:xfrm>
          <a:prstGeom prst="rect">
            <a:avLst/>
          </a:prstGeom>
          <a:solidFill>
            <a:srgbClr val="16365E"/>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white"/>
                </a:solidFill>
                <a:effectLst/>
                <a:uLnTx/>
                <a:uFillTx/>
                <a:latin typeface="Aptos" panose="02110004020202020204"/>
                <a:ea typeface="+mn-ea"/>
                <a:cs typeface="+mn-cs"/>
              </a:rPr>
              <a:t>immunosuppresive</a:t>
            </a:r>
            <a:endParaRPr kumimoji="0" lang="en-US" sz="5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2739AAC-5F96-AAB8-0517-03FCB911B8E0}"/>
              </a:ext>
            </a:extLst>
          </p:cNvPr>
          <p:cNvSpPr/>
          <p:nvPr/>
        </p:nvSpPr>
        <p:spPr>
          <a:xfrm>
            <a:off x="2600325" y="2982016"/>
            <a:ext cx="45719" cy="57150"/>
          </a:xfrm>
          <a:prstGeom prst="rect">
            <a:avLst/>
          </a:prstGeom>
          <a:solidFill>
            <a:srgbClr val="1636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18445B43-5417-99B3-EFD4-5336E86E0F82}"/>
              </a:ext>
            </a:extLst>
          </p:cNvPr>
          <p:cNvSpPr txBox="1"/>
          <p:nvPr/>
        </p:nvSpPr>
        <p:spPr>
          <a:xfrm>
            <a:off x="3635375" y="4998014"/>
            <a:ext cx="447675" cy="72461"/>
          </a:xfrm>
          <a:prstGeom prst="rect">
            <a:avLst/>
          </a:prstGeom>
          <a:solidFill>
            <a:srgbClr val="604A7B"/>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ptos" panose="02110004020202020204"/>
                <a:ea typeface="+mn-ea"/>
                <a:cs typeface="+mn-cs"/>
              </a:rPr>
              <a:t>CAR T, Adoptive</a:t>
            </a:r>
          </a:p>
        </p:txBody>
      </p:sp>
    </p:spTree>
    <p:extLst>
      <p:ext uri="{BB962C8B-B14F-4D97-AF65-F5344CB8AC3E}">
        <p14:creationId xmlns:p14="http://schemas.microsoft.com/office/powerpoint/2010/main" val="151191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79A6-3384-24C9-662B-AD02EC5F93C8}"/>
              </a:ext>
            </a:extLst>
          </p:cNvPr>
          <p:cNvSpPr>
            <a:spLocks noGrp="1"/>
          </p:cNvSpPr>
          <p:nvPr>
            <p:ph type="title"/>
          </p:nvPr>
        </p:nvSpPr>
        <p:spPr>
          <a:xfrm>
            <a:off x="531788" y="75766"/>
            <a:ext cx="10515600" cy="1325563"/>
          </a:xfrm>
        </p:spPr>
        <p:txBody>
          <a:bodyPr/>
          <a:lstStyle/>
          <a:p>
            <a:r>
              <a:rPr lang="en-US" dirty="0"/>
              <a:t>Ultimately our patients win</a:t>
            </a:r>
          </a:p>
        </p:txBody>
      </p:sp>
      <p:sp>
        <p:nvSpPr>
          <p:cNvPr id="4" name="TextBox 3">
            <a:extLst>
              <a:ext uri="{FF2B5EF4-FFF2-40B4-BE49-F238E27FC236}">
                <a16:creationId xmlns:a16="http://schemas.microsoft.com/office/drawing/2014/main" id="{ED78CA5E-5376-F1A3-92A7-852498450E10}"/>
              </a:ext>
            </a:extLst>
          </p:cNvPr>
          <p:cNvSpPr txBox="1"/>
          <p:nvPr/>
        </p:nvSpPr>
        <p:spPr>
          <a:xfrm>
            <a:off x="6546416" y="3936353"/>
            <a:ext cx="564558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Sequencing life-extending treatments in RCC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Challenge everyone to continue rational drug discovery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for him and many others like him in our clinics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E792113-097D-C8AB-BA50-B17118B3D2E8}"/>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12" descr="NewLogo_wht.png">
            <a:extLst>
              <a:ext uri="{FF2B5EF4-FFF2-40B4-BE49-F238E27FC236}">
                <a16:creationId xmlns:a16="http://schemas.microsoft.com/office/drawing/2014/main" id="{7183B639-F8A6-8C6B-6CA0-51B78D51C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8E88D76-3416-EDE9-D88C-433CE14AFE3E}"/>
              </a:ext>
            </a:extLst>
          </p:cNvPr>
          <p:cNvSpPr txBox="1"/>
          <p:nvPr/>
        </p:nvSpPr>
        <p:spPr>
          <a:xfrm>
            <a:off x="411403" y="2908191"/>
            <a:ext cx="11530888" cy="667272"/>
          </a:xfrm>
          <a:custGeom>
            <a:avLst/>
            <a:gdLst/>
            <a:ahLst/>
            <a:cxnLst/>
            <a:rect l="l" t="t" r="r" b="b"/>
            <a:pathLst>
              <a:path w="8955641" h="598006">
                <a:moveTo>
                  <a:pt x="8497247" y="0"/>
                </a:moveTo>
                <a:lnTo>
                  <a:pt x="8955641" y="299003"/>
                </a:lnTo>
                <a:lnTo>
                  <a:pt x="8497247" y="598006"/>
                </a:lnTo>
                <a:lnTo>
                  <a:pt x="8497247" y="438969"/>
                </a:lnTo>
                <a:lnTo>
                  <a:pt x="0" y="438969"/>
                </a:lnTo>
                <a:lnTo>
                  <a:pt x="0" y="155530"/>
                </a:lnTo>
                <a:lnTo>
                  <a:pt x="8497247" y="155530"/>
                </a:lnTo>
                <a:close/>
              </a:path>
            </a:pathLst>
          </a:custGeom>
          <a:gradFill>
            <a:gsLst>
              <a:gs pos="66000">
                <a:srgbClr val="1E4774"/>
              </a:gs>
              <a:gs pos="0">
                <a:srgbClr val="8996A9"/>
              </a:gs>
            </a:gsLst>
            <a:lin ang="0" scaled="1"/>
          </a:gradFill>
          <a:ln w="38100" algn="ctr">
            <a:noFill/>
            <a:round/>
            <a:headEnd/>
            <a:tailEnd/>
          </a:ln>
        </p:spPr>
        <p:txBody>
          <a:bodyPr anchor="ctr"/>
          <a:lstStyle>
            <a:defPPr>
              <a:defRPr lang="en-US"/>
            </a:defPPr>
            <a:lvl1pPr algn="ctr">
              <a:defRPr sz="1400" b="1" kern="0">
                <a:solidFill>
                  <a:srgbClr val="FFFFFF"/>
                </a:solidFill>
                <a:latin typeface="Arial" panose="020B0604020202020204" pitchFamily="34" charset="0"/>
                <a:ea typeface="Aria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0343B3A7-8DE0-E4BB-583A-8FE9F4738E2D}"/>
              </a:ext>
            </a:extLst>
          </p:cNvPr>
          <p:cNvSpPr txBox="1">
            <a:spLocks noChangeArrowheads="1"/>
          </p:cNvSpPr>
          <p:nvPr/>
        </p:nvSpPr>
        <p:spPr bwMode="auto">
          <a:xfrm>
            <a:off x="140119" y="2011250"/>
            <a:ext cx="13675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Nephrectomy</a:t>
            </a:r>
          </a:p>
        </p:txBody>
      </p:sp>
      <p:cxnSp>
        <p:nvCxnSpPr>
          <p:cNvPr id="8" name="Straight Connector 7">
            <a:extLst>
              <a:ext uri="{FF2B5EF4-FFF2-40B4-BE49-F238E27FC236}">
                <a16:creationId xmlns:a16="http://schemas.microsoft.com/office/drawing/2014/main" id="{0EF14817-7DF3-71AB-C6BF-9FAFB38920E4}"/>
              </a:ext>
            </a:extLst>
          </p:cNvPr>
          <p:cNvCxnSpPr/>
          <p:nvPr/>
        </p:nvCxnSpPr>
        <p:spPr>
          <a:xfrm flipH="1" flipV="1">
            <a:off x="536487" y="2333841"/>
            <a:ext cx="0" cy="72333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692C84-CEC0-ABEE-98A0-A6AFE6C054EA}"/>
              </a:ext>
            </a:extLst>
          </p:cNvPr>
          <p:cNvSpPr txBox="1"/>
          <p:nvPr/>
        </p:nvSpPr>
        <p:spPr>
          <a:xfrm>
            <a:off x="106773" y="1165017"/>
            <a:ext cx="11117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54yo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with RCC </a:t>
            </a:r>
          </a:p>
        </p:txBody>
      </p:sp>
      <p:sp>
        <p:nvSpPr>
          <p:cNvPr id="10" name="TextBox 9">
            <a:extLst>
              <a:ext uri="{FF2B5EF4-FFF2-40B4-BE49-F238E27FC236}">
                <a16:creationId xmlns:a16="http://schemas.microsoft.com/office/drawing/2014/main" id="{0F074DF6-25B8-413F-23B4-EA1048925677}"/>
              </a:ext>
            </a:extLst>
          </p:cNvPr>
          <p:cNvSpPr txBox="1"/>
          <p:nvPr/>
        </p:nvSpPr>
        <p:spPr>
          <a:xfrm>
            <a:off x="536487" y="3120717"/>
            <a:ext cx="57483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Arial" charset="0"/>
                <a:cs typeface="Arial" charset="0"/>
              </a:rPr>
              <a:t>1999</a:t>
            </a:r>
          </a:p>
        </p:txBody>
      </p:sp>
      <p:sp>
        <p:nvSpPr>
          <p:cNvPr id="11" name="TextBox 10">
            <a:extLst>
              <a:ext uri="{FF2B5EF4-FFF2-40B4-BE49-F238E27FC236}">
                <a16:creationId xmlns:a16="http://schemas.microsoft.com/office/drawing/2014/main" id="{37DD2EB9-EB51-8C67-DF01-111A9222D99C}"/>
              </a:ext>
            </a:extLst>
          </p:cNvPr>
          <p:cNvSpPr txBox="1"/>
          <p:nvPr/>
        </p:nvSpPr>
        <p:spPr>
          <a:xfrm>
            <a:off x="1659646" y="3104695"/>
            <a:ext cx="57483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Arial" charset="0"/>
                <a:cs typeface="Arial" charset="0"/>
              </a:rPr>
              <a:t>2007</a:t>
            </a:r>
          </a:p>
        </p:txBody>
      </p:sp>
      <p:sp>
        <p:nvSpPr>
          <p:cNvPr id="12" name="TextBox 11">
            <a:extLst>
              <a:ext uri="{FF2B5EF4-FFF2-40B4-BE49-F238E27FC236}">
                <a16:creationId xmlns:a16="http://schemas.microsoft.com/office/drawing/2014/main" id="{21DA131B-B87F-C973-4399-FED6BC1B2E73}"/>
              </a:ext>
            </a:extLst>
          </p:cNvPr>
          <p:cNvSpPr txBox="1"/>
          <p:nvPr/>
        </p:nvSpPr>
        <p:spPr>
          <a:xfrm>
            <a:off x="4303552" y="3112285"/>
            <a:ext cx="57483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Arial" charset="0"/>
                <a:cs typeface="Arial" charset="0"/>
              </a:rPr>
              <a:t>2012</a:t>
            </a:r>
          </a:p>
        </p:txBody>
      </p:sp>
      <p:cxnSp>
        <p:nvCxnSpPr>
          <p:cNvPr id="14" name="Straight Connector 13">
            <a:extLst>
              <a:ext uri="{FF2B5EF4-FFF2-40B4-BE49-F238E27FC236}">
                <a16:creationId xmlns:a16="http://schemas.microsoft.com/office/drawing/2014/main" id="{FBD0ED3E-ABB6-F5DA-7DBB-17C9AA3F042F}"/>
              </a:ext>
            </a:extLst>
          </p:cNvPr>
          <p:cNvCxnSpPr/>
          <p:nvPr/>
        </p:nvCxnSpPr>
        <p:spPr>
          <a:xfrm flipH="1">
            <a:off x="1111325" y="3057180"/>
            <a:ext cx="396367" cy="3718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7225E2-AC2B-05C7-3B1E-1FC5315FFF9D}"/>
              </a:ext>
            </a:extLst>
          </p:cNvPr>
          <p:cNvCxnSpPr/>
          <p:nvPr/>
        </p:nvCxnSpPr>
        <p:spPr>
          <a:xfrm flipH="1">
            <a:off x="1218488" y="3057180"/>
            <a:ext cx="396367" cy="3718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F8925FA-2D01-7C6A-E26F-6D56C201887A}"/>
              </a:ext>
            </a:extLst>
          </p:cNvPr>
          <p:cNvSpPr txBox="1"/>
          <p:nvPr/>
        </p:nvSpPr>
        <p:spPr>
          <a:xfrm>
            <a:off x="6866435" y="3092156"/>
            <a:ext cx="57483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Arial" charset="0"/>
                <a:cs typeface="Arial" charset="0"/>
              </a:rPr>
              <a:t>2017</a:t>
            </a:r>
          </a:p>
        </p:txBody>
      </p:sp>
      <p:sp>
        <p:nvSpPr>
          <p:cNvPr id="17" name="TextBox 16">
            <a:extLst>
              <a:ext uri="{FF2B5EF4-FFF2-40B4-BE49-F238E27FC236}">
                <a16:creationId xmlns:a16="http://schemas.microsoft.com/office/drawing/2014/main" id="{1415E4EF-5012-A5D4-6950-455F2CCADCC8}"/>
              </a:ext>
            </a:extLst>
          </p:cNvPr>
          <p:cNvSpPr txBox="1"/>
          <p:nvPr/>
        </p:nvSpPr>
        <p:spPr>
          <a:xfrm>
            <a:off x="9591363" y="3092156"/>
            <a:ext cx="57483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charset="0"/>
                <a:ea typeface="Arial" charset="0"/>
                <a:cs typeface="Arial" charset="0"/>
              </a:rPr>
              <a:t>2022</a:t>
            </a:r>
          </a:p>
        </p:txBody>
      </p:sp>
      <p:sp>
        <p:nvSpPr>
          <p:cNvPr id="18" name="TextBox 2">
            <a:extLst>
              <a:ext uri="{FF2B5EF4-FFF2-40B4-BE49-F238E27FC236}">
                <a16:creationId xmlns:a16="http://schemas.microsoft.com/office/drawing/2014/main" id="{A482379F-187B-EEB9-421B-79FBD2DD2180}"/>
              </a:ext>
            </a:extLst>
          </p:cNvPr>
          <p:cNvSpPr txBox="1">
            <a:spLocks noChangeArrowheads="1"/>
          </p:cNvSpPr>
          <p:nvPr/>
        </p:nvSpPr>
        <p:spPr bwMode="auto">
          <a:xfrm>
            <a:off x="1507692" y="1930225"/>
            <a:ext cx="13675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Lung met, 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err="1">
                <a:ln>
                  <a:noFill/>
                </a:ln>
                <a:solidFill>
                  <a:prstClr val="black"/>
                </a:solidFill>
                <a:effectLst/>
                <a:uLnTx/>
                <a:uFillTx/>
                <a:latin typeface="Arial" charset="0"/>
                <a:ea typeface="Arial" charset="0"/>
                <a:cs typeface="Arial" charset="0"/>
              </a:rPr>
              <a:t>metastasectomy</a:t>
            </a:r>
            <a:endPar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cxnSp>
        <p:nvCxnSpPr>
          <p:cNvPr id="19" name="Straight Connector 18">
            <a:extLst>
              <a:ext uri="{FF2B5EF4-FFF2-40B4-BE49-F238E27FC236}">
                <a16:creationId xmlns:a16="http://schemas.microsoft.com/office/drawing/2014/main" id="{AA9F15D1-76CF-0418-8B2A-9B03C62413B2}"/>
              </a:ext>
            </a:extLst>
          </p:cNvPr>
          <p:cNvCxnSpPr/>
          <p:nvPr/>
        </p:nvCxnSpPr>
        <p:spPr>
          <a:xfrm flipH="1" flipV="1">
            <a:off x="1904060" y="2333841"/>
            <a:ext cx="0" cy="72333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20" name="TextBox 2">
            <a:extLst>
              <a:ext uri="{FF2B5EF4-FFF2-40B4-BE49-F238E27FC236}">
                <a16:creationId xmlns:a16="http://schemas.microsoft.com/office/drawing/2014/main" id="{BCA1BE60-030E-072F-B33A-98094B341BE7}"/>
              </a:ext>
            </a:extLst>
          </p:cNvPr>
          <p:cNvSpPr txBox="1">
            <a:spLocks noChangeArrowheads="1"/>
          </p:cNvSpPr>
          <p:nvPr/>
        </p:nvSpPr>
        <p:spPr bwMode="auto">
          <a:xfrm>
            <a:off x="2175901" y="1432526"/>
            <a:ext cx="136757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9/2008-10/2009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Bevacizumab-RAD-001 trial</a:t>
            </a:r>
          </a:p>
        </p:txBody>
      </p:sp>
      <p:cxnSp>
        <p:nvCxnSpPr>
          <p:cNvPr id="21" name="Straight Connector 20">
            <a:extLst>
              <a:ext uri="{FF2B5EF4-FFF2-40B4-BE49-F238E27FC236}">
                <a16:creationId xmlns:a16="http://schemas.microsoft.com/office/drawing/2014/main" id="{3E49F2A7-26AD-0C23-DDC5-41158A229EA2}"/>
              </a:ext>
            </a:extLst>
          </p:cNvPr>
          <p:cNvCxnSpPr>
            <a:cxnSpLocks/>
          </p:cNvCxnSpPr>
          <p:nvPr/>
        </p:nvCxnSpPr>
        <p:spPr>
          <a:xfrm flipV="1">
            <a:off x="2589634" y="2009607"/>
            <a:ext cx="0" cy="108254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23" name="TextBox 2">
            <a:extLst>
              <a:ext uri="{FF2B5EF4-FFF2-40B4-BE49-F238E27FC236}">
                <a16:creationId xmlns:a16="http://schemas.microsoft.com/office/drawing/2014/main" id="{6F696CAA-C4E9-ED9B-5409-A6F36E15788C}"/>
              </a:ext>
            </a:extLst>
          </p:cNvPr>
          <p:cNvSpPr txBox="1">
            <a:spLocks noChangeArrowheads="1"/>
          </p:cNvSpPr>
          <p:nvPr/>
        </p:nvSpPr>
        <p:spPr bwMode="auto">
          <a:xfrm>
            <a:off x="3147824" y="1801858"/>
            <a:ext cx="13675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12/2009-9/2011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Sorafenib</a:t>
            </a:r>
          </a:p>
        </p:txBody>
      </p:sp>
      <p:cxnSp>
        <p:nvCxnSpPr>
          <p:cNvPr id="24" name="Straight Connector 23">
            <a:extLst>
              <a:ext uri="{FF2B5EF4-FFF2-40B4-BE49-F238E27FC236}">
                <a16:creationId xmlns:a16="http://schemas.microsoft.com/office/drawing/2014/main" id="{B9B74DEA-AA6B-1432-9EAE-3AA13EE47DD1}"/>
              </a:ext>
            </a:extLst>
          </p:cNvPr>
          <p:cNvCxnSpPr>
            <a:cxnSpLocks/>
          </p:cNvCxnSpPr>
          <p:nvPr/>
        </p:nvCxnSpPr>
        <p:spPr>
          <a:xfrm flipV="1">
            <a:off x="3257843" y="2189931"/>
            <a:ext cx="0" cy="108254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25" name="TextBox 2">
            <a:extLst>
              <a:ext uri="{FF2B5EF4-FFF2-40B4-BE49-F238E27FC236}">
                <a16:creationId xmlns:a16="http://schemas.microsoft.com/office/drawing/2014/main" id="{6FB3B5AE-657F-7149-3CB0-B8919B6528E8}"/>
              </a:ext>
            </a:extLst>
          </p:cNvPr>
          <p:cNvSpPr txBox="1">
            <a:spLocks noChangeArrowheads="1"/>
          </p:cNvSpPr>
          <p:nvPr/>
        </p:nvSpPr>
        <p:spPr bwMode="auto">
          <a:xfrm>
            <a:off x="4008030" y="2061587"/>
            <a:ext cx="136757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10/2011-3/2017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BMS-936558 trial (nivolumab)</a:t>
            </a:r>
          </a:p>
        </p:txBody>
      </p:sp>
      <p:cxnSp>
        <p:nvCxnSpPr>
          <p:cNvPr id="26" name="Straight Connector 25">
            <a:extLst>
              <a:ext uri="{FF2B5EF4-FFF2-40B4-BE49-F238E27FC236}">
                <a16:creationId xmlns:a16="http://schemas.microsoft.com/office/drawing/2014/main" id="{95D5CDB0-3594-ACAF-BBEB-0423EE4EE148}"/>
              </a:ext>
            </a:extLst>
          </p:cNvPr>
          <p:cNvCxnSpPr>
            <a:cxnSpLocks/>
          </p:cNvCxnSpPr>
          <p:nvPr/>
        </p:nvCxnSpPr>
        <p:spPr>
          <a:xfrm flipV="1">
            <a:off x="4019425" y="2430684"/>
            <a:ext cx="0" cy="814371"/>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28" name="TextBox 2">
            <a:extLst>
              <a:ext uri="{FF2B5EF4-FFF2-40B4-BE49-F238E27FC236}">
                <a16:creationId xmlns:a16="http://schemas.microsoft.com/office/drawing/2014/main" id="{A6D559F8-D7D4-6C61-6724-EBFD974664C8}"/>
              </a:ext>
            </a:extLst>
          </p:cNvPr>
          <p:cNvSpPr txBox="1">
            <a:spLocks noChangeArrowheads="1"/>
          </p:cNvSpPr>
          <p:nvPr/>
        </p:nvSpPr>
        <p:spPr bwMode="auto">
          <a:xfrm>
            <a:off x="5789588" y="1874653"/>
            <a:ext cx="136757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2017:</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Tibia resection/ BKA for tibia met</a:t>
            </a:r>
          </a:p>
        </p:txBody>
      </p:sp>
      <p:cxnSp>
        <p:nvCxnSpPr>
          <p:cNvPr id="29" name="Straight Connector 28">
            <a:extLst>
              <a:ext uri="{FF2B5EF4-FFF2-40B4-BE49-F238E27FC236}">
                <a16:creationId xmlns:a16="http://schemas.microsoft.com/office/drawing/2014/main" id="{F5677A13-2C45-AAFA-F968-E0F889A4DFD6}"/>
              </a:ext>
            </a:extLst>
          </p:cNvPr>
          <p:cNvCxnSpPr>
            <a:cxnSpLocks/>
          </p:cNvCxnSpPr>
          <p:nvPr/>
        </p:nvCxnSpPr>
        <p:spPr>
          <a:xfrm flipV="1">
            <a:off x="7158093" y="2220241"/>
            <a:ext cx="0" cy="814371"/>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30" name="TextBox 2">
            <a:extLst>
              <a:ext uri="{FF2B5EF4-FFF2-40B4-BE49-F238E27FC236}">
                <a16:creationId xmlns:a16="http://schemas.microsoft.com/office/drawing/2014/main" id="{1FA6FF92-A7B5-61D7-ACFD-EC0C8B9B5F09}"/>
              </a:ext>
            </a:extLst>
          </p:cNvPr>
          <p:cNvSpPr txBox="1">
            <a:spLocks noChangeArrowheads="1"/>
          </p:cNvSpPr>
          <p:nvPr/>
        </p:nvSpPr>
        <p:spPr bwMode="auto">
          <a:xfrm>
            <a:off x="7099852" y="1400836"/>
            <a:ext cx="13675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5/2017-10/2017: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AGS-16C3F trial: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Randomized to </a:t>
            </a:r>
            <a:r>
              <a:rPr kumimoji="0" lang="en-US" altLang="en-US" sz="1050" b="1" i="0" u="none" strike="noStrike" kern="1200" cap="none" spc="0" normalizeH="0" baseline="0" noProof="0" dirty="0" err="1">
                <a:ln>
                  <a:noFill/>
                </a:ln>
                <a:solidFill>
                  <a:prstClr val="black"/>
                </a:solidFill>
                <a:effectLst/>
                <a:uLnTx/>
                <a:uFillTx/>
                <a:latin typeface="Arial" charset="0"/>
                <a:ea typeface="Arial" charset="0"/>
                <a:cs typeface="Arial" charset="0"/>
              </a:rPr>
              <a:t>axitinib</a:t>
            </a:r>
            <a:endPar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cxnSp>
        <p:nvCxnSpPr>
          <p:cNvPr id="31" name="Straight Connector 30">
            <a:extLst>
              <a:ext uri="{FF2B5EF4-FFF2-40B4-BE49-F238E27FC236}">
                <a16:creationId xmlns:a16="http://schemas.microsoft.com/office/drawing/2014/main" id="{AF133689-9E6F-1F7D-2E3E-3BDC1A14F6E6}"/>
              </a:ext>
            </a:extLst>
          </p:cNvPr>
          <p:cNvCxnSpPr>
            <a:cxnSpLocks/>
          </p:cNvCxnSpPr>
          <p:nvPr/>
        </p:nvCxnSpPr>
        <p:spPr>
          <a:xfrm flipV="1">
            <a:off x="7310493" y="2223398"/>
            <a:ext cx="0" cy="814371"/>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32" name="TextBox 2">
            <a:extLst>
              <a:ext uri="{FF2B5EF4-FFF2-40B4-BE49-F238E27FC236}">
                <a16:creationId xmlns:a16="http://schemas.microsoft.com/office/drawing/2014/main" id="{29F6365A-3301-CEE9-F639-5788B466391B}"/>
              </a:ext>
            </a:extLst>
          </p:cNvPr>
          <p:cNvSpPr txBox="1">
            <a:spLocks noChangeArrowheads="1"/>
          </p:cNvSpPr>
          <p:nvPr/>
        </p:nvSpPr>
        <p:spPr bwMode="auto">
          <a:xfrm>
            <a:off x="7654064" y="2135383"/>
            <a:ext cx="13675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12/2017-10/2018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bevacizumab</a:t>
            </a:r>
          </a:p>
        </p:txBody>
      </p:sp>
      <p:cxnSp>
        <p:nvCxnSpPr>
          <p:cNvPr id="33" name="Straight Connector 32">
            <a:extLst>
              <a:ext uri="{FF2B5EF4-FFF2-40B4-BE49-F238E27FC236}">
                <a16:creationId xmlns:a16="http://schemas.microsoft.com/office/drawing/2014/main" id="{C1FEFAF1-7B79-28D5-BAD9-7286823822DD}"/>
              </a:ext>
            </a:extLst>
          </p:cNvPr>
          <p:cNvCxnSpPr>
            <a:cxnSpLocks/>
          </p:cNvCxnSpPr>
          <p:nvPr/>
        </p:nvCxnSpPr>
        <p:spPr>
          <a:xfrm flipV="1">
            <a:off x="7681532" y="2451734"/>
            <a:ext cx="0" cy="59411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8DF74FE2-E62A-8596-574D-6FFEDF222662}"/>
              </a:ext>
            </a:extLst>
          </p:cNvPr>
          <p:cNvSpPr txBox="1">
            <a:spLocks noChangeArrowheads="1"/>
          </p:cNvSpPr>
          <p:nvPr/>
        </p:nvSpPr>
        <p:spPr bwMode="auto">
          <a:xfrm>
            <a:off x="8142511" y="1758201"/>
            <a:ext cx="15991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9/2019-11/2019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Lenvatinib/</a:t>
            </a:r>
            <a:r>
              <a:rPr kumimoji="0" lang="en-US" altLang="en-US" sz="1050" b="1" i="0" u="none" strike="noStrike" kern="1200" cap="none" spc="0" normalizeH="0" baseline="0" noProof="0" dirty="0" err="1">
                <a:ln>
                  <a:noFill/>
                </a:ln>
                <a:solidFill>
                  <a:prstClr val="black"/>
                </a:solidFill>
                <a:effectLst/>
                <a:uLnTx/>
                <a:uFillTx/>
                <a:latin typeface="Arial" charset="0"/>
                <a:ea typeface="Arial" charset="0"/>
                <a:cs typeface="Arial" charset="0"/>
              </a:rPr>
              <a:t>everolimus</a:t>
            </a:r>
            <a:endPar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7FEAAA86-33D4-0A1B-A9D0-CAF1ACE5E539}"/>
              </a:ext>
            </a:extLst>
          </p:cNvPr>
          <p:cNvCxnSpPr>
            <a:cxnSpLocks/>
          </p:cNvCxnSpPr>
          <p:nvPr/>
        </p:nvCxnSpPr>
        <p:spPr>
          <a:xfrm flipV="1">
            <a:off x="8177503" y="2478016"/>
            <a:ext cx="0" cy="59411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37" name="TextBox 2">
            <a:extLst>
              <a:ext uri="{FF2B5EF4-FFF2-40B4-BE49-F238E27FC236}">
                <a16:creationId xmlns:a16="http://schemas.microsoft.com/office/drawing/2014/main" id="{A73B7994-ED9C-D834-B6D8-6B6C21CE2E5F}"/>
              </a:ext>
            </a:extLst>
          </p:cNvPr>
          <p:cNvSpPr txBox="1">
            <a:spLocks noChangeArrowheads="1"/>
          </p:cNvSpPr>
          <p:nvPr/>
        </p:nvSpPr>
        <p:spPr bwMode="auto">
          <a:xfrm>
            <a:off x="8791812" y="1123026"/>
            <a:ext cx="19494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Lenvatinib/pembrolizumab</a:t>
            </a:r>
          </a:p>
        </p:txBody>
      </p:sp>
      <p:cxnSp>
        <p:nvCxnSpPr>
          <p:cNvPr id="38" name="Straight Connector 37">
            <a:extLst>
              <a:ext uri="{FF2B5EF4-FFF2-40B4-BE49-F238E27FC236}">
                <a16:creationId xmlns:a16="http://schemas.microsoft.com/office/drawing/2014/main" id="{ED91C965-B780-0B78-780A-CB4BD058D2A4}"/>
              </a:ext>
            </a:extLst>
          </p:cNvPr>
          <p:cNvCxnSpPr>
            <a:cxnSpLocks/>
          </p:cNvCxnSpPr>
          <p:nvPr/>
        </p:nvCxnSpPr>
        <p:spPr>
          <a:xfrm flipV="1">
            <a:off x="9092914" y="1538524"/>
            <a:ext cx="0" cy="1527809"/>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40" name="TextBox 2">
            <a:extLst>
              <a:ext uri="{FF2B5EF4-FFF2-40B4-BE49-F238E27FC236}">
                <a16:creationId xmlns:a16="http://schemas.microsoft.com/office/drawing/2014/main" id="{6C2F7E0D-8D13-D743-60B2-6F96C0E58A8E}"/>
              </a:ext>
            </a:extLst>
          </p:cNvPr>
          <p:cNvSpPr txBox="1">
            <a:spLocks noChangeArrowheads="1"/>
          </p:cNvSpPr>
          <p:nvPr/>
        </p:nvSpPr>
        <p:spPr bwMode="auto">
          <a:xfrm>
            <a:off x="9248611" y="1586270"/>
            <a:ext cx="19494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10/2021-6/2023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Tivozanib</a:t>
            </a:r>
          </a:p>
        </p:txBody>
      </p:sp>
      <p:cxnSp>
        <p:nvCxnSpPr>
          <p:cNvPr id="41" name="Straight Connector 40">
            <a:extLst>
              <a:ext uri="{FF2B5EF4-FFF2-40B4-BE49-F238E27FC236}">
                <a16:creationId xmlns:a16="http://schemas.microsoft.com/office/drawing/2014/main" id="{52AB15C8-5AF9-B0D3-69CB-99337B5C282A}"/>
              </a:ext>
            </a:extLst>
          </p:cNvPr>
          <p:cNvCxnSpPr>
            <a:cxnSpLocks/>
          </p:cNvCxnSpPr>
          <p:nvPr/>
        </p:nvCxnSpPr>
        <p:spPr>
          <a:xfrm flipV="1">
            <a:off x="9417299" y="2217356"/>
            <a:ext cx="0" cy="874800"/>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43" name="TextBox 2">
            <a:extLst>
              <a:ext uri="{FF2B5EF4-FFF2-40B4-BE49-F238E27FC236}">
                <a16:creationId xmlns:a16="http://schemas.microsoft.com/office/drawing/2014/main" id="{B483D364-8F18-0AEE-CD14-799838F6AEF6}"/>
              </a:ext>
            </a:extLst>
          </p:cNvPr>
          <p:cNvSpPr txBox="1">
            <a:spLocks noChangeArrowheads="1"/>
          </p:cNvSpPr>
          <p:nvPr/>
        </p:nvSpPr>
        <p:spPr bwMode="auto">
          <a:xfrm>
            <a:off x="9926700" y="1804790"/>
            <a:ext cx="19494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6/2023-1/2024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err="1">
                <a:ln>
                  <a:noFill/>
                </a:ln>
                <a:solidFill>
                  <a:prstClr val="black"/>
                </a:solidFill>
                <a:effectLst/>
                <a:uLnTx/>
                <a:uFillTx/>
                <a:latin typeface="Arial" charset="0"/>
                <a:ea typeface="Arial" charset="0"/>
                <a:cs typeface="Arial" charset="0"/>
              </a:rPr>
              <a:t>Cabozantinib</a:t>
            </a:r>
            <a:endPar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cxnSp>
        <p:nvCxnSpPr>
          <p:cNvPr id="44" name="Straight Connector 43">
            <a:extLst>
              <a:ext uri="{FF2B5EF4-FFF2-40B4-BE49-F238E27FC236}">
                <a16:creationId xmlns:a16="http://schemas.microsoft.com/office/drawing/2014/main" id="{462E563A-C84C-8496-A385-02ECBFA09683}"/>
              </a:ext>
            </a:extLst>
          </p:cNvPr>
          <p:cNvCxnSpPr>
            <a:cxnSpLocks/>
          </p:cNvCxnSpPr>
          <p:nvPr/>
        </p:nvCxnSpPr>
        <p:spPr>
          <a:xfrm flipV="1">
            <a:off x="10394999" y="2217356"/>
            <a:ext cx="0" cy="874800"/>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45" name="TextBox 2">
            <a:extLst>
              <a:ext uri="{FF2B5EF4-FFF2-40B4-BE49-F238E27FC236}">
                <a16:creationId xmlns:a16="http://schemas.microsoft.com/office/drawing/2014/main" id="{0426980D-E7C2-F58C-E70B-47F9849A75AC}"/>
              </a:ext>
            </a:extLst>
          </p:cNvPr>
          <p:cNvSpPr txBox="1">
            <a:spLocks noChangeArrowheads="1"/>
          </p:cNvSpPr>
          <p:nvPr/>
        </p:nvSpPr>
        <p:spPr bwMode="auto">
          <a:xfrm>
            <a:off x="10904399" y="2165005"/>
            <a:ext cx="19494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rPr>
              <a:t>1/2024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err="1">
                <a:ln>
                  <a:noFill/>
                </a:ln>
                <a:solidFill>
                  <a:prstClr val="black"/>
                </a:solidFill>
                <a:effectLst/>
                <a:uLnTx/>
                <a:uFillTx/>
                <a:latin typeface="Arial" charset="0"/>
                <a:ea typeface="Arial" charset="0"/>
                <a:cs typeface="Arial" charset="0"/>
              </a:rPr>
              <a:t>Belzutifan</a:t>
            </a:r>
            <a:endParaRPr kumimoji="0" lang="en-US" alt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cxnSp>
        <p:nvCxnSpPr>
          <p:cNvPr id="46" name="Straight Connector 45">
            <a:extLst>
              <a:ext uri="{FF2B5EF4-FFF2-40B4-BE49-F238E27FC236}">
                <a16:creationId xmlns:a16="http://schemas.microsoft.com/office/drawing/2014/main" id="{1632C384-A4C8-C0E6-3979-15897B6B4A9F}"/>
              </a:ext>
            </a:extLst>
          </p:cNvPr>
          <p:cNvCxnSpPr>
            <a:cxnSpLocks/>
          </p:cNvCxnSpPr>
          <p:nvPr/>
        </p:nvCxnSpPr>
        <p:spPr>
          <a:xfrm flipV="1">
            <a:off x="10863298" y="2252815"/>
            <a:ext cx="0" cy="874800"/>
          </a:xfrm>
          <a:prstGeom prst="line">
            <a:avLst/>
          </a:prstGeom>
          <a:ln w="57150" cap="rnd">
            <a:prstDash val="sysDot"/>
            <a:round/>
          </a:ln>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5D1DFB7-2998-6E2B-6E20-0EFA8BCFCC0C}"/>
              </a:ext>
            </a:extLst>
          </p:cNvPr>
          <p:cNvSpPr txBox="1"/>
          <p:nvPr/>
        </p:nvSpPr>
        <p:spPr>
          <a:xfrm>
            <a:off x="10830575" y="1409401"/>
            <a:ext cx="1111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78yo man</a:t>
            </a:r>
          </a:p>
        </p:txBody>
      </p:sp>
      <p:sp>
        <p:nvSpPr>
          <p:cNvPr id="48" name="TextBox 47">
            <a:extLst>
              <a:ext uri="{FF2B5EF4-FFF2-40B4-BE49-F238E27FC236}">
                <a16:creationId xmlns:a16="http://schemas.microsoft.com/office/drawing/2014/main" id="{FE68AF80-4D32-FE66-7D07-CA58424AD0C8}"/>
              </a:ext>
            </a:extLst>
          </p:cNvPr>
          <p:cNvSpPr txBox="1"/>
          <p:nvPr/>
        </p:nvSpPr>
        <p:spPr>
          <a:xfrm>
            <a:off x="871066" y="3803303"/>
            <a:ext cx="6570207"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Lived with metastatic RCC for 17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10 lines of treatment for metastatic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3 interventional trials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3 oncologists: Harshman, Srinivas, Zhang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C218A0B-86F7-EFFF-09E2-B9A441705A49}"/>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3810734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85E96-59B2-E284-591E-8F370DE00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D4709-669C-00CB-BDBE-076F5FBC98FC}"/>
              </a:ext>
            </a:extLst>
          </p:cNvPr>
          <p:cNvSpPr>
            <a:spLocks noGrp="1"/>
          </p:cNvSpPr>
          <p:nvPr>
            <p:ph type="title"/>
          </p:nvPr>
        </p:nvSpPr>
        <p:spPr/>
        <p:txBody>
          <a:bodyPr/>
          <a:lstStyle/>
          <a:p>
            <a:r>
              <a:rPr lang="en-US" dirty="0"/>
              <a:t>Outline/Takeaways</a:t>
            </a:r>
          </a:p>
        </p:txBody>
      </p:sp>
      <p:sp>
        <p:nvSpPr>
          <p:cNvPr id="4" name="Content Placeholder 2">
            <a:extLst>
              <a:ext uri="{FF2B5EF4-FFF2-40B4-BE49-F238E27FC236}">
                <a16:creationId xmlns:a16="http://schemas.microsoft.com/office/drawing/2014/main" id="{11533BB9-8BED-3942-879E-3162E58B44EC}"/>
              </a:ext>
            </a:extLst>
          </p:cNvPr>
          <p:cNvSpPr>
            <a:spLocks noGrp="1"/>
          </p:cNvSpPr>
          <p:nvPr>
            <p:ph idx="1"/>
          </p:nvPr>
        </p:nvSpPr>
        <p:spPr>
          <a:xfrm>
            <a:off x="838200" y="1825625"/>
            <a:ext cx="10515600" cy="4351338"/>
          </a:xfrm>
        </p:spPr>
        <p:txBody>
          <a:bodyPr/>
          <a:lstStyle/>
          <a:p>
            <a:r>
              <a:rPr lang="en-US" dirty="0"/>
              <a:t>Resistance to first-line immunotherapies occurs in many patients</a:t>
            </a:r>
          </a:p>
          <a:p>
            <a:r>
              <a:rPr lang="en-US" dirty="0"/>
              <a:t>PD-1 therapy has no role for post-IO treated patients</a:t>
            </a:r>
          </a:p>
          <a:p>
            <a:r>
              <a:rPr lang="en-US" dirty="0"/>
              <a:t>We should change treatment mechanism for patients with </a:t>
            </a:r>
            <a:br>
              <a:rPr lang="en-US" dirty="0"/>
            </a:br>
            <a:r>
              <a:rPr lang="en-US" dirty="0"/>
              <a:t>IO-refractory disease – tivozanib, </a:t>
            </a:r>
            <a:r>
              <a:rPr lang="en-US" dirty="0" err="1"/>
              <a:t>belzutifan</a:t>
            </a:r>
            <a:r>
              <a:rPr lang="en-US" dirty="0"/>
              <a:t>, and Lenvatinib-</a:t>
            </a:r>
            <a:r>
              <a:rPr lang="en-US" dirty="0" err="1"/>
              <a:t>everolimus</a:t>
            </a:r>
            <a:r>
              <a:rPr lang="en-US" dirty="0"/>
              <a:t>, </a:t>
            </a:r>
            <a:r>
              <a:rPr lang="en-US" dirty="0" err="1"/>
              <a:t>cabozantinib</a:t>
            </a:r>
            <a:r>
              <a:rPr lang="en-US" dirty="0"/>
              <a:t> are all approved</a:t>
            </a:r>
          </a:p>
          <a:p>
            <a:endParaRPr lang="en-US" dirty="0"/>
          </a:p>
        </p:txBody>
      </p:sp>
      <p:sp>
        <p:nvSpPr>
          <p:cNvPr id="5" name="Rectangle 4">
            <a:extLst>
              <a:ext uri="{FF2B5EF4-FFF2-40B4-BE49-F238E27FC236}">
                <a16:creationId xmlns:a16="http://schemas.microsoft.com/office/drawing/2014/main" id="{101E99CA-48B1-C329-8361-4685D9D5E446}"/>
              </a:ext>
            </a:extLst>
          </p:cNvPr>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12" descr="NewLogo_wht.png">
            <a:extLst>
              <a:ext uri="{FF2B5EF4-FFF2-40B4-BE49-F238E27FC236}">
                <a16:creationId xmlns:a16="http://schemas.microsoft.com/office/drawing/2014/main" id="{B200C3AF-5C1D-7C11-024C-FB5473805B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25088" y="6367463"/>
            <a:ext cx="155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92E494-31C4-9BEA-F2C7-C478ADF7BE93}"/>
              </a:ext>
            </a:extLst>
          </p:cNvPr>
          <p:cNvSpPr txBox="1"/>
          <p:nvPr/>
        </p:nvSpPr>
        <p:spPr>
          <a:xfrm>
            <a:off x="96708" y="6411397"/>
            <a:ext cx="1824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Tian Zhang, MD, MHS</a:t>
            </a:r>
          </a:p>
        </p:txBody>
      </p:sp>
    </p:spTree>
    <p:extLst>
      <p:ext uri="{BB962C8B-B14F-4D97-AF65-F5344CB8AC3E}">
        <p14:creationId xmlns:p14="http://schemas.microsoft.com/office/powerpoint/2010/main" val="620801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DDB01-DAB1-A4A1-B419-D4DFBE61D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7BEFC-326E-1DAF-271A-50994DAC742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4" name="Rectangle 3">
            <a:extLst>
              <a:ext uri="{FF2B5EF4-FFF2-40B4-BE49-F238E27FC236}">
                <a16:creationId xmlns:a16="http://schemas.microsoft.com/office/drawing/2014/main" id="{68CFB9DA-314C-E5EF-A738-A8C93871B65A}"/>
              </a:ext>
            </a:extLst>
          </p:cNvPr>
          <p:cNvSpPr/>
          <p:nvPr/>
        </p:nvSpPr>
        <p:spPr bwMode="auto">
          <a:xfrm>
            <a:off x="740342" y="3356992"/>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44898723-7F2E-2AC8-1E3A-4EABCB6840FF}"/>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rgbClr val="0432FF"/>
                </a:solidFill>
              </a:rPr>
              <a:t>Introduction: </a:t>
            </a:r>
            <a:r>
              <a:rPr lang="en-US" sz="2800" dirty="0">
                <a:solidFill>
                  <a:schemeClr val="tx1"/>
                </a:solidFill>
              </a:rPr>
              <a:t>Adjuvant Immunotherapy </a:t>
            </a:r>
            <a:r>
              <a:rPr lang="en-US" dirty="0">
                <a:solidFill>
                  <a:schemeClr val="tx1"/>
                </a:solidFill>
              </a:rPr>
              <a:t>for Localized Renal Cell Carcinoma (RCC)</a:t>
            </a:r>
            <a:r>
              <a:rPr lang="en-US" sz="2800" dirty="0">
                <a:solidFill>
                  <a:schemeClr val="tx1"/>
                </a:solidFill>
              </a:rPr>
              <a:t> </a:t>
            </a:r>
          </a:p>
          <a:p>
            <a:pPr marL="98425" indent="0">
              <a:lnSpc>
                <a:spcPct val="100000"/>
              </a:lnSpc>
              <a:spcBef>
                <a:spcPts val="2400"/>
              </a:spcBef>
              <a:spcAft>
                <a:spcPts val="0"/>
              </a:spcAft>
              <a:buNone/>
            </a:pPr>
            <a:r>
              <a:rPr lang="en-US" sz="2800" dirty="0">
                <a:solidFill>
                  <a:srgbClr val="0432FF"/>
                </a:solidFill>
              </a:rPr>
              <a:t>Module 1: </a:t>
            </a:r>
            <a:r>
              <a:rPr lang="en-US" sz="2800" dirty="0">
                <a:solidFill>
                  <a:schemeClr val="tx1"/>
                </a:solidFill>
              </a:rPr>
              <a:t>Metastatic Clear Cell RCC — Faculty Presentation</a:t>
            </a:r>
          </a:p>
          <a:p>
            <a:pPr marL="98425" indent="0">
              <a:lnSpc>
                <a:spcPct val="100000"/>
              </a:lnSpc>
              <a:spcBef>
                <a:spcPts val="2400"/>
              </a:spcBef>
              <a:spcAft>
                <a:spcPts val="0"/>
              </a:spcAft>
              <a:buNone/>
            </a:pPr>
            <a:r>
              <a:rPr lang="en-US" sz="2800" dirty="0">
                <a:solidFill>
                  <a:schemeClr val="bg1"/>
                </a:solidFill>
              </a:rPr>
              <a:t>Module 2: Metastatic Clear Cell RCC — Survey Questions</a:t>
            </a:r>
          </a:p>
          <a:p>
            <a:pPr marL="98425" indent="0">
              <a:lnSpc>
                <a:spcPct val="100000"/>
              </a:lnSpc>
              <a:spcBef>
                <a:spcPts val="2400"/>
              </a:spcBef>
              <a:spcAft>
                <a:spcPts val="0"/>
              </a:spcAft>
              <a:buNone/>
            </a:pPr>
            <a:r>
              <a:rPr lang="en-US" sz="2800" dirty="0">
                <a:solidFill>
                  <a:srgbClr val="3333CC"/>
                </a:solidFill>
              </a:rPr>
              <a:t>Module 3: </a:t>
            </a:r>
            <a:r>
              <a:rPr lang="en-US" sz="2800" dirty="0"/>
              <a:t>Non-Clear Cell RCC — Faculty Presentation</a:t>
            </a:r>
          </a:p>
          <a:p>
            <a:pPr marL="98425" indent="0">
              <a:lnSpc>
                <a:spcPct val="100000"/>
              </a:lnSpc>
              <a:spcBef>
                <a:spcPts val="2400"/>
              </a:spcBef>
              <a:spcAft>
                <a:spcPts val="0"/>
              </a:spcAft>
              <a:buNone/>
            </a:pPr>
            <a:r>
              <a:rPr lang="en-US" sz="2800" dirty="0">
                <a:solidFill>
                  <a:schemeClr val="accent2"/>
                </a:solidFill>
              </a:rPr>
              <a:t>Module 4: </a:t>
            </a:r>
            <a:r>
              <a:rPr lang="en-US" sz="2800" dirty="0"/>
              <a:t>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071477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73D93-A258-88A9-F304-9C9CD9354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2C49F-92DC-8C83-BEAA-4A08D7AF4159}"/>
              </a:ext>
            </a:extLst>
          </p:cNvPr>
          <p:cNvSpPr>
            <a:spLocks noGrp="1"/>
          </p:cNvSpPr>
          <p:nvPr>
            <p:ph type="title"/>
          </p:nvPr>
        </p:nvSpPr>
        <p:spPr/>
        <p:txBody>
          <a:bodyPr/>
          <a:lstStyle/>
          <a:p>
            <a:pPr algn="l"/>
            <a:r>
              <a:rPr lang="en-US" dirty="0"/>
              <a:t>Approximately how many patients with metastatic clear cell renal cell carcinoma (</a:t>
            </a:r>
            <a:r>
              <a:rPr lang="en-US" dirty="0" err="1"/>
              <a:t>ccRCC</a:t>
            </a:r>
            <a:r>
              <a:rPr lang="en-US" dirty="0"/>
              <a:t>) are currently in your practice?</a:t>
            </a:r>
          </a:p>
        </p:txBody>
      </p:sp>
      <p:sp>
        <p:nvSpPr>
          <p:cNvPr id="8" name="TextBox 7">
            <a:extLst>
              <a:ext uri="{FF2B5EF4-FFF2-40B4-BE49-F238E27FC236}">
                <a16:creationId xmlns:a16="http://schemas.microsoft.com/office/drawing/2014/main" id="{56237F72-2045-B639-2192-DAE16D11EAAA}"/>
              </a:ext>
            </a:extLst>
          </p:cNvPr>
          <p:cNvSpPr txBox="1"/>
          <p:nvPr/>
        </p:nvSpPr>
        <p:spPr>
          <a:xfrm>
            <a:off x="912286" y="1628800"/>
            <a:ext cx="6097836"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Median: 6</a:t>
            </a:r>
          </a:p>
        </p:txBody>
      </p:sp>
      <p:sp>
        <p:nvSpPr>
          <p:cNvPr id="3" name="Title 1">
            <a:extLst>
              <a:ext uri="{FF2B5EF4-FFF2-40B4-BE49-F238E27FC236}">
                <a16:creationId xmlns:a16="http://schemas.microsoft.com/office/drawing/2014/main" id="{71483DBC-2811-5EA5-25B6-76B8A18A77DF}"/>
              </a:ext>
            </a:extLst>
          </p:cNvPr>
          <p:cNvSpPr txBox="1">
            <a:spLocks/>
          </p:cNvSpPr>
          <p:nvPr/>
        </p:nvSpPr>
        <p:spPr bwMode="auto">
          <a:xfrm>
            <a:off x="903530" y="2410807"/>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r>
              <a:rPr lang="en-US" dirty="0"/>
              <a:t>Have you administered the following for metastatic </a:t>
            </a:r>
            <a:r>
              <a:rPr lang="en-US" dirty="0" err="1"/>
              <a:t>ccRCC</a:t>
            </a:r>
            <a:r>
              <a:rPr lang="en-US" dirty="0"/>
              <a:t> on or off protocol?</a:t>
            </a:r>
          </a:p>
        </p:txBody>
      </p:sp>
      <p:sp>
        <p:nvSpPr>
          <p:cNvPr id="4" name="TextBox 3">
            <a:extLst>
              <a:ext uri="{FF2B5EF4-FFF2-40B4-BE49-F238E27FC236}">
                <a16:creationId xmlns:a16="http://schemas.microsoft.com/office/drawing/2014/main" id="{A8157FC1-D251-687A-2EAA-9F073931FADF}"/>
              </a:ext>
            </a:extLst>
          </p:cNvPr>
          <p:cNvSpPr txBox="1"/>
          <p:nvPr/>
        </p:nvSpPr>
        <p:spPr>
          <a:xfrm>
            <a:off x="903530" y="3812594"/>
            <a:ext cx="8504838" cy="1107996"/>
          </a:xfrm>
          <a:prstGeom prst="rect">
            <a:avLst/>
          </a:prstGeom>
          <a:noFill/>
        </p:spPr>
        <p:txBody>
          <a:bodyPr wrap="square">
            <a:spAutoFit/>
          </a:bodyPr>
          <a:lstStyle/>
          <a:p>
            <a:pPr>
              <a:spcBef>
                <a:spcPts val="1200"/>
              </a:spcBef>
              <a:defRPr/>
            </a:pPr>
            <a:r>
              <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Nivolumab/Ipilimumab/cabozantinib: 14 (28%) </a:t>
            </a:r>
          </a:p>
          <a:p>
            <a:pPr>
              <a:spcBef>
                <a:spcPts val="1200"/>
              </a:spcBef>
              <a:defRPr/>
            </a:pPr>
            <a:r>
              <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Tivozanib alone or in combination </a:t>
            </a:r>
            <a:r>
              <a:rPr lang="en-US" sz="28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nivolumab: 14 (28%) </a:t>
            </a:r>
            <a:endParaRPr kumimoji="0" lang="en-US" sz="28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750022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5D41-1D50-B40E-E212-505FD75BF55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65906B2-D3C4-86CE-5E11-6E58FAE712B7}"/>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We have 2 main choices for therapy with either combination TKI/IO or dual checkpoint inhibitor therapy. How do we decide which option may be best for an individual patient; and are there any biomarkers that may be useful to help with this decision.</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Although I stick to the data and try to provide the most updated and data-driven treatment, I'm always plagued by the confusion of what the single “Best of the Best” is the best. As a general oncologist, renal cancer is a small part of my practice, but it provokes the same therapeutic anxieties as all the other cancers I treat. I guess that's inherent in the field of medical oncology today.</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A4C9F70-1C48-31F7-83D7-AF8A39137C4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First-Line </a:t>
            </a:r>
            <a:r>
              <a:rPr lang="en-US" sz="3000" kern="0" dirty="0">
                <a:solidFill>
                  <a:srgbClr val="FFFFFF"/>
                </a:solidFill>
                <a:latin typeface="Calibri"/>
                <a:ea typeface="MS PGothic" pitchFamily="34" charset="-128"/>
                <a:cs typeface="Calibri"/>
              </a:rPr>
              <a:t>T</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reatment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for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mccRCC</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a:t>
            </a:r>
          </a:p>
        </p:txBody>
      </p:sp>
    </p:spTree>
    <p:extLst>
      <p:ext uri="{BB962C8B-B14F-4D97-AF65-F5344CB8AC3E}">
        <p14:creationId xmlns:p14="http://schemas.microsoft.com/office/powerpoint/2010/main" val="1162693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5D4A-2733-C925-3972-6C48ED93DA0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F8CCED7-5BDE-BF45-7A4A-BD53625B1E6E}"/>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An 87-year-old man with metastatic RCC, intermediate-poor risk. Pt started on </a:t>
            </a:r>
            <a:r>
              <a:rPr lang="en-US" sz="2600" kern="100" dirty="0" err="1">
                <a:solidFill>
                  <a:schemeClr val="tx1"/>
                </a:solidFill>
                <a:effectLst/>
                <a:latin typeface="+mn-lt"/>
                <a:ea typeface="Calibri" panose="020F0502020204030204" pitchFamily="34" charset="0"/>
                <a:cs typeface="Times New Roman" panose="02020603050405020304" pitchFamily="18" charset="0"/>
              </a:rPr>
              <a:t>axi</a:t>
            </a:r>
            <a:r>
              <a:rPr lang="en-US" sz="2600" kern="100" dirty="0">
                <a:solidFill>
                  <a:schemeClr val="tx1"/>
                </a:solidFill>
                <a:effectLst/>
                <a:latin typeface="+mn-lt"/>
                <a:ea typeface="Calibri" panose="020F0502020204030204" pitchFamily="34" charset="0"/>
                <a:cs typeface="Times New Roman" panose="02020603050405020304" pitchFamily="18" charset="0"/>
              </a:rPr>
              <a:t>/</a:t>
            </a:r>
            <a:r>
              <a:rPr lang="en-US" sz="2600" kern="100" dirty="0" err="1">
                <a:solidFill>
                  <a:schemeClr val="tx1"/>
                </a:solidFill>
                <a:effectLst/>
                <a:latin typeface="+mn-lt"/>
                <a:ea typeface="Calibri" panose="020F0502020204030204" pitchFamily="34" charset="0"/>
                <a:cs typeface="Times New Roman" panose="02020603050405020304" pitchFamily="18" charset="0"/>
              </a:rPr>
              <a:t>pembro</a:t>
            </a:r>
            <a:r>
              <a:rPr lang="en-US" sz="2600" kern="100" dirty="0">
                <a:solidFill>
                  <a:schemeClr val="tx1"/>
                </a:solidFill>
                <a:effectLst/>
                <a:latin typeface="+mn-lt"/>
                <a:ea typeface="Calibri" panose="020F0502020204030204" pitchFamily="34" charset="0"/>
                <a:cs typeface="Times New Roman" panose="02020603050405020304" pitchFamily="18" charset="0"/>
              </a:rPr>
              <a:t> and did not tolerate </a:t>
            </a:r>
            <a:r>
              <a:rPr lang="en-US" sz="2600" kern="100" dirty="0" err="1">
                <a:solidFill>
                  <a:schemeClr val="tx1"/>
                </a:solidFill>
                <a:effectLst/>
                <a:latin typeface="+mn-lt"/>
                <a:ea typeface="Calibri" panose="020F0502020204030204" pitchFamily="34" charset="0"/>
                <a:cs typeface="Times New Roman" panose="02020603050405020304" pitchFamily="18" charset="0"/>
              </a:rPr>
              <a:t>axi</a:t>
            </a:r>
            <a:r>
              <a:rPr lang="en-US" sz="2600" kern="100" dirty="0">
                <a:solidFill>
                  <a:schemeClr val="tx1"/>
                </a:solidFill>
                <a:effectLst/>
                <a:latin typeface="+mn-lt"/>
                <a:ea typeface="Calibri" panose="020F0502020204030204" pitchFamily="34" charset="0"/>
                <a:cs typeface="Times New Roman" panose="02020603050405020304" pitchFamily="18" charset="0"/>
              </a:rPr>
              <a:t> well. Should a single-agent treatment be considered? </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A 76-year-old female with 3 sites of metastases a few years after nephrectomy. Asymptomatic. Good risk. Pt has to take care of ill husband. Poor social support. Should I provide SBRT to all 3 sites vs single-agent TKI or IO vs combination of TKI/IO vs combination of IO/IO?</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AD0347A-884C-E938-D7FC-FEB56654701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lang="en-US" sz="3000" kern="0" dirty="0">
                <a:solidFill>
                  <a:srgbClr val="FFFFFF"/>
                </a:solidFill>
                <a:latin typeface="Calibri"/>
                <a:ea typeface="MS PGothic" pitchFamily="34" charset="-128"/>
                <a:cs typeface="Calibri"/>
              </a:rPr>
              <a:t>Questions from General Medical Oncologists — </a:t>
            </a:r>
            <a:br>
              <a:rPr lang="en-US" sz="3000" kern="0" dirty="0">
                <a:solidFill>
                  <a:srgbClr val="FFFFFF"/>
                </a:solidFill>
                <a:latin typeface="Calibri"/>
                <a:ea typeface="MS PGothic" pitchFamily="34" charset="-128"/>
                <a:cs typeface="Calibri"/>
              </a:rPr>
            </a:br>
            <a:r>
              <a:rPr lang="en-US" sz="3000" kern="0" dirty="0">
                <a:solidFill>
                  <a:srgbClr val="FFFFFF"/>
                </a:solidFill>
                <a:latin typeface="Calibri"/>
                <a:ea typeface="MS PGothic" pitchFamily="34" charset="-128"/>
                <a:cs typeface="Calibri"/>
              </a:rPr>
              <a:t>First-Line Treatment for </a:t>
            </a:r>
            <a:r>
              <a:rPr lang="en-US" sz="3000" kern="0" dirty="0" err="1">
                <a:solidFill>
                  <a:srgbClr val="FFFFFF"/>
                </a:solidFill>
                <a:latin typeface="Calibri"/>
                <a:ea typeface="MS PGothic" pitchFamily="34" charset="-128"/>
                <a:cs typeface="Calibri"/>
              </a:rPr>
              <a:t>mccRCC</a:t>
            </a:r>
            <a:r>
              <a:rPr lang="en-US" sz="3000" kern="0" dirty="0">
                <a:solidFill>
                  <a:srgbClr val="FFFFFF"/>
                </a:solidFill>
                <a:latin typeface="Calibri"/>
                <a:ea typeface="MS PGothic" pitchFamily="34" charset="-128"/>
                <a:cs typeface="Calibri"/>
              </a:rPr>
              <a:t> </a:t>
            </a:r>
          </a:p>
        </p:txBody>
      </p:sp>
    </p:spTree>
    <p:extLst>
      <p:ext uri="{BB962C8B-B14F-4D97-AF65-F5344CB8AC3E}">
        <p14:creationId xmlns:p14="http://schemas.microsoft.com/office/powerpoint/2010/main" val="581201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5659-8E54-9D4E-2103-7F0D46DA242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A34028-9CA9-01FE-B7E4-26CE4C2A6592}"/>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In light of the COSMIC-313 trial results showing improved progression-free survival but no overall survival benefit and increased toxicity with the addition of cabozantinib to nivolumab and ipilimumab, how should clinicians approach the use of this triplet?</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How does </a:t>
            </a:r>
            <a:r>
              <a:rPr lang="en-US" sz="2600" kern="100" dirty="0" err="1">
                <a:solidFill>
                  <a:schemeClr val="tx1"/>
                </a:solidFill>
                <a:effectLst/>
                <a:latin typeface="+mn-lt"/>
                <a:ea typeface="Calibri" panose="020F0502020204030204" pitchFamily="34" charset="0"/>
                <a:cs typeface="Times New Roman" panose="02020603050405020304" pitchFamily="18" charset="0"/>
              </a:rPr>
              <a:t>nivo</a:t>
            </a:r>
            <a:r>
              <a:rPr lang="en-US" sz="2600" kern="100" dirty="0">
                <a:solidFill>
                  <a:schemeClr val="tx1"/>
                </a:solidFill>
                <a:effectLst/>
                <a:latin typeface="+mn-lt"/>
                <a:ea typeface="Calibri" panose="020F0502020204030204" pitchFamily="34" charset="0"/>
                <a:cs typeface="Times New Roman" panose="02020603050405020304" pitchFamily="18" charset="0"/>
              </a:rPr>
              <a:t>/</a:t>
            </a:r>
            <a:r>
              <a:rPr lang="en-US" sz="2600" kern="100" dirty="0" err="1">
                <a:solidFill>
                  <a:schemeClr val="tx1"/>
                </a:solidFill>
                <a:effectLst/>
                <a:latin typeface="+mn-lt"/>
                <a:ea typeface="Calibri" panose="020F0502020204030204" pitchFamily="34" charset="0"/>
                <a:cs typeface="Times New Roman" panose="02020603050405020304" pitchFamily="18" charset="0"/>
              </a:rPr>
              <a:t>ipi</a:t>
            </a:r>
            <a:r>
              <a:rPr lang="en-US" sz="2600" kern="100" dirty="0">
                <a:solidFill>
                  <a:schemeClr val="tx1"/>
                </a:solidFill>
                <a:effectLst/>
                <a:latin typeface="+mn-lt"/>
                <a:ea typeface="Calibri" panose="020F0502020204030204" pitchFamily="34" charset="0"/>
                <a:cs typeface="Times New Roman" panose="02020603050405020304" pitchFamily="18" charset="0"/>
              </a:rPr>
              <a:t>/</a:t>
            </a:r>
            <a:r>
              <a:rPr lang="en-US" sz="2600" kern="100" dirty="0" err="1">
                <a:solidFill>
                  <a:schemeClr val="tx1"/>
                </a:solidFill>
                <a:effectLst/>
                <a:latin typeface="+mn-lt"/>
                <a:ea typeface="Calibri" panose="020F0502020204030204" pitchFamily="34" charset="0"/>
                <a:cs typeface="Times New Roman" panose="02020603050405020304" pitchFamily="18" charset="0"/>
              </a:rPr>
              <a:t>cabo</a:t>
            </a:r>
            <a:r>
              <a:rPr lang="en-US" sz="2600" kern="100" dirty="0">
                <a:solidFill>
                  <a:schemeClr val="tx1"/>
                </a:solidFill>
                <a:effectLst/>
                <a:latin typeface="+mn-lt"/>
                <a:ea typeface="Calibri" panose="020F0502020204030204" pitchFamily="34" charset="0"/>
                <a:cs typeface="Times New Roman" panose="02020603050405020304" pitchFamily="18" charset="0"/>
              </a:rPr>
              <a:t> compare to </a:t>
            </a:r>
            <a:r>
              <a:rPr lang="en-US" sz="2600" kern="100" dirty="0" err="1">
                <a:solidFill>
                  <a:schemeClr val="tx1"/>
                </a:solidFill>
                <a:effectLst/>
                <a:latin typeface="+mn-lt"/>
                <a:ea typeface="Calibri" panose="020F0502020204030204" pitchFamily="34" charset="0"/>
                <a:cs typeface="Times New Roman" panose="02020603050405020304" pitchFamily="18" charset="0"/>
              </a:rPr>
              <a:t>nivo</a:t>
            </a:r>
            <a:r>
              <a:rPr lang="en-US" sz="2600" kern="100" dirty="0">
                <a:solidFill>
                  <a:schemeClr val="tx1"/>
                </a:solidFill>
                <a:effectLst/>
                <a:latin typeface="+mn-lt"/>
                <a:ea typeface="Calibri" panose="020F0502020204030204" pitchFamily="34" charset="0"/>
                <a:cs typeface="Times New Roman" panose="02020603050405020304" pitchFamily="18" charset="0"/>
              </a:rPr>
              <a:t>/</a:t>
            </a:r>
            <a:r>
              <a:rPr lang="en-US" sz="2600" kern="100" dirty="0" err="1">
                <a:solidFill>
                  <a:schemeClr val="tx1"/>
                </a:solidFill>
                <a:effectLst/>
                <a:latin typeface="+mn-lt"/>
                <a:ea typeface="Calibri" panose="020F0502020204030204" pitchFamily="34" charset="0"/>
                <a:cs typeface="Times New Roman" panose="02020603050405020304" pitchFamily="18" charset="0"/>
              </a:rPr>
              <a:t>cabo</a:t>
            </a:r>
            <a:r>
              <a:rPr lang="en-US" sz="2600" kern="100" dirty="0">
                <a:solidFill>
                  <a:schemeClr val="tx1"/>
                </a:solidFill>
                <a:effectLst/>
                <a:latin typeface="+mn-lt"/>
                <a:ea typeface="Calibri" panose="020F0502020204030204" pitchFamily="34" charset="0"/>
                <a:cs typeface="Times New Roman" panose="02020603050405020304" pitchFamily="18" charset="0"/>
              </a:rPr>
              <a:t>? </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Toxicity related to this combination? </a:t>
            </a:r>
          </a:p>
        </p:txBody>
      </p:sp>
      <p:sp>
        <p:nvSpPr>
          <p:cNvPr id="3" name="TextBox 2">
            <a:extLst>
              <a:ext uri="{FF2B5EF4-FFF2-40B4-BE49-F238E27FC236}">
                <a16:creationId xmlns:a16="http://schemas.microsoft.com/office/drawing/2014/main" id="{EEB17B4E-6945-3A84-3570-E94B22F1DEAE}"/>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COSMIC-313 Trial   </a:t>
            </a:r>
          </a:p>
        </p:txBody>
      </p:sp>
    </p:spTree>
    <p:extLst>
      <p:ext uri="{BB962C8B-B14F-4D97-AF65-F5344CB8AC3E}">
        <p14:creationId xmlns:p14="http://schemas.microsoft.com/office/powerpoint/2010/main" val="1848717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94D6-0595-5EE3-5968-EFCF44834E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B05FD1-FD84-8EBC-C0DC-BB4E3C398191}"/>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Are there any insurance issues in getting subcutaneous nivolumab? Any compromise in efficacy? </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What is the potential impact of subcutaneous nivolumab on patient adherence and clinic resource utilization compared to the IV formulation?</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Nivo just with </a:t>
            </a:r>
            <a:r>
              <a:rPr lang="en-US" sz="2600" kern="100" dirty="0" err="1">
                <a:solidFill>
                  <a:schemeClr val="tx1"/>
                </a:solidFill>
                <a:effectLst/>
                <a:latin typeface="+mn-lt"/>
                <a:ea typeface="Calibri" panose="020F0502020204030204" pitchFamily="34" charset="0"/>
                <a:cs typeface="Times New Roman" panose="02020603050405020304" pitchFamily="18" charset="0"/>
              </a:rPr>
              <a:t>cabo</a:t>
            </a:r>
            <a:r>
              <a:rPr lang="en-US" sz="2600" kern="100" dirty="0">
                <a:solidFill>
                  <a:schemeClr val="tx1"/>
                </a:solidFill>
                <a:effectLst/>
                <a:latin typeface="+mn-lt"/>
                <a:ea typeface="Calibri" panose="020F0502020204030204" pitchFamily="34" charset="0"/>
                <a:cs typeface="Times New Roman" panose="02020603050405020304" pitchFamily="18" charset="0"/>
              </a:rPr>
              <a:t>?</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1E4CD8B-660B-FA14-87B5-3036BB1ABDB7}"/>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Subcutaneous Nivolumab   </a:t>
            </a:r>
          </a:p>
        </p:txBody>
      </p:sp>
    </p:spTree>
    <p:extLst>
      <p:ext uri="{BB962C8B-B14F-4D97-AF65-F5344CB8AC3E}">
        <p14:creationId xmlns:p14="http://schemas.microsoft.com/office/powerpoint/2010/main" val="2232649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E95E7-BCD3-8C15-C1E8-0A6CA4A3D3F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BEBEA6B-6AA9-98D4-0B9D-E7144F8D4585}"/>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Role of immunotherapy in patients with recurrent disease who have been pretreated in the past with IO in the adjuvant setting.</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How do you sequence treatment options in the second-line setting for metastatic </a:t>
            </a:r>
            <a:r>
              <a:rPr lang="en-US" sz="2600" kern="100" dirty="0" err="1">
                <a:solidFill>
                  <a:schemeClr val="tx1"/>
                </a:solidFill>
                <a:effectLst/>
                <a:latin typeface="+mn-lt"/>
                <a:ea typeface="Calibri" panose="020F0502020204030204" pitchFamily="34" charset="0"/>
                <a:cs typeface="Times New Roman" panose="02020603050405020304" pitchFamily="18" charset="0"/>
              </a:rPr>
              <a:t>ccRCC</a:t>
            </a:r>
            <a:r>
              <a:rPr lang="en-US" sz="2600" kern="100" dirty="0">
                <a:solidFill>
                  <a:schemeClr val="tx1"/>
                </a:solidFill>
                <a:effectLst/>
                <a:latin typeface="+mn-lt"/>
                <a:ea typeface="Calibri" panose="020F0502020204030204" pitchFamily="34" charset="0"/>
                <a:cs typeface="Times New Roman" panose="02020603050405020304" pitchFamily="18" charset="0"/>
              </a:rPr>
              <a:t>? Tivozanib vs belzutifan? Does belzutifan have activity in patients without VHL mutation? </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Any clinical pearls for managing the side effects of tivozanib, belzutifan and lenvatinib/everolimus?</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BD8316E-4C78-6920-32CF-2E6D79FB3EC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lang="en-US" sz="3000" kern="0" dirty="0">
                <a:solidFill>
                  <a:srgbClr val="FFFFFF"/>
                </a:solidFill>
                <a:latin typeface="Calibri"/>
                <a:ea typeface="MS PGothic" pitchFamily="34" charset="-128"/>
                <a:cs typeface="Calibri"/>
              </a:rPr>
              <a:t>Questions from General Medical Oncologists — Relapsed/Refractory </a:t>
            </a:r>
            <a:r>
              <a:rPr lang="en-US" sz="3000" kern="0" dirty="0" err="1">
                <a:solidFill>
                  <a:srgbClr val="FFFFFF"/>
                </a:solidFill>
                <a:latin typeface="Calibri"/>
                <a:ea typeface="MS PGothic" pitchFamily="34" charset="-128"/>
                <a:cs typeface="Calibri"/>
              </a:rPr>
              <a:t>mccRCC</a:t>
            </a:r>
            <a:endParaRPr lang="en-US" sz="3000" kern="0" dirty="0">
              <a:solidFill>
                <a:srgbClr val="FFFFFF"/>
              </a:solidFill>
              <a:latin typeface="Calibri"/>
              <a:ea typeface="MS PGothic" pitchFamily="34" charset="-128"/>
              <a:cs typeface="Calibri"/>
            </a:endParaRPr>
          </a:p>
        </p:txBody>
      </p:sp>
    </p:spTree>
    <p:extLst>
      <p:ext uri="{BB962C8B-B14F-4D97-AF65-F5344CB8AC3E}">
        <p14:creationId xmlns:p14="http://schemas.microsoft.com/office/powerpoint/2010/main" val="4159750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94DBD-3934-EB9A-7316-EE74402D186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BA69CF9-6F15-27B6-329D-001A9E1E24C6}"/>
              </a:ext>
            </a:extLst>
          </p:cNvPr>
          <p:cNvSpPr>
            <a:spLocks noGrp="1"/>
          </p:cNvSpPr>
          <p:nvPr>
            <p:ph idx="1"/>
          </p:nvPr>
        </p:nvSpPr>
        <p:spPr>
          <a:xfrm>
            <a:off x="912287" y="1867070"/>
            <a:ext cx="10584313" cy="4514258"/>
          </a:xfrm>
        </p:spPr>
        <p:txBody>
          <a:bodyPr/>
          <a:lstStyle/>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What evidence or clinical experience supports choosing cabozantinib versus lenvatinib/everolimus in patients progressing on front-line pembrolizumab/</a:t>
            </a:r>
            <a:r>
              <a:rPr lang="en-US" sz="2600" kern="100" dirty="0" err="1">
                <a:solidFill>
                  <a:schemeClr val="tx1"/>
                </a:solidFill>
                <a:effectLst/>
                <a:latin typeface="+mn-lt"/>
                <a:ea typeface="Calibri" panose="020F0502020204030204" pitchFamily="34" charset="0"/>
                <a:cs typeface="Times New Roman" panose="02020603050405020304" pitchFamily="18" charset="0"/>
              </a:rPr>
              <a:t>axitinib</a:t>
            </a:r>
            <a:r>
              <a:rPr lang="en-US" sz="2600" kern="100" dirty="0">
                <a:solidFill>
                  <a:schemeClr val="tx1"/>
                </a:solidFill>
                <a:effectLst/>
                <a:latin typeface="+mn-lt"/>
                <a:ea typeface="Calibri" panose="020F0502020204030204" pitchFamily="34" charset="0"/>
                <a:cs typeface="Times New Roman" panose="02020603050405020304" pitchFamily="18" charset="0"/>
              </a:rPr>
              <a:t>? What is the role of tivozanib in this setting?</a:t>
            </a:r>
          </a:p>
          <a:p>
            <a:pPr marL="457200" indent="-457200"/>
            <a:r>
              <a:rPr lang="en-US" sz="2600" kern="100" dirty="0">
                <a:solidFill>
                  <a:schemeClr val="tx1"/>
                </a:solidFill>
                <a:effectLst/>
                <a:latin typeface="+mn-lt"/>
                <a:ea typeface="Calibri" panose="020F0502020204030204" pitchFamily="34" charset="0"/>
                <a:cs typeface="Times New Roman" panose="02020603050405020304" pitchFamily="18" charset="0"/>
              </a:rPr>
              <a:t>Who is the ideal patient for belzutifan? Please comment on management of hypoxia.</a:t>
            </a:r>
          </a:p>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I </a:t>
            </a:r>
            <a:r>
              <a:rPr lang="en-US" sz="2600" kern="100" dirty="0">
                <a:solidFill>
                  <a:schemeClr val="tx1"/>
                </a:solidFill>
                <a:effectLst/>
                <a:latin typeface="+mn-lt"/>
                <a:ea typeface="Calibri" panose="020F0502020204030204" pitchFamily="34" charset="0"/>
                <a:cs typeface="Times New Roman" panose="02020603050405020304" pitchFamily="18" charset="0"/>
              </a:rPr>
              <a:t>typically choose </a:t>
            </a:r>
            <a:r>
              <a:rPr lang="en-US" sz="2600" kern="100" dirty="0" err="1">
                <a:solidFill>
                  <a:schemeClr val="tx1"/>
                </a:solidFill>
                <a:effectLst/>
                <a:latin typeface="+mn-lt"/>
                <a:ea typeface="Calibri" panose="020F0502020204030204" pitchFamily="34" charset="0"/>
                <a:cs typeface="Times New Roman" panose="02020603050405020304" pitchFamily="18" charset="0"/>
              </a:rPr>
              <a:t>cabozatinib</a:t>
            </a:r>
            <a:r>
              <a:rPr lang="en-US" sz="2600" kern="100" dirty="0">
                <a:solidFill>
                  <a:schemeClr val="tx1"/>
                </a:solidFill>
                <a:effectLst/>
                <a:latin typeface="+mn-lt"/>
                <a:ea typeface="Calibri" panose="020F0502020204030204" pitchFamily="34" charset="0"/>
                <a:cs typeface="Times New Roman" panose="02020603050405020304" pitchFamily="18" charset="0"/>
              </a:rPr>
              <a:t> vs </a:t>
            </a:r>
            <a:r>
              <a:rPr lang="en-US" sz="2600" kern="100" dirty="0">
                <a:solidFill>
                  <a:schemeClr val="tx1"/>
                </a:solidFill>
                <a:ea typeface="Calibri" panose="020F0502020204030204" pitchFamily="34" charset="0"/>
                <a:cs typeface="Times New Roman" panose="02020603050405020304" pitchFamily="18" charset="0"/>
              </a:rPr>
              <a:t>lenvatinib/everolimus </a:t>
            </a:r>
            <a:r>
              <a:rPr lang="en-US" sz="2600" kern="100" dirty="0">
                <a:solidFill>
                  <a:schemeClr val="tx1"/>
                </a:solidFill>
                <a:effectLst/>
                <a:latin typeface="+mn-lt"/>
                <a:ea typeface="Calibri" panose="020F0502020204030204" pitchFamily="34" charset="0"/>
                <a:cs typeface="Times New Roman" panose="02020603050405020304" pitchFamily="18" charset="0"/>
              </a:rPr>
              <a:t>based on how symptomatic the patient is. I’d like to see some guidance.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05FD2BD-8E36-85CD-BB40-2190A68AAD4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Relapsed/Refractory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mccRCC</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60894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A3BC-FE96-9A87-13A1-25D8367218C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905B8E8-E984-86B2-4733-F9EBE8B2BEF1}"/>
              </a:ext>
            </a:extLst>
          </p:cNvPr>
          <p:cNvSpPr>
            <a:spLocks noGrp="1"/>
          </p:cNvSpPr>
          <p:nvPr>
            <p:ph idx="1"/>
          </p:nvPr>
        </p:nvSpPr>
        <p:spPr>
          <a:xfrm>
            <a:off x="912287" y="1690792"/>
            <a:ext cx="10584313" cy="4514258"/>
          </a:xfrm>
        </p:spPr>
        <p:txBody>
          <a:bodyPr/>
          <a:lstStyle/>
          <a:p>
            <a:r>
              <a:rPr lang="en-US" sz="2600" kern="100" dirty="0">
                <a:solidFill>
                  <a:schemeClr val="tx1"/>
                </a:solidFill>
                <a:effectLst/>
                <a:latin typeface="+mn-lt"/>
                <a:ea typeface="Calibri" panose="020F0502020204030204" pitchFamily="34" charset="0"/>
                <a:cs typeface="Times New Roman" panose="02020603050405020304" pitchFamily="18" charset="0"/>
              </a:rPr>
              <a:t>Did </a:t>
            </a:r>
            <a:r>
              <a:rPr lang="en-US" dirty="0"/>
              <a:t>TiNivo-2 definitively confirm that ICI rechallenge following progression on ICI therapy should be discouraged in </a:t>
            </a:r>
            <a:r>
              <a:rPr lang="en-US" i="1" dirty="0"/>
              <a:t>all</a:t>
            </a:r>
            <a:r>
              <a:rPr lang="en-US" dirty="0"/>
              <a:t> cases? Does is matter whether the patient progressed on ICI as the most recent line of therapy or after an ICI followed by non-ICI agents? </a:t>
            </a:r>
          </a:p>
          <a:p>
            <a:r>
              <a:rPr lang="en-US" dirty="0"/>
              <a:t>Would tivozanib be a reasonable option after first-line </a:t>
            </a:r>
            <a:r>
              <a:rPr lang="en-US" dirty="0" err="1"/>
              <a:t>cabo</a:t>
            </a:r>
            <a:r>
              <a:rPr lang="en-US" dirty="0"/>
              <a:t>/</a:t>
            </a:r>
            <a:r>
              <a:rPr lang="en-US" dirty="0" err="1"/>
              <a:t>nivo</a:t>
            </a:r>
            <a:r>
              <a:rPr lang="en-US" dirty="0"/>
              <a:t>? Is it effective in the second line, or would trying another MOA be better? </a:t>
            </a:r>
          </a:p>
          <a:p>
            <a:r>
              <a:rPr lang="en-US" dirty="0">
                <a:solidFill>
                  <a:srgbClr val="000000"/>
                </a:solidFill>
                <a:effectLst/>
                <a:latin typeface="+mn-lt"/>
              </a:rPr>
              <a:t>Which of the various TKIs do you view as most tolerable? </a:t>
            </a:r>
          </a:p>
          <a:p>
            <a:pPr marL="457200" indent="-457200"/>
            <a:endParaRPr lang="en-US" sz="2600" kern="100" dirty="0">
              <a:solidFill>
                <a:srgbClr val="FF40FF"/>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724D19C-15A4-0FD7-1259-6237859EDA57}"/>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Relapsed/Refractory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mccRCC</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3400311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55859-B88E-8F80-A49C-097D60EBE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A9983-AD4B-9806-7002-F121A94AD17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4" name="Rectangle 3">
            <a:extLst>
              <a:ext uri="{FF2B5EF4-FFF2-40B4-BE49-F238E27FC236}">
                <a16:creationId xmlns:a16="http://schemas.microsoft.com/office/drawing/2014/main" id="{6644A5FD-4224-E077-810C-E29464C6A15B}"/>
              </a:ext>
            </a:extLst>
          </p:cNvPr>
          <p:cNvSpPr/>
          <p:nvPr/>
        </p:nvSpPr>
        <p:spPr bwMode="auto">
          <a:xfrm>
            <a:off x="740342" y="4077072"/>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3362EE1B-E59E-4181-AF76-50ECCDADA995}"/>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rgbClr val="0432FF"/>
                </a:solidFill>
              </a:rPr>
              <a:t>Introduction: </a:t>
            </a:r>
            <a:r>
              <a:rPr lang="en-US" sz="2800" dirty="0">
                <a:solidFill>
                  <a:schemeClr val="tx1"/>
                </a:solidFill>
              </a:rPr>
              <a:t>Adjuvant Immunotherapy </a:t>
            </a:r>
            <a:r>
              <a:rPr lang="en-US" dirty="0">
                <a:solidFill>
                  <a:schemeClr val="tx1"/>
                </a:solidFill>
              </a:rPr>
              <a:t>for Localized Renal Cell Carcinoma (RCC)</a:t>
            </a:r>
            <a:r>
              <a:rPr lang="en-US" sz="2800" dirty="0">
                <a:solidFill>
                  <a:schemeClr val="tx1"/>
                </a:solidFill>
              </a:rPr>
              <a:t> </a:t>
            </a:r>
          </a:p>
          <a:p>
            <a:pPr marL="98425" indent="0">
              <a:lnSpc>
                <a:spcPct val="100000"/>
              </a:lnSpc>
              <a:spcBef>
                <a:spcPts val="2400"/>
              </a:spcBef>
              <a:spcAft>
                <a:spcPts val="0"/>
              </a:spcAft>
              <a:buNone/>
            </a:pPr>
            <a:r>
              <a:rPr lang="en-US" sz="2800" dirty="0">
                <a:solidFill>
                  <a:srgbClr val="0432FF"/>
                </a:solidFill>
              </a:rPr>
              <a:t>Module 1: </a:t>
            </a:r>
            <a:r>
              <a:rPr lang="en-US" sz="2800" dirty="0">
                <a:solidFill>
                  <a:schemeClr val="tx1"/>
                </a:solidFill>
              </a:rPr>
              <a:t>Metastatic Clear Cell RCC — Faculty Presentation</a:t>
            </a:r>
          </a:p>
          <a:p>
            <a:pPr marL="98425" indent="0">
              <a:lnSpc>
                <a:spcPct val="100000"/>
              </a:lnSpc>
              <a:spcBef>
                <a:spcPts val="2400"/>
              </a:spcBef>
              <a:spcAft>
                <a:spcPts val="0"/>
              </a:spcAft>
              <a:buNone/>
            </a:pPr>
            <a:r>
              <a:rPr lang="en-US" sz="2800" dirty="0">
                <a:solidFill>
                  <a:srgbClr val="0432FF"/>
                </a:solidFill>
              </a:rPr>
              <a:t>Module 2: </a:t>
            </a:r>
            <a:r>
              <a:rPr lang="en-US" sz="2800" dirty="0">
                <a:solidFill>
                  <a:schemeClr val="tx1"/>
                </a:solidFill>
              </a:rPr>
              <a:t>Metastatic Clear Cell RCC — Survey Questions</a:t>
            </a:r>
          </a:p>
          <a:p>
            <a:pPr marL="98425" indent="0">
              <a:lnSpc>
                <a:spcPct val="100000"/>
              </a:lnSpc>
              <a:spcBef>
                <a:spcPts val="2400"/>
              </a:spcBef>
              <a:spcAft>
                <a:spcPts val="0"/>
              </a:spcAft>
              <a:buNone/>
            </a:pPr>
            <a:r>
              <a:rPr lang="en-US" sz="2800" dirty="0">
                <a:solidFill>
                  <a:schemeClr val="bg1"/>
                </a:solidFill>
              </a:rPr>
              <a:t>Module 3: Non-Clear Cell RCC — Faculty Presentation</a:t>
            </a:r>
          </a:p>
          <a:p>
            <a:pPr marL="98425" indent="0">
              <a:lnSpc>
                <a:spcPct val="100000"/>
              </a:lnSpc>
              <a:spcBef>
                <a:spcPts val="2400"/>
              </a:spcBef>
              <a:spcAft>
                <a:spcPts val="0"/>
              </a:spcAft>
              <a:buNone/>
            </a:pPr>
            <a:r>
              <a:rPr lang="en-US" sz="2800" dirty="0">
                <a:solidFill>
                  <a:schemeClr val="accent2"/>
                </a:solidFill>
              </a:rPr>
              <a:t>Module 4: </a:t>
            </a:r>
            <a:r>
              <a:rPr lang="en-US" sz="2800" dirty="0"/>
              <a:t>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889006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b="1" dirty="0"/>
              <a:t>Non-Clear Cell RCC </a:t>
            </a:r>
            <a:endParaRPr lang="fr-FR" dirty="0"/>
          </a:p>
        </p:txBody>
      </p:sp>
      <p:sp>
        <p:nvSpPr>
          <p:cNvPr id="3" name="Sous-titre 2"/>
          <p:cNvSpPr>
            <a:spLocks noGrp="1"/>
          </p:cNvSpPr>
          <p:nvPr>
            <p:ph type="subTitle" idx="1"/>
          </p:nvPr>
        </p:nvSpPr>
        <p:spPr/>
        <p:txBody>
          <a:bodyPr/>
          <a:lstStyle/>
          <a:p>
            <a:r>
              <a:rPr lang="fr-FR" dirty="0"/>
              <a:t>Professor Laurence </a:t>
            </a:r>
            <a:r>
              <a:rPr lang="fr-FR" dirty="0" err="1"/>
              <a:t>Albiges</a:t>
            </a:r>
            <a:r>
              <a:rPr lang="fr-FR" dirty="0"/>
              <a:t>, MD, PhD</a:t>
            </a:r>
          </a:p>
          <a:p>
            <a:r>
              <a:rPr lang="fr-FR" dirty="0"/>
              <a:t>Gustave Roussy Cancer Center</a:t>
            </a:r>
          </a:p>
          <a:p>
            <a:r>
              <a:rPr lang="fr-FR" dirty="0"/>
              <a:t>Villejuif, France</a:t>
            </a:r>
          </a:p>
        </p:txBody>
      </p:sp>
    </p:spTree>
    <p:extLst>
      <p:ext uri="{BB962C8B-B14F-4D97-AF65-F5344CB8AC3E}">
        <p14:creationId xmlns:p14="http://schemas.microsoft.com/office/powerpoint/2010/main" val="4258475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73B7D23-31DD-D8BC-7DB7-11B5EE1A90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5945" y="1100386"/>
            <a:ext cx="8240110" cy="5440936"/>
          </a:xfrm>
          <a:prstGeom prst="rect">
            <a:avLst/>
          </a:prstGeom>
        </p:spPr>
      </p:pic>
      <p:sp>
        <p:nvSpPr>
          <p:cNvPr id="5" name="Titre 3">
            <a:extLst>
              <a:ext uri="{FF2B5EF4-FFF2-40B4-BE49-F238E27FC236}">
                <a16:creationId xmlns:a16="http://schemas.microsoft.com/office/drawing/2014/main" id="{87DBD150-961C-4407-803D-456B41E8D9C5}"/>
              </a:ext>
            </a:extLst>
          </p:cNvPr>
          <p:cNvSpPr txBox="1">
            <a:spLocks/>
          </p:cNvSpPr>
          <p:nvPr/>
        </p:nvSpPr>
        <p:spPr>
          <a:xfrm>
            <a:off x="92279" y="118298"/>
            <a:ext cx="11272733"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AU" sz="3200" b="1" i="0" u="none" strike="noStrike" kern="1200" cap="all" spc="0" normalizeH="0" baseline="0" noProof="0" dirty="0">
                <a:ln>
                  <a:noFill/>
                </a:ln>
                <a:solidFill>
                  <a:srgbClr val="7A216E"/>
                </a:solidFill>
                <a:effectLst/>
                <a:uLnTx/>
                <a:uFillTx/>
                <a:latin typeface="Calibri" panose="020F0502020204030204"/>
                <a:ea typeface="MS PGothic" pitchFamily="34" charset="-128"/>
                <a:cs typeface="Arial Narrow"/>
              </a:rPr>
              <a:t>Non-clear cell renal cell carcinoma (</a:t>
            </a:r>
            <a:r>
              <a:rPr kumimoji="0" lang="en-AU" sz="3200" b="1" i="0" u="none" strike="noStrike" kern="1200" cap="all" spc="0" normalizeH="0" baseline="0" noProof="0" dirty="0" err="1">
                <a:ln>
                  <a:noFill/>
                </a:ln>
                <a:solidFill>
                  <a:srgbClr val="7A216E"/>
                </a:solidFill>
                <a:effectLst/>
                <a:uLnTx/>
                <a:uFillTx/>
                <a:latin typeface="Calibri" panose="020F0502020204030204"/>
                <a:ea typeface="MS PGothic" pitchFamily="34" charset="-128"/>
                <a:cs typeface="Arial Narrow"/>
              </a:rPr>
              <a:t>nccRCC</a:t>
            </a:r>
            <a:r>
              <a:rPr kumimoji="0" lang="en-AU" sz="3200" b="1" i="0" u="none" strike="noStrike" kern="1200" cap="all" spc="0" normalizeH="0" baseline="0" noProof="0" dirty="0">
                <a:ln>
                  <a:noFill/>
                </a:ln>
                <a:solidFill>
                  <a:srgbClr val="7A216E"/>
                </a:solidFill>
                <a:effectLst/>
                <a:uLnTx/>
                <a:uFillTx/>
                <a:latin typeface="Calibri" panose="020F0502020204030204"/>
                <a:ea typeface="MS PGothic" pitchFamily="34" charset="-128"/>
                <a:cs typeface="Arial Narrow"/>
              </a:rPr>
              <a:t>) subtypes have distinct molecular and genomic features</a:t>
            </a:r>
          </a:p>
        </p:txBody>
      </p:sp>
      <p:sp>
        <p:nvSpPr>
          <p:cNvPr id="6" name="CasellaDiTesto 5">
            <a:extLst>
              <a:ext uri="{FF2B5EF4-FFF2-40B4-BE49-F238E27FC236}">
                <a16:creationId xmlns:a16="http://schemas.microsoft.com/office/drawing/2014/main" id="{F8354FB1-7CD0-1907-1967-0FA2ED781B80}"/>
              </a:ext>
            </a:extLst>
          </p:cNvPr>
          <p:cNvSpPr txBox="1"/>
          <p:nvPr/>
        </p:nvSpPr>
        <p:spPr>
          <a:xfrm>
            <a:off x="0" y="6541322"/>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1F1F1F"/>
                </a:solidFill>
                <a:effectLst/>
                <a:uLnTx/>
                <a:uFillTx/>
                <a:latin typeface="Calibri" panose="020F0502020204030204"/>
                <a:ea typeface="+mn-ea"/>
                <a:cs typeface="+mn-cs"/>
              </a:rPr>
              <a:t>Adapted</a:t>
            </a:r>
            <a:r>
              <a:rPr kumimoji="0" lang="it-IT" sz="1200" b="0" i="0" u="none" strike="noStrike" kern="1200" cap="none" spc="0" normalizeH="0" baseline="0" noProof="0" dirty="0">
                <a:ln>
                  <a:noFill/>
                </a:ln>
                <a:solidFill>
                  <a:srgbClr val="1F1F1F"/>
                </a:solidFill>
                <a:effectLst/>
                <a:uLnTx/>
                <a:uFillTx/>
                <a:latin typeface="Calibri" panose="020F0502020204030204"/>
                <a:ea typeface="+mn-ea"/>
                <a:cs typeface="+mn-cs"/>
              </a:rPr>
              <a:t> from </a:t>
            </a:r>
            <a:r>
              <a:rPr kumimoji="0" lang="it-IT" sz="1200" b="0" i="0" u="none" strike="noStrike" kern="1200" cap="none" spc="0" normalizeH="0" baseline="0" noProof="0" dirty="0" err="1">
                <a:ln>
                  <a:noFill/>
                </a:ln>
                <a:solidFill>
                  <a:srgbClr val="1F1F1F"/>
                </a:solidFill>
                <a:effectLst/>
                <a:uLnTx/>
                <a:uFillTx/>
                <a:latin typeface="Calibri" panose="020F0502020204030204"/>
                <a:ea typeface="+mn-ea"/>
                <a:cs typeface="+mn-cs"/>
              </a:rPr>
              <a:t>Albiges</a:t>
            </a:r>
            <a:r>
              <a:rPr kumimoji="0" lang="it-IT" sz="1200" b="0" i="0" u="none" strike="noStrike" kern="1200" cap="none" spc="0" normalizeH="0" baseline="0" noProof="0" dirty="0">
                <a:ln>
                  <a:noFill/>
                </a:ln>
                <a:solidFill>
                  <a:srgbClr val="1F1F1F"/>
                </a:solidFill>
                <a:effectLst/>
                <a:uLnTx/>
                <a:uFillTx/>
                <a:latin typeface="Calibri" panose="020F0502020204030204"/>
                <a:ea typeface="+mn-ea"/>
                <a:cs typeface="+mn-cs"/>
              </a:rPr>
              <a:t>, et al. </a:t>
            </a:r>
            <a:r>
              <a:rPr kumimoji="0" lang="it-IT" sz="1200" b="0" i="1" u="none" strike="noStrike" kern="1200" cap="none" spc="0" normalizeH="0" baseline="0" noProof="0" dirty="0" err="1">
                <a:ln>
                  <a:noFill/>
                </a:ln>
                <a:solidFill>
                  <a:srgbClr val="1F1F1F"/>
                </a:solidFill>
                <a:effectLst/>
                <a:uLnTx/>
                <a:uFillTx/>
                <a:latin typeface="Calibri" panose="020F0502020204030204"/>
                <a:ea typeface="+mn-ea"/>
                <a:cs typeface="+mn-cs"/>
              </a:rPr>
              <a:t>J</a:t>
            </a:r>
            <a:r>
              <a:rPr kumimoji="0" lang="it-IT" sz="1200" b="0" i="1" u="none" strike="noStrike" kern="1200" cap="none" spc="0" normalizeH="0" baseline="0" noProof="0" dirty="0">
                <a:ln>
                  <a:noFill/>
                </a:ln>
                <a:solidFill>
                  <a:srgbClr val="1F1F1F"/>
                </a:solidFill>
                <a:effectLst/>
                <a:uLnTx/>
                <a:uFillTx/>
                <a:latin typeface="Calibri" panose="020F0502020204030204"/>
                <a:ea typeface="+mn-ea"/>
                <a:cs typeface="+mn-cs"/>
              </a:rPr>
              <a:t> </a:t>
            </a:r>
            <a:r>
              <a:rPr kumimoji="0" lang="it-IT" sz="1200" b="0" i="1" u="none" strike="noStrike" kern="1200" cap="none" spc="0" normalizeH="0" baseline="0" noProof="0" dirty="0" err="1">
                <a:ln>
                  <a:noFill/>
                </a:ln>
                <a:solidFill>
                  <a:srgbClr val="1F1F1F"/>
                </a:solidFill>
                <a:effectLst/>
                <a:uLnTx/>
                <a:uFillTx/>
                <a:latin typeface="Calibri" panose="020F0502020204030204"/>
                <a:ea typeface="+mn-ea"/>
                <a:cs typeface="+mn-cs"/>
              </a:rPr>
              <a:t>Clin</a:t>
            </a:r>
            <a:r>
              <a:rPr kumimoji="0" lang="it-IT" sz="1200" b="0" i="1" u="none" strike="noStrike" kern="1200" cap="none" spc="0" normalizeH="0" baseline="0" noProof="0" dirty="0">
                <a:ln>
                  <a:noFill/>
                </a:ln>
                <a:solidFill>
                  <a:srgbClr val="1F1F1F"/>
                </a:solidFill>
                <a:effectLst/>
                <a:uLnTx/>
                <a:uFillTx/>
                <a:latin typeface="Calibri" panose="020F0502020204030204"/>
                <a:ea typeface="+mn-ea"/>
                <a:cs typeface="+mn-cs"/>
              </a:rPr>
              <a:t> </a:t>
            </a:r>
            <a:r>
              <a:rPr kumimoji="0" lang="it-IT" sz="1200" b="0" i="1" u="none" strike="noStrike" kern="1200" cap="none" spc="0" normalizeH="0" baseline="0" noProof="0" dirty="0" err="1">
                <a:ln>
                  <a:noFill/>
                </a:ln>
                <a:solidFill>
                  <a:srgbClr val="1F1F1F"/>
                </a:solidFill>
                <a:effectLst/>
                <a:uLnTx/>
                <a:uFillTx/>
                <a:latin typeface="Calibri" panose="020F0502020204030204"/>
                <a:ea typeface="+mn-ea"/>
                <a:cs typeface="+mn-cs"/>
              </a:rPr>
              <a:t>Oncol</a:t>
            </a:r>
            <a:r>
              <a:rPr kumimoji="0" lang="it-IT" sz="1200" b="0" i="1" u="none" strike="noStrike" kern="1200" cap="none" spc="0" normalizeH="0" baseline="0" noProof="0" dirty="0">
                <a:ln>
                  <a:noFill/>
                </a:ln>
                <a:solidFill>
                  <a:srgbClr val="1F1F1F"/>
                </a:solidFill>
                <a:effectLst/>
                <a:uLnTx/>
                <a:uFillTx/>
                <a:latin typeface="Calibri" panose="020F0502020204030204"/>
                <a:ea typeface="+mn-ea"/>
                <a:cs typeface="+mn-cs"/>
              </a:rPr>
              <a:t> </a:t>
            </a:r>
            <a:r>
              <a:rPr kumimoji="0" lang="it-IT" sz="1200" b="0" i="0" u="none" strike="noStrike" kern="1200" cap="none" spc="0" normalizeH="0" baseline="0" noProof="0" dirty="0">
                <a:ln>
                  <a:noFill/>
                </a:ln>
                <a:solidFill>
                  <a:srgbClr val="1F1F1F"/>
                </a:solidFill>
                <a:effectLst/>
                <a:uLnTx/>
                <a:uFillTx/>
                <a:latin typeface="Calibri" panose="020F0502020204030204"/>
                <a:ea typeface="+mn-ea"/>
                <a:cs typeface="+mn-cs"/>
              </a:rPr>
              <a:t>2018 </a:t>
            </a:r>
            <a:r>
              <a:rPr kumimoji="0" lang="it-IT" sz="1200" b="0" i="0" u="none" strike="noStrike" kern="1200" cap="none" spc="0" normalizeH="0" baseline="0" noProof="0" dirty="0" err="1">
                <a:ln>
                  <a:noFill/>
                </a:ln>
                <a:solidFill>
                  <a:srgbClr val="1F1F1F"/>
                </a:solidFill>
                <a:effectLst/>
                <a:uLnTx/>
                <a:uFillTx/>
                <a:latin typeface="Calibri" panose="020F0502020204030204"/>
                <a:ea typeface="+mn-ea"/>
                <a:cs typeface="+mn-cs"/>
              </a:rPr>
              <a:t>Oct</a:t>
            </a:r>
            <a:r>
              <a:rPr kumimoji="0" lang="it-IT" sz="1200" b="0" i="0" u="none" strike="noStrike" kern="1200" cap="none" spc="0" normalizeH="0" baseline="0" noProof="0" dirty="0">
                <a:ln>
                  <a:noFill/>
                </a:ln>
                <a:solidFill>
                  <a:srgbClr val="1F1F1F"/>
                </a:solidFill>
                <a:effectLst/>
                <a:uLnTx/>
                <a:uFillTx/>
                <a:latin typeface="Calibri" panose="020F0502020204030204"/>
                <a:ea typeface="+mn-ea"/>
                <a:cs typeface="+mn-cs"/>
              </a:rPr>
              <a:t> 29:JCO2018792531. </a:t>
            </a:r>
            <a:r>
              <a:rPr kumimoji="0" lang="it-IT" sz="1200" b="0" i="0" u="none" strike="noStrike" kern="1200" cap="none" spc="0" normalizeH="0" baseline="0" noProof="0" dirty="0" err="1">
                <a:ln>
                  <a:noFill/>
                </a:ln>
                <a:solidFill>
                  <a:srgbClr val="1F1F1F"/>
                </a:solidFill>
                <a:effectLst/>
                <a:uLnTx/>
                <a:uFillTx/>
                <a:latin typeface="Calibri" panose="020F0502020204030204"/>
                <a:ea typeface="+mn-ea"/>
                <a:cs typeface="+mn-cs"/>
              </a:rPr>
              <a:t>doi</a:t>
            </a:r>
            <a:r>
              <a:rPr kumimoji="0" lang="it-IT" sz="1200" b="0" i="0" u="none" strike="noStrike" kern="1200" cap="none" spc="0" normalizeH="0" baseline="0" noProof="0" dirty="0">
                <a:ln>
                  <a:noFill/>
                </a:ln>
                <a:solidFill>
                  <a:srgbClr val="1F1F1F"/>
                </a:solidFill>
                <a:effectLst/>
                <a:uLnTx/>
                <a:uFillTx/>
                <a:latin typeface="Calibri" panose="020F0502020204030204"/>
                <a:ea typeface="+mn-ea"/>
                <a:cs typeface="+mn-cs"/>
              </a:rPr>
              <a:t>: 10.1200/JCO.2018.79.2531. </a:t>
            </a:r>
          </a:p>
        </p:txBody>
      </p:sp>
    </p:spTree>
    <p:extLst>
      <p:ext uri="{BB962C8B-B14F-4D97-AF65-F5344CB8AC3E}">
        <p14:creationId xmlns:p14="http://schemas.microsoft.com/office/powerpoint/2010/main" val="1532265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SINGLE AGENT TKI</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78101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57A912C-48CF-2943-9B1D-380B4F798CE1}"/>
              </a:ext>
            </a:extLst>
          </p:cNvPr>
          <p:cNvSpPr>
            <a:spLocks noGrp="1"/>
          </p:cNvSpPr>
          <p:nvPr>
            <p:ph type="title"/>
          </p:nvPr>
        </p:nvSpPr>
        <p:spPr/>
        <p:txBody>
          <a:bodyPr>
            <a:normAutofit/>
          </a:bodyPr>
          <a:lstStyle/>
          <a:p>
            <a:r>
              <a:rPr lang="fr-FR" sz="3733" b="1" cap="all" dirty="0">
                <a:solidFill>
                  <a:srgbClr val="7A216E"/>
                </a:solidFill>
                <a:latin typeface="+mn-lt"/>
                <a:cs typeface="Arial Narrow"/>
              </a:rPr>
              <a:t>HISTORICAL STUDIES – </a:t>
            </a:r>
            <a:r>
              <a:rPr lang="fr-FR" sz="3733" b="1" cap="all" dirty="0" err="1">
                <a:solidFill>
                  <a:srgbClr val="7A216E"/>
                </a:solidFill>
                <a:latin typeface="+mn-lt"/>
                <a:cs typeface="Arial Narrow"/>
              </a:rPr>
              <a:t>sunitinib</a:t>
            </a:r>
            <a:r>
              <a:rPr lang="fr-FR" sz="3733" b="1" cap="all" dirty="0">
                <a:solidFill>
                  <a:srgbClr val="7A216E"/>
                </a:solidFill>
                <a:latin typeface="+mn-lt"/>
                <a:cs typeface="Arial Narrow"/>
              </a:rPr>
              <a:t> and everolimus</a:t>
            </a:r>
          </a:p>
        </p:txBody>
      </p:sp>
      <p:grpSp>
        <p:nvGrpSpPr>
          <p:cNvPr id="5" name="Groupe 4">
            <a:extLst>
              <a:ext uri="{FF2B5EF4-FFF2-40B4-BE49-F238E27FC236}">
                <a16:creationId xmlns:a16="http://schemas.microsoft.com/office/drawing/2014/main" id="{6605F896-9ED2-4D6C-ADD0-7ED9BB0B8FC0}"/>
              </a:ext>
            </a:extLst>
          </p:cNvPr>
          <p:cNvGrpSpPr/>
          <p:nvPr/>
        </p:nvGrpSpPr>
        <p:grpSpPr>
          <a:xfrm>
            <a:off x="163553" y="2025990"/>
            <a:ext cx="11818241" cy="3887831"/>
            <a:chOff x="122663" y="1593064"/>
            <a:chExt cx="7203047" cy="2302427"/>
          </a:xfrm>
        </p:grpSpPr>
        <p:grpSp>
          <p:nvGrpSpPr>
            <p:cNvPr id="6" name="Groupe 5">
              <a:extLst>
                <a:ext uri="{FF2B5EF4-FFF2-40B4-BE49-F238E27FC236}">
                  <a16:creationId xmlns:a16="http://schemas.microsoft.com/office/drawing/2014/main" id="{87F92EBC-D80B-45C1-A6B4-041749DAD0A3}"/>
                </a:ext>
              </a:extLst>
            </p:cNvPr>
            <p:cNvGrpSpPr/>
            <p:nvPr/>
          </p:nvGrpSpPr>
          <p:grpSpPr>
            <a:xfrm>
              <a:off x="122663" y="1593064"/>
              <a:ext cx="7203047" cy="2302427"/>
              <a:chOff x="245327" y="1652539"/>
              <a:chExt cx="6525458" cy="2064534"/>
            </a:xfrm>
          </p:grpSpPr>
          <p:pic>
            <p:nvPicPr>
              <p:cNvPr id="8" name="Image 7">
                <a:extLst>
                  <a:ext uri="{FF2B5EF4-FFF2-40B4-BE49-F238E27FC236}">
                    <a16:creationId xmlns:a16="http://schemas.microsoft.com/office/drawing/2014/main" id="{7B59564F-9E80-48AB-A3D2-2467B44905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5327" y="1652539"/>
                <a:ext cx="2694123" cy="2064534"/>
              </a:xfrm>
              <a:prstGeom prst="rect">
                <a:avLst/>
              </a:prstGeom>
            </p:spPr>
          </p:pic>
          <p:grpSp>
            <p:nvGrpSpPr>
              <p:cNvPr id="9" name="Groupe 8">
                <a:extLst>
                  <a:ext uri="{FF2B5EF4-FFF2-40B4-BE49-F238E27FC236}">
                    <a16:creationId xmlns:a16="http://schemas.microsoft.com/office/drawing/2014/main" id="{5E05DFE4-2DDE-4B7C-A886-6CABD5804D69}"/>
                  </a:ext>
                </a:extLst>
              </p:cNvPr>
              <p:cNvGrpSpPr/>
              <p:nvPr/>
            </p:nvGrpSpPr>
            <p:grpSpPr>
              <a:xfrm>
                <a:off x="2865110" y="1652539"/>
                <a:ext cx="3905675" cy="2064534"/>
                <a:chOff x="3947533" y="1652539"/>
                <a:chExt cx="3905675" cy="2064534"/>
              </a:xfrm>
            </p:grpSpPr>
            <p:pic>
              <p:nvPicPr>
                <p:cNvPr id="10" name="Image 9">
                  <a:extLst>
                    <a:ext uri="{FF2B5EF4-FFF2-40B4-BE49-F238E27FC236}">
                      <a16:creationId xmlns:a16="http://schemas.microsoft.com/office/drawing/2014/main" id="{63870CD1-A8E1-4588-81EB-67C5E10B5F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7533" y="1652539"/>
                  <a:ext cx="3905675" cy="2064534"/>
                </a:xfrm>
                <a:prstGeom prst="rect">
                  <a:avLst/>
                </a:prstGeom>
              </p:spPr>
            </p:pic>
            <p:sp>
              <p:nvSpPr>
                <p:cNvPr id="11" name="Rectangle 10">
                  <a:extLst>
                    <a:ext uri="{FF2B5EF4-FFF2-40B4-BE49-F238E27FC236}">
                      <a16:creationId xmlns:a16="http://schemas.microsoft.com/office/drawing/2014/main" id="{1CEC4C0C-B637-4092-8CF9-F8A585BEFFAD}"/>
                    </a:ext>
                  </a:extLst>
                </p:cNvPr>
                <p:cNvSpPr/>
                <p:nvPr/>
              </p:nvSpPr>
              <p:spPr>
                <a:xfrm>
                  <a:off x="5752673" y="2368018"/>
                  <a:ext cx="57497" cy="118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Image 6">
              <a:extLst>
                <a:ext uri="{FF2B5EF4-FFF2-40B4-BE49-F238E27FC236}">
                  <a16:creationId xmlns:a16="http://schemas.microsoft.com/office/drawing/2014/main" id="{7A4C8099-B83C-4D44-8F5A-4BDB8C8CD59B}"/>
                </a:ext>
              </a:extLst>
            </p:cNvPr>
            <p:cNvPicPr>
              <a:picLocks noChangeAspect="1"/>
            </p:cNvPicPr>
            <p:nvPr/>
          </p:nvPicPr>
          <p:blipFill>
            <a:blip r:embed="rId4"/>
            <a:stretch>
              <a:fillRect/>
            </a:stretch>
          </p:blipFill>
          <p:spPr>
            <a:xfrm>
              <a:off x="3051647" y="1984917"/>
              <a:ext cx="712268" cy="205603"/>
            </a:xfrm>
            <a:prstGeom prst="rect">
              <a:avLst/>
            </a:prstGeom>
          </p:spPr>
        </p:pic>
      </p:grpSp>
      <p:sp>
        <p:nvSpPr>
          <p:cNvPr id="12" name="ZoneTexte 11">
            <a:extLst>
              <a:ext uri="{FF2B5EF4-FFF2-40B4-BE49-F238E27FC236}">
                <a16:creationId xmlns:a16="http://schemas.microsoft.com/office/drawing/2014/main" id="{7F0955B1-9821-47AD-8E95-FD262387EE73}"/>
              </a:ext>
            </a:extLst>
          </p:cNvPr>
          <p:cNvSpPr txBox="1"/>
          <p:nvPr/>
        </p:nvSpPr>
        <p:spPr>
          <a:xfrm>
            <a:off x="9485086" y="6492875"/>
            <a:ext cx="2590801" cy="276999"/>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Flippot</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2020</a:t>
            </a:r>
          </a:p>
        </p:txBody>
      </p:sp>
    </p:spTree>
    <p:extLst>
      <p:ext uri="{BB962C8B-B14F-4D97-AF65-F5344CB8AC3E}">
        <p14:creationId xmlns:p14="http://schemas.microsoft.com/office/powerpoint/2010/main" val="427283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8B7F2C0-EEC6-490E-8A98-CAC1BF01ACA1}"/>
              </a:ext>
            </a:extLst>
          </p:cNvPr>
          <p:cNvPicPr>
            <a:picLocks noChangeAspect="1"/>
          </p:cNvPicPr>
          <p:nvPr/>
        </p:nvPicPr>
        <p:blipFill>
          <a:blip r:embed="rId2"/>
          <a:stretch>
            <a:fillRect/>
          </a:stretch>
        </p:blipFill>
        <p:spPr>
          <a:xfrm>
            <a:off x="6880141" y="2226878"/>
            <a:ext cx="5074540" cy="3757013"/>
          </a:xfrm>
          <a:prstGeom prst="rect">
            <a:avLst/>
          </a:prstGeom>
        </p:spPr>
      </p:pic>
      <p:sp>
        <p:nvSpPr>
          <p:cNvPr id="4" name="Titre 3">
            <a:extLst>
              <a:ext uri="{FF2B5EF4-FFF2-40B4-BE49-F238E27FC236}">
                <a16:creationId xmlns:a16="http://schemas.microsoft.com/office/drawing/2014/main" id="{957A912C-48CF-2943-9B1D-380B4F798CE1}"/>
              </a:ext>
            </a:extLst>
          </p:cNvPr>
          <p:cNvSpPr>
            <a:spLocks noGrp="1"/>
          </p:cNvSpPr>
          <p:nvPr>
            <p:ph type="title"/>
          </p:nvPr>
        </p:nvSpPr>
        <p:spPr/>
        <p:txBody>
          <a:bodyPr>
            <a:normAutofit/>
          </a:bodyPr>
          <a:lstStyle/>
          <a:p>
            <a:r>
              <a:rPr lang="fr-FR" sz="3733" b="1" cap="all" dirty="0">
                <a:solidFill>
                  <a:srgbClr val="7A216E"/>
                </a:solidFill>
                <a:latin typeface="+mn-lt"/>
                <a:cs typeface="Arial Narrow"/>
              </a:rPr>
              <a:t>Axitinib</a:t>
            </a:r>
            <a:br>
              <a:rPr lang="fr-FR" sz="3733" b="1" cap="all" dirty="0">
                <a:solidFill>
                  <a:srgbClr val="7A216E"/>
                </a:solidFill>
                <a:latin typeface="+mn-lt"/>
                <a:cs typeface="Arial Narrow"/>
              </a:rPr>
            </a:br>
            <a:r>
              <a:rPr lang="fr-FR" sz="3733" b="1" cap="all" dirty="0" err="1">
                <a:solidFill>
                  <a:srgbClr val="7A216E"/>
                </a:solidFill>
                <a:latin typeface="+mn-lt"/>
                <a:cs typeface="Arial Narrow"/>
              </a:rPr>
              <a:t>Papillary</a:t>
            </a:r>
            <a:r>
              <a:rPr lang="fr-FR" sz="3733" b="1" cap="all" dirty="0">
                <a:solidFill>
                  <a:srgbClr val="7A216E"/>
                </a:solidFill>
                <a:latin typeface="+mn-lt"/>
                <a:cs typeface="Arial Narrow"/>
              </a:rPr>
              <a:t> RCC – AXIPAP trial</a:t>
            </a:r>
          </a:p>
        </p:txBody>
      </p:sp>
      <p:sp>
        <p:nvSpPr>
          <p:cNvPr id="12" name="ZoneTexte 11">
            <a:extLst>
              <a:ext uri="{FF2B5EF4-FFF2-40B4-BE49-F238E27FC236}">
                <a16:creationId xmlns:a16="http://schemas.microsoft.com/office/drawing/2014/main" id="{7F0955B1-9821-47AD-8E95-FD262387EE73}"/>
              </a:ext>
            </a:extLst>
          </p:cNvPr>
          <p:cNvSpPr txBox="1"/>
          <p:nvPr/>
        </p:nvSpPr>
        <p:spPr>
          <a:xfrm>
            <a:off x="9601201" y="6557659"/>
            <a:ext cx="2590801" cy="276999"/>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Négrier et al. EJC 2020</a:t>
            </a:r>
          </a:p>
        </p:txBody>
      </p:sp>
      <p:grpSp>
        <p:nvGrpSpPr>
          <p:cNvPr id="2" name="Groupe 1"/>
          <p:cNvGrpSpPr/>
          <p:nvPr/>
        </p:nvGrpSpPr>
        <p:grpSpPr>
          <a:xfrm>
            <a:off x="196193" y="2226877"/>
            <a:ext cx="6362263" cy="3536731"/>
            <a:chOff x="0" y="3119768"/>
            <a:chExt cx="4009697" cy="2023732"/>
          </a:xfrm>
        </p:grpSpPr>
        <p:pic>
          <p:nvPicPr>
            <p:cNvPr id="13" name="Image 12">
              <a:extLst>
                <a:ext uri="{FF2B5EF4-FFF2-40B4-BE49-F238E27FC236}">
                  <a16:creationId xmlns:a16="http://schemas.microsoft.com/office/drawing/2014/main" id="{A59D26B6-98C5-48F8-BC55-DF6DAD7BBC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19768"/>
              <a:ext cx="1177159" cy="2023731"/>
            </a:xfrm>
            <a:prstGeom prst="rect">
              <a:avLst/>
            </a:prstGeom>
          </p:spPr>
        </p:pic>
        <p:pic>
          <p:nvPicPr>
            <p:cNvPr id="6" name="Image 5">
              <a:extLst>
                <a:ext uri="{FF2B5EF4-FFF2-40B4-BE49-F238E27FC236}">
                  <a16:creationId xmlns:a16="http://schemas.microsoft.com/office/drawing/2014/main" id="{A59D26B6-98C5-48F8-BC55-DF6DAD7BBC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77159" y="3119769"/>
              <a:ext cx="2832538" cy="2023731"/>
            </a:xfrm>
            <a:prstGeom prst="rect">
              <a:avLst/>
            </a:prstGeom>
          </p:spPr>
        </p:pic>
      </p:grpSp>
    </p:spTree>
    <p:extLst>
      <p:ext uri="{BB962C8B-B14F-4D97-AF65-F5344CB8AC3E}">
        <p14:creationId xmlns:p14="http://schemas.microsoft.com/office/powerpoint/2010/main" val="417303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15405" y="1917692"/>
            <a:ext cx="5178490" cy="2972175"/>
          </a:xfrm>
          <a:prstGeom prst="rect">
            <a:avLst/>
          </a:prstGeom>
        </p:spPr>
      </p:pic>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8456" y="5065006"/>
            <a:ext cx="4724228" cy="1546772"/>
          </a:xfrm>
          <a:prstGeom prst="rect">
            <a:avLst/>
          </a:prstGeom>
          <a:ln w="28575">
            <a:solidFill>
              <a:schemeClr val="accent1"/>
            </a:solidFill>
          </a:ln>
        </p:spPr>
      </p:pic>
      <p:sp>
        <p:nvSpPr>
          <p:cNvPr id="2" name="ZoneTexte 1"/>
          <p:cNvSpPr txBox="1"/>
          <p:nvPr/>
        </p:nvSpPr>
        <p:spPr>
          <a:xfrm rot="16200000">
            <a:off x="6535673" y="2862381"/>
            <a:ext cx="6211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70C0"/>
                </a:solidFill>
                <a:effectLst/>
                <a:uLnTx/>
                <a:uFillTx/>
                <a:latin typeface="Calibri" panose="020F0502020204030204"/>
                <a:ea typeface="+mn-ea"/>
                <a:cs typeface="+mn-cs"/>
              </a:rPr>
              <a:t>PFS</a:t>
            </a:r>
          </a:p>
        </p:txBody>
      </p:sp>
      <p:sp>
        <p:nvSpPr>
          <p:cNvPr id="10" name="Titre 3">
            <a:extLst>
              <a:ext uri="{FF2B5EF4-FFF2-40B4-BE49-F238E27FC236}">
                <a16:creationId xmlns:a16="http://schemas.microsoft.com/office/drawing/2014/main" id="{957A912C-48CF-2943-9B1D-380B4F798CE1}"/>
              </a:ext>
            </a:extLst>
          </p:cNvPr>
          <p:cNvSpPr txBox="1">
            <a:spLocks/>
          </p:cNvSpPr>
          <p:nvPr/>
        </p:nvSpPr>
        <p:spPr>
          <a:xfrm>
            <a:off x="8890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733" b="1" i="0" u="none" strike="noStrike" kern="1200" cap="all" spc="0" normalizeH="0" baseline="0" noProof="0" dirty="0">
                <a:ln>
                  <a:noFill/>
                </a:ln>
                <a:solidFill>
                  <a:srgbClr val="7A216E"/>
                </a:solidFill>
                <a:effectLst/>
                <a:uLnTx/>
                <a:uFillTx/>
                <a:latin typeface="Calibri" panose="020F0502020204030204"/>
                <a:ea typeface="+mj-ea"/>
                <a:cs typeface="Arial Narrow"/>
              </a:rPr>
              <a:t>Cabozantinib</a:t>
            </a:r>
            <a:br>
              <a:rPr kumimoji="0" lang="fr-FR" sz="3733" b="1" i="0" u="none" strike="noStrike" kern="1200" cap="all" spc="0" normalizeH="0" baseline="0" noProof="0" dirty="0">
                <a:ln>
                  <a:noFill/>
                </a:ln>
                <a:solidFill>
                  <a:srgbClr val="7A216E"/>
                </a:solidFill>
                <a:effectLst/>
                <a:uLnTx/>
                <a:uFillTx/>
                <a:latin typeface="Calibri" panose="020F0502020204030204"/>
                <a:ea typeface="+mj-ea"/>
                <a:cs typeface="Arial Narrow"/>
              </a:rPr>
            </a:br>
            <a:r>
              <a:rPr kumimoji="0" lang="fr-FR" sz="3733" b="1" i="0" u="none" strike="noStrike" kern="1200" cap="all" spc="0" normalizeH="0" baseline="0" noProof="0" dirty="0" err="1">
                <a:ln>
                  <a:noFill/>
                </a:ln>
                <a:solidFill>
                  <a:srgbClr val="7A216E"/>
                </a:solidFill>
                <a:effectLst/>
                <a:uLnTx/>
                <a:uFillTx/>
                <a:latin typeface="Calibri" panose="020F0502020204030204"/>
                <a:ea typeface="+mj-ea"/>
                <a:cs typeface="Arial Narrow"/>
              </a:rPr>
              <a:t>Papillary</a:t>
            </a:r>
            <a:r>
              <a:rPr kumimoji="0" lang="fr-FR" sz="3733" b="1" i="0" u="none" strike="noStrike" kern="1200" cap="all" spc="0" normalizeH="0" baseline="0" noProof="0" dirty="0">
                <a:ln>
                  <a:noFill/>
                </a:ln>
                <a:solidFill>
                  <a:srgbClr val="7A216E"/>
                </a:solidFill>
                <a:effectLst/>
                <a:uLnTx/>
                <a:uFillTx/>
                <a:latin typeface="Calibri" panose="020F0502020204030204"/>
                <a:ea typeface="+mj-ea"/>
                <a:cs typeface="Arial Narrow"/>
              </a:rPr>
              <a:t> RCC – PAPMET trial</a:t>
            </a:r>
          </a:p>
        </p:txBody>
      </p:sp>
      <p:pic>
        <p:nvPicPr>
          <p:cNvPr id="8" name="Image 7">
            <a:extLst>
              <a:ext uri="{FF2B5EF4-FFF2-40B4-BE49-F238E27FC236}">
                <a16:creationId xmlns:a16="http://schemas.microsoft.com/office/drawing/2014/main" id="{07A390B5-41D8-4C14-A79A-71A17F02DB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8460" y="2143996"/>
            <a:ext cx="5298570" cy="2745871"/>
          </a:xfrm>
          <a:prstGeom prst="rect">
            <a:avLst/>
          </a:prstGeom>
        </p:spPr>
      </p:pic>
      <p:sp>
        <p:nvSpPr>
          <p:cNvPr id="11" name="Text Placeholder 11">
            <a:extLst>
              <a:ext uri="{FF2B5EF4-FFF2-40B4-BE49-F238E27FC236}">
                <a16:creationId xmlns:a16="http://schemas.microsoft.com/office/drawing/2014/main" id="{1621AEFA-B4FC-EE4A-E6A3-C6FE9AE1DBEC}"/>
              </a:ext>
            </a:extLst>
          </p:cNvPr>
          <p:cNvSpPr txBox="1">
            <a:spLocks/>
          </p:cNvSpPr>
          <p:nvPr/>
        </p:nvSpPr>
        <p:spPr bwMode="auto">
          <a:xfrm>
            <a:off x="198438" y="6515409"/>
            <a:ext cx="1044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defTabSz="457200" rtl="0" eaLnBrk="0" fontAlgn="base" hangingPunct="0">
              <a:spcBef>
                <a:spcPts val="0"/>
              </a:spcBef>
              <a:spcAft>
                <a:spcPct val="0"/>
              </a:spcAft>
              <a:buClr>
                <a:srgbClr val="000000"/>
              </a:buClr>
              <a:buSzPct val="35000"/>
              <a:buFont typeface="Wingdings" panose="05000000000000000000" pitchFamily="2" charset="2"/>
              <a:buNone/>
              <a:defRPr sz="1000" kern="1200">
                <a:solidFill>
                  <a:schemeClr val="tx1"/>
                </a:solidFill>
                <a:latin typeface="Arial Narrow"/>
                <a:ea typeface="MS PGothic" pitchFamily="34" charset="-128"/>
                <a:cs typeface="Arial Narrow"/>
              </a:defRPr>
            </a:lvl1pPr>
            <a:lvl2pPr marL="457200" indent="0" algn="l" defTabSz="457200" rtl="0" eaLnBrk="0" fontAlgn="base" hangingPunct="0">
              <a:spcBef>
                <a:spcPct val="20000"/>
              </a:spcBef>
              <a:spcAft>
                <a:spcPct val="0"/>
              </a:spcAft>
              <a:buClr>
                <a:srgbClr val="1C4F27"/>
              </a:buClr>
              <a:buSzPct val="35000"/>
              <a:buFont typeface="Wingdings" panose="05000000000000000000" pitchFamily="2" charset="2"/>
              <a:buNone/>
              <a:defRPr sz="2000" kern="1200">
                <a:solidFill>
                  <a:srgbClr val="1C4F27"/>
                </a:solidFill>
                <a:latin typeface="Arial Narrow"/>
                <a:ea typeface="MS PGothic" pitchFamily="34" charset="-128"/>
                <a:cs typeface="Arial Narrow"/>
              </a:defRPr>
            </a:lvl2pPr>
            <a:lvl3pPr marL="914400" indent="0" algn="l" defTabSz="457200" rtl="0" eaLnBrk="0" fontAlgn="base" hangingPunct="0">
              <a:spcBef>
                <a:spcPct val="20000"/>
              </a:spcBef>
              <a:spcAft>
                <a:spcPct val="0"/>
              </a:spcAft>
              <a:buClr>
                <a:srgbClr val="6B7E26"/>
              </a:buClr>
              <a:buSzPct val="35000"/>
              <a:buFont typeface="Wingdings" panose="05000000000000000000" pitchFamily="2" charset="2"/>
              <a:buNone/>
              <a:defRPr sz="2000" kern="1200">
                <a:solidFill>
                  <a:srgbClr val="6B7E26"/>
                </a:solidFill>
                <a:latin typeface="Arial Narrow"/>
                <a:ea typeface="MS PGothic" pitchFamily="34" charset="-128"/>
                <a:cs typeface="Arial Narrow"/>
              </a:defRPr>
            </a:lvl3pPr>
            <a:lvl4pPr marL="13716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rgbClr val="000000"/>
              </a:buClr>
              <a:buSzPct val="35000"/>
              <a:buFont typeface="Wingdings" panose="05000000000000000000" pitchFamily="2" charset="2"/>
              <a:buNone/>
              <a:tabLst/>
              <a:defRPr/>
            </a:pP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Pal S.  Presented at the 2021 Genitourinary Cancers Symposium. By permission of Prof S.K. Pal; Pal S, </a:t>
            </a:r>
            <a:r>
              <a:rPr kumimoji="0" lang="en-GB" sz="1000" b="0" i="1"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et al. </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Lancet 2021;397(10275):695–703.</a:t>
            </a:r>
          </a:p>
        </p:txBody>
      </p:sp>
    </p:spTree>
    <p:extLst>
      <p:ext uri="{BB962C8B-B14F-4D97-AF65-F5344CB8AC3E}">
        <p14:creationId xmlns:p14="http://schemas.microsoft.com/office/powerpoint/2010/main" val="12428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TextBox 3">
            <a:extLst>
              <a:ext uri="{FF2B5EF4-FFF2-40B4-BE49-F238E27FC236}">
                <a16:creationId xmlns:a16="http://schemas.microsoft.com/office/drawing/2014/main" id="{D1E4CC6F-520C-E6B9-9CD4-AC3BB5F0C3F8}"/>
              </a:ext>
            </a:extLst>
          </p:cNvPr>
          <p:cNvSpPr txBox="1"/>
          <p:nvPr/>
        </p:nvSpPr>
        <p:spPr>
          <a:xfrm>
            <a:off x="604838" y="1206407"/>
            <a:ext cx="9001125" cy="1107996"/>
          </a:xfrm>
          <a:prstGeom prst="rect">
            <a:avLst/>
          </a:prstGeom>
          <a:solidFill>
            <a:schemeClr val="bg1"/>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6E1E50"/>
                </a:solidFill>
                <a:effectLst/>
                <a:uLnTx/>
                <a:uFillTx/>
                <a:latin typeface="Arial Narrow"/>
                <a:ea typeface="MS PGothic" panose="020B0600070205080204" pitchFamily="34" charset="-128"/>
                <a:cs typeface="+mn-cs"/>
              </a:rPr>
              <a:t>Comprehensive Molecular Characterisation of Papillary Renal-Cell Carcinoma</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arrow"/>
                <a:ea typeface="MS PGothic" pitchFamily="34" charset="-128"/>
                <a:cs typeface="+mn-cs"/>
              </a:rPr>
              <a:t>The Cancer Genome Atlas Research Network. N Engl J Med 2016;374(2):135-45</a:t>
            </a:r>
          </a:p>
        </p:txBody>
      </p:sp>
      <p:sp>
        <p:nvSpPr>
          <p:cNvPr id="5" name="TextBox 4">
            <a:extLst>
              <a:ext uri="{FF2B5EF4-FFF2-40B4-BE49-F238E27FC236}">
                <a16:creationId xmlns:a16="http://schemas.microsoft.com/office/drawing/2014/main" id="{3077FB7C-1F51-5566-7638-7ED8A2FDEFD4}"/>
              </a:ext>
            </a:extLst>
          </p:cNvPr>
          <p:cNvSpPr txBox="1"/>
          <p:nvPr/>
        </p:nvSpPr>
        <p:spPr>
          <a:xfrm>
            <a:off x="1324275" y="2819427"/>
            <a:ext cx="9001125" cy="1107996"/>
          </a:xfrm>
          <a:prstGeom prst="rect">
            <a:avLst/>
          </a:prstGeom>
          <a:solidFill>
            <a:schemeClr val="bg1"/>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6E1E50"/>
                </a:solidFill>
                <a:effectLst/>
                <a:uLnTx/>
                <a:uFillTx/>
                <a:latin typeface="Arial Narrow"/>
                <a:ea typeface="MS PGothic" panose="020B0600070205080204" pitchFamily="34" charset="-128"/>
                <a:cs typeface="+mn-cs"/>
              </a:rPr>
              <a:t>Characterisation of clinical cases of advanced papillary renal cell carcinoma via comprehensive genomic profiling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arrow"/>
                <a:ea typeface="MS PGothic" pitchFamily="34" charset="-128"/>
                <a:cs typeface="+mn-cs"/>
              </a:rPr>
              <a:t>Pal SK, </a:t>
            </a:r>
            <a:r>
              <a:rPr kumimoji="0" lang="en-GB" sz="1800" b="0" i="1" u="none" strike="noStrike" kern="1200" cap="none" spc="0" normalizeH="0" baseline="0" noProof="0" dirty="0">
                <a:ln>
                  <a:noFill/>
                </a:ln>
                <a:solidFill>
                  <a:prstClr val="black"/>
                </a:solidFill>
                <a:effectLst/>
                <a:uLnTx/>
                <a:uFillTx/>
                <a:latin typeface="Arial Narrow"/>
                <a:ea typeface="MS PGothic" pitchFamily="34" charset="-128"/>
                <a:cs typeface="+mn-cs"/>
              </a:rPr>
              <a:t>et al. </a:t>
            </a:r>
            <a:r>
              <a:rPr kumimoji="0" lang="en-GB" sz="1800" b="0" i="0" u="none" strike="noStrike" kern="1200" cap="none" spc="0" normalizeH="0" baseline="0" noProof="0" dirty="0">
                <a:ln>
                  <a:noFill/>
                </a:ln>
                <a:solidFill>
                  <a:prstClr val="black"/>
                </a:solidFill>
                <a:effectLst/>
                <a:uLnTx/>
                <a:uFillTx/>
                <a:latin typeface="Arial Narrow"/>
                <a:ea typeface="MS PGothic" pitchFamily="34" charset="-128"/>
                <a:cs typeface="+mn-cs"/>
              </a:rPr>
              <a:t>European Urology 2018;73:71-78</a:t>
            </a:r>
          </a:p>
        </p:txBody>
      </p:sp>
      <p:sp>
        <p:nvSpPr>
          <p:cNvPr id="6" name="TextBox 5">
            <a:extLst>
              <a:ext uri="{FF2B5EF4-FFF2-40B4-BE49-F238E27FC236}">
                <a16:creationId xmlns:a16="http://schemas.microsoft.com/office/drawing/2014/main" id="{8030EA45-2090-A29C-26AC-B9D4F581927D}"/>
              </a:ext>
            </a:extLst>
          </p:cNvPr>
          <p:cNvSpPr txBox="1"/>
          <p:nvPr/>
        </p:nvSpPr>
        <p:spPr>
          <a:xfrm>
            <a:off x="695325" y="4432448"/>
            <a:ext cx="9001125" cy="1477328"/>
          </a:xfrm>
          <a:prstGeom prst="rect">
            <a:avLst/>
          </a:prstGeom>
          <a:solidFill>
            <a:schemeClr val="bg1"/>
          </a:solidFill>
          <a:ln>
            <a:solidFill>
              <a:schemeClr val="tx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6E1E50"/>
                </a:solidFill>
                <a:effectLst/>
                <a:uLnTx/>
                <a:uFillTx/>
                <a:latin typeface="Arial Narrow"/>
                <a:ea typeface="MS PGothic" panose="020B0600070205080204" pitchFamily="34" charset="-128"/>
                <a:cs typeface="+mn-cs"/>
              </a:rPr>
              <a:t>MET is a potential target across all papillary renal cell carcinomas: </a:t>
            </a:r>
            <a:br>
              <a:rPr kumimoji="0" lang="en-GB" sz="2400" b="1" i="0" u="none" strike="noStrike" kern="1200" cap="none" spc="0" normalizeH="0" baseline="0" noProof="0" dirty="0">
                <a:ln>
                  <a:noFill/>
                </a:ln>
                <a:solidFill>
                  <a:srgbClr val="6E1E50"/>
                </a:solidFill>
                <a:effectLst/>
                <a:uLnTx/>
                <a:uFillTx/>
                <a:latin typeface="Arial Narrow"/>
                <a:ea typeface="MS PGothic" panose="020B0600070205080204" pitchFamily="34" charset="-128"/>
                <a:cs typeface="+mn-cs"/>
              </a:rPr>
            </a:br>
            <a:r>
              <a:rPr kumimoji="0" lang="en-GB" sz="2400" b="1" i="0" u="none" strike="noStrike" kern="1200" cap="none" spc="0" normalizeH="0" baseline="0" noProof="0" dirty="0">
                <a:ln>
                  <a:noFill/>
                </a:ln>
                <a:solidFill>
                  <a:srgbClr val="6E1E50"/>
                </a:solidFill>
                <a:effectLst/>
                <a:uLnTx/>
                <a:uFillTx/>
                <a:latin typeface="Arial Narrow"/>
                <a:ea typeface="MS PGothic" panose="020B0600070205080204" pitchFamily="34" charset="-128"/>
                <a:cs typeface="+mn-cs"/>
              </a:rPr>
              <a:t>Result from a large molecular study of PRCC with CGH array and matching gene expression array</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rial Narrow"/>
                <a:ea typeface="MS PGothic" pitchFamily="34" charset="-128"/>
                <a:cs typeface="+mn-cs"/>
              </a:rPr>
              <a:t>Albiges</a:t>
            </a:r>
            <a:r>
              <a:rPr kumimoji="0" lang="fr-FR" sz="1800" b="0" i="0" u="none" strike="noStrike" kern="1200" cap="none" spc="0" normalizeH="0" baseline="0" noProof="0" dirty="0">
                <a:ln>
                  <a:noFill/>
                </a:ln>
                <a:solidFill>
                  <a:prstClr val="black"/>
                </a:solidFill>
                <a:effectLst/>
                <a:uLnTx/>
                <a:uFillTx/>
                <a:latin typeface="Arial Narrow"/>
                <a:ea typeface="MS PGothic" pitchFamily="34" charset="-128"/>
                <a:cs typeface="+mn-cs"/>
              </a:rPr>
              <a:t> L, </a:t>
            </a:r>
            <a:r>
              <a:rPr kumimoji="0" lang="fr-FR" sz="1800" b="0" i="1" u="none" strike="noStrike" kern="1200" cap="none" spc="0" normalizeH="0" baseline="0" noProof="0" dirty="0">
                <a:ln>
                  <a:noFill/>
                </a:ln>
                <a:solidFill>
                  <a:prstClr val="black"/>
                </a:solidFill>
                <a:effectLst/>
                <a:uLnTx/>
                <a:uFillTx/>
                <a:latin typeface="Arial Narrow"/>
                <a:ea typeface="MS PGothic" pitchFamily="34" charset="-128"/>
                <a:cs typeface="+mn-cs"/>
              </a:rPr>
              <a:t>et al. </a:t>
            </a:r>
            <a:r>
              <a:rPr kumimoji="0" lang="fr-FR" sz="1800" b="0" i="0" u="none" strike="noStrike" kern="1200" cap="none" spc="0" normalizeH="0" baseline="0" noProof="0" dirty="0">
                <a:ln>
                  <a:noFill/>
                </a:ln>
                <a:solidFill>
                  <a:prstClr val="black"/>
                </a:solidFill>
                <a:effectLst/>
                <a:uLnTx/>
                <a:uFillTx/>
                <a:latin typeface="Arial Narrow"/>
                <a:ea typeface="MS PGothic" pitchFamily="34" charset="-128"/>
                <a:cs typeface="+mn-cs"/>
              </a:rPr>
              <a:t>Clin Cancer </a:t>
            </a:r>
            <a:r>
              <a:rPr kumimoji="0" lang="fr-FR" sz="1800" b="0" i="0" u="none" strike="noStrike" kern="1200" cap="none" spc="0" normalizeH="0" baseline="0" noProof="0" dirty="0" err="1">
                <a:ln>
                  <a:noFill/>
                </a:ln>
                <a:solidFill>
                  <a:prstClr val="black"/>
                </a:solidFill>
                <a:effectLst/>
                <a:uLnTx/>
                <a:uFillTx/>
                <a:latin typeface="Arial Narrow"/>
                <a:ea typeface="MS PGothic" pitchFamily="34" charset="-128"/>
                <a:cs typeface="+mn-cs"/>
              </a:rPr>
              <a:t>Res</a:t>
            </a:r>
            <a:r>
              <a:rPr kumimoji="0" lang="fr-FR" sz="1800" b="0" i="0" u="none" strike="noStrike" kern="1200" cap="none" spc="0" normalizeH="0" baseline="0" noProof="0" dirty="0">
                <a:ln>
                  <a:noFill/>
                </a:ln>
                <a:solidFill>
                  <a:prstClr val="black"/>
                </a:solidFill>
                <a:effectLst/>
                <a:uLnTx/>
                <a:uFillTx/>
                <a:latin typeface="Arial Narrow"/>
                <a:ea typeface="MS PGothic" pitchFamily="34" charset="-128"/>
                <a:cs typeface="+mn-cs"/>
              </a:rPr>
              <a:t> 2014;20(13):3411-21</a:t>
            </a:r>
            <a:endParaRPr kumimoji="0" lang="en-GB"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Tree>
    <p:extLst>
      <p:ext uri="{BB962C8B-B14F-4D97-AF65-F5344CB8AC3E}">
        <p14:creationId xmlns:p14="http://schemas.microsoft.com/office/powerpoint/2010/main" val="774748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7A386-556B-C4CC-7B48-1264AD64744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40586A2-C9CB-1CB3-D782-259D1DDB895A}"/>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Renal Cell Carcinoma</a:t>
            </a:r>
          </a:p>
        </p:txBody>
      </p:sp>
      <p:sp>
        <p:nvSpPr>
          <p:cNvPr id="12" name="Text Box 3">
            <a:extLst>
              <a:ext uri="{FF2B5EF4-FFF2-40B4-BE49-F238E27FC236}">
                <a16:creationId xmlns:a16="http://schemas.microsoft.com/office/drawing/2014/main" id="{21B1148A-8569-3CFD-19DB-A4D88E0AAB9B}"/>
              </a:ext>
            </a:extLst>
          </p:cNvPr>
          <p:cNvSpPr txBox="1">
            <a:spLocks noChangeArrowheads="1"/>
          </p:cNvSpPr>
          <p:nvPr/>
        </p:nvSpPr>
        <p:spPr bwMode="auto">
          <a:xfrm>
            <a:off x="0" y="536247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94A12A3C-D9D7-4BE1-5FB9-A9D294674E83}"/>
              </a:ext>
            </a:extLst>
          </p:cNvPr>
          <p:cNvSpPr txBox="1">
            <a:spLocks noChangeArrowheads="1"/>
          </p:cNvSpPr>
          <p:nvPr/>
        </p:nvSpPr>
        <p:spPr bwMode="auto">
          <a:xfrm>
            <a:off x="4647392" y="359456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438557F-FF47-7600-9AC2-5A50D3F256C6}"/>
              </a:ext>
            </a:extLst>
          </p:cNvPr>
          <p:cNvSpPr txBox="1">
            <a:spLocks noChangeArrowheads="1"/>
          </p:cNvSpPr>
          <p:nvPr/>
        </p:nvSpPr>
        <p:spPr bwMode="auto">
          <a:xfrm>
            <a:off x="0" y="204791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83C7FC6A-C78D-35E4-2061-74E571A5A832}"/>
              </a:ext>
            </a:extLst>
          </p:cNvPr>
          <p:cNvSpPr txBox="1">
            <a:spLocks noChangeArrowheads="1"/>
          </p:cNvSpPr>
          <p:nvPr/>
        </p:nvSpPr>
        <p:spPr bwMode="auto">
          <a:xfrm>
            <a:off x="152400" y="414908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Laurence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Albiges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Tree>
    <p:custDataLst>
      <p:tags r:id="rId1"/>
    </p:custDataLst>
    <p:extLst>
      <p:ext uri="{BB962C8B-B14F-4D97-AF65-F5344CB8AC3E}">
        <p14:creationId xmlns:p14="http://schemas.microsoft.com/office/powerpoint/2010/main" val="3375146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977B88-D279-6E0A-6602-CB82AE962016}"/>
              </a:ext>
            </a:extLst>
          </p:cNvPr>
          <p:cNvSpPr>
            <a:spLocks noGrp="1"/>
          </p:cNvSpPr>
          <p:nvPr>
            <p:ph type="title"/>
          </p:nvPr>
        </p:nvSpPr>
        <p:spPr/>
        <p:txBody>
          <a:bodyPr>
            <a:normAutofit/>
          </a:bodyPr>
          <a:lstStyle/>
          <a:p>
            <a:r>
              <a:rPr lang="en-GB" sz="3733" b="1" cap="all" dirty="0">
                <a:solidFill>
                  <a:srgbClr val="7A216E"/>
                </a:solidFill>
                <a:latin typeface="+mn-lt"/>
                <a:cs typeface="Arial Narrow"/>
              </a:rPr>
              <a:t>MET INHIBITORS: PHASE 2 TRIALS</a:t>
            </a:r>
          </a:p>
        </p:txBody>
      </p:sp>
      <p:sp>
        <p:nvSpPr>
          <p:cNvPr id="10" name="Text Placeholder 9">
            <a:extLst>
              <a:ext uri="{FF2B5EF4-FFF2-40B4-BE49-F238E27FC236}">
                <a16:creationId xmlns:a16="http://schemas.microsoft.com/office/drawing/2014/main" id="{DC622B22-0303-F1F9-16DF-350925F7D8F8}"/>
              </a:ext>
            </a:extLst>
          </p:cNvPr>
          <p:cNvSpPr>
            <a:spLocks noGrp="1"/>
          </p:cNvSpPr>
          <p:nvPr>
            <p:ph type="body" sz="quarter" idx="4294967295"/>
          </p:nvPr>
        </p:nvSpPr>
        <p:spPr>
          <a:xfrm>
            <a:off x="0" y="6497638"/>
            <a:ext cx="10439400" cy="246062"/>
          </a:xfrm>
        </p:spPr>
        <p:txBody>
          <a:bodyPr>
            <a:normAutofit fontScale="47500" lnSpcReduction="20000"/>
          </a:bodyPr>
          <a:lstStyle/>
          <a:p>
            <a:pPr marL="0" indent="0">
              <a:buNone/>
            </a:pPr>
            <a:r>
              <a:rPr lang="en-GB" dirty="0"/>
              <a:t>Choueiri TK, </a:t>
            </a:r>
            <a:r>
              <a:rPr lang="en-GB" i="1" dirty="0"/>
              <a:t>et al.</a:t>
            </a:r>
            <a:r>
              <a:rPr lang="en-GB" dirty="0"/>
              <a:t> J Clin Oncol 2013; Choueiri TK, </a:t>
            </a:r>
            <a:r>
              <a:rPr lang="en-GB" i="1" dirty="0"/>
              <a:t>et al.</a:t>
            </a:r>
            <a:r>
              <a:rPr lang="en-GB" dirty="0"/>
              <a:t> J Clin Oncol 2017; </a:t>
            </a:r>
            <a:r>
              <a:rPr lang="en-GB" dirty="0" err="1"/>
              <a:t>Schöffski</a:t>
            </a:r>
            <a:r>
              <a:rPr lang="en-GB" dirty="0"/>
              <a:t> P, </a:t>
            </a:r>
            <a:r>
              <a:rPr lang="en-GB" i="1" dirty="0"/>
              <a:t>et al.</a:t>
            </a:r>
            <a:r>
              <a:rPr lang="en-GB" dirty="0"/>
              <a:t> ASCO GU 2018.</a:t>
            </a:r>
          </a:p>
        </p:txBody>
      </p:sp>
      <p:graphicFrame>
        <p:nvGraphicFramePr>
          <p:cNvPr id="13" name="Table 12">
            <a:extLst>
              <a:ext uri="{FF2B5EF4-FFF2-40B4-BE49-F238E27FC236}">
                <a16:creationId xmlns:a16="http://schemas.microsoft.com/office/drawing/2014/main" id="{4CCFFD5E-CDA8-EED0-52E1-B9AFEA49B657}"/>
              </a:ext>
            </a:extLst>
          </p:cNvPr>
          <p:cNvGraphicFramePr>
            <a:graphicFrameLocks noGrp="1"/>
          </p:cNvGraphicFramePr>
          <p:nvPr/>
        </p:nvGraphicFramePr>
        <p:xfrm>
          <a:off x="695325" y="2099204"/>
          <a:ext cx="10801350" cy="3031200"/>
        </p:xfrm>
        <a:graphic>
          <a:graphicData uri="http://schemas.openxmlformats.org/drawingml/2006/table">
            <a:tbl>
              <a:tblPr firstRow="1" bandRow="1">
                <a:tableStyleId>{B301B821-A1FF-4177-AEE7-76D212191A09}</a:tableStyleId>
              </a:tblPr>
              <a:tblGrid>
                <a:gridCol w="2160270">
                  <a:extLst>
                    <a:ext uri="{9D8B030D-6E8A-4147-A177-3AD203B41FA5}">
                      <a16:colId xmlns:a16="http://schemas.microsoft.com/office/drawing/2014/main" val="800776452"/>
                    </a:ext>
                  </a:extLst>
                </a:gridCol>
                <a:gridCol w="2160270">
                  <a:extLst>
                    <a:ext uri="{9D8B030D-6E8A-4147-A177-3AD203B41FA5}">
                      <a16:colId xmlns:a16="http://schemas.microsoft.com/office/drawing/2014/main" val="2538980058"/>
                    </a:ext>
                  </a:extLst>
                </a:gridCol>
                <a:gridCol w="2160270">
                  <a:extLst>
                    <a:ext uri="{9D8B030D-6E8A-4147-A177-3AD203B41FA5}">
                      <a16:colId xmlns:a16="http://schemas.microsoft.com/office/drawing/2014/main" val="4103846315"/>
                    </a:ext>
                  </a:extLst>
                </a:gridCol>
                <a:gridCol w="2160270">
                  <a:extLst>
                    <a:ext uri="{9D8B030D-6E8A-4147-A177-3AD203B41FA5}">
                      <a16:colId xmlns:a16="http://schemas.microsoft.com/office/drawing/2014/main" val="3491974269"/>
                    </a:ext>
                  </a:extLst>
                </a:gridCol>
                <a:gridCol w="2160270">
                  <a:extLst>
                    <a:ext uri="{9D8B030D-6E8A-4147-A177-3AD203B41FA5}">
                      <a16:colId xmlns:a16="http://schemas.microsoft.com/office/drawing/2014/main" val="4148101071"/>
                    </a:ext>
                  </a:extLst>
                </a:gridCol>
              </a:tblGrid>
              <a:tr h="0">
                <a:tc>
                  <a:txBody>
                    <a:bodyPr/>
                    <a:lstStyle/>
                    <a:p>
                      <a:endParaRPr lang="en-GB" dirty="0">
                        <a:latin typeface="Arial Narrow" panose="020B0606020202030204" pitchFamily="34" charset="0"/>
                      </a:endParaRPr>
                    </a:p>
                  </a:txBody>
                  <a:tcPr marL="72000" marR="72000" marT="36000" marB="36000"/>
                </a:tc>
                <a:tc>
                  <a:txBody>
                    <a:bodyPr/>
                    <a:lstStyle/>
                    <a:p>
                      <a:pPr algn="ctr"/>
                      <a:r>
                        <a:rPr lang="en-GB" dirty="0">
                          <a:latin typeface="Arial Narrow" panose="020B0606020202030204" pitchFamily="34" charset="0"/>
                        </a:rPr>
                        <a:t>Histology</a:t>
                      </a:r>
                    </a:p>
                  </a:txBody>
                  <a:tcPr marL="72000" marR="72000" marT="36000" marB="36000"/>
                </a:tc>
                <a:tc>
                  <a:txBody>
                    <a:bodyPr/>
                    <a:lstStyle/>
                    <a:p>
                      <a:pPr algn="ctr"/>
                      <a:r>
                        <a:rPr lang="en-GB" i="0" dirty="0">
                          <a:latin typeface="Arial Narrow" panose="020B0606020202030204" pitchFamily="34" charset="0"/>
                        </a:rPr>
                        <a:t>MET</a:t>
                      </a:r>
                      <a:r>
                        <a:rPr lang="en-GB" dirty="0">
                          <a:latin typeface="Arial Narrow" panose="020B0606020202030204" pitchFamily="34" charset="0"/>
                        </a:rPr>
                        <a:t> Status</a:t>
                      </a:r>
                    </a:p>
                  </a:txBody>
                  <a:tcPr marL="72000" marR="72000" marT="36000" marB="36000"/>
                </a:tc>
                <a:tc>
                  <a:txBody>
                    <a:bodyPr/>
                    <a:lstStyle/>
                    <a:p>
                      <a:pPr algn="ctr"/>
                      <a:r>
                        <a:rPr lang="en-GB" dirty="0">
                          <a:latin typeface="Arial Narrow" panose="020B0606020202030204" pitchFamily="34" charset="0"/>
                        </a:rPr>
                        <a:t>PFS (m)</a:t>
                      </a:r>
                    </a:p>
                  </a:txBody>
                  <a:tcPr marL="72000" marR="72000" marT="36000" marB="36000"/>
                </a:tc>
                <a:tc>
                  <a:txBody>
                    <a:bodyPr/>
                    <a:lstStyle/>
                    <a:p>
                      <a:pPr algn="ctr"/>
                      <a:r>
                        <a:rPr lang="en-GB" dirty="0">
                          <a:latin typeface="Arial Narrow" panose="020B0606020202030204" pitchFamily="34" charset="0"/>
                        </a:rPr>
                        <a:t>ORR</a:t>
                      </a:r>
                    </a:p>
                  </a:txBody>
                  <a:tcPr marL="72000" marR="72000" marT="36000" marB="36000"/>
                </a:tc>
                <a:extLst>
                  <a:ext uri="{0D108BD9-81ED-4DB2-BD59-A6C34878D82A}">
                    <a16:rowId xmlns:a16="http://schemas.microsoft.com/office/drawing/2014/main" val="412753508"/>
                  </a:ext>
                </a:extLst>
              </a:tr>
              <a:tr h="195307">
                <a:tc>
                  <a:txBody>
                    <a:bodyPr/>
                    <a:lstStyle/>
                    <a:p>
                      <a:r>
                        <a:rPr lang="en-GB" dirty="0" err="1">
                          <a:latin typeface="Arial Narrow" panose="020B0606020202030204" pitchFamily="34" charset="0"/>
                        </a:rPr>
                        <a:t>Foretinib</a:t>
                      </a:r>
                      <a:br>
                        <a:rPr lang="en-GB" dirty="0">
                          <a:latin typeface="Arial Narrow" panose="020B0606020202030204" pitchFamily="34" charset="0"/>
                        </a:rPr>
                      </a:br>
                      <a:r>
                        <a:rPr lang="en-GB" dirty="0">
                          <a:latin typeface="Arial Narrow" panose="020B0606020202030204" pitchFamily="34" charset="0"/>
                        </a:rPr>
                        <a:t>(N=74)</a:t>
                      </a:r>
                    </a:p>
                    <a:p>
                      <a:r>
                        <a:rPr lang="en-GB" dirty="0">
                          <a:latin typeface="Arial Narrow" panose="020B0606020202030204" pitchFamily="34" charset="0"/>
                        </a:rPr>
                        <a:t>1st and 2nd line</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All papillary</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i="0" dirty="0">
                          <a:latin typeface="Arial Narrow" panose="020B0606020202030204" pitchFamily="34" charset="0"/>
                        </a:rPr>
                        <a:t>MET</a:t>
                      </a:r>
                      <a:r>
                        <a:rPr lang="en-GB" dirty="0">
                          <a:latin typeface="Arial Narrow" panose="020B0606020202030204" pitchFamily="34" charset="0"/>
                        </a:rPr>
                        <a:t> +: 10</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i="0" dirty="0">
                          <a:latin typeface="Arial Narrow" panose="020B0606020202030204" pitchFamily="34" charset="0"/>
                        </a:rPr>
                        <a:t>MET</a:t>
                      </a:r>
                      <a:r>
                        <a:rPr lang="en-GB" dirty="0">
                          <a:latin typeface="Arial Narrow" panose="020B0606020202030204" pitchFamily="34" charset="0"/>
                        </a:rPr>
                        <a:t> −: 57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NA: 7</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9.3</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a:t>
                      </a:r>
                      <a:r>
                        <a:rPr lang="en-GB" b="1" dirty="0">
                          <a:solidFill>
                            <a:schemeClr val="tx2"/>
                          </a:solidFill>
                          <a:latin typeface="Arial Narrow" panose="020B0606020202030204" pitchFamily="34" charset="0"/>
                        </a:rPr>
                        <a:t>50%</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9%</a:t>
                      </a:r>
                    </a:p>
                  </a:txBody>
                  <a:tcPr marL="72000" marR="72000" marT="36000" marB="36000" anchor="ctr"/>
                </a:tc>
                <a:extLst>
                  <a:ext uri="{0D108BD9-81ED-4DB2-BD59-A6C34878D82A}">
                    <a16:rowId xmlns:a16="http://schemas.microsoft.com/office/drawing/2014/main" val="3689006459"/>
                  </a:ext>
                </a:extLst>
              </a:tr>
              <a:tr h="19530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Savolitinib</a:t>
                      </a:r>
                      <a:br>
                        <a:rPr lang="en-GB" dirty="0">
                          <a:latin typeface="Arial Narrow" panose="020B0606020202030204" pitchFamily="34" charset="0"/>
                        </a:rPr>
                      </a:br>
                      <a:r>
                        <a:rPr lang="en-GB" dirty="0">
                          <a:latin typeface="Arial Narrow" panose="020B0606020202030204" pitchFamily="34" charset="0"/>
                        </a:rPr>
                        <a:t>(N=109)</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1st–3rd line</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All papillary</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44</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46</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NA: 19</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6.2</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1.4</a:t>
                      </a:r>
                    </a:p>
                  </a:txBody>
                  <a:tcPr marL="72000" marR="72000"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18%</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MET −: 0%</a:t>
                      </a:r>
                    </a:p>
                  </a:txBody>
                  <a:tcPr marL="72000" marR="72000" marT="36000" marB="36000" anchor="ctr"/>
                </a:tc>
                <a:extLst>
                  <a:ext uri="{0D108BD9-81ED-4DB2-BD59-A6C34878D82A}">
                    <a16:rowId xmlns:a16="http://schemas.microsoft.com/office/drawing/2014/main" val="3153895998"/>
                  </a:ext>
                </a:extLst>
              </a:tr>
              <a:tr h="195307">
                <a:tc>
                  <a:txBody>
                    <a:bodyPr/>
                    <a:lstStyle/>
                    <a:p>
                      <a:r>
                        <a:rPr lang="en-GB" dirty="0">
                          <a:latin typeface="Arial Narrow" panose="020B0606020202030204" pitchFamily="34" charset="0"/>
                        </a:rPr>
                        <a:t>Crizotinib</a:t>
                      </a:r>
                      <a:br>
                        <a:rPr lang="en-GB" dirty="0">
                          <a:latin typeface="Arial Narrow" panose="020B0606020202030204" pitchFamily="34" charset="0"/>
                        </a:rPr>
                      </a:br>
                      <a:r>
                        <a:rPr lang="en-GB" dirty="0">
                          <a:latin typeface="Arial Narrow" panose="020B0606020202030204" pitchFamily="34" charset="0"/>
                        </a:rPr>
                        <a:t>(N=109)</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Narrow" panose="020B0606020202030204" pitchFamily="34" charset="0"/>
                        </a:rPr>
                        <a:t>1st–3rd line</a:t>
                      </a:r>
                    </a:p>
                  </a:txBody>
                  <a:tcPr marL="72000" marR="72000" marT="36000" marB="36000" anchor="ctr"/>
                </a:tc>
                <a:tc>
                  <a:txBody>
                    <a:bodyPr/>
                    <a:lstStyle/>
                    <a:p>
                      <a:pPr algn="ctr"/>
                      <a:r>
                        <a:rPr lang="en-GB" dirty="0">
                          <a:latin typeface="Arial Narrow" panose="020B0606020202030204" pitchFamily="34" charset="0"/>
                        </a:rPr>
                        <a:t>Type 1 Papillary</a:t>
                      </a:r>
                    </a:p>
                  </a:txBody>
                  <a:tcPr marL="72000" marR="72000" marT="36000" marB="36000" anchor="ctr"/>
                </a:tc>
                <a:tc>
                  <a:txBody>
                    <a:bodyPr/>
                    <a:lstStyle/>
                    <a:p>
                      <a:pPr algn="ctr"/>
                      <a:r>
                        <a:rPr lang="en-GB" dirty="0">
                          <a:latin typeface="Arial Narrow" panose="020B0606020202030204" pitchFamily="34" charset="0"/>
                        </a:rPr>
                        <a:t>MET +: 4</a:t>
                      </a:r>
                    </a:p>
                    <a:p>
                      <a:pPr algn="ctr"/>
                      <a:r>
                        <a:rPr lang="en-GB" dirty="0">
                          <a:latin typeface="Arial Narrow" panose="020B0606020202030204" pitchFamily="34" charset="0"/>
                        </a:rPr>
                        <a:t>MET −: 16</a:t>
                      </a:r>
                    </a:p>
                    <a:p>
                      <a:pPr algn="ctr"/>
                      <a:r>
                        <a:rPr lang="en-GB" dirty="0">
                          <a:latin typeface="Arial Narrow" panose="020B0606020202030204" pitchFamily="34" charset="0"/>
                        </a:rPr>
                        <a:t>NA: 3</a:t>
                      </a:r>
                    </a:p>
                  </a:txBody>
                  <a:tcPr marL="72000" marR="72000" marT="36000" marB="36000" anchor="ctr"/>
                </a:tc>
                <a:tc>
                  <a:txBody>
                    <a:bodyPr/>
                    <a:lstStyle/>
                    <a:p>
                      <a:pPr algn="ctr"/>
                      <a:r>
                        <a:rPr lang="nl-NL" dirty="0">
                          <a:latin typeface="Arial Narrow" panose="020B0606020202030204" pitchFamily="34" charset="0"/>
                        </a:rPr>
                        <a:t>5.8 </a:t>
                      </a:r>
                    </a:p>
                    <a:p>
                      <a:pPr algn="ctr"/>
                      <a:r>
                        <a:rPr lang="nl-NL" dirty="0">
                          <a:latin typeface="Arial Narrow" panose="020B0606020202030204" pitchFamily="34" charset="0"/>
                        </a:rPr>
                        <a:t>MET +: 30.5 </a:t>
                      </a:r>
                    </a:p>
                    <a:p>
                      <a:pPr algn="ctr"/>
                      <a:r>
                        <a:rPr lang="nl-NL" dirty="0">
                          <a:latin typeface="Arial Narrow" panose="020B0606020202030204" pitchFamily="34" charset="0"/>
                        </a:rPr>
                        <a:t>MET −: 3</a:t>
                      </a:r>
                    </a:p>
                  </a:txBody>
                  <a:tcPr marL="72000" marR="72000" marT="36000" marB="36000" anchor="ctr"/>
                </a:tc>
                <a:tc>
                  <a:txBody>
                    <a:bodyPr/>
                    <a:lstStyle/>
                    <a:p>
                      <a:pPr algn="ctr"/>
                      <a:r>
                        <a:rPr lang="en-GB" dirty="0">
                          <a:latin typeface="Arial Narrow" panose="020B0606020202030204" pitchFamily="34" charset="0"/>
                        </a:rPr>
                        <a:t>MET +: </a:t>
                      </a:r>
                      <a:r>
                        <a:rPr lang="en-GB" b="1" dirty="0">
                          <a:solidFill>
                            <a:schemeClr val="tx2"/>
                          </a:solidFill>
                          <a:latin typeface="Arial Narrow" panose="020B0606020202030204" pitchFamily="34" charset="0"/>
                        </a:rPr>
                        <a:t>50%</a:t>
                      </a:r>
                    </a:p>
                    <a:p>
                      <a:pPr algn="ctr"/>
                      <a:r>
                        <a:rPr lang="en-GB" dirty="0">
                          <a:latin typeface="Arial Narrow" panose="020B0606020202030204" pitchFamily="34" charset="0"/>
                        </a:rPr>
                        <a:t>MET −: 25%</a:t>
                      </a:r>
                    </a:p>
                  </a:txBody>
                  <a:tcPr marL="72000" marR="72000" marT="36000" marB="36000" anchor="ctr"/>
                </a:tc>
                <a:extLst>
                  <a:ext uri="{0D108BD9-81ED-4DB2-BD59-A6C34878D82A}">
                    <a16:rowId xmlns:a16="http://schemas.microsoft.com/office/drawing/2014/main" val="3614435976"/>
                  </a:ext>
                </a:extLst>
              </a:tr>
            </a:tbl>
          </a:graphicData>
        </a:graphic>
      </p:graphicFrame>
      <p:sp>
        <p:nvSpPr>
          <p:cNvPr id="3" name="Flecha izquierda 2">
            <a:extLst>
              <a:ext uri="{FF2B5EF4-FFF2-40B4-BE49-F238E27FC236}">
                <a16:creationId xmlns:a16="http://schemas.microsoft.com/office/drawing/2014/main" id="{C7C0F63F-DD2F-63E7-E56B-31A41B6690EC}"/>
              </a:ext>
            </a:extLst>
          </p:cNvPr>
          <p:cNvSpPr/>
          <p:nvPr/>
        </p:nvSpPr>
        <p:spPr>
          <a:xfrm>
            <a:off x="11975335" y="2644048"/>
            <a:ext cx="978408" cy="484632"/>
          </a:xfrm>
          <a:prstGeom prst="leftArrow">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4" name="Flecha izquierda 3">
            <a:extLst>
              <a:ext uri="{FF2B5EF4-FFF2-40B4-BE49-F238E27FC236}">
                <a16:creationId xmlns:a16="http://schemas.microsoft.com/office/drawing/2014/main" id="{7E6A61AC-D429-8EC8-1352-AD8098260252}"/>
              </a:ext>
            </a:extLst>
          </p:cNvPr>
          <p:cNvSpPr/>
          <p:nvPr/>
        </p:nvSpPr>
        <p:spPr>
          <a:xfrm>
            <a:off x="11044838" y="2688116"/>
            <a:ext cx="302535" cy="187287"/>
          </a:xfrm>
          <a:prstGeom prst="leftArrow">
            <a:avLst/>
          </a:prstGeom>
          <a:solidFill>
            <a:srgbClr val="FF0000"/>
          </a:solid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Flecha izquierda 4">
            <a:extLst>
              <a:ext uri="{FF2B5EF4-FFF2-40B4-BE49-F238E27FC236}">
                <a16:creationId xmlns:a16="http://schemas.microsoft.com/office/drawing/2014/main" id="{8BD697E4-AB45-1E73-82B4-A83948CC4D29}"/>
              </a:ext>
            </a:extLst>
          </p:cNvPr>
          <p:cNvSpPr/>
          <p:nvPr/>
        </p:nvSpPr>
        <p:spPr>
          <a:xfrm>
            <a:off x="11047110" y="4464606"/>
            <a:ext cx="302535" cy="187287"/>
          </a:xfrm>
          <a:prstGeom prst="leftArrow">
            <a:avLst/>
          </a:prstGeom>
          <a:solidFill>
            <a:srgbClr val="FF0000"/>
          </a:solid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Tree>
    <p:extLst>
      <p:ext uri="{BB962C8B-B14F-4D97-AF65-F5344CB8AC3E}">
        <p14:creationId xmlns:p14="http://schemas.microsoft.com/office/powerpoint/2010/main" val="36165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endParaRPr lang="fr-FR"/>
          </a:p>
        </p:txBody>
      </p:sp>
      <p:pic>
        <p:nvPicPr>
          <p:cNvPr id="3" name="Imagen 2">
            <a:extLst>
              <a:ext uri="{FF2B5EF4-FFF2-40B4-BE49-F238E27FC236}">
                <a16:creationId xmlns:a16="http://schemas.microsoft.com/office/drawing/2014/main" id="{B09BA4EB-3DAD-AFB8-E139-2A94FA4ACBB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8200" y="1300495"/>
            <a:ext cx="10656500" cy="5401597"/>
          </a:xfrm>
          <a:prstGeom prst="rect">
            <a:avLst/>
          </a:prstGeom>
        </p:spPr>
      </p:pic>
      <p:sp>
        <p:nvSpPr>
          <p:cNvPr id="4" name="Title 9">
            <a:extLst>
              <a:ext uri="{FF2B5EF4-FFF2-40B4-BE49-F238E27FC236}">
                <a16:creationId xmlns:a16="http://schemas.microsoft.com/office/drawing/2014/main" id="{7C2C999D-E478-2757-B3BC-851B61CB15B1}"/>
              </a:ext>
            </a:extLst>
          </p:cNvPr>
          <p:cNvSpPr txBox="1">
            <a:spLocks/>
          </p:cNvSpPr>
          <p:nvPr/>
        </p:nvSpPr>
        <p:spPr>
          <a:xfrm>
            <a:off x="608400" y="171120"/>
            <a:ext cx="8028000"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MET INHIBITORS: SAVOIR</a:t>
            </a:r>
          </a:p>
        </p:txBody>
      </p:sp>
    </p:spTree>
    <p:extLst>
      <p:ext uri="{BB962C8B-B14F-4D97-AF65-F5344CB8AC3E}">
        <p14:creationId xmlns:p14="http://schemas.microsoft.com/office/powerpoint/2010/main" val="403642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00A32C6F-172C-C6DD-F69C-2CEA0B608DE6}"/>
              </a:ext>
            </a:extLst>
          </p:cNvPr>
          <p:cNvSpPr txBox="1">
            <a:spLocks/>
          </p:cNvSpPr>
          <p:nvPr/>
        </p:nvSpPr>
        <p:spPr>
          <a:xfrm>
            <a:off x="365443" y="358992"/>
            <a:ext cx="11213020" cy="576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7A216E"/>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3733" b="1" i="0" u="none" strike="noStrike" kern="1200" cap="all" spc="0" normalizeH="0" baseline="0" noProof="0" dirty="0">
                <a:ln>
                  <a:noFill/>
                </a:ln>
                <a:solidFill>
                  <a:srgbClr val="7A216E"/>
                </a:solidFill>
                <a:effectLst/>
                <a:uLnTx/>
                <a:uFillTx/>
                <a:latin typeface="Calibri" panose="020F0502020204030204"/>
                <a:ea typeface="MS PGothic" pitchFamily="34" charset="-128"/>
                <a:cs typeface="Arial Narrow"/>
              </a:rPr>
              <a:t>Metabolic alterations and HLRCC</a:t>
            </a: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3733" b="1" i="1" u="none" strike="noStrike" kern="1200" cap="all" spc="0" normalizeH="0" baseline="0" noProof="0" dirty="0">
                <a:ln>
                  <a:noFill/>
                </a:ln>
                <a:solidFill>
                  <a:srgbClr val="7A216E"/>
                </a:solidFill>
                <a:effectLst/>
                <a:uLnTx/>
                <a:uFillTx/>
                <a:latin typeface="Calibri" panose="020F0502020204030204"/>
                <a:ea typeface="MS PGothic" pitchFamily="34" charset="-128"/>
                <a:cs typeface="Arial Narrow"/>
              </a:rPr>
              <a:t>Bevacizumab + erlotinib</a:t>
            </a:r>
            <a:endParaRPr kumimoji="0" lang="en-US" sz="2667" b="1" i="1" u="none" strike="noStrike" kern="1200" cap="all" spc="0" normalizeH="0" baseline="0" noProof="0" dirty="0">
              <a:ln>
                <a:noFill/>
              </a:ln>
              <a:solidFill>
                <a:srgbClr val="7A216E"/>
              </a:solidFill>
              <a:effectLst/>
              <a:uLnTx/>
              <a:uFillTx/>
              <a:latin typeface="Calibri" panose="020F0502020204030204"/>
              <a:ea typeface="MS PGothic" pitchFamily="34" charset="-128"/>
              <a:cs typeface="Arial Narrow"/>
            </a:endParaRPr>
          </a:p>
        </p:txBody>
      </p:sp>
      <p:sp>
        <p:nvSpPr>
          <p:cNvPr id="447" name="ZoneTexte 50">
            <a:extLst>
              <a:ext uri="{FF2B5EF4-FFF2-40B4-BE49-F238E27FC236}">
                <a16:creationId xmlns:a16="http://schemas.microsoft.com/office/drawing/2014/main" id="{DAF3EB51-05A8-37C6-3C9F-D59FD34918A2}"/>
              </a:ext>
            </a:extLst>
          </p:cNvPr>
          <p:cNvSpPr txBox="1"/>
          <p:nvPr/>
        </p:nvSpPr>
        <p:spPr>
          <a:xfrm>
            <a:off x="9749307" y="5965108"/>
            <a:ext cx="2183426" cy="307777"/>
          </a:xfrm>
          <a:prstGeom prst="rect">
            <a:avLst/>
          </a:prstGeom>
          <a:noFill/>
        </p:spPr>
        <p:txBody>
          <a:bodyPr wrap="square" lIns="121920" tIns="60960" rIns="121920" bIns="60960" rtlCol="0">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5613" indent="1588"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2813" indent="1588"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0013" indent="1588"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7213" indent="1588"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Srinivasan ASCO 2020</a:t>
            </a:r>
          </a:p>
        </p:txBody>
      </p:sp>
      <p:pic>
        <p:nvPicPr>
          <p:cNvPr id="4" name="Image 3" descr="Une image contenant diagramme&#10;&#10;Description générée automatiquement">
            <a:extLst>
              <a:ext uri="{FF2B5EF4-FFF2-40B4-BE49-F238E27FC236}">
                <a16:creationId xmlns:a16="http://schemas.microsoft.com/office/drawing/2014/main" id="{BADAF296-8B7F-791D-9DB5-8254EBA2D3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1702" y="1989352"/>
            <a:ext cx="5345165" cy="3786298"/>
          </a:xfrm>
          <a:prstGeom prst="rect">
            <a:avLst/>
          </a:prstGeom>
        </p:spPr>
      </p:pic>
      <p:pic>
        <p:nvPicPr>
          <p:cNvPr id="9" name="Image 8">
            <a:extLst>
              <a:ext uri="{FF2B5EF4-FFF2-40B4-BE49-F238E27FC236}">
                <a16:creationId xmlns:a16="http://schemas.microsoft.com/office/drawing/2014/main" id="{2E125538-BAF6-4DA4-942E-D264B94E5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6743" y="2443277"/>
            <a:ext cx="2831720" cy="2878448"/>
          </a:xfrm>
          <a:prstGeom prst="rect">
            <a:avLst/>
          </a:prstGeom>
        </p:spPr>
      </p:pic>
      <p:pic>
        <p:nvPicPr>
          <p:cNvPr id="11" name="Image 10">
            <a:extLst>
              <a:ext uri="{FF2B5EF4-FFF2-40B4-BE49-F238E27FC236}">
                <a16:creationId xmlns:a16="http://schemas.microsoft.com/office/drawing/2014/main" id="{DE84408D-2D83-4708-8AB7-AB1168DD7B18}"/>
              </a:ext>
            </a:extLst>
          </p:cNvPr>
          <p:cNvPicPr>
            <a:picLocks noChangeAspect="1"/>
          </p:cNvPicPr>
          <p:nvPr/>
        </p:nvPicPr>
        <p:blipFill>
          <a:blip r:embed="rId4"/>
          <a:stretch>
            <a:fillRect/>
          </a:stretch>
        </p:blipFill>
        <p:spPr>
          <a:xfrm>
            <a:off x="282771" y="1989352"/>
            <a:ext cx="8023026" cy="3786298"/>
          </a:xfrm>
          <a:prstGeom prst="rect">
            <a:avLst/>
          </a:prstGeom>
        </p:spPr>
      </p:pic>
      <p:sp>
        <p:nvSpPr>
          <p:cNvPr id="2" name="Rectangle 1">
            <a:extLst>
              <a:ext uri="{FF2B5EF4-FFF2-40B4-BE49-F238E27FC236}">
                <a16:creationId xmlns:a16="http://schemas.microsoft.com/office/drawing/2014/main" id="{3317A3EA-A715-421A-40AA-E4867B67A1D5}"/>
              </a:ext>
            </a:extLst>
          </p:cNvPr>
          <p:cNvSpPr/>
          <p:nvPr/>
        </p:nvSpPr>
        <p:spPr>
          <a:xfrm>
            <a:off x="5791200" y="6272885"/>
            <a:ext cx="6062133" cy="398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3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957A912C-48CF-2943-9B1D-380B4F798CE1}"/>
              </a:ext>
            </a:extLst>
          </p:cNvPr>
          <p:cNvSpPr>
            <a:spLocks noGrp="1"/>
          </p:cNvSpPr>
          <p:nvPr>
            <p:ph type="title"/>
          </p:nvPr>
        </p:nvSpPr>
        <p:spPr>
          <a:xfrm>
            <a:off x="838200" y="133350"/>
            <a:ext cx="10515600" cy="1254760"/>
          </a:xfrm>
        </p:spPr>
        <p:txBody>
          <a:bodyPr>
            <a:normAutofit/>
          </a:bodyPr>
          <a:lstStyle/>
          <a:p>
            <a:r>
              <a:rPr lang="fr-FR" sz="3733" b="1" cap="all" dirty="0" err="1">
                <a:solidFill>
                  <a:srgbClr val="7A216E"/>
                </a:solidFill>
                <a:latin typeface="+mn-lt"/>
                <a:ea typeface="MS PGothic" pitchFamily="34" charset="-128"/>
                <a:cs typeface="Arial Narrow"/>
              </a:rPr>
              <a:t>Targeting</a:t>
            </a:r>
            <a:r>
              <a:rPr lang="fr-FR" sz="3733" b="1" cap="all" dirty="0">
                <a:solidFill>
                  <a:srgbClr val="7A216E"/>
                </a:solidFill>
                <a:latin typeface="+mn-lt"/>
                <a:ea typeface="MS PGothic" pitchFamily="34" charset="-128"/>
                <a:cs typeface="Arial Narrow"/>
              </a:rPr>
              <a:t> MET in MET-</a:t>
            </a:r>
            <a:r>
              <a:rPr lang="fr-FR" sz="3733" b="1" cap="all" dirty="0" err="1">
                <a:solidFill>
                  <a:srgbClr val="7A216E"/>
                </a:solidFill>
                <a:latin typeface="+mn-lt"/>
                <a:ea typeface="MS PGothic" pitchFamily="34" charset="-128"/>
                <a:cs typeface="Arial Narrow"/>
              </a:rPr>
              <a:t>altered</a:t>
            </a:r>
            <a:r>
              <a:rPr lang="fr-FR" sz="3733" b="1" cap="all" dirty="0">
                <a:solidFill>
                  <a:srgbClr val="7A216E"/>
                </a:solidFill>
                <a:latin typeface="+mn-lt"/>
                <a:ea typeface="MS PGothic" pitchFamily="34" charset="-128"/>
                <a:cs typeface="Arial Narrow"/>
              </a:rPr>
              <a:t> </a:t>
            </a:r>
            <a:r>
              <a:rPr lang="fr-FR" sz="3733" b="1" cap="all" dirty="0" err="1">
                <a:solidFill>
                  <a:srgbClr val="7A216E"/>
                </a:solidFill>
                <a:latin typeface="+mn-lt"/>
                <a:ea typeface="MS PGothic" pitchFamily="34" charset="-128"/>
                <a:cs typeface="Arial Narrow"/>
              </a:rPr>
              <a:t>pRcc</a:t>
            </a:r>
            <a:r>
              <a:rPr lang="fr-FR" sz="3733" b="1" cap="all" dirty="0">
                <a:solidFill>
                  <a:srgbClr val="7A216E"/>
                </a:solidFill>
                <a:latin typeface="+mn-lt"/>
                <a:ea typeface="MS PGothic" pitchFamily="34" charset="-128"/>
                <a:cs typeface="Arial Narrow"/>
              </a:rPr>
              <a:t> – the savoir </a:t>
            </a:r>
            <a:r>
              <a:rPr lang="fr-FR" sz="3733" b="1" cap="all" dirty="0" err="1">
                <a:solidFill>
                  <a:srgbClr val="7A216E"/>
                </a:solidFill>
                <a:latin typeface="+mn-lt"/>
                <a:ea typeface="MS PGothic" pitchFamily="34" charset="-128"/>
                <a:cs typeface="Arial Narrow"/>
              </a:rPr>
              <a:t>study</a:t>
            </a:r>
            <a:endParaRPr lang="fr-FR" sz="3733" b="1" cap="all" dirty="0">
              <a:solidFill>
                <a:srgbClr val="7A216E"/>
              </a:solidFill>
              <a:latin typeface="+mn-lt"/>
              <a:ea typeface="MS PGothic" pitchFamily="34" charset="-128"/>
              <a:cs typeface="Arial Narrow"/>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803729"/>
            <a:ext cx="10490200" cy="386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73746" y="1854988"/>
            <a:ext cx="101692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MET-driven papillary RCC  =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MET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and/or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HGF</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amplification, chromosome 7 gain and/or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MET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kinase domain mutations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a:off x="6847840" y="6402362"/>
            <a:ext cx="5344160" cy="276999"/>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Choueiri</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et al. JAMA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2021</a:t>
            </a:r>
          </a:p>
        </p:txBody>
      </p:sp>
    </p:spTree>
    <p:extLst>
      <p:ext uri="{BB962C8B-B14F-4D97-AF65-F5344CB8AC3E}">
        <p14:creationId xmlns:p14="http://schemas.microsoft.com/office/powerpoint/2010/main" val="2095968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 ROLE  FOR IO OR IO-IO</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82900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61">
            <a:extLst>
              <a:ext uri="{FF2B5EF4-FFF2-40B4-BE49-F238E27FC236}">
                <a16:creationId xmlns:a16="http://schemas.microsoft.com/office/drawing/2014/main" id="{D63A0B39-A57D-B6F1-41CA-71AE53BDE0AE}"/>
              </a:ext>
            </a:extLst>
          </p:cNvPr>
          <p:cNvGrpSpPr/>
          <p:nvPr/>
        </p:nvGrpSpPr>
        <p:grpSpPr>
          <a:xfrm>
            <a:off x="6102799" y="2283568"/>
            <a:ext cx="5220969" cy="3626172"/>
            <a:chOff x="6579951" y="2751409"/>
            <a:chExt cx="4994829" cy="3469108"/>
          </a:xfrm>
        </p:grpSpPr>
        <p:pic>
          <p:nvPicPr>
            <p:cNvPr id="28" name="Picture 2">
              <a:extLst>
                <a:ext uri="{FF2B5EF4-FFF2-40B4-BE49-F238E27FC236}">
                  <a16:creationId xmlns:a16="http://schemas.microsoft.com/office/drawing/2014/main" id="{B94019E3-F4BD-CE5B-B6BF-0CBFFBAF6B6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79951" y="2751409"/>
              <a:ext cx="4994829" cy="34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a:extLst>
                <a:ext uri="{FF2B5EF4-FFF2-40B4-BE49-F238E27FC236}">
                  <a16:creationId xmlns:a16="http://schemas.microsoft.com/office/drawing/2014/main" id="{35B86527-D4F1-8C2D-23E3-285917CED8AD}"/>
                </a:ext>
              </a:extLst>
            </p:cNvPr>
            <p:cNvSpPr/>
            <p:nvPr/>
          </p:nvSpPr>
          <p:spPr>
            <a:xfrm>
              <a:off x="8055058" y="2795838"/>
              <a:ext cx="3459237" cy="1695240"/>
            </a:xfrm>
            <a:prstGeom prst="rect">
              <a:avLst/>
            </a:prstGeom>
            <a:solidFill>
              <a:sysClr val="window" lastClr="FFFFFF"/>
            </a:solidFill>
            <a:ln>
              <a:no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sp>
        <p:nvSpPr>
          <p:cNvPr id="30" name="Title 6">
            <a:extLst>
              <a:ext uri="{FF2B5EF4-FFF2-40B4-BE49-F238E27FC236}">
                <a16:creationId xmlns:a16="http://schemas.microsoft.com/office/drawing/2014/main" id="{998E0223-5C50-B1CE-564E-8CBAB4E47CA9}"/>
              </a:ext>
            </a:extLst>
          </p:cNvPr>
          <p:cNvSpPr txBox="1">
            <a:spLocks/>
          </p:cNvSpPr>
          <p:nvPr/>
        </p:nvSpPr>
        <p:spPr bwMode="auto">
          <a:xfrm>
            <a:off x="358587" y="241343"/>
            <a:ext cx="802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457200" rtl="0" eaLnBrk="0" fontAlgn="base" hangingPunct="0">
              <a:spcBef>
                <a:spcPct val="0"/>
              </a:spcBef>
              <a:spcAft>
                <a:spcPct val="0"/>
              </a:spcAft>
              <a:defRPr lang="en-US" sz="2800" b="1" kern="1200" cap="all" baseline="0" dirty="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baseline="0" noProof="0" dirty="0">
                <a:ln>
                  <a:noFill/>
                </a:ln>
                <a:solidFill>
                  <a:srgbClr val="81104F"/>
                </a:solidFill>
                <a:effectLst/>
                <a:uLnTx/>
                <a:uFillTx/>
                <a:latin typeface="Arial Narrow"/>
                <a:ea typeface="MS PGothic" pitchFamily="34" charset="-128"/>
                <a:cs typeface="Arial Narrow"/>
              </a:rPr>
              <a:t>IMMUNOTHERAPY: PEMBROLIZUMAB (KEYNOTE 427)</a:t>
            </a:r>
          </a:p>
        </p:txBody>
      </p:sp>
      <p:sp>
        <p:nvSpPr>
          <p:cNvPr id="31" name="Text Placeholder 8">
            <a:extLst>
              <a:ext uri="{FF2B5EF4-FFF2-40B4-BE49-F238E27FC236}">
                <a16:creationId xmlns:a16="http://schemas.microsoft.com/office/drawing/2014/main" id="{EBBF54D0-21E1-5271-8051-F9F1A014D2D6}"/>
              </a:ext>
            </a:extLst>
          </p:cNvPr>
          <p:cNvSpPr txBox="1">
            <a:spLocks/>
          </p:cNvSpPr>
          <p:nvPr/>
        </p:nvSpPr>
        <p:spPr bwMode="auto">
          <a:xfrm>
            <a:off x="358587" y="769224"/>
            <a:ext cx="8847484" cy="4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Clr>
                <a:srgbClr val="000000"/>
              </a:buClr>
              <a:buSzPct val="35000"/>
              <a:buFont typeface="Wingdings" panose="05000000000000000000" pitchFamily="2" charset="2"/>
              <a:buNone/>
              <a:defRPr sz="2400" kern="1200" baseline="0">
                <a:solidFill>
                  <a:srgbClr val="81104F"/>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000000"/>
              </a:buClr>
              <a:buSzPct val="35000"/>
              <a:buFont typeface="Wingdings" panose="05000000000000000000" pitchFamily="2" charset="2"/>
              <a:buNone/>
              <a:tabLst/>
              <a:defRPr/>
            </a:pPr>
            <a:r>
              <a:rPr kumimoji="0" lang="en-GB" sz="2400" b="0" i="0" u="none" strike="noStrike" kern="1200" cap="none" spc="0" normalizeH="0" baseline="0" noProof="0">
                <a:ln>
                  <a:noFill/>
                </a:ln>
                <a:solidFill>
                  <a:srgbClr val="81104F"/>
                </a:solidFill>
                <a:effectLst/>
                <a:uLnTx/>
                <a:uFillTx/>
                <a:latin typeface="Arial Narrow"/>
                <a:ea typeface="MS PGothic" pitchFamily="34" charset="-128"/>
                <a:cs typeface="Arial Narrow"/>
              </a:rPr>
              <a:t>Open-label, single-arm, Phase 2 study of pembrolizumab monotherapy as first-line therapy in patients with advanced non-clear cell renal cell carcinoma</a:t>
            </a:r>
            <a:endParaRPr kumimoji="0" lang="en-GB" sz="2400" b="0" i="0" u="none" strike="noStrike" kern="1200" cap="none" spc="0" normalizeH="0" baseline="0" noProof="0" dirty="0">
              <a:ln>
                <a:noFill/>
              </a:ln>
              <a:solidFill>
                <a:srgbClr val="81104F"/>
              </a:solidFill>
              <a:effectLst/>
              <a:uLnTx/>
              <a:uFillTx/>
              <a:latin typeface="Arial Narrow"/>
              <a:ea typeface="MS PGothic" pitchFamily="34" charset="-128"/>
              <a:cs typeface="Arial Narrow"/>
            </a:endParaRPr>
          </a:p>
        </p:txBody>
      </p:sp>
      <p:sp>
        <p:nvSpPr>
          <p:cNvPr id="32" name="Text Placeholder 11">
            <a:extLst>
              <a:ext uri="{FF2B5EF4-FFF2-40B4-BE49-F238E27FC236}">
                <a16:creationId xmlns:a16="http://schemas.microsoft.com/office/drawing/2014/main" id="{E996B3A8-5E81-66B6-CF69-0469E39A3838}"/>
              </a:ext>
            </a:extLst>
          </p:cNvPr>
          <p:cNvSpPr txBox="1">
            <a:spLocks/>
          </p:cNvSpPr>
          <p:nvPr/>
        </p:nvSpPr>
        <p:spPr bwMode="auto">
          <a:xfrm>
            <a:off x="436693" y="6180552"/>
            <a:ext cx="1044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defTabSz="457200" rtl="0" eaLnBrk="0" fontAlgn="base" hangingPunct="0">
              <a:spcBef>
                <a:spcPts val="0"/>
              </a:spcBef>
              <a:spcAft>
                <a:spcPct val="0"/>
              </a:spcAft>
              <a:buClr>
                <a:srgbClr val="000000"/>
              </a:buClr>
              <a:buSzPct val="35000"/>
              <a:buFont typeface="Wingdings" panose="05000000000000000000" pitchFamily="2" charset="2"/>
              <a:buNone/>
              <a:defRPr sz="1000" kern="1200">
                <a:solidFill>
                  <a:schemeClr val="tx1"/>
                </a:solidFill>
                <a:latin typeface="Arial Narrow"/>
                <a:ea typeface="MS PGothic" pitchFamily="34" charset="-128"/>
                <a:cs typeface="Arial Narrow"/>
              </a:defRPr>
            </a:lvl1pPr>
            <a:lvl2pPr marL="457200" indent="0" algn="l" defTabSz="457200" rtl="0" eaLnBrk="0" fontAlgn="base" hangingPunct="0">
              <a:spcBef>
                <a:spcPct val="20000"/>
              </a:spcBef>
              <a:spcAft>
                <a:spcPct val="0"/>
              </a:spcAft>
              <a:buClr>
                <a:srgbClr val="1C4F27"/>
              </a:buClr>
              <a:buSzPct val="35000"/>
              <a:buFont typeface="Wingdings" panose="05000000000000000000" pitchFamily="2" charset="2"/>
              <a:buNone/>
              <a:defRPr sz="2000" kern="1200">
                <a:solidFill>
                  <a:srgbClr val="1C4F27"/>
                </a:solidFill>
                <a:latin typeface="Arial Narrow"/>
                <a:ea typeface="MS PGothic" pitchFamily="34" charset="-128"/>
                <a:cs typeface="Arial Narrow"/>
              </a:defRPr>
            </a:lvl2pPr>
            <a:lvl3pPr marL="914400" indent="0" algn="l" defTabSz="457200" rtl="0" eaLnBrk="0" fontAlgn="base" hangingPunct="0">
              <a:spcBef>
                <a:spcPct val="20000"/>
              </a:spcBef>
              <a:spcAft>
                <a:spcPct val="0"/>
              </a:spcAft>
              <a:buClr>
                <a:srgbClr val="6B7E26"/>
              </a:buClr>
              <a:buSzPct val="35000"/>
              <a:buFont typeface="Wingdings" panose="05000000000000000000" pitchFamily="2" charset="2"/>
              <a:buNone/>
              <a:defRPr sz="2000" kern="1200">
                <a:solidFill>
                  <a:srgbClr val="6B7E26"/>
                </a:solidFill>
                <a:latin typeface="Arial Narrow"/>
                <a:ea typeface="MS PGothic" pitchFamily="34" charset="-128"/>
                <a:cs typeface="Arial Narrow"/>
              </a:defRPr>
            </a:lvl3pPr>
            <a:lvl4pPr marL="13716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rgbClr val="000000"/>
              </a:buClr>
              <a:buSzPct val="35000"/>
              <a:buFont typeface="Wingdings" panose="05000000000000000000" pitchFamily="2" charset="2"/>
              <a:buNone/>
              <a:tabLst/>
              <a:defRPr/>
            </a:pP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McDermott D, J Clin </a:t>
            </a:r>
            <a:r>
              <a:rPr kumimoji="0" lang="en-GB"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Onc</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2020:39(9); https://</a:t>
            </a:r>
            <a:r>
              <a:rPr kumimoji="0" lang="en-GB"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doi.org</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/10.1200/JCO.20.02365. Lee DL, </a:t>
            </a:r>
            <a:r>
              <a:rPr kumimoji="0" lang="en-GB" sz="1000" b="0" i="1"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et al. </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presented at  ESMO 2021</a:t>
            </a:r>
          </a:p>
        </p:txBody>
      </p:sp>
      <p:graphicFrame>
        <p:nvGraphicFramePr>
          <p:cNvPr id="33" name="Table 5">
            <a:extLst>
              <a:ext uri="{FF2B5EF4-FFF2-40B4-BE49-F238E27FC236}">
                <a16:creationId xmlns:a16="http://schemas.microsoft.com/office/drawing/2014/main" id="{52274538-3E16-7E92-DBE1-967F4F62F7F1}"/>
              </a:ext>
            </a:extLst>
          </p:cNvPr>
          <p:cNvGraphicFramePr>
            <a:graphicFrameLocks noGrp="1"/>
          </p:cNvGraphicFramePr>
          <p:nvPr/>
        </p:nvGraphicFramePr>
        <p:xfrm>
          <a:off x="436693" y="3782183"/>
          <a:ext cx="4185921" cy="1997520"/>
        </p:xfrm>
        <a:graphic>
          <a:graphicData uri="http://schemas.openxmlformats.org/drawingml/2006/table">
            <a:tbl>
              <a:tblPr firstRow="1" bandRow="1"/>
              <a:tblGrid>
                <a:gridCol w="1395307">
                  <a:extLst>
                    <a:ext uri="{9D8B030D-6E8A-4147-A177-3AD203B41FA5}">
                      <a16:colId xmlns:a16="http://schemas.microsoft.com/office/drawing/2014/main" val="3217788537"/>
                    </a:ext>
                  </a:extLst>
                </a:gridCol>
                <a:gridCol w="1395307">
                  <a:extLst>
                    <a:ext uri="{9D8B030D-6E8A-4147-A177-3AD203B41FA5}">
                      <a16:colId xmlns:a16="http://schemas.microsoft.com/office/drawing/2014/main" val="3193906969"/>
                    </a:ext>
                  </a:extLst>
                </a:gridCol>
                <a:gridCol w="1395307">
                  <a:extLst>
                    <a:ext uri="{9D8B030D-6E8A-4147-A177-3AD203B41FA5}">
                      <a16:colId xmlns:a16="http://schemas.microsoft.com/office/drawing/2014/main" val="2098905647"/>
                    </a:ext>
                  </a:extLst>
                </a:gridCol>
              </a:tblGrid>
              <a:tr h="0">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Characteristics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N (n=165)</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ORR</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43221382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Papillary</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71.5%</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28.8%</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80558335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Chromophobe</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12.7%</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9.5%</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31919142"/>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Unclassified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15.8%</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30.8%</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93979316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Sarcomatoid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23.0%</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42.1%</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96960913"/>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Prior treatment</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0%</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26.7%</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4069031002"/>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PD-L1+</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61.8%</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35.3% (12.1%)</a:t>
                      </a:r>
                      <a:endParaRPr lang="en-GB" sz="1400" dirty="0">
                        <a:highlight>
                          <a:srgbClr val="FFFF00"/>
                        </a:highlight>
                      </a:endParaRP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57856356"/>
                  </a:ext>
                </a:extLst>
              </a:tr>
            </a:tbl>
          </a:graphicData>
        </a:graphic>
      </p:graphicFrame>
      <p:sp>
        <p:nvSpPr>
          <p:cNvPr id="34" name="Rectangle 33">
            <a:extLst>
              <a:ext uri="{FF2B5EF4-FFF2-40B4-BE49-F238E27FC236}">
                <a16:creationId xmlns:a16="http://schemas.microsoft.com/office/drawing/2014/main" id="{D77A060D-E07C-B9C8-7C02-B416A2F42E01}"/>
              </a:ext>
            </a:extLst>
          </p:cNvPr>
          <p:cNvSpPr/>
          <p:nvPr/>
        </p:nvSpPr>
        <p:spPr>
          <a:xfrm>
            <a:off x="1916878" y="3782183"/>
            <a:ext cx="1230629" cy="274320"/>
          </a:xfrm>
          <a:prstGeom prst="rect">
            <a:avLst/>
          </a:prstGeom>
          <a:ln w="25400">
            <a:solidFill>
              <a:srgbClr val="6E1E50">
                <a:lumMod val="40000"/>
                <a:lumOff val="60000"/>
              </a:srgbClr>
            </a:solidFill>
          </a:ln>
        </p:spPr>
        <p:txBody>
          <a:bodyPr wrap="non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35" name="Straight Arrow Connector 4">
            <a:extLst>
              <a:ext uri="{FF2B5EF4-FFF2-40B4-BE49-F238E27FC236}">
                <a16:creationId xmlns:a16="http://schemas.microsoft.com/office/drawing/2014/main" id="{18DA1BBF-2129-6534-9486-AEFEA5968E87}"/>
              </a:ext>
            </a:extLst>
          </p:cNvPr>
          <p:cNvCxnSpPr>
            <a:cxnSpLocks/>
            <a:stCxn id="36" idx="3"/>
            <a:endCxn id="37" idx="2"/>
          </p:cNvCxnSpPr>
          <p:nvPr/>
        </p:nvCxnSpPr>
        <p:spPr>
          <a:xfrm>
            <a:off x="3436841" y="2400192"/>
            <a:ext cx="208119" cy="973"/>
          </a:xfrm>
          <a:prstGeom prst="straightConnector1">
            <a:avLst/>
          </a:prstGeom>
          <a:noFill/>
          <a:ln w="28575" cap="flat" cmpd="sng" algn="ctr">
            <a:solidFill>
              <a:sysClr val="window" lastClr="FFFFFF">
                <a:lumMod val="50000"/>
              </a:sysClr>
            </a:solidFill>
            <a:prstDash val="solid"/>
            <a:tailEnd type="triangle"/>
          </a:ln>
          <a:effectLst/>
        </p:spPr>
      </p:cxnSp>
      <p:sp>
        <p:nvSpPr>
          <p:cNvPr id="36" name="Rectangle 35">
            <a:extLst>
              <a:ext uri="{FF2B5EF4-FFF2-40B4-BE49-F238E27FC236}">
                <a16:creationId xmlns:a16="http://schemas.microsoft.com/office/drawing/2014/main" id="{36E9ADF3-1213-50FB-FC30-5F0B8FC2B700}"/>
              </a:ext>
            </a:extLst>
          </p:cNvPr>
          <p:cNvSpPr/>
          <p:nvPr/>
        </p:nvSpPr>
        <p:spPr>
          <a:xfrm>
            <a:off x="446579" y="1839819"/>
            <a:ext cx="2990262" cy="1120745"/>
          </a:xfrm>
          <a:prstGeom prst="rect">
            <a:avLst/>
          </a:prstGeom>
          <a:solidFill>
            <a:sysClr val="window" lastClr="FFFFFF"/>
          </a:solidFill>
          <a:ln w="25400" cap="flat" cmpd="sng" algn="ctr">
            <a:solidFill>
              <a:srgbClr val="8795A0"/>
            </a:solidFill>
            <a:prstDash val="solid"/>
          </a:ln>
          <a:effectLst/>
        </p:spPr>
        <p:txBody>
          <a:bodyPr wrap="square" anchor="ctr" anchorCtr="0">
            <a:no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Key eligibility criteria</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Locally advanced or metastatic disease</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Measurable disease per RECIST v1.1 by BICR</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No prior systemic therapy for advanced RCC</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err="1">
                <a:ln>
                  <a:noFill/>
                </a:ln>
                <a:solidFill>
                  <a:prstClr val="black"/>
                </a:solidFill>
                <a:effectLst/>
                <a:uLnTx/>
                <a:uFillTx/>
                <a:latin typeface="Arial Narrow" panose="020B0606020202030204" pitchFamily="34" charset="0"/>
                <a:ea typeface="+mn-ea"/>
                <a:cs typeface="+mn-cs"/>
              </a:rPr>
              <a:t>Karnofsky</a:t>
            </a: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Performance Status score ≥70%</a:t>
            </a:r>
          </a:p>
        </p:txBody>
      </p:sp>
      <p:sp>
        <p:nvSpPr>
          <p:cNvPr id="37" name="Oval 9">
            <a:extLst>
              <a:ext uri="{FF2B5EF4-FFF2-40B4-BE49-F238E27FC236}">
                <a16:creationId xmlns:a16="http://schemas.microsoft.com/office/drawing/2014/main" id="{977CE8EB-9319-9008-840B-D6C169DDD2B4}"/>
              </a:ext>
            </a:extLst>
          </p:cNvPr>
          <p:cNvSpPr/>
          <p:nvPr/>
        </p:nvSpPr>
        <p:spPr>
          <a:xfrm>
            <a:off x="3644960" y="1958540"/>
            <a:ext cx="885600" cy="885250"/>
          </a:xfrm>
          <a:prstGeom prst="ellipse">
            <a:avLst/>
          </a:prstGeom>
          <a:solidFill>
            <a:srgbClr val="8795A0"/>
          </a:solidFill>
          <a:ln w="25400" cap="flat" cmpd="sng" algn="ctr">
            <a:solidFill>
              <a:srgbClr val="8795A0">
                <a:shade val="15000"/>
              </a:srgbClr>
            </a:solidFill>
            <a:prstDash val="solid"/>
          </a:ln>
          <a:effectLst/>
        </p:spPr>
        <p:txBody>
          <a:bodyPr wrap="non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Screening</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for</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Eligibility</a:t>
            </a:r>
          </a:p>
        </p:txBody>
      </p:sp>
      <p:sp>
        <p:nvSpPr>
          <p:cNvPr id="38" name="Rectangle 37">
            <a:extLst>
              <a:ext uri="{FF2B5EF4-FFF2-40B4-BE49-F238E27FC236}">
                <a16:creationId xmlns:a16="http://schemas.microsoft.com/office/drawing/2014/main" id="{DCF8F2F4-4762-1E51-6387-42A972FE5989}"/>
              </a:ext>
            </a:extLst>
          </p:cNvPr>
          <p:cNvSpPr/>
          <p:nvPr/>
        </p:nvSpPr>
        <p:spPr>
          <a:xfrm>
            <a:off x="446656" y="2897175"/>
            <a:ext cx="4270228" cy="826412"/>
          </a:xfrm>
          <a:prstGeom prst="rect">
            <a:avLst/>
          </a:prstGeom>
          <a:noFill/>
          <a:ln w="25400" cap="flat" cmpd="sng" algn="ctr">
            <a:noFill/>
            <a:prstDash val="solid"/>
          </a:ln>
          <a:effectLst/>
        </p:spPr>
        <p:txBody>
          <a:bodyPr wrap="square" anchor="ctr" anchorCtr="0">
            <a:noAutofit/>
          </a:bodyPr>
          <a:lstStyle/>
          <a:p>
            <a:pPr marL="0" marR="0" lvl="0" indent="0" algn="l" defTabSz="685800" rtl="0" eaLnBrk="0" fontAlgn="auto" latinLnBrk="0" hangingPunct="0">
              <a:lnSpc>
                <a:spcPct val="100000"/>
              </a:lnSpc>
              <a:spcBef>
                <a:spcPts val="0"/>
              </a:spcBef>
              <a:spcAft>
                <a:spcPts val="0"/>
              </a:spcAft>
              <a:buClrTx/>
              <a:buSzPct val="35000"/>
              <a:buFontTx/>
              <a:buNone/>
              <a:tabLst/>
              <a:defRPr/>
            </a:pPr>
            <a:r>
              <a:rPr kumimoji="0" lang="en-GB" sz="12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Endpoints</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Primary: ORR (RECIST v1.1 by BICR)</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Secondary: OS, PFS, DOR, DCR (RECIST v1.1 by BICR), safety</a:t>
            </a:r>
          </a:p>
        </p:txBody>
      </p:sp>
      <p:grpSp>
        <p:nvGrpSpPr>
          <p:cNvPr id="39" name="Group 28">
            <a:extLst>
              <a:ext uri="{FF2B5EF4-FFF2-40B4-BE49-F238E27FC236}">
                <a16:creationId xmlns:a16="http://schemas.microsoft.com/office/drawing/2014/main" id="{42110843-634D-BA78-C682-6FFC0932FAAE}"/>
              </a:ext>
            </a:extLst>
          </p:cNvPr>
          <p:cNvGrpSpPr/>
          <p:nvPr/>
        </p:nvGrpSpPr>
        <p:grpSpPr>
          <a:xfrm>
            <a:off x="4824042" y="1650080"/>
            <a:ext cx="885600" cy="1502170"/>
            <a:chOff x="4697974" y="1990024"/>
            <a:chExt cx="885600" cy="1502170"/>
          </a:xfrm>
        </p:grpSpPr>
        <p:sp>
          <p:nvSpPr>
            <p:cNvPr id="40" name="Rectangle 39">
              <a:extLst>
                <a:ext uri="{FF2B5EF4-FFF2-40B4-BE49-F238E27FC236}">
                  <a16:creationId xmlns:a16="http://schemas.microsoft.com/office/drawing/2014/main" id="{EBF355CC-1F58-3B40-46E2-656F5C451378}"/>
                </a:ext>
              </a:extLst>
            </p:cNvPr>
            <p:cNvSpPr/>
            <p:nvPr/>
          </p:nvSpPr>
          <p:spPr>
            <a:xfrm>
              <a:off x="4697974" y="1990024"/>
              <a:ext cx="885600" cy="714324"/>
            </a:xfrm>
            <a:prstGeom prst="rect">
              <a:avLst/>
            </a:prstGeom>
            <a:solidFill>
              <a:srgbClr val="6E1E50"/>
            </a:solidFill>
            <a:ln w="25400" cap="flat" cmpd="sng" algn="ctr">
              <a:solidFill>
                <a:srgbClr val="6E1E50">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A CCRCC</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N=110</a:t>
              </a:r>
            </a:p>
          </p:txBody>
        </p:sp>
        <p:sp>
          <p:nvSpPr>
            <p:cNvPr id="41" name="Rectangle 40">
              <a:extLst>
                <a:ext uri="{FF2B5EF4-FFF2-40B4-BE49-F238E27FC236}">
                  <a16:creationId xmlns:a16="http://schemas.microsoft.com/office/drawing/2014/main" id="{5CB19E47-4265-0740-BA92-3422AE21887F}"/>
                </a:ext>
              </a:extLst>
            </p:cNvPr>
            <p:cNvSpPr/>
            <p:nvPr/>
          </p:nvSpPr>
          <p:spPr>
            <a:xfrm>
              <a:off x="4697974" y="2777870"/>
              <a:ext cx="885600" cy="714324"/>
            </a:xfrm>
            <a:prstGeom prst="rect">
              <a:avLst/>
            </a:prstGeom>
            <a:solidFill>
              <a:srgbClr val="6E1E50"/>
            </a:solidFill>
            <a:ln w="25400" cap="flat" cmpd="sng" algn="ctr">
              <a:solidFill>
                <a:srgbClr val="6E1E50">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B </a:t>
              </a:r>
              <a:r>
                <a:rPr kumimoji="0" lang="en-GB" sz="1400" b="1"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nccRCC</a:t>
              </a:r>
              <a:endParaRPr kumimoji="0" lang="en-GB" sz="1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N=165</a:t>
              </a:r>
            </a:p>
          </p:txBody>
        </p:sp>
      </p:grpSp>
      <p:sp>
        <p:nvSpPr>
          <p:cNvPr id="42" name="Rectangle 41">
            <a:extLst>
              <a:ext uri="{FF2B5EF4-FFF2-40B4-BE49-F238E27FC236}">
                <a16:creationId xmlns:a16="http://schemas.microsoft.com/office/drawing/2014/main" id="{293B5992-FF11-9BB6-454C-05FB2A518B1A}"/>
              </a:ext>
            </a:extLst>
          </p:cNvPr>
          <p:cNvSpPr/>
          <p:nvPr/>
        </p:nvSpPr>
        <p:spPr>
          <a:xfrm>
            <a:off x="6003124" y="2154205"/>
            <a:ext cx="2170124" cy="493920"/>
          </a:xfrm>
          <a:prstGeom prst="rect">
            <a:avLst/>
          </a:prstGeom>
          <a:solidFill>
            <a:srgbClr val="32502D"/>
          </a:solidFill>
          <a:ln w="25400" cap="flat" cmpd="sng" algn="ctr">
            <a:solidFill>
              <a:srgbClr val="32502D">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Pembrolizumab </a:t>
            </a:r>
            <a:r>
              <a:rPr kumimoji="0" lang="en-GB" sz="14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200 mg Q3W up to 35 cycles (2 years)                          </a:t>
            </a:r>
          </a:p>
        </p:txBody>
      </p:sp>
      <p:sp>
        <p:nvSpPr>
          <p:cNvPr id="43" name="Rectangle 42">
            <a:extLst>
              <a:ext uri="{FF2B5EF4-FFF2-40B4-BE49-F238E27FC236}">
                <a16:creationId xmlns:a16="http://schemas.microsoft.com/office/drawing/2014/main" id="{2C353623-1764-A2DC-0F7A-90045DE4C9D5}"/>
              </a:ext>
            </a:extLst>
          </p:cNvPr>
          <p:cNvSpPr/>
          <p:nvPr/>
        </p:nvSpPr>
        <p:spPr>
          <a:xfrm>
            <a:off x="5918211" y="1676412"/>
            <a:ext cx="2357264" cy="461665"/>
          </a:xfrm>
          <a:prstGeom prst="rect">
            <a:avLst/>
          </a:prstGeom>
          <a:noFill/>
          <a:ln w="25400" cap="flat" cmpd="sng" algn="ctr">
            <a:noFill/>
            <a:prstDash val="solid"/>
          </a:ln>
          <a:effectLst/>
        </p:spPr>
        <p:txBody>
          <a:bodyPr wrap="square" anchor="ctr" anchorCtr="0">
            <a:spAutoFit/>
          </a:bodyPr>
          <a:lstStyle/>
          <a:p>
            <a:pPr marL="0" marR="0" lvl="0" indent="0" algn="l" defTabSz="685800" rtl="0" eaLnBrk="0" fontAlgn="auto" latinLnBrk="0" hangingPunct="0">
              <a:lnSpc>
                <a:spcPct val="100000"/>
              </a:lnSpc>
              <a:spcBef>
                <a:spcPts val="0"/>
              </a:spcBef>
              <a:spcAft>
                <a:spcPts val="0"/>
              </a:spcAft>
              <a:buClrTx/>
              <a:buSzPct val="35000"/>
              <a:buFontTx/>
              <a:buNone/>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Response assessed at Week 12, Q6W until Week 54, and Q12W thereafter</a:t>
            </a:r>
          </a:p>
        </p:txBody>
      </p:sp>
      <p:cxnSp>
        <p:nvCxnSpPr>
          <p:cNvPr id="44" name="Connector: Elbow 32">
            <a:extLst>
              <a:ext uri="{FF2B5EF4-FFF2-40B4-BE49-F238E27FC236}">
                <a16:creationId xmlns:a16="http://schemas.microsoft.com/office/drawing/2014/main" id="{F84D5F32-C7BD-5AA2-A4E4-DAEA48B60BA5}"/>
              </a:ext>
            </a:extLst>
          </p:cNvPr>
          <p:cNvCxnSpPr>
            <a:cxnSpLocks/>
            <a:stCxn id="37" idx="6"/>
            <a:endCxn id="41" idx="1"/>
          </p:cNvCxnSpPr>
          <p:nvPr/>
        </p:nvCxnSpPr>
        <p:spPr>
          <a:xfrm>
            <a:off x="4530560" y="2401165"/>
            <a:ext cx="293482" cy="393923"/>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45" name="Connector: Elbow 34">
            <a:extLst>
              <a:ext uri="{FF2B5EF4-FFF2-40B4-BE49-F238E27FC236}">
                <a16:creationId xmlns:a16="http://schemas.microsoft.com/office/drawing/2014/main" id="{A7802991-D209-5B69-564B-8D01D3612975}"/>
              </a:ext>
            </a:extLst>
          </p:cNvPr>
          <p:cNvCxnSpPr>
            <a:cxnSpLocks/>
            <a:stCxn id="37" idx="6"/>
            <a:endCxn id="40" idx="1"/>
          </p:cNvCxnSpPr>
          <p:nvPr/>
        </p:nvCxnSpPr>
        <p:spPr>
          <a:xfrm flipV="1">
            <a:off x="4530560" y="2007242"/>
            <a:ext cx="293482" cy="393923"/>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46" name="Connector: Elbow 37">
            <a:extLst>
              <a:ext uri="{FF2B5EF4-FFF2-40B4-BE49-F238E27FC236}">
                <a16:creationId xmlns:a16="http://schemas.microsoft.com/office/drawing/2014/main" id="{B0D434BD-786E-C2DE-7B7C-BAF3ED945381}"/>
              </a:ext>
            </a:extLst>
          </p:cNvPr>
          <p:cNvCxnSpPr>
            <a:cxnSpLocks/>
            <a:stCxn id="41" idx="3"/>
            <a:endCxn id="42" idx="1"/>
          </p:cNvCxnSpPr>
          <p:nvPr/>
        </p:nvCxnSpPr>
        <p:spPr>
          <a:xfrm flipV="1">
            <a:off x="5709642" y="2401165"/>
            <a:ext cx="293482" cy="393923"/>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47" name="Connector: Elbow 40">
            <a:extLst>
              <a:ext uri="{FF2B5EF4-FFF2-40B4-BE49-F238E27FC236}">
                <a16:creationId xmlns:a16="http://schemas.microsoft.com/office/drawing/2014/main" id="{F564ACDC-ECC3-CE3E-8DCC-4E07E8DDF146}"/>
              </a:ext>
            </a:extLst>
          </p:cNvPr>
          <p:cNvCxnSpPr>
            <a:cxnSpLocks/>
            <a:stCxn id="40" idx="3"/>
            <a:endCxn id="42" idx="1"/>
          </p:cNvCxnSpPr>
          <p:nvPr/>
        </p:nvCxnSpPr>
        <p:spPr>
          <a:xfrm>
            <a:off x="5709642" y="2007242"/>
            <a:ext cx="293482" cy="393923"/>
          </a:xfrm>
          <a:prstGeom prst="bentConnector3">
            <a:avLst>
              <a:gd name="adj1" fmla="val 50000"/>
            </a:avLst>
          </a:prstGeom>
          <a:noFill/>
          <a:ln w="28575" cap="flat" cmpd="sng" algn="ctr">
            <a:solidFill>
              <a:sysClr val="window" lastClr="FFFFFF">
                <a:lumMod val="50000"/>
              </a:sysClr>
            </a:solidFill>
            <a:prstDash val="solid"/>
            <a:tailEnd type="triangle"/>
          </a:ln>
          <a:effectLst/>
        </p:spPr>
      </p:cxnSp>
      <p:graphicFrame>
        <p:nvGraphicFramePr>
          <p:cNvPr id="48" name="Table 59">
            <a:extLst>
              <a:ext uri="{FF2B5EF4-FFF2-40B4-BE49-F238E27FC236}">
                <a16:creationId xmlns:a16="http://schemas.microsoft.com/office/drawing/2014/main" id="{3B72EC06-BA90-22B9-1210-B4AEBE84AB91}"/>
              </a:ext>
            </a:extLst>
          </p:cNvPr>
          <p:cNvGraphicFramePr>
            <a:graphicFrameLocks noGrp="1"/>
          </p:cNvGraphicFramePr>
          <p:nvPr/>
        </p:nvGraphicFramePr>
        <p:xfrm>
          <a:off x="8641829" y="2619905"/>
          <a:ext cx="2611454" cy="1426800"/>
        </p:xfrm>
        <a:graphic>
          <a:graphicData uri="http://schemas.openxmlformats.org/drawingml/2006/table">
            <a:tbl>
              <a:tblPr firstRow="1" bandRow="1"/>
              <a:tblGrid>
                <a:gridCol w="1008000">
                  <a:extLst>
                    <a:ext uri="{9D8B030D-6E8A-4147-A177-3AD203B41FA5}">
                      <a16:colId xmlns:a16="http://schemas.microsoft.com/office/drawing/2014/main" val="763736508"/>
                    </a:ext>
                  </a:extLst>
                </a:gridCol>
                <a:gridCol w="1603454">
                  <a:extLst>
                    <a:ext uri="{9D8B030D-6E8A-4147-A177-3AD203B41FA5}">
                      <a16:colId xmlns:a16="http://schemas.microsoft.com/office/drawing/2014/main" val="4276924751"/>
                    </a:ext>
                  </a:extLst>
                </a:gridCol>
              </a:tblGrid>
              <a:tr h="0">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r>
                        <a:rPr lang="en-GB" sz="1400" dirty="0"/>
                        <a:t>Outcome</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ctr"/>
                      <a:r>
                        <a:rPr lang="en-GB" sz="1400" dirty="0"/>
                        <a:t>(n=165)</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68986168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GB" sz="1400" dirty="0"/>
                        <a:t>ORR/CR</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26.7%/6.7%</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20268576"/>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400" dirty="0"/>
                        <a:t>PD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400" dirty="0"/>
                        <a:t>36.4%</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86348169"/>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400" dirty="0"/>
                        <a:t>PFS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400" dirty="0"/>
                        <a:t>4.2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46014831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GB" sz="1400" dirty="0"/>
                        <a:t>OS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28.9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9575006"/>
                  </a:ext>
                </a:extLst>
              </a:tr>
            </a:tbl>
          </a:graphicData>
        </a:graphic>
      </p:graphicFrame>
      <p:sp>
        <p:nvSpPr>
          <p:cNvPr id="49" name="Rectángulo 1">
            <a:extLst>
              <a:ext uri="{FF2B5EF4-FFF2-40B4-BE49-F238E27FC236}">
                <a16:creationId xmlns:a16="http://schemas.microsoft.com/office/drawing/2014/main" id="{238510F6-5809-BBA1-559C-59574BF1ACC9}"/>
              </a:ext>
            </a:extLst>
          </p:cNvPr>
          <p:cNvSpPr/>
          <p:nvPr/>
        </p:nvSpPr>
        <p:spPr>
          <a:xfrm>
            <a:off x="446579" y="5537932"/>
            <a:ext cx="4176035" cy="241771"/>
          </a:xfrm>
          <a:prstGeom prst="rect">
            <a:avLst/>
          </a:prstGeom>
          <a:ln w="25400">
            <a:solidFill>
              <a:srgbClr val="FF0000"/>
            </a:solidFill>
          </a:ln>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Tree>
    <p:extLst>
      <p:ext uri="{BB962C8B-B14F-4D97-AF65-F5344CB8AC3E}">
        <p14:creationId xmlns:p14="http://schemas.microsoft.com/office/powerpoint/2010/main" val="1732716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7C0D20D7-6350-EEB8-1A79-026B750B058B}"/>
              </a:ext>
            </a:extLst>
          </p:cNvPr>
          <p:cNvGrpSpPr/>
          <p:nvPr/>
        </p:nvGrpSpPr>
        <p:grpSpPr>
          <a:xfrm>
            <a:off x="5297020" y="1859475"/>
            <a:ext cx="6181725" cy="4235582"/>
            <a:chOff x="6102416" y="2152322"/>
            <a:chExt cx="5394259" cy="3696028"/>
          </a:xfrm>
        </p:grpSpPr>
        <p:pic>
          <p:nvPicPr>
            <p:cNvPr id="3" name="Picture 2">
              <a:extLst>
                <a:ext uri="{FF2B5EF4-FFF2-40B4-BE49-F238E27FC236}">
                  <a16:creationId xmlns:a16="http://schemas.microsoft.com/office/drawing/2014/main" id="{B053318D-41BE-04A5-DAC2-E313D85B5D3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02416" y="2152322"/>
              <a:ext cx="5394259" cy="362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36B958F-6457-2A4E-C0D8-E138053C8955}"/>
                </a:ext>
              </a:extLst>
            </p:cNvPr>
            <p:cNvSpPr/>
            <p:nvPr/>
          </p:nvSpPr>
          <p:spPr>
            <a:xfrm>
              <a:off x="6718300" y="3803650"/>
              <a:ext cx="3333750" cy="2044700"/>
            </a:xfrm>
            <a:prstGeom prst="rect">
              <a:avLst/>
            </a:prstGeom>
            <a:solidFill>
              <a:sysClr val="window" lastClr="FFFFFF"/>
            </a:solidFill>
            <a:ln>
              <a:noFill/>
            </a:ln>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sp>
        <p:nvSpPr>
          <p:cNvPr id="5" name="Title 8">
            <a:extLst>
              <a:ext uri="{FF2B5EF4-FFF2-40B4-BE49-F238E27FC236}">
                <a16:creationId xmlns:a16="http://schemas.microsoft.com/office/drawing/2014/main" id="{2F6C30B0-BE41-0081-F002-B13787CD639E}"/>
              </a:ext>
            </a:extLst>
          </p:cNvPr>
          <p:cNvSpPr txBox="1">
            <a:spLocks/>
          </p:cNvSpPr>
          <p:nvPr/>
        </p:nvSpPr>
        <p:spPr bwMode="auto">
          <a:xfrm>
            <a:off x="591669" y="259273"/>
            <a:ext cx="802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457200" rtl="0" eaLnBrk="0" fontAlgn="base" hangingPunct="0">
              <a:spcBef>
                <a:spcPct val="0"/>
              </a:spcBef>
              <a:spcAft>
                <a:spcPct val="0"/>
              </a:spcAft>
              <a:defRPr lang="en-US" sz="2800" b="1" kern="1200" cap="all" baseline="0" dirty="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baseline="0" noProof="0">
                <a:ln>
                  <a:noFill/>
                </a:ln>
                <a:solidFill>
                  <a:srgbClr val="81104F"/>
                </a:solidFill>
                <a:effectLst/>
                <a:uLnTx/>
                <a:uFillTx/>
                <a:latin typeface="Arial Narrow"/>
                <a:ea typeface="MS PGothic" pitchFamily="34" charset="-128"/>
                <a:cs typeface="Arial Narrow"/>
              </a:rPr>
              <a:t>IMMUNOTHERAPY: nivolumab (CHeCKMATE-374)</a:t>
            </a:r>
            <a:endParaRPr kumimoji="0" lang="en-GB" sz="2800" b="1" i="0" u="none" strike="noStrike" kern="1200" cap="all" spc="0" normalizeH="0" baseline="0" noProof="0" dirty="0">
              <a:ln>
                <a:noFill/>
              </a:ln>
              <a:solidFill>
                <a:srgbClr val="81104F"/>
              </a:solidFill>
              <a:effectLst/>
              <a:uLnTx/>
              <a:uFillTx/>
              <a:latin typeface="Arial Narrow"/>
              <a:ea typeface="MS PGothic" pitchFamily="34" charset="-128"/>
              <a:cs typeface="Arial Narrow"/>
            </a:endParaRPr>
          </a:p>
        </p:txBody>
      </p:sp>
      <p:sp>
        <p:nvSpPr>
          <p:cNvPr id="6" name="Text Placeholder 9">
            <a:extLst>
              <a:ext uri="{FF2B5EF4-FFF2-40B4-BE49-F238E27FC236}">
                <a16:creationId xmlns:a16="http://schemas.microsoft.com/office/drawing/2014/main" id="{BA5207BB-B10C-574E-CCE8-D55F4C960DFA}"/>
              </a:ext>
            </a:extLst>
          </p:cNvPr>
          <p:cNvSpPr txBox="1">
            <a:spLocks/>
          </p:cNvSpPr>
          <p:nvPr/>
        </p:nvSpPr>
        <p:spPr bwMode="auto">
          <a:xfrm>
            <a:off x="591669" y="787154"/>
            <a:ext cx="8777910" cy="4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Clr>
                <a:srgbClr val="000000"/>
              </a:buClr>
              <a:buSzPct val="35000"/>
              <a:buFont typeface="Wingdings" panose="05000000000000000000" pitchFamily="2" charset="2"/>
              <a:buNone/>
              <a:defRPr sz="2400" kern="1200" baseline="0">
                <a:solidFill>
                  <a:srgbClr val="81104F"/>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000000"/>
              </a:buClr>
              <a:buSzPct val="35000"/>
              <a:buFont typeface="Wingdings" panose="05000000000000000000" pitchFamily="2" charset="2"/>
              <a:buNone/>
              <a:tabLst/>
              <a:defRPr/>
            </a:pPr>
            <a:r>
              <a:rPr kumimoji="0" lang="en-GB" sz="2400" b="0" i="0" u="none" strike="noStrike" kern="1200" cap="none" spc="0" normalizeH="0" baseline="0" noProof="0">
                <a:ln>
                  <a:noFill/>
                </a:ln>
                <a:solidFill>
                  <a:srgbClr val="81104F"/>
                </a:solidFill>
                <a:effectLst/>
                <a:uLnTx/>
                <a:uFillTx/>
                <a:latin typeface="Arial Narrow"/>
                <a:ea typeface="MS PGothic" pitchFamily="34" charset="-128"/>
                <a:cs typeface="Arial Narrow"/>
              </a:rPr>
              <a:t>Safety and efficacy of nivolumab in patients with advanced non-clear cell renal cell carcinoma: Results from the Phase 3b/4 CheckMate 374 Study</a:t>
            </a:r>
            <a:endParaRPr kumimoji="0" lang="en-GB" sz="2400" b="0" i="0" u="none" strike="noStrike" kern="1200" cap="none" spc="0" normalizeH="0" baseline="0" noProof="0" dirty="0">
              <a:ln>
                <a:noFill/>
              </a:ln>
              <a:solidFill>
                <a:srgbClr val="81104F"/>
              </a:solidFill>
              <a:effectLst/>
              <a:uLnTx/>
              <a:uFillTx/>
              <a:latin typeface="Arial Narrow"/>
              <a:ea typeface="MS PGothic" pitchFamily="34" charset="-128"/>
              <a:cs typeface="Arial Narrow"/>
            </a:endParaRPr>
          </a:p>
        </p:txBody>
      </p:sp>
      <p:sp>
        <p:nvSpPr>
          <p:cNvPr id="7" name="Text Placeholder 10">
            <a:extLst>
              <a:ext uri="{FF2B5EF4-FFF2-40B4-BE49-F238E27FC236}">
                <a16:creationId xmlns:a16="http://schemas.microsoft.com/office/drawing/2014/main" id="{210CD98A-FE23-0011-C294-D1993C680188}"/>
              </a:ext>
            </a:extLst>
          </p:cNvPr>
          <p:cNvSpPr txBox="1">
            <a:spLocks/>
          </p:cNvSpPr>
          <p:nvPr/>
        </p:nvSpPr>
        <p:spPr bwMode="auto">
          <a:xfrm>
            <a:off x="586908" y="6204632"/>
            <a:ext cx="1044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defTabSz="457200" rtl="0" eaLnBrk="0" fontAlgn="base" hangingPunct="0">
              <a:spcBef>
                <a:spcPts val="0"/>
              </a:spcBef>
              <a:spcAft>
                <a:spcPct val="0"/>
              </a:spcAft>
              <a:buClr>
                <a:srgbClr val="000000"/>
              </a:buClr>
              <a:buSzPct val="35000"/>
              <a:buFont typeface="Wingdings" panose="05000000000000000000" pitchFamily="2" charset="2"/>
              <a:buNone/>
              <a:defRPr sz="1000" kern="1200">
                <a:solidFill>
                  <a:schemeClr val="tx1"/>
                </a:solidFill>
                <a:latin typeface="Arial Narrow"/>
                <a:ea typeface="MS PGothic" pitchFamily="34" charset="-128"/>
                <a:cs typeface="Arial Narrow"/>
              </a:defRPr>
            </a:lvl1pPr>
            <a:lvl2pPr marL="457200" indent="0" algn="l" defTabSz="457200" rtl="0" eaLnBrk="0" fontAlgn="base" hangingPunct="0">
              <a:spcBef>
                <a:spcPct val="20000"/>
              </a:spcBef>
              <a:spcAft>
                <a:spcPct val="0"/>
              </a:spcAft>
              <a:buClr>
                <a:srgbClr val="1C4F27"/>
              </a:buClr>
              <a:buSzPct val="35000"/>
              <a:buFont typeface="Wingdings" panose="05000000000000000000" pitchFamily="2" charset="2"/>
              <a:buNone/>
              <a:defRPr sz="2000" kern="1200">
                <a:solidFill>
                  <a:srgbClr val="1C4F27"/>
                </a:solidFill>
                <a:latin typeface="Arial Narrow"/>
                <a:ea typeface="MS PGothic" pitchFamily="34" charset="-128"/>
                <a:cs typeface="Arial Narrow"/>
              </a:defRPr>
            </a:lvl2pPr>
            <a:lvl3pPr marL="914400" indent="0" algn="l" defTabSz="457200" rtl="0" eaLnBrk="0" fontAlgn="base" hangingPunct="0">
              <a:spcBef>
                <a:spcPct val="20000"/>
              </a:spcBef>
              <a:spcAft>
                <a:spcPct val="0"/>
              </a:spcAft>
              <a:buClr>
                <a:srgbClr val="6B7E26"/>
              </a:buClr>
              <a:buSzPct val="35000"/>
              <a:buFont typeface="Wingdings" panose="05000000000000000000" pitchFamily="2" charset="2"/>
              <a:buNone/>
              <a:defRPr sz="2000" kern="1200">
                <a:solidFill>
                  <a:srgbClr val="6B7E26"/>
                </a:solidFill>
                <a:latin typeface="Arial Narrow"/>
                <a:ea typeface="MS PGothic" pitchFamily="34" charset="-128"/>
                <a:cs typeface="Arial Narrow"/>
              </a:defRPr>
            </a:lvl3pPr>
            <a:lvl4pPr marL="13716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rgbClr val="000000"/>
              </a:buClr>
              <a:buSzPct val="35000"/>
              <a:buFont typeface="Wingdings" panose="05000000000000000000" pitchFamily="2" charset="2"/>
              <a:buNone/>
              <a:tabLst/>
              <a:defRPr/>
            </a:pPr>
            <a:r>
              <a:rPr kumimoji="0" lang="it-IT"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Vogelzang</a:t>
            </a:r>
            <a:r>
              <a:rPr kumimoji="0" lang="it-IT"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NJ, </a:t>
            </a:r>
            <a:r>
              <a:rPr kumimoji="0" lang="it-IT" sz="1000" b="0" i="1"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et al. </a:t>
            </a:r>
            <a:r>
              <a:rPr kumimoji="0" lang="it-IT"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Clin</a:t>
            </a:r>
            <a:r>
              <a:rPr kumimoji="0" lang="it-IT"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a:t>
            </a:r>
            <a:r>
              <a:rPr kumimoji="0" lang="it-IT"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Genitourin</a:t>
            </a:r>
            <a:r>
              <a:rPr kumimoji="0" lang="it-IT"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Cancer 2020;18(6):461-468.e3.v DOI: 10.1016/j.clgc.2020.05.006.</a:t>
            </a:r>
            <a:r>
              <a:rPr kumimoji="0" lang="en-US"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a:t>
            </a:r>
            <a:endParaRPr kumimoji="0" lang="it-IT"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endParaRPr>
          </a:p>
        </p:txBody>
      </p:sp>
      <p:graphicFrame>
        <p:nvGraphicFramePr>
          <p:cNvPr id="8" name="Table 7">
            <a:extLst>
              <a:ext uri="{FF2B5EF4-FFF2-40B4-BE49-F238E27FC236}">
                <a16:creationId xmlns:a16="http://schemas.microsoft.com/office/drawing/2014/main" id="{940946FF-D9F5-546C-B263-AF67E6757690}"/>
              </a:ext>
            </a:extLst>
          </p:cNvPr>
          <p:cNvGraphicFramePr>
            <a:graphicFrameLocks noGrp="1"/>
          </p:cNvGraphicFramePr>
          <p:nvPr/>
        </p:nvGraphicFramePr>
        <p:xfrm>
          <a:off x="677395" y="1804241"/>
          <a:ext cx="4185921" cy="2853600"/>
        </p:xfrm>
        <a:graphic>
          <a:graphicData uri="http://schemas.openxmlformats.org/drawingml/2006/table">
            <a:tbl>
              <a:tblPr firstRow="1" bandRow="1"/>
              <a:tblGrid>
                <a:gridCol w="1395307">
                  <a:extLst>
                    <a:ext uri="{9D8B030D-6E8A-4147-A177-3AD203B41FA5}">
                      <a16:colId xmlns:a16="http://schemas.microsoft.com/office/drawing/2014/main" val="3217788537"/>
                    </a:ext>
                  </a:extLst>
                </a:gridCol>
                <a:gridCol w="1395307">
                  <a:extLst>
                    <a:ext uri="{9D8B030D-6E8A-4147-A177-3AD203B41FA5}">
                      <a16:colId xmlns:a16="http://schemas.microsoft.com/office/drawing/2014/main" val="3193906969"/>
                    </a:ext>
                  </a:extLst>
                </a:gridCol>
                <a:gridCol w="1395307">
                  <a:extLst>
                    <a:ext uri="{9D8B030D-6E8A-4147-A177-3AD203B41FA5}">
                      <a16:colId xmlns:a16="http://schemas.microsoft.com/office/drawing/2014/main" val="2098905647"/>
                    </a:ext>
                  </a:extLst>
                </a:gridCol>
              </a:tblGrid>
              <a:tr h="0">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Characteristics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N (n=44)</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ORR</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43221382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Papillary</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54.5%</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8.3%</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80558335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Chromophobe</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15.9%</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28.6%</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31919142"/>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Unclassified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18.2%</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12.5%</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93979316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Translocation</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5%</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0%</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1356098"/>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Collecting duct</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100%</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5506610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Medullary</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0%</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84336814"/>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Not reported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2%</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75537948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Sarcomatoid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9.1%</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50%</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47547690"/>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Prior treatment</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34.1%</a:t>
                      </a:r>
                    </a:p>
                  </a:txBody>
                  <a:tcPr marL="72000" marR="72000" marT="36000" marB="36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latin typeface="Arial Narrow" panose="020B0606020202030204" pitchFamily="34" charset="0"/>
                        </a:rPr>
                        <a:t>-</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1812395734"/>
                  </a:ext>
                </a:extLst>
              </a:tr>
            </a:tbl>
          </a:graphicData>
        </a:graphic>
      </p:graphicFrame>
      <p:sp>
        <p:nvSpPr>
          <p:cNvPr id="9" name="Rectangle 8">
            <a:extLst>
              <a:ext uri="{FF2B5EF4-FFF2-40B4-BE49-F238E27FC236}">
                <a16:creationId xmlns:a16="http://schemas.microsoft.com/office/drawing/2014/main" id="{E96A682B-3B8D-C466-296A-945BECC8779B}"/>
              </a:ext>
            </a:extLst>
          </p:cNvPr>
          <p:cNvSpPr/>
          <p:nvPr/>
        </p:nvSpPr>
        <p:spPr>
          <a:xfrm>
            <a:off x="677395" y="2088863"/>
            <a:ext cx="4185921" cy="274320"/>
          </a:xfrm>
          <a:prstGeom prst="rect">
            <a:avLst/>
          </a:prstGeom>
          <a:ln w="25400">
            <a:solidFill>
              <a:srgbClr val="6E1E50"/>
            </a:solidFill>
          </a:ln>
        </p:spPr>
        <p:txBody>
          <a:bodyPr wrap="non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 name="Rectangle 9">
            <a:extLst>
              <a:ext uri="{FF2B5EF4-FFF2-40B4-BE49-F238E27FC236}">
                <a16:creationId xmlns:a16="http://schemas.microsoft.com/office/drawing/2014/main" id="{7C7E3431-C7C8-4683-675D-7290A7650337}"/>
              </a:ext>
            </a:extLst>
          </p:cNvPr>
          <p:cNvSpPr/>
          <p:nvPr/>
        </p:nvSpPr>
        <p:spPr>
          <a:xfrm>
            <a:off x="677395" y="4375901"/>
            <a:ext cx="4185921" cy="274320"/>
          </a:xfrm>
          <a:prstGeom prst="rect">
            <a:avLst/>
          </a:prstGeom>
          <a:ln w="25400">
            <a:solidFill>
              <a:srgbClr val="6E1E50"/>
            </a:solidFill>
          </a:ln>
        </p:spPr>
        <p:txBody>
          <a:bodyPr wrap="non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aphicFrame>
        <p:nvGraphicFramePr>
          <p:cNvPr id="11" name="Table 2">
            <a:extLst>
              <a:ext uri="{FF2B5EF4-FFF2-40B4-BE49-F238E27FC236}">
                <a16:creationId xmlns:a16="http://schemas.microsoft.com/office/drawing/2014/main" id="{87FA93DE-DE43-8509-5424-48D091D8796A}"/>
              </a:ext>
            </a:extLst>
          </p:cNvPr>
          <p:cNvGraphicFramePr>
            <a:graphicFrameLocks noGrp="1"/>
          </p:cNvGraphicFramePr>
          <p:nvPr/>
        </p:nvGraphicFramePr>
        <p:xfrm>
          <a:off x="6703495" y="3958768"/>
          <a:ext cx="2611454" cy="1712160"/>
        </p:xfrm>
        <a:graphic>
          <a:graphicData uri="http://schemas.openxmlformats.org/drawingml/2006/table">
            <a:tbl>
              <a:tblPr firstRow="1" bandRow="1"/>
              <a:tblGrid>
                <a:gridCol w="1008000">
                  <a:extLst>
                    <a:ext uri="{9D8B030D-6E8A-4147-A177-3AD203B41FA5}">
                      <a16:colId xmlns:a16="http://schemas.microsoft.com/office/drawing/2014/main" val="763736508"/>
                    </a:ext>
                  </a:extLst>
                </a:gridCol>
                <a:gridCol w="1603454">
                  <a:extLst>
                    <a:ext uri="{9D8B030D-6E8A-4147-A177-3AD203B41FA5}">
                      <a16:colId xmlns:a16="http://schemas.microsoft.com/office/drawing/2014/main" val="4276924751"/>
                    </a:ext>
                  </a:extLst>
                </a:gridCol>
              </a:tblGrid>
              <a:tr h="0">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r>
                        <a:rPr lang="en-GB" sz="1400" dirty="0"/>
                        <a:t>Outcome</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ctr"/>
                      <a:r>
                        <a:rPr lang="en-GB" sz="1400" dirty="0"/>
                        <a:t> (n=44)</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68986168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GB" sz="1400" dirty="0"/>
                        <a:t>ORR</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13.6%</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20268576"/>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GB" sz="1400" dirty="0"/>
                        <a:t>CR</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2.3%</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00825416"/>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400" dirty="0"/>
                        <a:t>PD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400" dirty="0"/>
                        <a:t>40.9%</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4286348169"/>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400" dirty="0"/>
                        <a:t>PFS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400" dirty="0"/>
                        <a:t>2.2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6014831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GB" sz="1400" dirty="0"/>
                        <a:t>OS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en-GB" sz="1400" dirty="0"/>
                        <a:t>16.3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029575006"/>
                  </a:ext>
                </a:extLst>
              </a:tr>
            </a:tbl>
          </a:graphicData>
        </a:graphic>
      </p:graphicFrame>
    </p:spTree>
    <p:extLst>
      <p:ext uri="{BB962C8B-B14F-4D97-AF65-F5344CB8AC3E}">
        <p14:creationId xmlns:p14="http://schemas.microsoft.com/office/powerpoint/2010/main" val="103954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a:extLst>
              <a:ext uri="{FF2B5EF4-FFF2-40B4-BE49-F238E27FC236}">
                <a16:creationId xmlns:a16="http://schemas.microsoft.com/office/drawing/2014/main" id="{7AB5BFB0-2768-CA28-5F88-82DBD10748BB}"/>
              </a:ext>
            </a:extLst>
          </p:cNvPr>
          <p:cNvGrpSpPr/>
          <p:nvPr/>
        </p:nvGrpSpPr>
        <p:grpSpPr>
          <a:xfrm>
            <a:off x="7755612" y="1897841"/>
            <a:ext cx="4000395" cy="2823679"/>
            <a:chOff x="7591258" y="2059414"/>
            <a:chExt cx="3766814" cy="2658807"/>
          </a:xfrm>
        </p:grpSpPr>
        <p:pic>
          <p:nvPicPr>
            <p:cNvPr id="3" name="Picture 2">
              <a:extLst>
                <a:ext uri="{FF2B5EF4-FFF2-40B4-BE49-F238E27FC236}">
                  <a16:creationId xmlns:a16="http://schemas.microsoft.com/office/drawing/2014/main" id="{62740560-C93B-EFA3-D5DF-B90E9383D9D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91258" y="2059414"/>
              <a:ext cx="3607828" cy="265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8">
              <a:extLst>
                <a:ext uri="{FF2B5EF4-FFF2-40B4-BE49-F238E27FC236}">
                  <a16:creationId xmlns:a16="http://schemas.microsoft.com/office/drawing/2014/main" id="{6FC0F2BE-56AE-896B-E232-DA2816ACAE20}"/>
                </a:ext>
              </a:extLst>
            </p:cNvPr>
            <p:cNvSpPr txBox="1"/>
            <p:nvPr/>
          </p:nvSpPr>
          <p:spPr>
            <a:xfrm>
              <a:off x="9775909" y="2946827"/>
              <a:ext cx="1582163" cy="492670"/>
            </a:xfrm>
            <a:prstGeom prst="rect">
              <a:avLst/>
            </a:prstGeom>
            <a:solidFill>
              <a:sysClr val="window" lastClr="FFFFFF"/>
            </a:solid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a:ea typeface="MS PGothic" panose="020B0600070205080204" pitchFamily="34" charset="-128"/>
                  <a:cs typeface="+mn-cs"/>
                </a:rPr>
                <a:t>Minimum follow-up 24.1 months</a:t>
              </a:r>
            </a:p>
          </p:txBody>
        </p:sp>
      </p:grpSp>
      <p:sp>
        <p:nvSpPr>
          <p:cNvPr id="5" name="Title 10">
            <a:extLst>
              <a:ext uri="{FF2B5EF4-FFF2-40B4-BE49-F238E27FC236}">
                <a16:creationId xmlns:a16="http://schemas.microsoft.com/office/drawing/2014/main" id="{06EA139A-8BD0-3AE9-3928-AB5B678BA509}"/>
              </a:ext>
            </a:extLst>
          </p:cNvPr>
          <p:cNvSpPr txBox="1">
            <a:spLocks/>
          </p:cNvSpPr>
          <p:nvPr/>
        </p:nvSpPr>
        <p:spPr bwMode="auto">
          <a:xfrm>
            <a:off x="544534" y="325685"/>
            <a:ext cx="111464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457200" rtl="0" eaLnBrk="0" fontAlgn="base" hangingPunct="0">
              <a:spcBef>
                <a:spcPct val="0"/>
              </a:spcBef>
              <a:spcAft>
                <a:spcPct val="0"/>
              </a:spcAft>
              <a:defRPr lang="en-US" sz="2800" b="1" kern="1200" cap="all" baseline="0" dirty="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baseline="0" noProof="0" dirty="0">
                <a:ln>
                  <a:noFill/>
                </a:ln>
                <a:solidFill>
                  <a:srgbClr val="81104F"/>
                </a:solidFill>
                <a:effectLst/>
                <a:uLnTx/>
                <a:uFillTx/>
                <a:latin typeface="Arial Narrow"/>
                <a:ea typeface="MS PGothic" pitchFamily="34" charset="-128"/>
                <a:cs typeface="Arial Narrow"/>
              </a:rPr>
              <a:t>IMMUNOTHERAPY: nivolumab-IPILIMUMAB (CHeCKMATE-920)</a:t>
            </a:r>
          </a:p>
        </p:txBody>
      </p:sp>
      <p:sp>
        <p:nvSpPr>
          <p:cNvPr id="6" name="Text Placeholder 11">
            <a:extLst>
              <a:ext uri="{FF2B5EF4-FFF2-40B4-BE49-F238E27FC236}">
                <a16:creationId xmlns:a16="http://schemas.microsoft.com/office/drawing/2014/main" id="{9AF50AF7-DEC1-BBDE-87BD-545A6F954365}"/>
              </a:ext>
            </a:extLst>
          </p:cNvPr>
          <p:cNvSpPr txBox="1">
            <a:spLocks/>
          </p:cNvSpPr>
          <p:nvPr/>
        </p:nvSpPr>
        <p:spPr bwMode="auto">
          <a:xfrm>
            <a:off x="609598" y="1080001"/>
            <a:ext cx="9761885" cy="4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Clr>
                <a:srgbClr val="000000"/>
              </a:buClr>
              <a:buSzPct val="35000"/>
              <a:buFont typeface="Wingdings" panose="05000000000000000000" pitchFamily="2" charset="2"/>
              <a:buNone/>
              <a:defRPr sz="2400" kern="1200" baseline="0">
                <a:solidFill>
                  <a:srgbClr val="81104F"/>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000000"/>
              </a:buClr>
              <a:buSzPct val="35000"/>
              <a:buFont typeface="Wingdings" panose="05000000000000000000" pitchFamily="2" charset="2"/>
              <a:buNone/>
              <a:tabLst/>
              <a:defRPr/>
            </a:pPr>
            <a:r>
              <a:rPr kumimoji="0" lang="en-GB" sz="2400" b="0" i="0" u="none" strike="noStrike" kern="1200" cap="none" spc="0" normalizeH="0" baseline="0" noProof="0">
                <a:ln>
                  <a:noFill/>
                </a:ln>
                <a:solidFill>
                  <a:srgbClr val="81104F"/>
                </a:solidFill>
                <a:effectLst/>
                <a:uLnTx/>
                <a:uFillTx/>
                <a:latin typeface="Arial Narrow"/>
                <a:ea typeface="MS PGothic" pitchFamily="34" charset="-128"/>
                <a:cs typeface="Arial Narrow"/>
              </a:rPr>
              <a:t>Safety and efficacy of nivolumab plus ipilimumab in patients with advanced non-clear cell renal cell carcinoma: results from the phase 3b/4 CheckMate 920 trial</a:t>
            </a:r>
            <a:endParaRPr kumimoji="0" lang="en-GB" sz="2400" b="0" i="0" u="none" strike="noStrike" kern="1200" cap="none" spc="0" normalizeH="0" baseline="0" noProof="0" dirty="0">
              <a:ln>
                <a:noFill/>
              </a:ln>
              <a:solidFill>
                <a:srgbClr val="81104F"/>
              </a:solidFill>
              <a:effectLst/>
              <a:uLnTx/>
              <a:uFillTx/>
              <a:latin typeface="Arial Narrow"/>
              <a:ea typeface="MS PGothic" pitchFamily="34" charset="-128"/>
              <a:cs typeface="Arial Narrow"/>
            </a:endParaRPr>
          </a:p>
        </p:txBody>
      </p:sp>
      <p:sp>
        <p:nvSpPr>
          <p:cNvPr id="7" name="Text Placeholder 12">
            <a:extLst>
              <a:ext uri="{FF2B5EF4-FFF2-40B4-BE49-F238E27FC236}">
                <a16:creationId xmlns:a16="http://schemas.microsoft.com/office/drawing/2014/main" id="{55578E86-F12E-31E7-61D2-D6EB438FDB08}"/>
              </a:ext>
            </a:extLst>
          </p:cNvPr>
          <p:cNvSpPr txBox="1">
            <a:spLocks/>
          </p:cNvSpPr>
          <p:nvPr/>
        </p:nvSpPr>
        <p:spPr bwMode="auto">
          <a:xfrm>
            <a:off x="609598" y="6588190"/>
            <a:ext cx="105234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defTabSz="457200" rtl="0" eaLnBrk="0" fontAlgn="base" hangingPunct="0">
              <a:spcBef>
                <a:spcPts val="0"/>
              </a:spcBef>
              <a:spcAft>
                <a:spcPct val="0"/>
              </a:spcAft>
              <a:buClr>
                <a:srgbClr val="000000"/>
              </a:buClr>
              <a:buSzPct val="35000"/>
              <a:buFont typeface="Wingdings" panose="05000000000000000000" pitchFamily="2" charset="2"/>
              <a:buNone/>
              <a:defRPr sz="1000" kern="1200">
                <a:solidFill>
                  <a:schemeClr val="tx1"/>
                </a:solidFill>
                <a:latin typeface="Arial Narrow"/>
                <a:ea typeface="MS PGothic" pitchFamily="34" charset="-128"/>
                <a:cs typeface="Arial Narrow"/>
              </a:defRPr>
            </a:lvl1pPr>
            <a:lvl2pPr marL="457200" indent="0" algn="l" defTabSz="457200" rtl="0" eaLnBrk="0" fontAlgn="base" hangingPunct="0">
              <a:spcBef>
                <a:spcPct val="20000"/>
              </a:spcBef>
              <a:spcAft>
                <a:spcPct val="0"/>
              </a:spcAft>
              <a:buClr>
                <a:srgbClr val="1C4F27"/>
              </a:buClr>
              <a:buSzPct val="35000"/>
              <a:buFont typeface="Wingdings" panose="05000000000000000000" pitchFamily="2" charset="2"/>
              <a:buNone/>
              <a:defRPr sz="2000" kern="1200">
                <a:solidFill>
                  <a:srgbClr val="1C4F27"/>
                </a:solidFill>
                <a:latin typeface="Arial Narrow"/>
                <a:ea typeface="MS PGothic" pitchFamily="34" charset="-128"/>
                <a:cs typeface="Arial Narrow"/>
              </a:defRPr>
            </a:lvl2pPr>
            <a:lvl3pPr marL="914400" indent="0" algn="l" defTabSz="457200" rtl="0" eaLnBrk="0" fontAlgn="base" hangingPunct="0">
              <a:spcBef>
                <a:spcPct val="20000"/>
              </a:spcBef>
              <a:spcAft>
                <a:spcPct val="0"/>
              </a:spcAft>
              <a:buClr>
                <a:srgbClr val="6B7E26"/>
              </a:buClr>
              <a:buSzPct val="35000"/>
              <a:buFont typeface="Wingdings" panose="05000000000000000000" pitchFamily="2" charset="2"/>
              <a:buNone/>
              <a:defRPr sz="2000" kern="1200">
                <a:solidFill>
                  <a:srgbClr val="6B7E26"/>
                </a:solidFill>
                <a:latin typeface="Arial Narrow"/>
                <a:ea typeface="MS PGothic" pitchFamily="34" charset="-128"/>
                <a:cs typeface="Arial Narrow"/>
              </a:defRPr>
            </a:lvl3pPr>
            <a:lvl4pPr marL="13716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rgbClr val="000000"/>
              </a:buClr>
              <a:buSzPct val="35000"/>
              <a:buFont typeface="Wingdings" panose="05000000000000000000" pitchFamily="2" charset="2"/>
              <a:buNone/>
              <a:tabLst/>
              <a:defRPr/>
            </a:pPr>
            <a:r>
              <a:rPr kumimoji="0" lang="en-US"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Tykodi</a:t>
            </a:r>
            <a:r>
              <a:rPr kumimoji="0" lang="en-US"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SS, </a:t>
            </a:r>
            <a:r>
              <a:rPr kumimoji="0" lang="en-US" sz="1000" b="0" i="1"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et al. </a:t>
            </a:r>
            <a:r>
              <a:rPr kumimoji="0" lang="en-US"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J </a:t>
            </a:r>
            <a:r>
              <a:rPr kumimoji="0" lang="en-US"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Immunother</a:t>
            </a:r>
            <a:r>
              <a:rPr kumimoji="0" lang="en-US"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 Cancer 2022;10:e003844. doi:10.1136/jitc-2021-003844. </a:t>
            </a:r>
            <a:endPar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endParaRPr>
          </a:p>
        </p:txBody>
      </p:sp>
      <p:graphicFrame>
        <p:nvGraphicFramePr>
          <p:cNvPr id="8" name="Table 7">
            <a:extLst>
              <a:ext uri="{FF2B5EF4-FFF2-40B4-BE49-F238E27FC236}">
                <a16:creationId xmlns:a16="http://schemas.microsoft.com/office/drawing/2014/main" id="{224A8245-9678-0BD1-EA10-0108125887C6}"/>
              </a:ext>
            </a:extLst>
          </p:cNvPr>
          <p:cNvGraphicFramePr>
            <a:graphicFrameLocks noGrp="1"/>
          </p:cNvGraphicFramePr>
          <p:nvPr/>
        </p:nvGraphicFramePr>
        <p:xfrm>
          <a:off x="544534" y="4135108"/>
          <a:ext cx="2872564" cy="2188800"/>
        </p:xfrm>
        <a:graphic>
          <a:graphicData uri="http://schemas.openxmlformats.org/drawingml/2006/table">
            <a:tbl>
              <a:tblPr firstRow="1" bandRow="1"/>
              <a:tblGrid>
                <a:gridCol w="1283290">
                  <a:extLst>
                    <a:ext uri="{9D8B030D-6E8A-4147-A177-3AD203B41FA5}">
                      <a16:colId xmlns:a16="http://schemas.microsoft.com/office/drawing/2014/main" val="3217788537"/>
                    </a:ext>
                  </a:extLst>
                </a:gridCol>
                <a:gridCol w="794637">
                  <a:extLst>
                    <a:ext uri="{9D8B030D-6E8A-4147-A177-3AD203B41FA5}">
                      <a16:colId xmlns:a16="http://schemas.microsoft.com/office/drawing/2014/main" val="3193906969"/>
                    </a:ext>
                  </a:extLst>
                </a:gridCol>
                <a:gridCol w="794637">
                  <a:extLst>
                    <a:ext uri="{9D8B030D-6E8A-4147-A177-3AD203B41FA5}">
                      <a16:colId xmlns:a16="http://schemas.microsoft.com/office/drawing/2014/main" val="2098905647"/>
                    </a:ext>
                  </a:extLst>
                </a:gridCol>
              </a:tblGrid>
              <a:tr h="0">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Characteristics</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N (n=44)</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ORR</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43221382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Unclassified</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42.3%</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833361729"/>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Papillary</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34.6%</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05583355"/>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Chromophobe</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13.5%</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931919142"/>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Translocation</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3.8%</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1356098"/>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Collecting duct</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3.8%</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55066107"/>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Medullary</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1.9%</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84336814"/>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Sarcomatoid</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28.8%</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35.7%</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947547690"/>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Prior treatment</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0%</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19.6%</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12395734"/>
                  </a:ext>
                </a:extLst>
              </a:tr>
              <a:tr h="0">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PD-L1+</a:t>
                      </a:r>
                    </a:p>
                  </a:txBody>
                  <a:tcPr marL="72000" marR="72000" marT="18000" marB="18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38.5%</a:t>
                      </a:r>
                    </a:p>
                  </a:txBody>
                  <a:tcPr marL="72000" marR="72000" marT="18000" marB="18000">
                    <a:lnL>
                      <a:no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30.8%</a:t>
                      </a:r>
                    </a:p>
                  </a:txBody>
                  <a:tcPr marL="72000" marR="72000" marT="18000" marB="18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695305054"/>
                  </a:ext>
                </a:extLst>
              </a:tr>
            </a:tbl>
          </a:graphicData>
        </a:graphic>
      </p:graphicFrame>
      <p:graphicFrame>
        <p:nvGraphicFramePr>
          <p:cNvPr id="9" name="Table 13">
            <a:extLst>
              <a:ext uri="{FF2B5EF4-FFF2-40B4-BE49-F238E27FC236}">
                <a16:creationId xmlns:a16="http://schemas.microsoft.com/office/drawing/2014/main" id="{93F6C112-BE58-DF50-D9FC-2668CB56A5A1}"/>
              </a:ext>
            </a:extLst>
          </p:cNvPr>
          <p:cNvGraphicFramePr>
            <a:graphicFrameLocks noGrp="1"/>
          </p:cNvGraphicFramePr>
          <p:nvPr/>
        </p:nvGraphicFramePr>
        <p:xfrm>
          <a:off x="7991041" y="4881598"/>
          <a:ext cx="2790614" cy="1274400"/>
        </p:xfrm>
        <a:graphic>
          <a:graphicData uri="http://schemas.openxmlformats.org/drawingml/2006/table">
            <a:tbl>
              <a:tblPr firstRow="1" bandRow="1"/>
              <a:tblGrid>
                <a:gridCol w="1395307">
                  <a:extLst>
                    <a:ext uri="{9D8B030D-6E8A-4147-A177-3AD203B41FA5}">
                      <a16:colId xmlns:a16="http://schemas.microsoft.com/office/drawing/2014/main" val="3217788537"/>
                    </a:ext>
                  </a:extLst>
                </a:gridCol>
                <a:gridCol w="1395307">
                  <a:extLst>
                    <a:ext uri="{9D8B030D-6E8A-4147-A177-3AD203B41FA5}">
                      <a16:colId xmlns:a16="http://schemas.microsoft.com/office/drawing/2014/main" val="3193906969"/>
                    </a:ext>
                  </a:extLst>
                </a:gridCol>
              </a:tblGrid>
              <a:tr h="126724">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Outcome</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latin typeface="Arial Narrow" panose="020B0606020202030204" pitchFamily="34" charset="0"/>
                      </a:endParaRP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432213827"/>
                  </a:ext>
                </a:extLst>
              </a:tr>
              <a:tr h="126724">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ORR/CR</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19.6%/4.3%</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3833361729"/>
                  </a:ext>
                </a:extLst>
              </a:tr>
              <a:tr h="126724">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PD</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41.3%</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05583355"/>
                  </a:ext>
                </a:extLst>
              </a:tr>
              <a:tr h="126724">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PFS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3.7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931919142"/>
                  </a:ext>
                </a:extLst>
              </a:tr>
              <a:tr h="126724">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OS</a:t>
                      </a:r>
                    </a:p>
                  </a:txBody>
                  <a:tcPr marL="72000" marR="72000" marT="36000" marB="36000">
                    <a:lnL w="12700" cmpd="sng">
                      <a:solidFill>
                        <a:srgbClr val="1E325F"/>
                      </a:solidFill>
                    </a:lnL>
                    <a:lnR>
                      <a:no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Arial Narrow" panose="020B0606020202030204" pitchFamily="34" charset="0"/>
                        </a:rPr>
                        <a:t>21.2 months</a:t>
                      </a:r>
                    </a:p>
                  </a:txBody>
                  <a:tcPr marL="72000" marR="72000" marT="36000" marB="36000">
                    <a:lnL>
                      <a:noFill/>
                    </a:lnL>
                    <a:lnR w="12700" cmpd="sng">
                      <a:solidFill>
                        <a:srgbClr val="1E325F"/>
                      </a:solidFill>
                    </a:lnR>
                    <a:lnT w="12700" cmpd="sng">
                      <a:solidFill>
                        <a:srgbClr val="1E325F"/>
                      </a:solidFill>
                    </a:lnT>
                    <a:lnB w="12700" cmpd="sng">
                      <a:solidFill>
                        <a:srgbClr val="1E325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1356098"/>
                  </a:ext>
                </a:extLst>
              </a:tr>
            </a:tbl>
          </a:graphicData>
        </a:graphic>
      </p:graphicFrame>
      <p:sp>
        <p:nvSpPr>
          <p:cNvPr id="10" name="TextBox 2">
            <a:extLst>
              <a:ext uri="{FF2B5EF4-FFF2-40B4-BE49-F238E27FC236}">
                <a16:creationId xmlns:a16="http://schemas.microsoft.com/office/drawing/2014/main" id="{4AD38641-5FC2-7014-A173-1E2DD00A3754}"/>
              </a:ext>
            </a:extLst>
          </p:cNvPr>
          <p:cNvSpPr txBox="1"/>
          <p:nvPr/>
        </p:nvSpPr>
        <p:spPr>
          <a:xfrm>
            <a:off x="604838" y="1841279"/>
            <a:ext cx="1115588" cy="276999"/>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N=200</a:t>
            </a:r>
          </a:p>
        </p:txBody>
      </p:sp>
      <p:sp>
        <p:nvSpPr>
          <p:cNvPr id="11" name="Rectangle 10">
            <a:extLst>
              <a:ext uri="{FF2B5EF4-FFF2-40B4-BE49-F238E27FC236}">
                <a16:creationId xmlns:a16="http://schemas.microsoft.com/office/drawing/2014/main" id="{E8EED96B-C94D-B6A9-3B44-D22CB74FD189}"/>
              </a:ext>
            </a:extLst>
          </p:cNvPr>
          <p:cNvSpPr/>
          <p:nvPr/>
        </p:nvSpPr>
        <p:spPr>
          <a:xfrm>
            <a:off x="533264" y="2104837"/>
            <a:ext cx="2872563" cy="1913044"/>
          </a:xfrm>
          <a:prstGeom prst="rect">
            <a:avLst/>
          </a:prstGeom>
          <a:solidFill>
            <a:sysClr val="window" lastClr="FFFFFF"/>
          </a:solidFill>
          <a:ln w="25400" cap="flat" cmpd="sng" algn="ctr">
            <a:solidFill>
              <a:srgbClr val="8795A0"/>
            </a:solidFill>
            <a:prstDash val="solid"/>
          </a:ln>
          <a:effectLst/>
        </p:spPr>
        <p:txBody>
          <a:bodyPr wrap="square" anchor="ctr" anchorCtr="0">
            <a:no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Key inclusion criteria</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Advanced or metastatic RCC (</a:t>
            </a:r>
            <a:r>
              <a:rPr kumimoji="0" lang="en-GB" sz="1200" b="0" i="0" u="none" strike="noStrike" kern="0" cap="none" spc="0" normalizeH="0" baseline="0" noProof="0" dirty="0" err="1">
                <a:ln>
                  <a:noFill/>
                </a:ln>
                <a:solidFill>
                  <a:prstClr val="black"/>
                </a:solidFill>
                <a:effectLst/>
                <a:uLnTx/>
                <a:uFillTx/>
                <a:latin typeface="Arial Narrow" panose="020B0606020202030204" pitchFamily="34" charset="0"/>
                <a:ea typeface="+mn-ea"/>
                <a:cs typeface="+mn-cs"/>
              </a:rPr>
              <a:t>ccRCC</a:t>
            </a: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and </a:t>
            </a:r>
            <a:r>
              <a:rPr kumimoji="0" lang="en-GB" sz="1200" b="0" i="0" u="none" strike="noStrike" kern="0" cap="none" spc="0" normalizeH="0" baseline="0" noProof="0" dirty="0" err="1">
                <a:ln>
                  <a:noFill/>
                </a:ln>
                <a:solidFill>
                  <a:prstClr val="black"/>
                </a:solidFill>
                <a:effectLst/>
                <a:uLnTx/>
                <a:uFillTx/>
                <a:latin typeface="Arial Narrow" panose="020B0606020202030204" pitchFamily="34" charset="0"/>
                <a:ea typeface="+mn-ea"/>
                <a:cs typeface="+mn-cs"/>
              </a:rPr>
              <a:t>nccRCC</a:t>
            </a: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No prior systemic therapy for advanced/ metastatic RCC</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Any IMDC risk</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Brain metastases allowed if asymptomatic and not on CS or receiving radiation (enrolled to cohort 3 or 4) </a:t>
            </a:r>
          </a:p>
          <a:p>
            <a:pPr marL="179388" marR="0" lvl="0" indent="-179388" algn="l" defTabSz="685800" rtl="0" eaLnBrk="0" fontAlgn="auto" latinLnBrk="0" hangingPunct="0">
              <a:lnSpc>
                <a:spcPct val="100000"/>
              </a:lnSpc>
              <a:spcBef>
                <a:spcPts val="0"/>
              </a:spcBef>
              <a:spcAft>
                <a:spcPts val="0"/>
              </a:spcAft>
              <a:buClrTx/>
              <a:buSzPct val="35000"/>
              <a:buFont typeface="Wingdings" panose="05000000000000000000" pitchFamily="2" charset="2"/>
              <a:buChar char="u"/>
              <a:tabLst/>
              <a:defRPr/>
            </a:pPr>
            <a:r>
              <a:rPr kumimoji="0" lang="en-GB" sz="12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KPS 70% (cohorts 1-3) or 50-60% (cohort 4)</a:t>
            </a:r>
          </a:p>
        </p:txBody>
      </p:sp>
      <p:sp>
        <p:nvSpPr>
          <p:cNvPr id="12" name="Rectangle 11">
            <a:extLst>
              <a:ext uri="{FF2B5EF4-FFF2-40B4-BE49-F238E27FC236}">
                <a16:creationId xmlns:a16="http://schemas.microsoft.com/office/drawing/2014/main" id="{D5C879E0-6E69-BE92-3294-8D566A9BE4D3}"/>
              </a:ext>
            </a:extLst>
          </p:cNvPr>
          <p:cNvSpPr/>
          <p:nvPr/>
        </p:nvSpPr>
        <p:spPr>
          <a:xfrm>
            <a:off x="3644163" y="2104836"/>
            <a:ext cx="4209200" cy="442548"/>
          </a:xfrm>
          <a:prstGeom prst="rect">
            <a:avLst/>
          </a:prstGeom>
          <a:solidFill>
            <a:srgbClr val="7D8232"/>
          </a:solidFill>
          <a:ln w="25400" cap="flat" cmpd="sng" algn="ctr">
            <a:solidFill>
              <a:srgbClr val="7D8232">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1: predominantly </a:t>
            </a:r>
            <a:r>
              <a:rPr kumimoji="0" lang="en-GB" sz="1000" b="1"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ccRCC</a:t>
            </a: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KPS ≥ 70% (n = 100)</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NIVO 6 mg/kg + IPI 1 mg/kg Q8W alternating with NIVO 480 mg Q8W, staggered Q4W</a:t>
            </a:r>
          </a:p>
        </p:txBody>
      </p:sp>
      <p:cxnSp>
        <p:nvCxnSpPr>
          <p:cNvPr id="13" name="Connector: Elbow 15">
            <a:extLst>
              <a:ext uri="{FF2B5EF4-FFF2-40B4-BE49-F238E27FC236}">
                <a16:creationId xmlns:a16="http://schemas.microsoft.com/office/drawing/2014/main" id="{66A611EA-F528-30BB-078B-84BC5FEBACE7}"/>
              </a:ext>
            </a:extLst>
          </p:cNvPr>
          <p:cNvCxnSpPr>
            <a:cxnSpLocks/>
            <a:stCxn id="11" idx="3"/>
            <a:endCxn id="12" idx="1"/>
          </p:cNvCxnSpPr>
          <p:nvPr/>
        </p:nvCxnSpPr>
        <p:spPr>
          <a:xfrm flipV="1">
            <a:off x="3405827" y="2326110"/>
            <a:ext cx="238336" cy="735249"/>
          </a:xfrm>
          <a:prstGeom prst="bentConnector3">
            <a:avLst>
              <a:gd name="adj1" fmla="val 50000"/>
            </a:avLst>
          </a:prstGeom>
          <a:noFill/>
          <a:ln w="28575" cap="flat" cmpd="sng" algn="ctr">
            <a:solidFill>
              <a:sysClr val="window" lastClr="FFFFFF">
                <a:lumMod val="50000"/>
              </a:sysClr>
            </a:solidFill>
            <a:prstDash val="solid"/>
            <a:tailEnd type="triangle"/>
          </a:ln>
          <a:effectLst/>
        </p:spPr>
      </p:cxnSp>
      <p:sp>
        <p:nvSpPr>
          <p:cNvPr id="14" name="Rectangle 13">
            <a:extLst>
              <a:ext uri="{FF2B5EF4-FFF2-40B4-BE49-F238E27FC236}">
                <a16:creationId xmlns:a16="http://schemas.microsoft.com/office/drawing/2014/main" id="{198EC786-BD66-DF6E-823E-AD2CC618E707}"/>
              </a:ext>
            </a:extLst>
          </p:cNvPr>
          <p:cNvSpPr/>
          <p:nvPr/>
        </p:nvSpPr>
        <p:spPr>
          <a:xfrm>
            <a:off x="3739414" y="4010187"/>
            <a:ext cx="3944623" cy="415498"/>
          </a:xfrm>
          <a:prstGeom prst="rect">
            <a:avLst/>
          </a:prstGeom>
          <a:noFill/>
          <a:ln w="25400" cap="flat" cmpd="sng" algn="ctr">
            <a:noFill/>
            <a:prstDash val="solid"/>
          </a:ln>
          <a:effectLst/>
        </p:spPr>
        <p:txBody>
          <a:bodyPr wrap="square" anchor="ctr" anchorCtr="0">
            <a:spAutoFit/>
          </a:bodyPr>
          <a:lstStyle/>
          <a:p>
            <a:pPr marL="0" marR="0" lvl="0" indent="0" algn="ctr" defTabSz="685800" rtl="0" eaLnBrk="0" fontAlgn="auto" latinLnBrk="0" hangingPunct="0">
              <a:lnSpc>
                <a:spcPct val="100000"/>
              </a:lnSpc>
              <a:spcBef>
                <a:spcPts val="0"/>
              </a:spcBef>
              <a:spcAft>
                <a:spcPts val="0"/>
              </a:spcAft>
              <a:buClrTx/>
              <a:buSzPct val="35000"/>
              <a:buFontTx/>
              <a:buNone/>
              <a:tabLst/>
              <a:defRPr/>
            </a:pPr>
            <a:r>
              <a:rPr kumimoji="0" lang="en-GB" sz="105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Treat for ≤ 2 years or until RECIST v1.1-defined progression, unacceptable toxicity, or withdrawal of consent</a:t>
            </a:r>
          </a:p>
        </p:txBody>
      </p:sp>
      <p:sp>
        <p:nvSpPr>
          <p:cNvPr id="15" name="Rectangle 14">
            <a:extLst>
              <a:ext uri="{FF2B5EF4-FFF2-40B4-BE49-F238E27FC236}">
                <a16:creationId xmlns:a16="http://schemas.microsoft.com/office/drawing/2014/main" id="{39939F91-43C3-8370-BDA9-90EFF65207C9}"/>
              </a:ext>
            </a:extLst>
          </p:cNvPr>
          <p:cNvSpPr/>
          <p:nvPr/>
        </p:nvSpPr>
        <p:spPr>
          <a:xfrm>
            <a:off x="6937787" y="2592934"/>
            <a:ext cx="915575" cy="1418744"/>
          </a:xfrm>
          <a:prstGeom prst="rect">
            <a:avLst/>
          </a:prstGeom>
          <a:solidFill>
            <a:srgbClr val="56639D"/>
          </a:solidFill>
          <a:ln w="25400" cap="flat" cmpd="sng" algn="ctr">
            <a:solidFill>
              <a:srgbClr val="56639D">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NIVO</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480 mg Q4W</a:t>
            </a:r>
          </a:p>
        </p:txBody>
      </p:sp>
      <p:cxnSp>
        <p:nvCxnSpPr>
          <p:cNvPr id="16" name="Connector: Elbow 31">
            <a:extLst>
              <a:ext uri="{FF2B5EF4-FFF2-40B4-BE49-F238E27FC236}">
                <a16:creationId xmlns:a16="http://schemas.microsoft.com/office/drawing/2014/main" id="{68A33C77-6920-C271-CF7E-2EB9C4B72781}"/>
              </a:ext>
            </a:extLst>
          </p:cNvPr>
          <p:cNvCxnSpPr>
            <a:cxnSpLocks/>
            <a:stCxn id="11" idx="3"/>
            <a:endCxn id="22" idx="1"/>
          </p:cNvCxnSpPr>
          <p:nvPr/>
        </p:nvCxnSpPr>
        <p:spPr>
          <a:xfrm flipV="1">
            <a:off x="3405827" y="2814208"/>
            <a:ext cx="238337" cy="247151"/>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17" name="Connector: Elbow 34">
            <a:extLst>
              <a:ext uri="{FF2B5EF4-FFF2-40B4-BE49-F238E27FC236}">
                <a16:creationId xmlns:a16="http://schemas.microsoft.com/office/drawing/2014/main" id="{550575C4-DEF4-259C-DB56-649F94864DBF}"/>
              </a:ext>
            </a:extLst>
          </p:cNvPr>
          <p:cNvCxnSpPr>
            <a:cxnSpLocks/>
            <a:stCxn id="11" idx="3"/>
            <a:endCxn id="23" idx="1"/>
          </p:cNvCxnSpPr>
          <p:nvPr/>
        </p:nvCxnSpPr>
        <p:spPr>
          <a:xfrm>
            <a:off x="3405827" y="3061359"/>
            <a:ext cx="238337" cy="240947"/>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18" name="Connector: Elbow 37">
            <a:extLst>
              <a:ext uri="{FF2B5EF4-FFF2-40B4-BE49-F238E27FC236}">
                <a16:creationId xmlns:a16="http://schemas.microsoft.com/office/drawing/2014/main" id="{85B135D8-DFD8-1DE5-039C-8BC330E84903}"/>
              </a:ext>
            </a:extLst>
          </p:cNvPr>
          <p:cNvCxnSpPr>
            <a:cxnSpLocks/>
            <a:stCxn id="11" idx="3"/>
            <a:endCxn id="24" idx="1"/>
          </p:cNvCxnSpPr>
          <p:nvPr/>
        </p:nvCxnSpPr>
        <p:spPr>
          <a:xfrm>
            <a:off x="3405827" y="3061359"/>
            <a:ext cx="238337" cy="729045"/>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19" name="Straight Arrow Connector 41">
            <a:extLst>
              <a:ext uri="{FF2B5EF4-FFF2-40B4-BE49-F238E27FC236}">
                <a16:creationId xmlns:a16="http://schemas.microsoft.com/office/drawing/2014/main" id="{260FD47C-44CE-4409-317B-345C3E0DE321}"/>
              </a:ext>
            </a:extLst>
          </p:cNvPr>
          <p:cNvCxnSpPr>
            <a:cxnSpLocks/>
            <a:stCxn id="22" idx="3"/>
          </p:cNvCxnSpPr>
          <p:nvPr/>
        </p:nvCxnSpPr>
        <p:spPr>
          <a:xfrm>
            <a:off x="6767470" y="2814208"/>
            <a:ext cx="170318" cy="0"/>
          </a:xfrm>
          <a:prstGeom prst="straightConnector1">
            <a:avLst/>
          </a:prstGeom>
          <a:noFill/>
          <a:ln w="28575" cap="flat" cmpd="sng" algn="ctr">
            <a:solidFill>
              <a:sysClr val="window" lastClr="FFFFFF">
                <a:lumMod val="50000"/>
              </a:sysClr>
            </a:solidFill>
            <a:prstDash val="solid"/>
            <a:tailEnd type="triangle"/>
          </a:ln>
          <a:effectLst/>
        </p:spPr>
      </p:cxnSp>
      <p:cxnSp>
        <p:nvCxnSpPr>
          <p:cNvPr id="20" name="Straight Arrow Connector 65">
            <a:extLst>
              <a:ext uri="{FF2B5EF4-FFF2-40B4-BE49-F238E27FC236}">
                <a16:creationId xmlns:a16="http://schemas.microsoft.com/office/drawing/2014/main" id="{3414F18E-5DC6-8C31-61CB-6CF91CA2FDEF}"/>
              </a:ext>
            </a:extLst>
          </p:cNvPr>
          <p:cNvCxnSpPr>
            <a:cxnSpLocks/>
          </p:cNvCxnSpPr>
          <p:nvPr/>
        </p:nvCxnSpPr>
        <p:spPr>
          <a:xfrm>
            <a:off x="6767470" y="3302306"/>
            <a:ext cx="170318" cy="0"/>
          </a:xfrm>
          <a:prstGeom prst="straightConnector1">
            <a:avLst/>
          </a:prstGeom>
          <a:noFill/>
          <a:ln w="28575" cap="flat" cmpd="sng" algn="ctr">
            <a:solidFill>
              <a:sysClr val="window" lastClr="FFFFFF">
                <a:lumMod val="50000"/>
              </a:sysClr>
            </a:solidFill>
            <a:prstDash val="solid"/>
            <a:tailEnd type="triangle"/>
          </a:ln>
          <a:effectLst/>
        </p:spPr>
      </p:cxnSp>
      <p:cxnSp>
        <p:nvCxnSpPr>
          <p:cNvPr id="21" name="Straight Arrow Connector 66">
            <a:extLst>
              <a:ext uri="{FF2B5EF4-FFF2-40B4-BE49-F238E27FC236}">
                <a16:creationId xmlns:a16="http://schemas.microsoft.com/office/drawing/2014/main" id="{A0A7BB42-BC60-4C40-F174-6ECF1683A4E1}"/>
              </a:ext>
            </a:extLst>
          </p:cNvPr>
          <p:cNvCxnSpPr>
            <a:cxnSpLocks/>
          </p:cNvCxnSpPr>
          <p:nvPr/>
        </p:nvCxnSpPr>
        <p:spPr>
          <a:xfrm>
            <a:off x="6767470" y="3790404"/>
            <a:ext cx="170318" cy="0"/>
          </a:xfrm>
          <a:prstGeom prst="straightConnector1">
            <a:avLst/>
          </a:prstGeom>
          <a:noFill/>
          <a:ln w="28575" cap="flat" cmpd="sng" algn="ctr">
            <a:solidFill>
              <a:sysClr val="window" lastClr="FFFFFF">
                <a:lumMod val="50000"/>
              </a:sysClr>
            </a:solidFill>
            <a:prstDash val="solid"/>
            <a:tailEnd type="triangle"/>
          </a:ln>
          <a:effectLst/>
        </p:spPr>
      </p:cxnSp>
      <p:sp>
        <p:nvSpPr>
          <p:cNvPr id="22" name="Rectangle 21">
            <a:extLst>
              <a:ext uri="{FF2B5EF4-FFF2-40B4-BE49-F238E27FC236}">
                <a16:creationId xmlns:a16="http://schemas.microsoft.com/office/drawing/2014/main" id="{1424BB6D-5EEE-4ABB-E28A-4EA6ECCFD997}"/>
              </a:ext>
            </a:extLst>
          </p:cNvPr>
          <p:cNvSpPr/>
          <p:nvPr/>
        </p:nvSpPr>
        <p:spPr>
          <a:xfrm>
            <a:off x="3644164" y="2592934"/>
            <a:ext cx="3123306" cy="442548"/>
          </a:xfrm>
          <a:prstGeom prst="rect">
            <a:avLst/>
          </a:prstGeom>
          <a:solidFill>
            <a:srgbClr val="32502D"/>
          </a:solidFill>
          <a:ln w="25400" cap="flat" cmpd="sng" algn="ctr">
            <a:solidFill>
              <a:srgbClr val="32502D">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2: </a:t>
            </a:r>
            <a:r>
              <a:rPr kumimoji="0" lang="en-GB" sz="1000" b="1"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nccRCC</a:t>
            </a: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KPS ≥ 70% (n = 50)</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NIVO 3 mg/kg + IPI 1 mg/kg Q3W x 4 doses</a:t>
            </a:r>
          </a:p>
        </p:txBody>
      </p:sp>
      <p:sp>
        <p:nvSpPr>
          <p:cNvPr id="23" name="Rectangle 22">
            <a:extLst>
              <a:ext uri="{FF2B5EF4-FFF2-40B4-BE49-F238E27FC236}">
                <a16:creationId xmlns:a16="http://schemas.microsoft.com/office/drawing/2014/main" id="{C22D6DC4-FCFF-5144-9463-C6921A879054}"/>
              </a:ext>
            </a:extLst>
          </p:cNvPr>
          <p:cNvSpPr/>
          <p:nvPr/>
        </p:nvSpPr>
        <p:spPr>
          <a:xfrm>
            <a:off x="3644164" y="3081032"/>
            <a:ext cx="3123306" cy="442548"/>
          </a:xfrm>
          <a:prstGeom prst="rect">
            <a:avLst/>
          </a:prstGeom>
          <a:solidFill>
            <a:srgbClr val="7D8232"/>
          </a:solidFill>
          <a:ln w="25400" cap="flat" cmpd="sng" algn="ctr">
            <a:solidFill>
              <a:srgbClr val="7D8232">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3: cc/</a:t>
            </a:r>
            <a:r>
              <a:rPr kumimoji="0" lang="en-GB" sz="1000" b="1"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nccRCC</a:t>
            </a: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with non-active brain metastases KPS &gt; 70% (n = 25) </a:t>
            </a:r>
            <a:r>
              <a:rPr kumimoji="0" lang="en-GB" sz="10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NIVO 3 mg/kg + IPI 1 mg/kg Q3W x 4 doses</a:t>
            </a:r>
          </a:p>
        </p:txBody>
      </p:sp>
      <p:sp>
        <p:nvSpPr>
          <p:cNvPr id="24" name="Rectangle 23">
            <a:extLst>
              <a:ext uri="{FF2B5EF4-FFF2-40B4-BE49-F238E27FC236}">
                <a16:creationId xmlns:a16="http://schemas.microsoft.com/office/drawing/2014/main" id="{8B1E9BD8-4AD5-E6CD-9FCA-276F38801BD3}"/>
              </a:ext>
            </a:extLst>
          </p:cNvPr>
          <p:cNvSpPr/>
          <p:nvPr/>
        </p:nvSpPr>
        <p:spPr>
          <a:xfrm>
            <a:off x="3644164" y="3569130"/>
            <a:ext cx="3123306" cy="442548"/>
          </a:xfrm>
          <a:prstGeom prst="rect">
            <a:avLst/>
          </a:prstGeom>
          <a:solidFill>
            <a:srgbClr val="7D8232"/>
          </a:solidFill>
          <a:ln w="25400" cap="flat" cmpd="sng" algn="ctr">
            <a:solidFill>
              <a:srgbClr val="7D8232">
                <a:shade val="15000"/>
              </a:srgbClr>
            </a:solidFill>
            <a:prstDash val="solid"/>
          </a:ln>
          <a:effectLst/>
        </p:spPr>
        <p:txBody>
          <a:bodyPr wrap="square" anchor="ctr" anchorCtr="0">
            <a:noAutofit/>
          </a:body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Cohort 4: cc/</a:t>
            </a:r>
            <a:r>
              <a:rPr kumimoji="0" lang="en-GB" sz="1000" b="1"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nccRCC</a:t>
            </a:r>
            <a:r>
              <a:rPr kumimoji="0" lang="en-GB" sz="1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KPS 50% -60% (n = 25) </a:t>
            </a:r>
            <a:r>
              <a:rPr kumimoji="0" lang="en-GB" sz="10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NIVO 3 mg/kg + IPI 1 mg/kg Q3W x 4 doses</a:t>
            </a:r>
          </a:p>
        </p:txBody>
      </p:sp>
    </p:spTree>
    <p:extLst>
      <p:ext uri="{BB962C8B-B14F-4D97-AF65-F5344CB8AC3E}">
        <p14:creationId xmlns:p14="http://schemas.microsoft.com/office/powerpoint/2010/main" val="2607550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FE28DA65-8732-A407-FD9F-31CE3DFC9D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600" y="1052472"/>
            <a:ext cx="10320938" cy="5805528"/>
          </a:xfrm>
          <a:prstGeom prst="rect">
            <a:avLst/>
          </a:prstGeom>
        </p:spPr>
      </p:pic>
      <p:sp>
        <p:nvSpPr>
          <p:cNvPr id="3" name="Title 10">
            <a:extLst>
              <a:ext uri="{FF2B5EF4-FFF2-40B4-BE49-F238E27FC236}">
                <a16:creationId xmlns:a16="http://schemas.microsoft.com/office/drawing/2014/main" id="{7160CF9B-E088-88DB-00EF-DBC870E5C384}"/>
              </a:ext>
            </a:extLst>
          </p:cNvPr>
          <p:cNvSpPr txBox="1">
            <a:spLocks/>
          </p:cNvSpPr>
          <p:nvPr/>
        </p:nvSpPr>
        <p:spPr>
          <a:xfrm>
            <a:off x="304798" y="133020"/>
            <a:ext cx="11731814"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IMMUNOTHERAPY: NIVOLUMAB-IPILIMUMAB</a:t>
            </a:r>
            <a:br>
              <a:rPr kumimoji="0" lang="en-GB" sz="36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br>
            <a:r>
              <a:rPr kumimoji="0" lang="en-GB" sz="36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(SUNNIFORECAST)</a:t>
            </a:r>
          </a:p>
        </p:txBody>
      </p:sp>
    </p:spTree>
    <p:extLst>
      <p:ext uri="{BB962C8B-B14F-4D97-AF65-F5344CB8AC3E}">
        <p14:creationId xmlns:p14="http://schemas.microsoft.com/office/powerpoint/2010/main" val="157387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A ROLE  FOR IO-TKI</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1912834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Prof </a:t>
            </a:r>
            <a:r>
              <a:rPr lang="en-US" sz="3200" dirty="0" err="1">
                <a:solidFill>
                  <a:srgbClr val="0432FF"/>
                </a:solidFill>
              </a:rPr>
              <a:t>Albiges</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653C0057-0F66-1EC2-AC28-24B0D014D3B5}"/>
              </a:ext>
            </a:extLst>
          </p:cNvPr>
          <p:cNvGraphicFramePr>
            <a:graphicFrameLocks/>
          </p:cNvGraphicFramePr>
          <p:nvPr>
            <p:extLst>
              <p:ext uri="{D42A27DB-BD31-4B8C-83A1-F6EECF244321}">
                <p14:modId xmlns:p14="http://schemas.microsoft.com/office/powerpoint/2010/main" val="3423346796"/>
              </p:ext>
            </p:extLst>
          </p:nvPr>
        </p:nvGraphicFramePr>
        <p:xfrm>
          <a:off x="1053324" y="2231136"/>
          <a:ext cx="10085351" cy="1656184"/>
        </p:xfrm>
        <a:graphic>
          <a:graphicData uri="http://schemas.openxmlformats.org/drawingml/2006/table">
            <a:tbl>
              <a:tblPr firstRow="1" bandRow="1">
                <a:tableStyleId>{F2DE63D5-997A-4646-A377-4702673A728D}</a:tableStyleId>
              </a:tblPr>
              <a:tblGrid>
                <a:gridCol w="3100575">
                  <a:extLst>
                    <a:ext uri="{9D8B030D-6E8A-4147-A177-3AD203B41FA5}">
                      <a16:colId xmlns:a16="http://schemas.microsoft.com/office/drawing/2014/main" val="20000"/>
                    </a:ext>
                  </a:extLst>
                </a:gridCol>
                <a:gridCol w="6984776">
                  <a:extLst>
                    <a:ext uri="{9D8B030D-6E8A-4147-A177-3AD203B41FA5}">
                      <a16:colId xmlns:a16="http://schemas.microsoft.com/office/drawing/2014/main" val="762323566"/>
                    </a:ext>
                  </a:extLst>
                </a:gridCol>
              </a:tblGrid>
              <a:tr h="1656184">
                <a:tc>
                  <a:txBody>
                    <a:bodyPr/>
                    <a:lstStyle/>
                    <a:p>
                      <a:pPr algn="l"/>
                      <a:r>
                        <a:rPr lang="en-US" sz="1700" b="1" dirty="0">
                          <a:solidFill>
                            <a:schemeClr val="tx1"/>
                          </a:solidFill>
                        </a:rPr>
                        <a:t>Advisory/Consulting/Honoraria (All 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Amgen Inc, Astellas, AstraZeneca Pharmaceuticals LP, Bristol Myers Squibb, Daiichi Sankyo Inc, Eisai Inc, Ipsen Biopharmaceuticals Inc, Janssen Biotech Inc, Merck, MSD, Novartis, Pfizer Inc, Roche Laboratories Inc, </a:t>
                      </a:r>
                      <a:r>
                        <a:rPr lang="en-US" sz="1700" b="0" dirty="0" err="1">
                          <a:solidFill>
                            <a:schemeClr val="tx1"/>
                          </a:solidFill>
                        </a:rPr>
                        <a:t>Telix</a:t>
                      </a:r>
                      <a:r>
                        <a:rPr lang="en-US" sz="1700" b="0" dirty="0">
                          <a:solidFill>
                            <a:schemeClr val="tx1"/>
                          </a:solidFill>
                        </a:rPr>
                        <a:t> Pharmaceuticals Limited, </a:t>
                      </a:r>
                      <a:r>
                        <a:rPr lang="en-US" sz="1700" b="0" dirty="0" err="1">
                          <a:solidFill>
                            <a:schemeClr val="tx1"/>
                          </a:solidFill>
                        </a:rPr>
                        <a:t>Xencor</a:t>
                      </a:r>
                      <a:r>
                        <a:rPr lang="en-US" sz="1700" b="0" dirty="0">
                          <a:solidFill>
                            <a:schemeClr val="tx1"/>
                          </a:solidFill>
                        </a:rPr>
                        <a: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7971498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12136DB7-59F9-1DFD-F8FF-F2B32D4E35FD}"/>
              </a:ext>
            </a:extLst>
          </p:cNvPr>
          <p:cNvSpPr txBox="1">
            <a:spLocks/>
          </p:cNvSpPr>
          <p:nvPr/>
        </p:nvSpPr>
        <p:spPr>
          <a:xfrm>
            <a:off x="2202464" y="6523214"/>
            <a:ext cx="9712039" cy="235730"/>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2060"/>
                </a:solidFill>
                <a:effectLst/>
                <a:uLnTx/>
                <a:uFillTx/>
                <a:latin typeface="Arial"/>
                <a:cs typeface="Arial"/>
                <a:sym typeface="Arial"/>
              </a:rPr>
              <a:t>Fitzgerald KN, </a:t>
            </a:r>
            <a:r>
              <a:rPr kumimoji="0" lang="en-GB" sz="1200" b="0" i="1" u="none" strike="noStrike" kern="1200" cap="none" spc="0" normalizeH="0" baseline="0" noProof="0" dirty="0">
                <a:ln>
                  <a:noFill/>
                </a:ln>
                <a:solidFill>
                  <a:srgbClr val="002060"/>
                </a:solidFill>
                <a:effectLst/>
                <a:uLnTx/>
                <a:uFillTx/>
                <a:latin typeface="Arial"/>
                <a:cs typeface="Arial"/>
                <a:sym typeface="Arial"/>
              </a:rPr>
              <a:t>et al.</a:t>
            </a:r>
            <a:r>
              <a:rPr kumimoji="0" lang="en-GB" sz="1200" b="0" i="0" u="none" strike="noStrike" kern="1200" cap="none" spc="0" normalizeH="0" baseline="0" noProof="0" dirty="0">
                <a:ln>
                  <a:noFill/>
                </a:ln>
                <a:solidFill>
                  <a:srgbClr val="002060"/>
                </a:solidFill>
                <a:effectLst/>
                <a:uLnTx/>
                <a:uFillTx/>
                <a:latin typeface="Arial"/>
                <a:cs typeface="Arial"/>
                <a:sym typeface="Arial"/>
              </a:rPr>
              <a:t> </a:t>
            </a:r>
            <a:r>
              <a:rPr kumimoji="0" lang="fr-FR" sz="1200" b="0" i="0" u="none" strike="noStrike" kern="1200" cap="none" spc="0" normalizeH="0" baseline="0" noProof="0" dirty="0" err="1">
                <a:ln>
                  <a:noFill/>
                </a:ln>
                <a:solidFill>
                  <a:srgbClr val="002060"/>
                </a:solidFill>
                <a:effectLst/>
                <a:uLnTx/>
                <a:uFillTx/>
                <a:latin typeface="Arial"/>
                <a:cs typeface="Arial"/>
                <a:sym typeface="Arial"/>
              </a:rPr>
              <a:t>Eur</a:t>
            </a:r>
            <a:r>
              <a:rPr kumimoji="0" lang="fr-FR" sz="1200" b="0" i="0" u="none" strike="noStrike" kern="1200" cap="none" spc="0" normalizeH="0" baseline="0" noProof="0" dirty="0">
                <a:ln>
                  <a:noFill/>
                </a:ln>
                <a:solidFill>
                  <a:srgbClr val="002060"/>
                </a:solidFill>
                <a:effectLst/>
                <a:uLnTx/>
                <a:uFillTx/>
                <a:latin typeface="Arial"/>
                <a:cs typeface="Arial"/>
                <a:sym typeface="Arial"/>
              </a:rPr>
              <a:t> </a:t>
            </a:r>
            <a:r>
              <a:rPr kumimoji="0" lang="fr-FR" sz="1200" b="0" i="0" u="none" strike="noStrike" kern="1200" cap="none" spc="0" normalizeH="0" baseline="0" noProof="0" dirty="0" err="1">
                <a:ln>
                  <a:noFill/>
                </a:ln>
                <a:solidFill>
                  <a:srgbClr val="002060"/>
                </a:solidFill>
                <a:effectLst/>
                <a:uLnTx/>
                <a:uFillTx/>
                <a:latin typeface="Arial"/>
                <a:cs typeface="Arial"/>
                <a:sym typeface="Arial"/>
              </a:rPr>
              <a:t>Urol</a:t>
            </a:r>
            <a:r>
              <a:rPr kumimoji="0" lang="fr-FR" sz="1200" b="0" i="0" u="none" strike="noStrike" kern="1200" cap="none" spc="0" normalizeH="0" baseline="0" noProof="0" dirty="0">
                <a:ln>
                  <a:noFill/>
                </a:ln>
                <a:solidFill>
                  <a:srgbClr val="002060"/>
                </a:solidFill>
                <a:effectLst/>
                <a:uLnTx/>
                <a:uFillTx/>
                <a:latin typeface="Arial"/>
                <a:cs typeface="Arial"/>
                <a:sym typeface="Arial"/>
              </a:rPr>
              <a:t> 2024;86(2):90-94</a:t>
            </a:r>
            <a:r>
              <a:rPr kumimoji="0" lang="en-GB" sz="1200" b="0" i="0" u="none" strike="noStrike" kern="1200" cap="none" spc="0" normalizeH="0" baseline="0" noProof="0" dirty="0">
                <a:ln>
                  <a:noFill/>
                </a:ln>
                <a:solidFill>
                  <a:srgbClr val="002060"/>
                </a:solidFill>
                <a:effectLst/>
                <a:uLnTx/>
                <a:uFillTx/>
                <a:latin typeface="Arial"/>
                <a:cs typeface="Arial"/>
                <a:sym typeface="Arial"/>
              </a:rPr>
              <a:t>; </a:t>
            </a:r>
          </a:p>
        </p:txBody>
      </p:sp>
      <p:pic>
        <p:nvPicPr>
          <p:cNvPr id="5" name="Imagen 3">
            <a:extLst>
              <a:ext uri="{FF2B5EF4-FFF2-40B4-BE49-F238E27FC236}">
                <a16:creationId xmlns:a16="http://schemas.microsoft.com/office/drawing/2014/main" id="{FA76919F-7035-912B-114F-0884AD781C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535" y="1333500"/>
            <a:ext cx="11854929" cy="4851400"/>
          </a:xfrm>
          <a:prstGeom prst="rect">
            <a:avLst/>
          </a:prstGeom>
        </p:spPr>
      </p:pic>
      <p:sp>
        <p:nvSpPr>
          <p:cNvPr id="6" name="Title 11">
            <a:extLst>
              <a:ext uri="{FF2B5EF4-FFF2-40B4-BE49-F238E27FC236}">
                <a16:creationId xmlns:a16="http://schemas.microsoft.com/office/drawing/2014/main" id="{D70BABC3-3ED2-46EF-C8C9-6F18B617B98A}"/>
              </a:ext>
            </a:extLst>
          </p:cNvPr>
          <p:cNvSpPr txBox="1">
            <a:spLocks/>
          </p:cNvSpPr>
          <p:nvPr/>
        </p:nvSpPr>
        <p:spPr>
          <a:xfrm>
            <a:off x="125506" y="311575"/>
            <a:ext cx="8985285"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NIVOLUMAB+CABOZANTINIB IN NON-CLEAR RCC</a:t>
            </a:r>
            <a:endParaRPr kumimoji="0" lang="en-GB" sz="3200" b="1" i="0" u="none" strike="noStrike" kern="1200" cap="none" spc="0" normalizeH="0" baseline="0" noProof="0" dirty="0">
              <a:ln>
                <a:noFill/>
              </a:ln>
              <a:solidFill>
                <a:srgbClr val="81104F"/>
              </a:solidFill>
              <a:effectLst/>
              <a:uLnTx/>
              <a:uFillTx/>
              <a:latin typeface="Arial Narrow"/>
              <a:ea typeface="MS PGothic" pitchFamily="34" charset="-128"/>
              <a:cs typeface="Arial Narrow"/>
            </a:endParaRPr>
          </a:p>
        </p:txBody>
      </p:sp>
    </p:spTree>
    <p:extLst>
      <p:ext uri="{BB962C8B-B14F-4D97-AF65-F5344CB8AC3E}">
        <p14:creationId xmlns:p14="http://schemas.microsoft.com/office/powerpoint/2010/main" val="345467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12136DB7-59F9-1DFD-F8FF-F2B32D4E35FD}"/>
              </a:ext>
            </a:extLst>
          </p:cNvPr>
          <p:cNvSpPr txBox="1">
            <a:spLocks/>
          </p:cNvSpPr>
          <p:nvPr/>
        </p:nvSpPr>
        <p:spPr>
          <a:xfrm>
            <a:off x="2202464" y="6428560"/>
            <a:ext cx="9712039" cy="235730"/>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2060"/>
                </a:solidFill>
                <a:effectLst/>
                <a:uLnTx/>
                <a:uFillTx/>
                <a:latin typeface="Arial"/>
                <a:cs typeface="Arial"/>
                <a:sym typeface="Arial"/>
              </a:rPr>
              <a:t>Fitzgerald KN, </a:t>
            </a:r>
            <a:r>
              <a:rPr kumimoji="0" lang="en-GB" sz="1200" b="0" i="1" u="none" strike="noStrike" kern="1200" cap="none" spc="0" normalizeH="0" baseline="0" noProof="0" dirty="0">
                <a:ln>
                  <a:noFill/>
                </a:ln>
                <a:solidFill>
                  <a:srgbClr val="002060"/>
                </a:solidFill>
                <a:effectLst/>
                <a:uLnTx/>
                <a:uFillTx/>
                <a:latin typeface="Arial"/>
                <a:cs typeface="Arial"/>
                <a:sym typeface="Arial"/>
              </a:rPr>
              <a:t>et al.</a:t>
            </a:r>
            <a:r>
              <a:rPr kumimoji="0" lang="en-GB" sz="1200" b="0" i="0" u="none" strike="noStrike" kern="1200" cap="none" spc="0" normalizeH="0" baseline="0" noProof="0" dirty="0">
                <a:ln>
                  <a:noFill/>
                </a:ln>
                <a:solidFill>
                  <a:srgbClr val="002060"/>
                </a:solidFill>
                <a:effectLst/>
                <a:uLnTx/>
                <a:uFillTx/>
                <a:latin typeface="Arial"/>
                <a:cs typeface="Arial"/>
                <a:sym typeface="Arial"/>
              </a:rPr>
              <a:t> </a:t>
            </a:r>
            <a:r>
              <a:rPr kumimoji="0" lang="fr-FR" sz="1200" b="0" i="0" u="none" strike="noStrike" kern="1200" cap="none" spc="0" normalizeH="0" baseline="0" noProof="0" dirty="0" err="1">
                <a:ln>
                  <a:noFill/>
                </a:ln>
                <a:solidFill>
                  <a:srgbClr val="002060"/>
                </a:solidFill>
                <a:effectLst/>
                <a:uLnTx/>
                <a:uFillTx/>
                <a:latin typeface="Arial"/>
                <a:cs typeface="Arial"/>
                <a:sym typeface="Arial"/>
              </a:rPr>
              <a:t>Eur</a:t>
            </a:r>
            <a:r>
              <a:rPr kumimoji="0" lang="fr-FR" sz="1200" b="0" i="0" u="none" strike="noStrike" kern="1200" cap="none" spc="0" normalizeH="0" baseline="0" noProof="0" dirty="0">
                <a:ln>
                  <a:noFill/>
                </a:ln>
                <a:solidFill>
                  <a:srgbClr val="002060"/>
                </a:solidFill>
                <a:effectLst/>
                <a:uLnTx/>
                <a:uFillTx/>
                <a:latin typeface="Arial"/>
                <a:cs typeface="Arial"/>
                <a:sym typeface="Arial"/>
              </a:rPr>
              <a:t> </a:t>
            </a:r>
            <a:r>
              <a:rPr kumimoji="0" lang="fr-FR" sz="1200" b="0" i="0" u="none" strike="noStrike" kern="1200" cap="none" spc="0" normalizeH="0" baseline="0" noProof="0" dirty="0" err="1">
                <a:ln>
                  <a:noFill/>
                </a:ln>
                <a:solidFill>
                  <a:srgbClr val="002060"/>
                </a:solidFill>
                <a:effectLst/>
                <a:uLnTx/>
                <a:uFillTx/>
                <a:latin typeface="Arial"/>
                <a:cs typeface="Arial"/>
                <a:sym typeface="Arial"/>
              </a:rPr>
              <a:t>Urol</a:t>
            </a:r>
            <a:r>
              <a:rPr kumimoji="0" lang="fr-FR" sz="1200" b="0" i="0" u="none" strike="noStrike" kern="1200" cap="none" spc="0" normalizeH="0" baseline="0" noProof="0" dirty="0">
                <a:ln>
                  <a:noFill/>
                </a:ln>
                <a:solidFill>
                  <a:srgbClr val="002060"/>
                </a:solidFill>
                <a:effectLst/>
                <a:uLnTx/>
                <a:uFillTx/>
                <a:latin typeface="Arial"/>
                <a:cs typeface="Arial"/>
                <a:sym typeface="Arial"/>
              </a:rPr>
              <a:t> 2024;86(2):90-94</a:t>
            </a:r>
            <a:r>
              <a:rPr kumimoji="0" lang="en-GB" sz="1200" b="0" i="0" u="none" strike="noStrike" kern="1200" cap="none" spc="0" normalizeH="0" baseline="0" noProof="0" dirty="0">
                <a:ln>
                  <a:noFill/>
                </a:ln>
                <a:solidFill>
                  <a:srgbClr val="002060"/>
                </a:solidFill>
                <a:effectLst/>
                <a:uLnTx/>
                <a:uFillTx/>
                <a:latin typeface="Arial"/>
                <a:cs typeface="Arial"/>
                <a:sym typeface="Arial"/>
              </a:rPr>
              <a:t>; </a:t>
            </a:r>
          </a:p>
        </p:txBody>
      </p:sp>
      <p:pic>
        <p:nvPicPr>
          <p:cNvPr id="5" name="Imagen 3">
            <a:extLst>
              <a:ext uri="{FF2B5EF4-FFF2-40B4-BE49-F238E27FC236}">
                <a16:creationId xmlns:a16="http://schemas.microsoft.com/office/drawing/2014/main" id="{FA76919F-7035-912B-114F-0884AD781C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0371" y="926085"/>
            <a:ext cx="11838194" cy="2431676"/>
          </a:xfrm>
          <a:prstGeom prst="rect">
            <a:avLst/>
          </a:prstGeom>
        </p:spPr>
      </p:pic>
      <p:sp>
        <p:nvSpPr>
          <p:cNvPr id="6" name="Title 11">
            <a:extLst>
              <a:ext uri="{FF2B5EF4-FFF2-40B4-BE49-F238E27FC236}">
                <a16:creationId xmlns:a16="http://schemas.microsoft.com/office/drawing/2014/main" id="{D70BABC3-3ED2-46EF-C8C9-6F18B617B98A}"/>
              </a:ext>
            </a:extLst>
          </p:cNvPr>
          <p:cNvSpPr txBox="1">
            <a:spLocks/>
          </p:cNvSpPr>
          <p:nvPr/>
        </p:nvSpPr>
        <p:spPr>
          <a:xfrm>
            <a:off x="125506" y="311575"/>
            <a:ext cx="8985285"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NIVOLUMAB+CABOZANTINIB IN NON-CLEAR RCC</a:t>
            </a:r>
            <a:endParaRPr kumimoji="0" lang="en-GB" sz="3200" b="1" i="0" u="none" strike="noStrike" kern="1200" cap="none" spc="0" normalizeH="0" baseline="0" noProof="0" dirty="0">
              <a:ln>
                <a:noFill/>
              </a:ln>
              <a:solidFill>
                <a:srgbClr val="81104F"/>
              </a:solidFill>
              <a:effectLst/>
              <a:uLnTx/>
              <a:uFillTx/>
              <a:latin typeface="Arial Narrow"/>
              <a:ea typeface="MS PGothic" pitchFamily="34" charset="-128"/>
              <a:cs typeface="Arial Narrow"/>
            </a:endParaRPr>
          </a:p>
        </p:txBody>
      </p:sp>
      <p:pic>
        <p:nvPicPr>
          <p:cNvPr id="7" name="Imagen 1">
            <a:extLst>
              <a:ext uri="{FF2B5EF4-FFF2-40B4-BE49-F238E27FC236}">
                <a16:creationId xmlns:a16="http://schemas.microsoft.com/office/drawing/2014/main" id="{6AE6CA9D-F5B0-C2B5-3222-E726A686810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5506" y="3512372"/>
            <a:ext cx="6583486" cy="2680556"/>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5323" y="3418273"/>
            <a:ext cx="5506677" cy="2760521"/>
          </a:xfrm>
          <a:prstGeom prst="rect">
            <a:avLst/>
          </a:prstGeom>
        </p:spPr>
      </p:pic>
    </p:spTree>
    <p:extLst>
      <p:ext uri="{BB962C8B-B14F-4D97-AF65-F5344CB8AC3E}">
        <p14:creationId xmlns:p14="http://schemas.microsoft.com/office/powerpoint/2010/main" val="526130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3917AE22-AFED-A435-A7B8-FFA227F51713}"/>
              </a:ext>
            </a:extLst>
          </p:cNvPr>
          <p:cNvSpPr txBox="1">
            <a:spLocks/>
          </p:cNvSpPr>
          <p:nvPr/>
        </p:nvSpPr>
        <p:spPr>
          <a:xfrm>
            <a:off x="5580744" y="6528645"/>
            <a:ext cx="6328170" cy="194101"/>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dirty="0" err="1">
                <a:ln>
                  <a:noFill/>
                </a:ln>
                <a:solidFill>
                  <a:srgbClr val="002060"/>
                </a:solidFill>
                <a:effectLst/>
                <a:uLnTx/>
                <a:uFillTx/>
                <a:latin typeface="Arial"/>
                <a:cs typeface="Arial"/>
                <a:sym typeface="Arial"/>
              </a:rPr>
              <a:t>Albiges</a:t>
            </a:r>
            <a:r>
              <a:rPr kumimoji="0" lang="en-US" sz="1200" b="0" i="0" u="none" strike="noStrike" kern="1200" cap="none" spc="0" normalizeH="0" baseline="0" noProof="0" dirty="0">
                <a:ln>
                  <a:noFill/>
                </a:ln>
                <a:solidFill>
                  <a:srgbClr val="002060"/>
                </a:solidFill>
                <a:effectLst/>
                <a:uLnTx/>
                <a:uFillTx/>
                <a:latin typeface="Arial"/>
                <a:cs typeface="Arial"/>
                <a:sym typeface="Arial"/>
              </a:rPr>
              <a:t> L, </a:t>
            </a:r>
            <a:r>
              <a:rPr kumimoji="0" lang="en-US" sz="1200" b="0" i="1" u="none" strike="noStrike" kern="1200" cap="none" spc="0" normalizeH="0" baseline="0" noProof="0" dirty="0">
                <a:ln>
                  <a:noFill/>
                </a:ln>
                <a:solidFill>
                  <a:srgbClr val="002060"/>
                </a:solidFill>
                <a:effectLst/>
                <a:uLnTx/>
                <a:uFillTx/>
                <a:latin typeface="Arial"/>
                <a:cs typeface="Arial"/>
                <a:sym typeface="Arial"/>
              </a:rPr>
              <a:t>et al. </a:t>
            </a:r>
            <a:r>
              <a:rPr kumimoji="0" lang="en-US" sz="1200" b="0" i="0" u="none" strike="noStrike" kern="1200" cap="none" spc="0" normalizeH="0" baseline="0" noProof="0" dirty="0">
                <a:ln>
                  <a:noFill/>
                </a:ln>
                <a:solidFill>
                  <a:srgbClr val="002060"/>
                </a:solidFill>
                <a:effectLst/>
                <a:uLnTx/>
                <a:uFillTx/>
                <a:latin typeface="Arial"/>
                <a:cs typeface="Arial"/>
                <a:sym typeface="Arial"/>
              </a:rPr>
              <a:t>Lancet Oncol 2023;24(8):881-891; Voss M.ASCO GU Meeting 2024. </a:t>
            </a:r>
            <a:endParaRPr kumimoji="0" lang="fr-FR" sz="1200" b="0" i="0" u="none" strike="noStrike" kern="1200" cap="none" spc="0" normalizeH="0" baseline="0" noProof="0" dirty="0">
              <a:ln>
                <a:noFill/>
              </a:ln>
              <a:solidFill>
                <a:srgbClr val="002060"/>
              </a:solidFill>
              <a:effectLst/>
              <a:uLnTx/>
              <a:uFillTx/>
              <a:latin typeface="Arial"/>
              <a:cs typeface="Arial"/>
              <a:sym typeface="Arial"/>
            </a:endParaRPr>
          </a:p>
        </p:txBody>
      </p:sp>
      <p:pic>
        <p:nvPicPr>
          <p:cNvPr id="3" name="Imagen 3">
            <a:extLst>
              <a:ext uri="{FF2B5EF4-FFF2-40B4-BE49-F238E27FC236}">
                <a16:creationId xmlns:a16="http://schemas.microsoft.com/office/drawing/2014/main" id="{60D95F01-5855-832E-7B02-9E2CFFDC9E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1300" y="1485900"/>
            <a:ext cx="11375998" cy="4741724"/>
          </a:xfrm>
          <a:prstGeom prst="rect">
            <a:avLst/>
          </a:prstGeom>
        </p:spPr>
      </p:pic>
      <p:sp>
        <p:nvSpPr>
          <p:cNvPr id="4" name="Title 9">
            <a:extLst>
              <a:ext uri="{FF2B5EF4-FFF2-40B4-BE49-F238E27FC236}">
                <a16:creationId xmlns:a16="http://schemas.microsoft.com/office/drawing/2014/main" id="{02C99F5E-3C0F-F61D-B1FE-D9BA03A89BCC}"/>
              </a:ext>
            </a:extLst>
          </p:cNvPr>
          <p:cNvSpPr txBox="1">
            <a:spLocks/>
          </p:cNvSpPr>
          <p:nvPr/>
        </p:nvSpPr>
        <p:spPr>
          <a:xfrm>
            <a:off x="139698" y="135254"/>
            <a:ext cx="11867031"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LENVATINIB-PEMBROLIZUMAB IN NON-CLEAR RCC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(KEYNOTE-B61)</a:t>
            </a:r>
          </a:p>
        </p:txBody>
      </p:sp>
    </p:spTree>
    <p:extLst>
      <p:ext uri="{BB962C8B-B14F-4D97-AF65-F5344CB8AC3E}">
        <p14:creationId xmlns:p14="http://schemas.microsoft.com/office/powerpoint/2010/main" val="2999484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7">
            <a:extLst>
              <a:ext uri="{FF2B5EF4-FFF2-40B4-BE49-F238E27FC236}">
                <a16:creationId xmlns:a16="http://schemas.microsoft.com/office/drawing/2014/main" id="{A1B9FE55-6819-7E43-A7CC-7EC9F0D61CD9}"/>
              </a:ext>
            </a:extLst>
          </p:cNvPr>
          <p:cNvSpPr txBox="1"/>
          <p:nvPr/>
        </p:nvSpPr>
        <p:spPr>
          <a:xfrm>
            <a:off x="3515047" y="2119956"/>
            <a:ext cx="3800153" cy="175432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14/41 (34%) </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patients in the PRC cohort were MET-driven defined as:</a:t>
            </a:r>
          </a:p>
          <a:p>
            <a:pPr marL="342900" marR="0" lvl="0" indent="-342900" algn="l" defTabSz="457200" rtl="0" eaLnBrk="0" fontAlgn="base" latinLnBrk="0" hangingPunct="0">
              <a:lnSpc>
                <a:spcPct val="100000"/>
              </a:lnSpc>
              <a:spcBef>
                <a:spcPct val="0"/>
              </a:spcBef>
              <a:spcAft>
                <a:spcPct val="0"/>
              </a:spcAft>
              <a:buClr>
                <a:prstClr val="black"/>
              </a:buClr>
              <a:buSzPct val="35000"/>
              <a:buFont typeface="Wingdings" panose="05000000000000000000" pitchFamily="2" charset="2"/>
              <a:buChar char="u"/>
              <a:tabLst/>
              <a:defRPr/>
            </a:pPr>
            <a:r>
              <a:rPr kumimoji="0" lang="en-GB" sz="1800" b="0" i="1"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MET</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 amplification</a:t>
            </a:r>
          </a:p>
          <a:p>
            <a:pPr marL="342900" marR="0" lvl="0" indent="-342900" algn="l" defTabSz="457200" rtl="0" eaLnBrk="0" fontAlgn="base" latinLnBrk="0" hangingPunct="0">
              <a:lnSpc>
                <a:spcPct val="100000"/>
              </a:lnSpc>
              <a:spcBef>
                <a:spcPct val="0"/>
              </a:spcBef>
              <a:spcAft>
                <a:spcPct val="0"/>
              </a:spcAft>
              <a:buClr>
                <a:prstClr val="black"/>
              </a:buClr>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MET kinase domain variations </a:t>
            </a:r>
          </a:p>
          <a:p>
            <a:pPr marL="342900" marR="0" lvl="0" indent="-342900" algn="l" defTabSz="457200" rtl="0" eaLnBrk="0" fontAlgn="base" latinLnBrk="0" hangingPunct="0">
              <a:lnSpc>
                <a:spcPct val="100000"/>
              </a:lnSpc>
              <a:spcBef>
                <a:spcPct val="0"/>
              </a:spcBef>
              <a:spcAft>
                <a:spcPct val="0"/>
              </a:spcAft>
              <a:buClr>
                <a:prstClr val="black"/>
              </a:buClr>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chromosome 7 gain</a:t>
            </a:r>
          </a:p>
          <a:p>
            <a:pPr marL="342900" marR="0" lvl="0" indent="-342900" algn="l" defTabSz="457200" rtl="0" eaLnBrk="0" fontAlgn="base" latinLnBrk="0" hangingPunct="0">
              <a:lnSpc>
                <a:spcPct val="100000"/>
              </a:lnSpc>
              <a:spcBef>
                <a:spcPct val="0"/>
              </a:spcBef>
              <a:spcAft>
                <a:spcPct val="0"/>
              </a:spcAft>
              <a:buClr>
                <a:prstClr val="black"/>
              </a:buClr>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HGF amplification</a:t>
            </a:r>
          </a:p>
        </p:txBody>
      </p:sp>
      <p:pic>
        <p:nvPicPr>
          <p:cNvPr id="10" name="Marcador de contenido 14">
            <a:extLst>
              <a:ext uri="{FF2B5EF4-FFF2-40B4-BE49-F238E27FC236}">
                <a16:creationId xmlns:a16="http://schemas.microsoft.com/office/drawing/2014/main" id="{898ACC7C-7A0A-7347-BBA0-B34D967D2C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695325" y="1964699"/>
            <a:ext cx="2566037" cy="4357868"/>
          </a:xfrm>
          <a:prstGeom prst="rect">
            <a:avLst/>
          </a:prstGeom>
          <a:ln>
            <a:noFill/>
          </a:ln>
          <a:extLst>
            <a:ext uri="{53640926-AAD7-44D8-BBD7-CCE9431645EC}">
              <a14:shadowObscured xmlns:a14="http://schemas.microsoft.com/office/drawing/2010/main"/>
            </a:ext>
          </a:extLst>
        </p:spPr>
      </p:pic>
      <p:pic>
        <p:nvPicPr>
          <p:cNvPr id="11" name="Imagen 9">
            <a:extLst>
              <a:ext uri="{FF2B5EF4-FFF2-40B4-BE49-F238E27FC236}">
                <a16:creationId xmlns:a16="http://schemas.microsoft.com/office/drawing/2014/main" id="{BC4A7EE2-414E-64D6-248D-7FF1B480C0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14091" y="2136402"/>
            <a:ext cx="4560715" cy="3475759"/>
          </a:xfrm>
          <a:prstGeom prst="rect">
            <a:avLst/>
          </a:prstGeom>
          <a:ln>
            <a:solidFill>
              <a:sysClr val="windowText" lastClr="000000"/>
            </a:solidFill>
          </a:ln>
        </p:spPr>
      </p:pic>
      <p:sp>
        <p:nvSpPr>
          <p:cNvPr id="12" name="Title 8">
            <a:extLst>
              <a:ext uri="{FF2B5EF4-FFF2-40B4-BE49-F238E27FC236}">
                <a16:creationId xmlns:a16="http://schemas.microsoft.com/office/drawing/2014/main" id="{DDDA250B-C539-A653-481D-5326560D0995}"/>
              </a:ext>
            </a:extLst>
          </p:cNvPr>
          <p:cNvSpPr txBox="1">
            <a:spLocks/>
          </p:cNvSpPr>
          <p:nvPr/>
        </p:nvSpPr>
        <p:spPr bwMode="auto">
          <a:xfrm>
            <a:off x="609599" y="348572"/>
            <a:ext cx="114652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457200" rtl="0" eaLnBrk="0" fontAlgn="base" hangingPunct="0">
              <a:spcBef>
                <a:spcPct val="0"/>
              </a:spcBef>
              <a:spcAft>
                <a:spcPct val="0"/>
              </a:spcAft>
              <a:defRPr lang="en-US" sz="2800" b="1" kern="1200" cap="all" baseline="0" dirty="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all" spc="0" normalizeH="0" baseline="0" noProof="0" dirty="0">
                <a:ln>
                  <a:noFill/>
                </a:ln>
                <a:solidFill>
                  <a:srgbClr val="81104F"/>
                </a:solidFill>
                <a:effectLst/>
                <a:uLnTx/>
                <a:uFillTx/>
                <a:latin typeface="Arial Narrow"/>
                <a:ea typeface="MS PGothic" pitchFamily="34" charset="-128"/>
                <a:cs typeface="Arial Narrow"/>
              </a:rPr>
              <a:t>DURVALUMAB+SAVOLITINIB IN PAPILLARY RCC (CALYPSO)</a:t>
            </a:r>
          </a:p>
        </p:txBody>
      </p:sp>
      <p:sp>
        <p:nvSpPr>
          <p:cNvPr id="13" name="Text Placeholder 11">
            <a:extLst>
              <a:ext uri="{FF2B5EF4-FFF2-40B4-BE49-F238E27FC236}">
                <a16:creationId xmlns:a16="http://schemas.microsoft.com/office/drawing/2014/main" id="{7148E1A9-83CC-5766-FC3A-237E2C79B324}"/>
              </a:ext>
            </a:extLst>
          </p:cNvPr>
          <p:cNvSpPr txBox="1">
            <a:spLocks/>
          </p:cNvSpPr>
          <p:nvPr/>
        </p:nvSpPr>
        <p:spPr bwMode="auto">
          <a:xfrm>
            <a:off x="609599" y="1080001"/>
            <a:ext cx="9184850" cy="4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Clr>
                <a:srgbClr val="000000"/>
              </a:buClr>
              <a:buSzPct val="35000"/>
              <a:buFont typeface="Wingdings" panose="05000000000000000000" pitchFamily="2" charset="2"/>
              <a:buNone/>
              <a:defRPr sz="2400" kern="1200" baseline="0">
                <a:solidFill>
                  <a:srgbClr val="81104F"/>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000000"/>
              </a:buClr>
              <a:buSzPct val="35000"/>
              <a:buFont typeface="Wingdings" panose="05000000000000000000" pitchFamily="2" charset="2"/>
              <a:buNone/>
              <a:tabLst/>
              <a:defRPr/>
            </a:pPr>
            <a:r>
              <a:rPr kumimoji="0" lang="en-GB" sz="2400" b="0" i="0" u="none" strike="noStrike" kern="1200" cap="none" spc="0" normalizeH="0" baseline="0" noProof="0" dirty="0">
                <a:ln>
                  <a:noFill/>
                </a:ln>
                <a:solidFill>
                  <a:srgbClr val="81104F"/>
                </a:solidFill>
                <a:effectLst/>
                <a:uLnTx/>
                <a:uFillTx/>
                <a:latin typeface="Arial Narrow"/>
                <a:ea typeface="MS PGothic" pitchFamily="34" charset="-128"/>
                <a:cs typeface="Arial Narrow"/>
              </a:rPr>
              <a:t>Phase 2 study investigating the safety and efficacy of </a:t>
            </a:r>
            <a:r>
              <a:rPr kumimoji="0" lang="en-GB" sz="2400" b="0" i="0" u="none" strike="noStrike" kern="1200" cap="none" spc="0" normalizeH="0" baseline="0" noProof="0" dirty="0" err="1">
                <a:ln>
                  <a:noFill/>
                </a:ln>
                <a:solidFill>
                  <a:srgbClr val="81104F"/>
                </a:solidFill>
                <a:effectLst/>
                <a:uLnTx/>
                <a:uFillTx/>
                <a:latin typeface="Arial Narrow"/>
                <a:ea typeface="MS PGothic" pitchFamily="34" charset="-128"/>
                <a:cs typeface="Arial Narrow"/>
              </a:rPr>
              <a:t>savolitinib</a:t>
            </a:r>
            <a:r>
              <a:rPr kumimoji="0" lang="en-GB" sz="2400" b="0" i="0" u="none" strike="noStrike" kern="1200" cap="none" spc="0" normalizeH="0" baseline="0" noProof="0" dirty="0">
                <a:ln>
                  <a:noFill/>
                </a:ln>
                <a:solidFill>
                  <a:srgbClr val="81104F"/>
                </a:solidFill>
                <a:effectLst/>
                <a:uLnTx/>
                <a:uFillTx/>
                <a:latin typeface="Arial Narrow"/>
                <a:ea typeface="MS PGothic" pitchFamily="34" charset="-128"/>
                <a:cs typeface="Arial Narrow"/>
              </a:rPr>
              <a:t> and durvalumab in metastatic papillary renal cancer (CALYPSO)</a:t>
            </a:r>
          </a:p>
        </p:txBody>
      </p:sp>
      <p:sp>
        <p:nvSpPr>
          <p:cNvPr id="14" name="Text Placeholder 12">
            <a:extLst>
              <a:ext uri="{FF2B5EF4-FFF2-40B4-BE49-F238E27FC236}">
                <a16:creationId xmlns:a16="http://schemas.microsoft.com/office/drawing/2014/main" id="{283232E4-23EB-33D9-C27E-DA7E37EA0888}"/>
              </a:ext>
            </a:extLst>
          </p:cNvPr>
          <p:cNvSpPr txBox="1">
            <a:spLocks/>
          </p:cNvSpPr>
          <p:nvPr/>
        </p:nvSpPr>
        <p:spPr bwMode="auto">
          <a:xfrm>
            <a:off x="604838" y="6497479"/>
            <a:ext cx="1044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indent="0" algn="l" defTabSz="457200" rtl="0" eaLnBrk="0" fontAlgn="base" hangingPunct="0">
              <a:spcBef>
                <a:spcPts val="0"/>
              </a:spcBef>
              <a:spcAft>
                <a:spcPct val="0"/>
              </a:spcAft>
              <a:buClr>
                <a:srgbClr val="000000"/>
              </a:buClr>
              <a:buSzPct val="35000"/>
              <a:buFont typeface="Wingdings" panose="05000000000000000000" pitchFamily="2" charset="2"/>
              <a:buNone/>
              <a:defRPr sz="1000" kern="1200">
                <a:solidFill>
                  <a:schemeClr val="tx1"/>
                </a:solidFill>
                <a:latin typeface="Arial Narrow"/>
                <a:ea typeface="MS PGothic" pitchFamily="34" charset="-128"/>
                <a:cs typeface="Arial Narrow"/>
              </a:defRPr>
            </a:lvl1pPr>
            <a:lvl2pPr marL="457200" indent="0" algn="l" defTabSz="457200" rtl="0" eaLnBrk="0" fontAlgn="base" hangingPunct="0">
              <a:spcBef>
                <a:spcPct val="20000"/>
              </a:spcBef>
              <a:spcAft>
                <a:spcPct val="0"/>
              </a:spcAft>
              <a:buClr>
                <a:srgbClr val="1C4F27"/>
              </a:buClr>
              <a:buSzPct val="35000"/>
              <a:buFont typeface="Wingdings" panose="05000000000000000000" pitchFamily="2" charset="2"/>
              <a:buNone/>
              <a:defRPr sz="2000" kern="1200">
                <a:solidFill>
                  <a:srgbClr val="1C4F27"/>
                </a:solidFill>
                <a:latin typeface="Arial Narrow"/>
                <a:ea typeface="MS PGothic" pitchFamily="34" charset="-128"/>
                <a:cs typeface="Arial Narrow"/>
              </a:defRPr>
            </a:lvl2pPr>
            <a:lvl3pPr marL="914400" indent="0" algn="l" defTabSz="457200" rtl="0" eaLnBrk="0" fontAlgn="base" hangingPunct="0">
              <a:spcBef>
                <a:spcPct val="20000"/>
              </a:spcBef>
              <a:spcAft>
                <a:spcPct val="0"/>
              </a:spcAft>
              <a:buClr>
                <a:srgbClr val="6B7E26"/>
              </a:buClr>
              <a:buSzPct val="35000"/>
              <a:buFont typeface="Wingdings" panose="05000000000000000000" pitchFamily="2" charset="2"/>
              <a:buNone/>
              <a:defRPr sz="2000" kern="1200">
                <a:solidFill>
                  <a:srgbClr val="6B7E26"/>
                </a:solidFill>
                <a:latin typeface="Arial Narrow"/>
                <a:ea typeface="MS PGothic" pitchFamily="34" charset="-128"/>
                <a:cs typeface="Arial Narrow"/>
              </a:defRPr>
            </a:lvl3pPr>
            <a:lvl4pPr marL="13716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rgbClr val="000000"/>
              </a:buClr>
              <a:buSzPct val="35000"/>
              <a:buFont typeface="Wingdings" panose="05000000000000000000" pitchFamily="2" charset="2"/>
              <a:buNone/>
              <a:tabLst/>
              <a:defRPr/>
            </a:pP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Suárez C, </a:t>
            </a:r>
            <a:r>
              <a:rPr kumimoji="0" lang="en-GB" sz="1000" b="0" i="1"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et al. </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Phase II Study Investigating the Safety and Efficacy of Savolitinib and Durvalumab in Metastatic Papillary Renal Cancer (CALYPSO), J Clin Oncol 41(14), 2493-2502. https://</a:t>
            </a:r>
            <a:r>
              <a:rPr kumimoji="0" lang="en-GB" sz="1000" b="0" i="0" u="none" strike="noStrike" kern="1200" cap="none" spc="0" normalizeH="0" baseline="0" noProof="0" dirty="0" err="1">
                <a:ln>
                  <a:noFill/>
                </a:ln>
                <a:solidFill>
                  <a:sysClr val="windowText" lastClr="000000"/>
                </a:solidFill>
                <a:effectLst/>
                <a:uLnTx/>
                <a:uFillTx/>
                <a:latin typeface="Arial Narrow"/>
                <a:ea typeface="MS PGothic" pitchFamily="34" charset="-128"/>
                <a:cs typeface="Arial Narrow"/>
              </a:rPr>
              <a:t>doi.org</a:t>
            </a:r>
            <a:r>
              <a:rPr kumimoji="0" lang="en-GB" sz="1000" b="0" i="0" u="none" strike="noStrike" kern="1200" cap="none" spc="0" normalizeH="0" baseline="0" noProof="0" dirty="0">
                <a:ln>
                  <a:noFill/>
                </a:ln>
                <a:solidFill>
                  <a:sysClr val="windowText" lastClr="000000"/>
                </a:solidFill>
                <a:effectLst/>
                <a:uLnTx/>
                <a:uFillTx/>
                <a:latin typeface="Arial Narrow"/>
                <a:ea typeface="MS PGothic" pitchFamily="34" charset="-128"/>
                <a:cs typeface="Arial Narrow"/>
              </a:rPr>
              <a:t>/10.1200/JCO.22.01414. </a:t>
            </a:r>
          </a:p>
        </p:txBody>
      </p:sp>
      <p:sp>
        <p:nvSpPr>
          <p:cNvPr id="15" name="CuadroTexto 7">
            <a:extLst>
              <a:ext uri="{FF2B5EF4-FFF2-40B4-BE49-F238E27FC236}">
                <a16:creationId xmlns:a16="http://schemas.microsoft.com/office/drawing/2014/main" id="{FB3C2635-5330-8073-5506-494EA64DE6E8}"/>
              </a:ext>
            </a:extLst>
          </p:cNvPr>
          <p:cNvSpPr txBox="1"/>
          <p:nvPr/>
        </p:nvSpPr>
        <p:spPr>
          <a:xfrm>
            <a:off x="3509504" y="4068072"/>
            <a:ext cx="3975251" cy="203132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Response in MET-driven papillary RCC patients</a:t>
            </a:r>
          </a:p>
          <a:p>
            <a:pPr marL="342900" marR="0" lvl="0" indent="-342900" algn="l" defTabSz="457200" rtl="0" eaLnBrk="0" fontAlgn="base" latinLnBrk="0" hangingPunct="0">
              <a:lnSpc>
                <a:spcPct val="100000"/>
              </a:lnSpc>
              <a:spcBef>
                <a:spcPct val="0"/>
              </a:spcBef>
              <a:spcAft>
                <a:spcPct val="0"/>
              </a:spcAft>
              <a:buClrTx/>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Confirmed response rate in MET-driven patients was </a:t>
            </a:r>
            <a:r>
              <a:rPr kumimoji="0" lang="en-GB" sz="1800" b="0" i="0" u="none" strike="noStrike" kern="1200" cap="none" spc="0" normalizeH="0" baseline="0" noProof="0" dirty="0">
                <a:ln>
                  <a:noFill/>
                </a:ln>
                <a:solidFill>
                  <a:srgbClr val="FF0000"/>
                </a:solidFill>
                <a:effectLst/>
                <a:uLnTx/>
                <a:uFillTx/>
                <a:latin typeface="Arial Narrow" panose="020B0606020202030204" pitchFamily="34" charset="0"/>
                <a:ea typeface="MS PGothic" panose="020B0600070205080204" pitchFamily="34" charset="-128"/>
                <a:cs typeface="+mn-cs"/>
              </a:rPr>
              <a:t>57% </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(8/14)</a:t>
            </a:r>
          </a:p>
          <a:p>
            <a:pPr marL="342900" marR="0" lvl="0" indent="-342900" algn="l" defTabSz="457200" rtl="0" eaLnBrk="0" fontAlgn="base" latinLnBrk="0" hangingPunct="0">
              <a:lnSpc>
                <a:spcPct val="100000"/>
              </a:lnSpc>
              <a:spcBef>
                <a:spcPct val="0"/>
              </a:spcBef>
              <a:spcAft>
                <a:spcPct val="0"/>
              </a:spcAft>
              <a:buClrTx/>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Median duration of response was 9.4 months</a:t>
            </a:r>
          </a:p>
          <a:p>
            <a:pPr marL="342900" marR="0" lvl="0" indent="-342900" algn="l" defTabSz="457200" rtl="0" eaLnBrk="0" fontAlgn="base" latinLnBrk="0" hangingPunct="0">
              <a:lnSpc>
                <a:spcPct val="100000"/>
              </a:lnSpc>
              <a:spcBef>
                <a:spcPct val="0"/>
              </a:spcBef>
              <a:spcAft>
                <a:spcPct val="0"/>
              </a:spcAft>
              <a:buClrTx/>
              <a:buSzPct val="35000"/>
              <a:buFont typeface="Wingdings" panose="05000000000000000000" pitchFamily="2" charset="2"/>
              <a:buChar char="u"/>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Median follow-up is 26.8 months.</a:t>
            </a:r>
          </a:p>
        </p:txBody>
      </p:sp>
    </p:spTree>
    <p:extLst>
      <p:ext uri="{BB962C8B-B14F-4D97-AF65-F5344CB8AC3E}">
        <p14:creationId xmlns:p14="http://schemas.microsoft.com/office/powerpoint/2010/main" val="617682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0BC9C931-B7B9-A337-7F09-5DA8E123ED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9567" y="862488"/>
            <a:ext cx="9918700" cy="5679981"/>
          </a:xfrm>
          <a:prstGeom prst="rect">
            <a:avLst/>
          </a:prstGeom>
        </p:spPr>
      </p:pic>
      <p:sp>
        <p:nvSpPr>
          <p:cNvPr id="3" name="CuadroTexto 3">
            <a:extLst>
              <a:ext uri="{FF2B5EF4-FFF2-40B4-BE49-F238E27FC236}">
                <a16:creationId xmlns:a16="http://schemas.microsoft.com/office/drawing/2014/main" id="{CA30ACDB-D05C-0FE5-D2D8-2C015EB3205F}"/>
              </a:ext>
            </a:extLst>
          </p:cNvPr>
          <p:cNvSpPr txBox="1"/>
          <p:nvPr/>
        </p:nvSpPr>
        <p:spPr>
          <a:xfrm>
            <a:off x="1083733" y="6542469"/>
            <a:ext cx="1110826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 </a:t>
            </a:r>
            <a:r>
              <a:rPr kumimoji="0" lang="es-E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Soc</a:t>
            </a:r>
            <a:r>
              <a:rPr kumimoji="0" lang="es-E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Clin Oncol </a:t>
            </a:r>
            <a:r>
              <a:rPr kumimoji="0" lang="es-E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Educ</a:t>
            </a:r>
            <a:r>
              <a:rPr kumimoji="0" lang="es-E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Book. 2024 Jun;44(3):e438642.</a:t>
            </a:r>
          </a:p>
        </p:txBody>
      </p:sp>
      <p:sp>
        <p:nvSpPr>
          <p:cNvPr id="4" name="Title 7">
            <a:extLst>
              <a:ext uri="{FF2B5EF4-FFF2-40B4-BE49-F238E27FC236}">
                <a16:creationId xmlns:a16="http://schemas.microsoft.com/office/drawing/2014/main" id="{009EFA3B-483C-E0B5-85DF-27BA4F432196}"/>
              </a:ext>
            </a:extLst>
          </p:cNvPr>
          <p:cNvSpPr txBox="1">
            <a:spLocks/>
          </p:cNvSpPr>
          <p:nvPr/>
        </p:nvSpPr>
        <p:spPr>
          <a:xfrm>
            <a:off x="304798" y="155128"/>
            <a:ext cx="11373225" cy="553998"/>
          </a:xfrm>
          <a:prstGeom prst="rect">
            <a:avLst/>
          </a:prstGeom>
        </p:spPr>
        <p:txBody>
          <a:bodyPr/>
          <a:lst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81104F"/>
                </a:solidFill>
                <a:effectLst/>
                <a:uLnTx/>
                <a:uFillTx/>
                <a:latin typeface="Arial Narrow"/>
                <a:ea typeface="MS PGothic" pitchFamily="34" charset="-128"/>
                <a:cs typeface="Arial Narrow"/>
              </a:rPr>
              <a:t>ONGOING TRIALS FOR NON-CLEAR CELL RCC</a:t>
            </a:r>
          </a:p>
        </p:txBody>
      </p:sp>
    </p:spTree>
    <p:extLst>
      <p:ext uri="{BB962C8B-B14F-4D97-AF65-F5344CB8AC3E}">
        <p14:creationId xmlns:p14="http://schemas.microsoft.com/office/powerpoint/2010/main" val="375516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69" y="144379"/>
            <a:ext cx="7980947" cy="6570980"/>
          </a:xfrm>
          <a:prstGeom prst="rect">
            <a:avLst/>
          </a:prstGeom>
        </p:spPr>
      </p:pic>
    </p:spTree>
    <p:extLst>
      <p:ext uri="{BB962C8B-B14F-4D97-AF65-F5344CB8AC3E}">
        <p14:creationId xmlns:p14="http://schemas.microsoft.com/office/powerpoint/2010/main" val="263424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4118" y="1547787"/>
            <a:ext cx="8737600" cy="4617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fr-FR" sz="2667" b="1" i="0" u="none" strike="noStrike" kern="1200" cap="none" spc="0" normalizeH="0" baseline="0" noProof="0" dirty="0">
              <a:ln>
                <a:noFill/>
              </a:ln>
              <a:solidFill>
                <a:srgbClr val="7A216E"/>
              </a:solidFill>
              <a:effectLst/>
              <a:uLnTx/>
              <a:uFillTx/>
              <a:latin typeface="Calibri" panose="020F0502020204030204"/>
              <a:ea typeface="+mn-ea"/>
              <a:cs typeface="+mn-cs"/>
            </a:endParaRPr>
          </a:p>
        </p:txBody>
      </p:sp>
      <p:sp>
        <p:nvSpPr>
          <p:cNvPr id="4" name="Titre 3"/>
          <p:cNvSpPr>
            <a:spLocks noGrp="1"/>
          </p:cNvSpPr>
          <p:nvPr>
            <p:ph type="title"/>
          </p:nvPr>
        </p:nvSpPr>
        <p:spPr/>
        <p:txBody>
          <a:bodyPr>
            <a:normAutofit/>
          </a:bodyPr>
          <a:lstStyle/>
          <a:p>
            <a:r>
              <a:rPr lang="fr-FR" sz="4000" b="1" dirty="0">
                <a:solidFill>
                  <a:srgbClr val="81104F"/>
                </a:solidFill>
                <a:latin typeface="Arial Narrow"/>
                <a:ea typeface="MS PGothic" pitchFamily="34" charset="-128"/>
                <a:cs typeface="Arial Narrow"/>
              </a:rPr>
              <a:t>TAKE HOME MESSAGES</a:t>
            </a:r>
          </a:p>
        </p:txBody>
      </p:sp>
      <p:sp>
        <p:nvSpPr>
          <p:cNvPr id="5" name="Espace réservé du contenu 4"/>
          <p:cNvSpPr>
            <a:spLocks noGrp="1"/>
          </p:cNvSpPr>
          <p:nvPr>
            <p:ph idx="1"/>
          </p:nvPr>
        </p:nvSpPr>
        <p:spPr/>
        <p:txBody>
          <a:bodyPr>
            <a:normAutofit/>
          </a:bodyPr>
          <a:lstStyle/>
          <a:p>
            <a:r>
              <a:rPr lang="en-US" dirty="0"/>
              <a:t>Non- clear cell RCC : heterogeneous group, only ~25% of RCC</a:t>
            </a:r>
          </a:p>
          <a:p>
            <a:pPr lvl="1">
              <a:buFont typeface="Wingdings" panose="05000000000000000000" pitchFamily="2" charset="2"/>
              <a:buChar char="Ø"/>
            </a:pPr>
            <a:r>
              <a:rPr lang="en-US" dirty="0"/>
              <a:t>	Low level of evidence for systemic therapy</a:t>
            </a:r>
          </a:p>
          <a:p>
            <a:pPr lvl="1">
              <a:buFont typeface="Wingdings" panose="05000000000000000000" pitchFamily="2" charset="2"/>
              <a:buChar char="Ø"/>
            </a:pPr>
            <a:r>
              <a:rPr lang="en-US" dirty="0"/>
              <a:t>	Clinical trials should be preferred</a:t>
            </a:r>
          </a:p>
          <a:p>
            <a:pPr lvl="1">
              <a:buFont typeface="Wingdings" panose="05000000000000000000" pitchFamily="2" charset="2"/>
              <a:buChar char="Ø"/>
            </a:pPr>
            <a:endParaRPr lang="en-US" dirty="0"/>
          </a:p>
          <a:p>
            <a:r>
              <a:rPr lang="en-US" dirty="0"/>
              <a:t>Rare cancer networks/</a:t>
            </a:r>
            <a:r>
              <a:rPr lang="fr-FR" dirty="0"/>
              <a:t>expert </a:t>
            </a:r>
            <a:r>
              <a:rPr lang="fr-FR" dirty="0" err="1"/>
              <a:t>pathology</a:t>
            </a:r>
            <a:r>
              <a:rPr lang="fr-FR" dirty="0"/>
              <a:t> </a:t>
            </a:r>
            <a:r>
              <a:rPr lang="fr-FR" dirty="0" err="1"/>
              <a:t>review</a:t>
            </a:r>
            <a:r>
              <a:rPr lang="fr-FR" dirty="0"/>
              <a:t> </a:t>
            </a:r>
            <a:r>
              <a:rPr lang="fr-FR" dirty="0" err="1"/>
              <a:t>should</a:t>
            </a:r>
            <a:r>
              <a:rPr lang="fr-FR" dirty="0"/>
              <a:t> </a:t>
            </a:r>
            <a:r>
              <a:rPr lang="fr-FR" dirty="0" err="1"/>
              <a:t>be</a:t>
            </a:r>
            <a:r>
              <a:rPr lang="fr-FR" dirty="0"/>
              <a:t> </a:t>
            </a:r>
            <a:r>
              <a:rPr lang="fr-FR" dirty="0" err="1"/>
              <a:t>requested</a:t>
            </a:r>
            <a:endParaRPr lang="en-US" dirty="0"/>
          </a:p>
          <a:p>
            <a:endParaRPr lang="en-US" dirty="0"/>
          </a:p>
          <a:p>
            <a:r>
              <a:rPr lang="en-US" dirty="0"/>
              <a:t>First-line in 2025 </a:t>
            </a:r>
          </a:p>
          <a:p>
            <a:pPr lvl="1">
              <a:buFont typeface="Wingdings" panose="05000000000000000000" pitchFamily="2" charset="2"/>
              <a:buChar char="Ø"/>
            </a:pPr>
            <a:r>
              <a:rPr lang="en-US" dirty="0"/>
              <a:t>IO - TKI </a:t>
            </a:r>
          </a:p>
          <a:p>
            <a:pPr lvl="1">
              <a:buFont typeface="Wingdings" panose="05000000000000000000" pitchFamily="2" charset="2"/>
              <a:buChar char="Ø"/>
            </a:pPr>
            <a:r>
              <a:rPr lang="en-US" dirty="0"/>
              <a:t> Randomized data are pending !</a:t>
            </a:r>
          </a:p>
        </p:txBody>
      </p:sp>
    </p:spTree>
    <p:extLst>
      <p:ext uri="{BB962C8B-B14F-4D97-AF65-F5344CB8AC3E}">
        <p14:creationId xmlns:p14="http://schemas.microsoft.com/office/powerpoint/2010/main" val="372455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7F99C-33FA-474E-65BE-F2D77ECA4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A8662-3BBB-0487-E1B4-4E73D9BA696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4" name="Rectangle 3">
            <a:extLst>
              <a:ext uri="{FF2B5EF4-FFF2-40B4-BE49-F238E27FC236}">
                <a16:creationId xmlns:a16="http://schemas.microsoft.com/office/drawing/2014/main" id="{A753C38C-5E58-1E2F-08EA-46AF7B9A6FEC}"/>
              </a:ext>
            </a:extLst>
          </p:cNvPr>
          <p:cNvSpPr/>
          <p:nvPr/>
        </p:nvSpPr>
        <p:spPr bwMode="auto">
          <a:xfrm>
            <a:off x="740342" y="4869160"/>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2A87E4B0-5C0B-3D2E-6B46-44665D4F733E}"/>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rgbClr val="0432FF"/>
                </a:solidFill>
              </a:rPr>
              <a:t>Introduction: </a:t>
            </a:r>
            <a:r>
              <a:rPr lang="en-US" sz="2800" dirty="0">
                <a:solidFill>
                  <a:schemeClr val="tx1"/>
                </a:solidFill>
              </a:rPr>
              <a:t>Adjuvant Immunotherapy </a:t>
            </a:r>
            <a:r>
              <a:rPr lang="en-US" dirty="0">
                <a:solidFill>
                  <a:schemeClr val="tx1"/>
                </a:solidFill>
              </a:rPr>
              <a:t>for Localized Renal Cell Carcinoma (RCC)</a:t>
            </a:r>
            <a:r>
              <a:rPr lang="en-US" sz="2800" dirty="0">
                <a:solidFill>
                  <a:schemeClr val="tx1"/>
                </a:solidFill>
              </a:rPr>
              <a:t> </a:t>
            </a:r>
          </a:p>
          <a:p>
            <a:pPr marL="98425" indent="0">
              <a:lnSpc>
                <a:spcPct val="100000"/>
              </a:lnSpc>
              <a:spcBef>
                <a:spcPts val="2400"/>
              </a:spcBef>
              <a:spcAft>
                <a:spcPts val="0"/>
              </a:spcAft>
              <a:buNone/>
            </a:pPr>
            <a:r>
              <a:rPr lang="en-US" sz="2800" dirty="0">
                <a:solidFill>
                  <a:srgbClr val="0432FF"/>
                </a:solidFill>
              </a:rPr>
              <a:t>Module 1: </a:t>
            </a:r>
            <a:r>
              <a:rPr lang="en-US" sz="2800" dirty="0">
                <a:solidFill>
                  <a:schemeClr val="tx1"/>
                </a:solidFill>
              </a:rPr>
              <a:t>Metastatic Clear Cell RCC — Faculty Presentation</a:t>
            </a:r>
          </a:p>
          <a:p>
            <a:pPr marL="98425" indent="0">
              <a:lnSpc>
                <a:spcPct val="100000"/>
              </a:lnSpc>
              <a:spcBef>
                <a:spcPts val="2400"/>
              </a:spcBef>
              <a:spcAft>
                <a:spcPts val="0"/>
              </a:spcAft>
              <a:buNone/>
            </a:pPr>
            <a:r>
              <a:rPr lang="en-US" sz="2800" dirty="0">
                <a:solidFill>
                  <a:srgbClr val="0432FF"/>
                </a:solidFill>
              </a:rPr>
              <a:t>Module 2: </a:t>
            </a:r>
            <a:r>
              <a:rPr lang="en-US" sz="2800" dirty="0">
                <a:solidFill>
                  <a:schemeClr val="tx1"/>
                </a:solidFill>
              </a:rPr>
              <a:t>Metastatic Clear Cell RCC — Survey Questions</a:t>
            </a:r>
          </a:p>
          <a:p>
            <a:pPr marL="98425" indent="0">
              <a:lnSpc>
                <a:spcPct val="100000"/>
              </a:lnSpc>
              <a:spcBef>
                <a:spcPts val="2400"/>
              </a:spcBef>
              <a:spcAft>
                <a:spcPts val="0"/>
              </a:spcAft>
              <a:buNone/>
            </a:pPr>
            <a:r>
              <a:rPr lang="en-US" sz="2800" dirty="0">
                <a:solidFill>
                  <a:srgbClr val="0432FF"/>
                </a:solidFill>
              </a:rPr>
              <a:t>Module 3: </a:t>
            </a:r>
            <a:r>
              <a:rPr lang="en-US" sz="2800" dirty="0">
                <a:solidFill>
                  <a:schemeClr val="tx1"/>
                </a:solidFill>
              </a:rPr>
              <a:t>Non-Clear Cell RCC — Faculty Presentation</a:t>
            </a:r>
          </a:p>
          <a:p>
            <a:pPr marL="98425" indent="0">
              <a:lnSpc>
                <a:spcPct val="100000"/>
              </a:lnSpc>
              <a:spcBef>
                <a:spcPts val="2400"/>
              </a:spcBef>
              <a:spcAft>
                <a:spcPts val="0"/>
              </a:spcAft>
              <a:buNone/>
            </a:pPr>
            <a:r>
              <a:rPr lang="en-US" sz="2800" dirty="0">
                <a:solidFill>
                  <a:schemeClr val="bg1"/>
                </a:solidFill>
              </a:rPr>
              <a:t>Module 4: Non-Clear Cell RCC — Survey Questions</a:t>
            </a:r>
          </a:p>
          <a:p>
            <a:pPr marL="98425" indent="0">
              <a:lnSpc>
                <a:spcPct val="100000"/>
              </a:lnSpc>
              <a:spcBef>
                <a:spcPts val="2400"/>
              </a:spcBef>
              <a:spcAft>
                <a:spcPts val="0"/>
              </a:spcAft>
              <a:buNone/>
            </a:pPr>
            <a:r>
              <a:rPr lang="en-US" sz="2800" dirty="0">
                <a:solidFill>
                  <a:srgbClr val="3333CC"/>
                </a:solidFill>
              </a:rPr>
              <a:t>Module 5: </a:t>
            </a:r>
            <a:r>
              <a:rPr lang="en-US" sz="2800" dirty="0"/>
              <a:t>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758394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88D87-33C3-D5F8-8FD8-175798A43BF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03E590C-80C3-CDCE-D1F2-F8CBA27990A0}"/>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Is there a way of rating one TKI over another? How does front-line TKI affect choice of second line?</a:t>
            </a:r>
          </a:p>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How do you manage diabetic or hypertensive patients with proteinuria when you are trying to give TKI therapy (progressed on immunotherapy, already on ACE inhibitor)?</a:t>
            </a:r>
          </a:p>
          <a:p>
            <a:pPr marL="457200" indent="-457200"/>
            <a:endParaRPr lang="en-US" sz="2600" kern="100" dirty="0">
              <a:solidFill>
                <a:schemeClr val="tx1"/>
              </a:solidFill>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264029-EF92-3584-067F-0395CB14D7C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Metastatic Non-Clear </a:t>
            </a:r>
            <a:r>
              <a:rPr lang="en-US" sz="3000" kern="0" dirty="0">
                <a:solidFill>
                  <a:srgbClr val="FFFFFF"/>
                </a:solidFill>
                <a:latin typeface="Calibri"/>
                <a:ea typeface="MS PGothic" pitchFamily="34" charset="-128"/>
                <a:cs typeface="Calibri"/>
              </a:rPr>
              <a:t>C</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ell RCC   </a:t>
            </a:r>
          </a:p>
        </p:txBody>
      </p:sp>
    </p:spTree>
    <p:extLst>
      <p:ext uri="{BB962C8B-B14F-4D97-AF65-F5344CB8AC3E}">
        <p14:creationId xmlns:p14="http://schemas.microsoft.com/office/powerpoint/2010/main" val="3121873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9D59-0882-A679-2588-B618C373808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AD2AF6C-2239-255D-AA38-83683EB9CF7C}"/>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A major barrier I encounter is the lack of clear guidance and trial data for treating non-clear cell </a:t>
            </a:r>
            <a:r>
              <a:rPr lang="en-US" sz="2600" kern="100" dirty="0" err="1">
                <a:solidFill>
                  <a:schemeClr val="tx1"/>
                </a:solidFill>
                <a:latin typeface="+mn-lt"/>
                <a:ea typeface="Calibri" panose="020F0502020204030204" pitchFamily="34" charset="0"/>
                <a:cs typeface="Times New Roman" panose="02020603050405020304" pitchFamily="18" charset="0"/>
              </a:rPr>
              <a:t>histologies</a:t>
            </a:r>
            <a:r>
              <a:rPr lang="en-US" sz="2600" kern="100" dirty="0">
                <a:solidFill>
                  <a:schemeClr val="tx1"/>
                </a:solidFill>
                <a:latin typeface="+mn-lt"/>
                <a:ea typeface="Calibri" panose="020F0502020204030204" pitchFamily="34" charset="0"/>
                <a:cs typeface="Times New Roman" panose="02020603050405020304" pitchFamily="18" charset="0"/>
              </a:rPr>
              <a:t>, particularly in patients who cannot tolerate immunotherapy. This makes clinical decision-making uncertain and variable across institutions.</a:t>
            </a:r>
          </a:p>
          <a:p>
            <a:pPr marL="457200" indent="-457200"/>
            <a:endParaRPr lang="en-US" sz="2600" kern="100" dirty="0">
              <a:solidFill>
                <a:schemeClr val="tx1"/>
              </a:solidFill>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DD3238C-A4D1-58CB-ECAC-EED45120C3E8}"/>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lang="en-US" sz="3000" kern="0" dirty="0">
                <a:solidFill>
                  <a:srgbClr val="FFFFFF"/>
                </a:solidFill>
                <a:latin typeface="Calibri"/>
                <a:ea typeface="MS PGothic" pitchFamily="34" charset="-128"/>
                <a:cs typeface="Calibri"/>
              </a:rPr>
              <a:t>Questions from General Medical Oncologists — </a:t>
            </a:r>
            <a:br>
              <a:rPr lang="en-US" sz="3000" kern="0" dirty="0">
                <a:solidFill>
                  <a:srgbClr val="FFFFFF"/>
                </a:solidFill>
                <a:latin typeface="Calibri"/>
                <a:ea typeface="MS PGothic" pitchFamily="34" charset="-128"/>
                <a:cs typeface="Calibri"/>
              </a:rPr>
            </a:br>
            <a:r>
              <a:rPr lang="en-US" sz="3000" kern="0" dirty="0">
                <a:solidFill>
                  <a:srgbClr val="FFFFFF"/>
                </a:solidFill>
                <a:latin typeface="Calibri"/>
                <a:ea typeface="MS PGothic" pitchFamily="34" charset="-128"/>
                <a:cs typeface="Calibri"/>
              </a:rPr>
              <a:t>Metastatic Non-Clear Cell RCC   </a:t>
            </a:r>
          </a:p>
        </p:txBody>
      </p:sp>
    </p:spTree>
    <p:extLst>
      <p:ext uri="{BB962C8B-B14F-4D97-AF65-F5344CB8AC3E}">
        <p14:creationId xmlns:p14="http://schemas.microsoft.com/office/powerpoint/2010/main" val="99350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Zhang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extLst>
              <p:ext uri="{D42A27DB-BD31-4B8C-83A1-F6EECF244321}">
                <p14:modId xmlns:p14="http://schemas.microsoft.com/office/powerpoint/2010/main" val="2542876672"/>
              </p:ext>
            </p:extLst>
          </p:nvPr>
        </p:nvGraphicFramePr>
        <p:xfrm>
          <a:off x="912286" y="1700808"/>
          <a:ext cx="10297144" cy="3456384"/>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7560840">
                  <a:extLst>
                    <a:ext uri="{9D8B030D-6E8A-4147-A177-3AD203B41FA5}">
                      <a16:colId xmlns:a16="http://schemas.microsoft.com/office/drawing/2014/main" val="762323566"/>
                    </a:ext>
                  </a:extLst>
                </a:gridCol>
              </a:tblGrid>
              <a:tr h="1323292">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Amgen Inc, AstraZeneca Pharmaceuticals LP, Aveo Pharmaceuticals, Bayer HealthCare Pharmaceuticals, Bristol Myers Squibb, Dendreon Pharmaceuticals Inc, Eisai Inc, EMD Serono Inc, Exelixis Inc, Gilead Sciences Inc, Janssen Biotech Inc, Lilly, Merck, Novartis,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13778">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Aptitude Health, DAVA Oncology, Pfizer Inc, </a:t>
                      </a:r>
                      <a:r>
                        <a:rPr lang="en-US" sz="1600" b="0" dirty="0" err="1">
                          <a:solidFill>
                            <a:schemeClr val="tx1"/>
                          </a:solidFill>
                        </a:rPr>
                        <a:t>Vaniam</a:t>
                      </a:r>
                      <a:r>
                        <a:rPr lang="en-US" sz="1600" b="0" dirty="0">
                          <a:solidFill>
                            <a:schemeClr val="tx1"/>
                          </a:solidFill>
                        </a:rPr>
                        <a:t>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1014202">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ALX Oncology, Astellas, AstraZeneca Pharmaceuticals LP, Bayer HealthCare Pharmaceuticals, Exelixis Inc, Janssen Biotech Inc, </a:t>
                      </a:r>
                      <a:r>
                        <a:rPr lang="en-US" sz="1600" b="0" dirty="0" err="1">
                          <a:solidFill>
                            <a:schemeClr val="tx1"/>
                          </a:solidFill>
                        </a:rPr>
                        <a:t>Janux</a:t>
                      </a:r>
                      <a:r>
                        <a:rPr lang="en-US" sz="1600" b="0" dirty="0">
                          <a:solidFill>
                            <a:schemeClr val="tx1"/>
                          </a:solidFill>
                        </a:rPr>
                        <a:t> Therapeutics, Lilly, Merck, OncoC4, Pfizer Inc,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r h="705112">
                <a:tc>
                  <a:txBody>
                    <a:bodyPr/>
                    <a:lstStyle/>
                    <a:p>
                      <a:pPr algn="l"/>
                      <a:r>
                        <a:rPr lang="en-US" sz="16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Mashup Media LLC, MJH Life Sciences, </a:t>
                      </a:r>
                      <a:r>
                        <a:rPr lang="en-US" sz="1600" b="0" dirty="0" err="1">
                          <a:solidFill>
                            <a:schemeClr val="tx1"/>
                          </a:solidFill>
                        </a:rPr>
                        <a:t>PeerView</a:t>
                      </a:r>
                      <a:endParaRPr lang="en-US" sz="16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5371472"/>
                  </a:ext>
                </a:extLst>
              </a:tr>
            </a:tbl>
          </a:graphicData>
        </a:graphic>
      </p:graphicFrame>
    </p:spTree>
    <p:custDataLst>
      <p:tags r:id="rId1"/>
    </p:custDataLst>
    <p:extLst>
      <p:ext uri="{BB962C8B-B14F-4D97-AF65-F5344CB8AC3E}">
        <p14:creationId xmlns:p14="http://schemas.microsoft.com/office/powerpoint/2010/main" val="3591251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A771-9E09-9311-2993-F1588318A60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1FD2226-52F8-A7EB-D056-B42BD709F03D}"/>
              </a:ext>
            </a:extLst>
          </p:cNvPr>
          <p:cNvSpPr>
            <a:spLocks noGrp="1"/>
          </p:cNvSpPr>
          <p:nvPr>
            <p:ph idx="1"/>
          </p:nvPr>
        </p:nvSpPr>
        <p:spPr>
          <a:xfrm>
            <a:off x="912287" y="1690792"/>
            <a:ext cx="10584313" cy="4514258"/>
          </a:xfrm>
        </p:spPr>
        <p:txBody>
          <a:bodyPr/>
          <a:lstStyle/>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I know this is a multitargeted TKI including inhibition of VEGF. Are there patients who are out two or three regimens and may have developed mutations where this drug may be of value? Is repeat NGS sequencing important?</a:t>
            </a:r>
          </a:p>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How is this agent different from </a:t>
            </a:r>
            <a:r>
              <a:rPr lang="en-US" sz="2600" kern="100" dirty="0" err="1">
                <a:solidFill>
                  <a:schemeClr val="tx1"/>
                </a:solidFill>
                <a:latin typeface="+mn-lt"/>
                <a:ea typeface="Calibri" panose="020F0502020204030204" pitchFamily="34" charset="0"/>
                <a:cs typeface="Times New Roman" panose="02020603050405020304" pitchFamily="18" charset="0"/>
              </a:rPr>
              <a:t>cabozantinib</a:t>
            </a:r>
            <a:r>
              <a:rPr lang="en-US" sz="2600" kern="100" dirty="0">
                <a:solidFill>
                  <a:schemeClr val="tx1"/>
                </a:solidFill>
                <a:latin typeface="+mn-lt"/>
                <a:ea typeface="Calibri" panose="020F0502020204030204" pitchFamily="34" charset="0"/>
                <a:cs typeface="Times New Roman" panose="02020603050405020304" pitchFamily="18" charset="0"/>
              </a:rPr>
              <a:t>? Is there any reason to believe it may be effective in patients who have previously received </a:t>
            </a:r>
            <a:r>
              <a:rPr lang="en-US" sz="2600" kern="100" dirty="0" err="1">
                <a:solidFill>
                  <a:schemeClr val="tx1"/>
                </a:solidFill>
                <a:latin typeface="+mn-lt"/>
                <a:ea typeface="Calibri" panose="020F0502020204030204" pitchFamily="34" charset="0"/>
                <a:cs typeface="Times New Roman" panose="02020603050405020304" pitchFamily="18" charset="0"/>
              </a:rPr>
              <a:t>cabo</a:t>
            </a:r>
            <a:r>
              <a:rPr lang="en-US" sz="2600" kern="100" dirty="0">
                <a:solidFill>
                  <a:schemeClr val="tx1"/>
                </a:solidFill>
                <a:latin typeface="+mn-lt"/>
                <a:ea typeface="Calibri" panose="020F0502020204030204" pitchFamily="34" charset="0"/>
                <a:cs typeface="Times New Roman" panose="02020603050405020304" pitchFamily="18" charset="0"/>
              </a:rPr>
              <a:t>?</a:t>
            </a:r>
          </a:p>
          <a:p>
            <a:pPr marL="457200" indent="-457200"/>
            <a:r>
              <a:rPr lang="en-US" sz="2600" kern="100" dirty="0">
                <a:solidFill>
                  <a:schemeClr val="tx1"/>
                </a:solidFill>
                <a:latin typeface="+mn-lt"/>
                <a:ea typeface="Calibri" panose="020F0502020204030204" pitchFamily="34" charset="0"/>
                <a:cs typeface="Times New Roman" panose="02020603050405020304" pitchFamily="18" charset="0"/>
              </a:rPr>
              <a:t>How does the tolerability of this agent compare to </a:t>
            </a:r>
            <a:r>
              <a:rPr lang="en-US" sz="2600" kern="100" dirty="0" err="1">
                <a:solidFill>
                  <a:schemeClr val="tx1"/>
                </a:solidFill>
                <a:latin typeface="+mn-lt"/>
                <a:ea typeface="Calibri" panose="020F0502020204030204" pitchFamily="34" charset="0"/>
                <a:cs typeface="Times New Roman" panose="02020603050405020304" pitchFamily="18" charset="0"/>
              </a:rPr>
              <a:t>cabozantinib</a:t>
            </a:r>
            <a:r>
              <a:rPr lang="en-US" sz="2600" kern="100" dirty="0">
                <a:solidFill>
                  <a:schemeClr val="tx1"/>
                </a:solidFill>
                <a:latin typeface="+mn-lt"/>
                <a:ea typeface="Calibri" panose="020F0502020204030204" pitchFamily="34" charset="0"/>
                <a:cs typeface="Times New Roman" panose="02020603050405020304" pitchFamily="18" charset="0"/>
              </a:rPr>
              <a:t> and other TKIs? What are the most common toxicities with this drug?</a:t>
            </a:r>
          </a:p>
          <a:p>
            <a:pPr marL="457200" indent="-457200"/>
            <a:endParaRPr lang="en-US" sz="2600" kern="100" dirty="0">
              <a:solidFill>
                <a:schemeClr val="tx1"/>
              </a:solidFill>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FC59748-0516-0889-E7CA-D29EBFC09BFE}"/>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lang="en-US" sz="3000" kern="0" dirty="0">
                <a:solidFill>
                  <a:srgbClr val="FFFFFF"/>
                </a:solidFill>
                <a:latin typeface="Calibri"/>
                <a:ea typeface="MS PGothic" pitchFamily="34" charset="-128"/>
                <a:cs typeface="Calibri"/>
              </a:rPr>
              <a:t>Questions from General Medical Oncologists — </a:t>
            </a:r>
            <a:br>
              <a:rPr lang="en-US" sz="3000" kern="0" dirty="0">
                <a:solidFill>
                  <a:srgbClr val="FFFFFF"/>
                </a:solidFill>
                <a:latin typeface="Calibri"/>
                <a:ea typeface="MS PGothic" pitchFamily="34" charset="-128"/>
                <a:cs typeface="Calibri"/>
              </a:rPr>
            </a:br>
            <a:r>
              <a:rPr lang="en-US" sz="3000" kern="0" dirty="0" err="1">
                <a:solidFill>
                  <a:srgbClr val="FFFFFF"/>
                </a:solidFill>
                <a:latin typeface="Calibri"/>
                <a:ea typeface="MS PGothic" pitchFamily="34" charset="-128"/>
                <a:cs typeface="Calibri"/>
              </a:rPr>
              <a:t>Zanzalintinib</a:t>
            </a:r>
            <a:r>
              <a:rPr lang="en-US" sz="3000" kern="0" dirty="0">
                <a:solidFill>
                  <a:srgbClr val="FFFFFF"/>
                </a:solidFill>
                <a:latin typeface="Calibri"/>
                <a:ea typeface="MS PGothic" pitchFamily="34" charset="-128"/>
                <a:cs typeface="Calibri"/>
              </a:rPr>
              <a:t> for Non-Clear Cell RCC</a:t>
            </a:r>
          </a:p>
        </p:txBody>
      </p:sp>
    </p:spTree>
    <p:extLst>
      <p:ext uri="{BB962C8B-B14F-4D97-AF65-F5344CB8AC3E}">
        <p14:creationId xmlns:p14="http://schemas.microsoft.com/office/powerpoint/2010/main" val="2350295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E0C69-2360-FEE0-79B2-497CBB960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CE925-5F4F-460B-AC8F-62687A75054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4" name="Rectangle 3">
            <a:extLst>
              <a:ext uri="{FF2B5EF4-FFF2-40B4-BE49-F238E27FC236}">
                <a16:creationId xmlns:a16="http://schemas.microsoft.com/office/drawing/2014/main" id="{47BB727A-644E-7AA5-2775-263E20F5F372}"/>
              </a:ext>
            </a:extLst>
          </p:cNvPr>
          <p:cNvSpPr/>
          <p:nvPr/>
        </p:nvSpPr>
        <p:spPr bwMode="auto">
          <a:xfrm>
            <a:off x="740342" y="5589240"/>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02FC30AD-D451-5D2D-C545-5916FE4EFA07}"/>
              </a:ext>
            </a:extLst>
          </p:cNvPr>
          <p:cNvSpPr>
            <a:spLocks noGrp="1"/>
          </p:cNvSpPr>
          <p:nvPr>
            <p:ph idx="1"/>
          </p:nvPr>
        </p:nvSpPr>
        <p:spPr>
          <a:xfrm>
            <a:off x="904528" y="1484784"/>
            <a:ext cx="10808096" cy="5087496"/>
          </a:xfrm>
        </p:spPr>
        <p:txBody>
          <a:bodyPr/>
          <a:lstStyle/>
          <a:p>
            <a:pPr marL="98425" indent="0">
              <a:lnSpc>
                <a:spcPct val="100000"/>
              </a:lnSpc>
              <a:spcBef>
                <a:spcPts val="2400"/>
              </a:spcBef>
              <a:spcAft>
                <a:spcPts val="0"/>
              </a:spcAft>
              <a:buNone/>
            </a:pPr>
            <a:r>
              <a:rPr lang="en-US" sz="2800" dirty="0">
                <a:solidFill>
                  <a:srgbClr val="0432FF"/>
                </a:solidFill>
              </a:rPr>
              <a:t>Introduction: </a:t>
            </a:r>
            <a:r>
              <a:rPr lang="en-US" sz="2800" dirty="0">
                <a:solidFill>
                  <a:schemeClr val="tx1"/>
                </a:solidFill>
              </a:rPr>
              <a:t>Adjuvant Immunotherapy </a:t>
            </a:r>
            <a:r>
              <a:rPr lang="en-US" dirty="0">
                <a:solidFill>
                  <a:schemeClr val="tx1"/>
                </a:solidFill>
              </a:rPr>
              <a:t>for Localized Renal Cell Carcinoma (RCC)</a:t>
            </a:r>
            <a:r>
              <a:rPr lang="en-US" sz="2800" dirty="0">
                <a:solidFill>
                  <a:schemeClr val="tx1"/>
                </a:solidFill>
              </a:rPr>
              <a:t> </a:t>
            </a:r>
          </a:p>
          <a:p>
            <a:pPr marL="98425" indent="0">
              <a:lnSpc>
                <a:spcPct val="100000"/>
              </a:lnSpc>
              <a:spcBef>
                <a:spcPts val="2400"/>
              </a:spcBef>
              <a:spcAft>
                <a:spcPts val="0"/>
              </a:spcAft>
              <a:buNone/>
            </a:pPr>
            <a:r>
              <a:rPr lang="en-US" sz="2800" dirty="0">
                <a:solidFill>
                  <a:srgbClr val="0432FF"/>
                </a:solidFill>
              </a:rPr>
              <a:t>Module 1: </a:t>
            </a:r>
            <a:r>
              <a:rPr lang="en-US" sz="2800" dirty="0">
                <a:solidFill>
                  <a:schemeClr val="tx1"/>
                </a:solidFill>
              </a:rPr>
              <a:t>Metastatic Clear Cell RCC — Faculty Presentation</a:t>
            </a:r>
          </a:p>
          <a:p>
            <a:pPr marL="98425" indent="0">
              <a:lnSpc>
                <a:spcPct val="100000"/>
              </a:lnSpc>
              <a:spcBef>
                <a:spcPts val="2400"/>
              </a:spcBef>
              <a:spcAft>
                <a:spcPts val="0"/>
              </a:spcAft>
              <a:buNone/>
            </a:pPr>
            <a:r>
              <a:rPr lang="en-US" sz="2800" dirty="0">
                <a:solidFill>
                  <a:srgbClr val="0432FF"/>
                </a:solidFill>
              </a:rPr>
              <a:t>Module 2: </a:t>
            </a:r>
            <a:r>
              <a:rPr lang="en-US" sz="2800" dirty="0">
                <a:solidFill>
                  <a:schemeClr val="tx1"/>
                </a:solidFill>
              </a:rPr>
              <a:t>Metastatic Clear Cell RCC — Survey Questions</a:t>
            </a:r>
          </a:p>
          <a:p>
            <a:pPr marL="98425" indent="0">
              <a:lnSpc>
                <a:spcPct val="100000"/>
              </a:lnSpc>
              <a:spcBef>
                <a:spcPts val="2400"/>
              </a:spcBef>
              <a:spcAft>
                <a:spcPts val="0"/>
              </a:spcAft>
              <a:buNone/>
            </a:pPr>
            <a:r>
              <a:rPr lang="en-US" sz="2800" dirty="0">
                <a:solidFill>
                  <a:srgbClr val="0432FF"/>
                </a:solidFill>
              </a:rPr>
              <a:t>Module 3: </a:t>
            </a:r>
            <a:r>
              <a:rPr lang="en-US" sz="2800" dirty="0">
                <a:solidFill>
                  <a:schemeClr val="tx1"/>
                </a:solidFill>
              </a:rPr>
              <a:t>Non-Clear Cell RCC — Faculty Presentation</a:t>
            </a:r>
          </a:p>
          <a:p>
            <a:pPr marL="98425" indent="0">
              <a:lnSpc>
                <a:spcPct val="100000"/>
              </a:lnSpc>
              <a:spcBef>
                <a:spcPts val="2400"/>
              </a:spcBef>
              <a:spcAft>
                <a:spcPts val="0"/>
              </a:spcAft>
              <a:buNone/>
            </a:pPr>
            <a:r>
              <a:rPr lang="en-US" sz="2800" dirty="0">
                <a:solidFill>
                  <a:srgbClr val="0432FF"/>
                </a:solidFill>
              </a:rPr>
              <a:t>Module 4: </a:t>
            </a:r>
            <a:r>
              <a:rPr lang="en-US" sz="2800" dirty="0">
                <a:solidFill>
                  <a:schemeClr val="tx1"/>
                </a:solidFill>
              </a:rPr>
              <a:t>Non-Clear Cell RCC — Survey Questions</a:t>
            </a:r>
          </a:p>
          <a:p>
            <a:pPr marL="98425" indent="0">
              <a:lnSpc>
                <a:spcPct val="100000"/>
              </a:lnSpc>
              <a:spcBef>
                <a:spcPts val="2400"/>
              </a:spcBef>
              <a:spcAft>
                <a:spcPts val="0"/>
              </a:spcAft>
              <a:buNone/>
            </a:pPr>
            <a:r>
              <a:rPr lang="en-US" sz="2800" dirty="0">
                <a:solidFill>
                  <a:schemeClr val="bg1"/>
                </a:solidFill>
              </a:rPr>
              <a:t>Module 5: ASCO 2025</a:t>
            </a:r>
          </a:p>
          <a:p>
            <a:pPr marL="98425" indent="0">
              <a:lnSpc>
                <a:spcPct val="100000"/>
              </a:lnSpc>
              <a:spcBef>
                <a:spcPts val="2400"/>
              </a:spcBef>
              <a:spcAft>
                <a:spcPts val="0"/>
              </a:spcAft>
              <a:buNone/>
            </a:pPr>
            <a:endParaRPr lang="en-US" sz="2800" dirty="0"/>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59967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70E48-37AF-A2B7-5AAA-291054318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12450-DB38-3CEC-0BE3-202E836C303A}"/>
              </a:ext>
            </a:extLst>
          </p:cNvPr>
          <p:cNvSpPr>
            <a:spLocks noGrp="1"/>
          </p:cNvSpPr>
          <p:nvPr>
            <p:ph type="title"/>
          </p:nvPr>
        </p:nvSpPr>
        <p:spPr>
          <a:xfrm>
            <a:off x="571967" y="711077"/>
            <a:ext cx="10492585" cy="2829091"/>
          </a:xfrm>
        </p:spPr>
        <p:txBody>
          <a:bodyPr anchor="b"/>
          <a:lstStyle/>
          <a:p>
            <a:pPr algn="l"/>
            <a:r>
              <a:rPr lang="en-US" dirty="0"/>
              <a:t>Efficacy of second line (2L) treatment with tivozanib (</a:t>
            </a:r>
            <a:r>
              <a:rPr lang="en-US" dirty="0" err="1"/>
              <a:t>Tivo</a:t>
            </a:r>
            <a:r>
              <a:rPr lang="en-US" dirty="0"/>
              <a:t>) as monotherapy or with nivolumab (Nivo) in patients (pts) with metastatic renal cell carcinoma (</a:t>
            </a:r>
            <a:r>
              <a:rPr lang="en-US" dirty="0" err="1"/>
              <a:t>mRCC</a:t>
            </a:r>
            <a:r>
              <a:rPr lang="en-US" dirty="0"/>
              <a:t>) previously treated with an immune checkpoint inhibitor (ICI) combination of ipilimumab (Ipi)/Nivo or vascular endothelial growth factor receptor-tyrosine kinase inhibitor (VEGFR-TKI)/ICI in the phase 3 TiNivo-2 study. </a:t>
            </a:r>
            <a:endParaRPr lang="en-US" sz="3600" dirty="0"/>
          </a:p>
        </p:txBody>
      </p:sp>
      <p:sp>
        <p:nvSpPr>
          <p:cNvPr id="3" name="TextBox 2">
            <a:extLst>
              <a:ext uri="{FF2B5EF4-FFF2-40B4-BE49-F238E27FC236}">
                <a16:creationId xmlns:a16="http://schemas.microsoft.com/office/drawing/2014/main" id="{7FF7B47B-4136-5818-8307-DB6D85B10897}"/>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Chehrazi</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-Raffle 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4540.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64822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4EEF1"/>
        </a:solidFill>
        <a:effectLst/>
      </p:bgPr>
    </p:bg>
    <p:spTree>
      <p:nvGrpSpPr>
        <p:cNvPr id="1" name="">
          <a:extLst>
            <a:ext uri="{FF2B5EF4-FFF2-40B4-BE49-F238E27FC236}">
              <a16:creationId xmlns:a16="http://schemas.microsoft.com/office/drawing/2014/main" id="{C819DC42-3E37-D9C9-D048-E7116DE69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8CBC7-B695-1D86-07B4-557359588E0F}"/>
              </a:ext>
            </a:extLst>
          </p:cNvPr>
          <p:cNvSpPr>
            <a:spLocks noGrp="1"/>
          </p:cNvSpPr>
          <p:nvPr>
            <p:ph type="title"/>
          </p:nvPr>
        </p:nvSpPr>
        <p:spPr>
          <a:xfrm>
            <a:off x="160687" y="168984"/>
            <a:ext cx="12250635" cy="1325563"/>
          </a:xfrm>
        </p:spPr>
        <p:txBody>
          <a:bodyPr>
            <a:noAutofit/>
          </a:bodyPr>
          <a:lstStyle/>
          <a:p>
            <a:r>
              <a:rPr lang="en-US" sz="3000" b="1" dirty="0">
                <a:solidFill>
                  <a:srgbClr val="0432FF"/>
                </a:solidFill>
                <a:latin typeface="Arial" panose="020B0604020202020204" pitchFamily="34" charset="0"/>
                <a:cs typeface="Arial" panose="020B0604020202020204" pitchFamily="34" charset="0"/>
              </a:rPr>
              <a:t>Efficacy of second line treatment with tivozanib +/- nivolumab in patients with </a:t>
            </a:r>
            <a:r>
              <a:rPr lang="en-US" sz="3000" b="1" dirty="0" err="1">
                <a:solidFill>
                  <a:srgbClr val="0432FF"/>
                </a:solidFill>
                <a:latin typeface="Arial" panose="020B0604020202020204" pitchFamily="34" charset="0"/>
                <a:cs typeface="Arial" panose="020B0604020202020204" pitchFamily="34" charset="0"/>
              </a:rPr>
              <a:t>mRCC</a:t>
            </a:r>
            <a:r>
              <a:rPr lang="en-US" sz="3000" b="1" dirty="0">
                <a:solidFill>
                  <a:srgbClr val="0432FF"/>
                </a:solidFill>
                <a:latin typeface="Arial" panose="020B0604020202020204" pitchFamily="34" charset="0"/>
                <a:cs typeface="Arial" panose="020B0604020202020204" pitchFamily="34" charset="0"/>
              </a:rPr>
              <a:t> in the phase 3 TiNivo-2 study.</a:t>
            </a:r>
          </a:p>
        </p:txBody>
      </p:sp>
      <p:sp>
        <p:nvSpPr>
          <p:cNvPr id="8" name="TextBox 7">
            <a:extLst>
              <a:ext uri="{FF2B5EF4-FFF2-40B4-BE49-F238E27FC236}">
                <a16:creationId xmlns:a16="http://schemas.microsoft.com/office/drawing/2014/main" id="{CC13914B-1FD9-47EA-957B-355E6040D068}"/>
              </a:ext>
            </a:extLst>
          </p:cNvPr>
          <p:cNvSpPr txBox="1"/>
          <p:nvPr/>
        </p:nvSpPr>
        <p:spPr>
          <a:xfrm>
            <a:off x="9120250" y="6558211"/>
            <a:ext cx="34438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Chehrazi</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-Raffle A et al. ASCO 2025; Abstract 4540.</a:t>
            </a:r>
          </a:p>
        </p:txBody>
      </p:sp>
      <p:pic>
        <p:nvPicPr>
          <p:cNvPr id="10" name="Picture 9" descr="A screenshot of a graph&#10;&#10;AI-generated content may be incorrect.">
            <a:extLst>
              <a:ext uri="{FF2B5EF4-FFF2-40B4-BE49-F238E27FC236}">
                <a16:creationId xmlns:a16="http://schemas.microsoft.com/office/drawing/2014/main" id="{126EF48D-5EAB-C132-5AEC-C788E9371F84}"/>
              </a:ext>
            </a:extLst>
          </p:cNvPr>
          <p:cNvPicPr>
            <a:picLocks noChangeAspect="1"/>
          </p:cNvPicPr>
          <p:nvPr/>
        </p:nvPicPr>
        <p:blipFill>
          <a:blip r:embed="rId2"/>
          <a:stretch>
            <a:fillRect/>
          </a:stretch>
        </p:blipFill>
        <p:spPr>
          <a:xfrm>
            <a:off x="1568530" y="1797919"/>
            <a:ext cx="8818405" cy="4140096"/>
          </a:xfrm>
          <a:prstGeom prst="rect">
            <a:avLst/>
          </a:prstGeom>
        </p:spPr>
      </p:pic>
    </p:spTree>
    <p:extLst>
      <p:ext uri="{BB962C8B-B14F-4D97-AF65-F5344CB8AC3E}">
        <p14:creationId xmlns:p14="http://schemas.microsoft.com/office/powerpoint/2010/main" val="2199185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64721-3EF8-ABD5-1666-B3A59A9AE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0F434-E247-53E9-FADB-9F51822C0F5D}"/>
              </a:ext>
            </a:extLst>
          </p:cNvPr>
          <p:cNvSpPr>
            <a:spLocks noGrp="1"/>
          </p:cNvSpPr>
          <p:nvPr>
            <p:ph type="title"/>
          </p:nvPr>
        </p:nvSpPr>
        <p:spPr>
          <a:xfrm>
            <a:off x="571967" y="711077"/>
            <a:ext cx="10301681" cy="2829091"/>
          </a:xfrm>
        </p:spPr>
        <p:txBody>
          <a:bodyPr anchor="b"/>
          <a:lstStyle/>
          <a:p>
            <a:pPr algn="l"/>
            <a:r>
              <a:rPr lang="en-US" dirty="0"/>
              <a:t>Zanzalintinib (</a:t>
            </a:r>
            <a:r>
              <a:rPr lang="en-US" dirty="0" err="1"/>
              <a:t>zanza</a:t>
            </a:r>
            <a:r>
              <a:rPr lang="en-US" dirty="0"/>
              <a:t>) + nivolumab (</a:t>
            </a:r>
            <a:r>
              <a:rPr lang="en-US" dirty="0" err="1"/>
              <a:t>nivo</a:t>
            </a:r>
            <a:r>
              <a:rPr lang="en-US" dirty="0"/>
              <a:t>) ± relatlimab (</a:t>
            </a:r>
            <a:r>
              <a:rPr lang="en-US" dirty="0" err="1"/>
              <a:t>rela</a:t>
            </a:r>
            <a:r>
              <a:rPr lang="en-US" dirty="0"/>
              <a:t>) in patients (pts) with previously untreated clear cell renal cell carcinoma (</a:t>
            </a:r>
            <a:r>
              <a:rPr lang="en-US" dirty="0" err="1"/>
              <a:t>ccRCC</a:t>
            </a:r>
            <a:r>
              <a:rPr lang="en-US" dirty="0"/>
              <a:t>): Results from an expansion cohort of the phase 1b STELLAR-002 study. </a:t>
            </a:r>
            <a:endParaRPr lang="en-US" sz="3600" dirty="0"/>
          </a:p>
        </p:txBody>
      </p:sp>
      <p:sp>
        <p:nvSpPr>
          <p:cNvPr id="3" name="TextBox 2">
            <a:extLst>
              <a:ext uri="{FF2B5EF4-FFF2-40B4-BE49-F238E27FC236}">
                <a16:creationId xmlns:a16="http://schemas.microsoft.com/office/drawing/2014/main" id="{B2282745-9770-5875-028E-B3DAD8F58A4C}"/>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Chadoud</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4515</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549268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9B6E-331B-BED6-07EC-7410B99C50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C4A59D-A85A-F829-BC93-D1764B800E53}"/>
              </a:ext>
            </a:extLst>
          </p:cNvPr>
          <p:cNvPicPr>
            <a:picLocks noChangeAspect="1"/>
          </p:cNvPicPr>
          <p:nvPr/>
        </p:nvPicPr>
        <p:blipFill>
          <a:blip r:embed="rId2"/>
          <a:stretch>
            <a:fillRect/>
          </a:stretch>
        </p:blipFill>
        <p:spPr>
          <a:xfrm>
            <a:off x="0" y="30476"/>
            <a:ext cx="12192000" cy="6844458"/>
          </a:xfrm>
          <a:prstGeom prst="rect">
            <a:avLst/>
          </a:prstGeom>
        </p:spPr>
      </p:pic>
    </p:spTree>
    <p:extLst>
      <p:ext uri="{BB962C8B-B14F-4D97-AF65-F5344CB8AC3E}">
        <p14:creationId xmlns:p14="http://schemas.microsoft.com/office/powerpoint/2010/main" val="102899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0ACC-88E5-9809-C1CF-68388B7F53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FE1136D-5F90-7BEE-68C7-082DE7893D1D}"/>
              </a:ext>
            </a:extLst>
          </p:cNvPr>
          <p:cNvPicPr>
            <a:picLocks noChangeAspect="1"/>
          </p:cNvPicPr>
          <p:nvPr/>
        </p:nvPicPr>
        <p:blipFill>
          <a:blip r:embed="rId2"/>
          <a:stretch>
            <a:fillRect/>
          </a:stretch>
        </p:blipFill>
        <p:spPr>
          <a:xfrm>
            <a:off x="0" y="-1"/>
            <a:ext cx="12192000" cy="6875777"/>
          </a:xfrm>
          <a:prstGeom prst="rect">
            <a:avLst/>
          </a:prstGeom>
        </p:spPr>
      </p:pic>
    </p:spTree>
    <p:extLst>
      <p:ext uri="{BB962C8B-B14F-4D97-AF65-F5344CB8AC3E}">
        <p14:creationId xmlns:p14="http://schemas.microsoft.com/office/powerpoint/2010/main" val="2130486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49DE-9E0E-6DB3-43C2-3E6F0EBDD5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B9D76D-096A-16A4-7B79-E448AEFB44D9}"/>
              </a:ext>
            </a:extLst>
          </p:cNvPr>
          <p:cNvPicPr>
            <a:picLocks noChangeAspect="1"/>
          </p:cNvPicPr>
          <p:nvPr/>
        </p:nvPicPr>
        <p:blipFill>
          <a:blip r:embed="rId2"/>
          <a:stretch>
            <a:fillRect/>
          </a:stretch>
        </p:blipFill>
        <p:spPr>
          <a:xfrm>
            <a:off x="0" y="18906"/>
            <a:ext cx="12192000" cy="6847561"/>
          </a:xfrm>
          <a:prstGeom prst="rect">
            <a:avLst/>
          </a:prstGeom>
        </p:spPr>
      </p:pic>
    </p:spTree>
    <p:extLst>
      <p:ext uri="{BB962C8B-B14F-4D97-AF65-F5344CB8AC3E}">
        <p14:creationId xmlns:p14="http://schemas.microsoft.com/office/powerpoint/2010/main" val="4212506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F3E5D-0F79-6285-7B20-3FC0AAA0A0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A63DD4-8D40-2CB4-6C14-C441594B86A4}"/>
              </a:ext>
            </a:extLst>
          </p:cNvPr>
          <p:cNvPicPr>
            <a:picLocks noChangeAspect="1"/>
          </p:cNvPicPr>
          <p:nvPr/>
        </p:nvPicPr>
        <p:blipFill>
          <a:blip r:embed="rId2"/>
          <a:stretch>
            <a:fillRect/>
          </a:stretch>
        </p:blipFill>
        <p:spPr>
          <a:xfrm>
            <a:off x="0" y="17151"/>
            <a:ext cx="12192000" cy="6840849"/>
          </a:xfrm>
          <a:prstGeom prst="rect">
            <a:avLst/>
          </a:prstGeom>
        </p:spPr>
      </p:pic>
    </p:spTree>
    <p:extLst>
      <p:ext uri="{BB962C8B-B14F-4D97-AF65-F5344CB8AC3E}">
        <p14:creationId xmlns:p14="http://schemas.microsoft.com/office/powerpoint/2010/main" val="589801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0C704-A949-A57F-FCD1-8C2F5324F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1ECFB-041F-0A26-1BE4-1AB5C19AA0DC}"/>
              </a:ext>
            </a:extLst>
          </p:cNvPr>
          <p:cNvSpPr>
            <a:spLocks noGrp="1"/>
          </p:cNvSpPr>
          <p:nvPr>
            <p:ph type="title"/>
          </p:nvPr>
        </p:nvSpPr>
        <p:spPr>
          <a:xfrm>
            <a:off x="571967" y="711077"/>
            <a:ext cx="10301681" cy="2829091"/>
          </a:xfrm>
        </p:spPr>
        <p:txBody>
          <a:bodyPr anchor="b"/>
          <a:lstStyle/>
          <a:p>
            <a:pPr algn="l"/>
            <a:r>
              <a:rPr lang="en-US" sz="3600" dirty="0"/>
              <a:t>Five-year follow-up results from the phase 3 KEYNOTE-564 study of adjuvant pembrolizumab (</a:t>
            </a:r>
            <a:r>
              <a:rPr lang="en-US" sz="3600" dirty="0" err="1"/>
              <a:t>pembro</a:t>
            </a:r>
            <a:r>
              <a:rPr lang="en-US" sz="3600" dirty="0"/>
              <a:t>) for the treatment of clear cell renal cell carcinoma (</a:t>
            </a:r>
            <a:r>
              <a:rPr lang="en-US" sz="3600" dirty="0" err="1"/>
              <a:t>ccRCC</a:t>
            </a:r>
            <a:r>
              <a:rPr lang="en-US" sz="3600" dirty="0"/>
              <a:t>). </a:t>
            </a:r>
          </a:p>
        </p:txBody>
      </p:sp>
      <p:sp>
        <p:nvSpPr>
          <p:cNvPr id="3" name="TextBox 2">
            <a:extLst>
              <a:ext uri="{FF2B5EF4-FFF2-40B4-BE49-F238E27FC236}">
                <a16:creationId xmlns:a16="http://schemas.microsoft.com/office/drawing/2014/main" id="{A5CE65EE-1A01-42A6-757F-2C8BBBD76B53}"/>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Haas </a:t>
            </a:r>
            <a:r>
              <a:rPr lang="en-US" sz="2800" b="0" dirty="0">
                <a:solidFill>
                  <a:srgbClr val="000000"/>
                </a:solidFill>
                <a:latin typeface="Calibri"/>
                <a:cs typeface="+mn-cs"/>
              </a:rPr>
              <a:t>NB</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4514</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475197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t>
            </a:r>
            <a:br>
              <a:rPr lang="en-US" sz="1850" b="0" dirty="0"/>
            </a:br>
            <a:r>
              <a:rPr lang="en-US" sz="1850" b="0" dirty="0"/>
              <a:t>A GSK Company.</a:t>
            </a:r>
            <a:endParaRPr lang="en-US" sz="1850" b="0" dirty="0">
              <a:solidFill>
                <a:schemeClr val="tx1"/>
              </a:solidFill>
            </a:endParaRPr>
          </a:p>
        </p:txBody>
      </p:sp>
    </p:spTree>
    <p:extLst>
      <p:ext uri="{BB962C8B-B14F-4D97-AF65-F5344CB8AC3E}">
        <p14:creationId xmlns:p14="http://schemas.microsoft.com/office/powerpoint/2010/main" val="629255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91F8-004C-F4AC-5C4B-4BFF75331183}"/>
              </a:ext>
            </a:extLst>
          </p:cNvPr>
          <p:cNvSpPr>
            <a:spLocks noGrp="1"/>
          </p:cNvSpPr>
          <p:nvPr>
            <p:ph type="title"/>
          </p:nvPr>
        </p:nvSpPr>
        <p:spPr>
          <a:xfrm>
            <a:off x="571967" y="711077"/>
            <a:ext cx="10301681" cy="2829091"/>
          </a:xfrm>
        </p:spPr>
        <p:txBody>
          <a:bodyPr anchor="b"/>
          <a:lstStyle/>
          <a:p>
            <a:pPr algn="l"/>
            <a:r>
              <a:rPr lang="en-US" sz="3600" dirty="0"/>
              <a:t>Ipilimumab and nivolumab in patients with metastatic clear cell renal cell carcinoma (</a:t>
            </a:r>
            <a:r>
              <a:rPr lang="en-US" sz="3600" dirty="0" err="1"/>
              <a:t>mccRCC</a:t>
            </a:r>
            <a:r>
              <a:rPr lang="en-US" sz="3600" dirty="0"/>
              <a:t>) treated on the phase 3 PDIGREE (Alliance A031704) trial: Results from Step 1 analysis.</a:t>
            </a:r>
          </a:p>
        </p:txBody>
      </p:sp>
      <p:sp>
        <p:nvSpPr>
          <p:cNvPr id="3" name="TextBox 2">
            <a:extLst>
              <a:ext uri="{FF2B5EF4-FFF2-40B4-BE49-F238E27FC236}">
                <a16:creationId xmlns:a16="http://schemas.microsoft.com/office/drawing/2014/main" id="{F5D8761E-AE7C-F9B3-369B-6DA7A37543E3}"/>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Zhang T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4516</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43976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4DB37-31DE-5220-4DA6-63C3D01C9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A2920-6C42-CFB4-38F5-92D7DD6731BF}"/>
              </a:ext>
            </a:extLst>
          </p:cNvPr>
          <p:cNvSpPr>
            <a:spLocks noGrp="1"/>
          </p:cNvSpPr>
          <p:nvPr>
            <p:ph type="title"/>
          </p:nvPr>
        </p:nvSpPr>
        <p:spPr>
          <a:xfrm>
            <a:off x="571967" y="711077"/>
            <a:ext cx="10301681" cy="2829091"/>
          </a:xfrm>
        </p:spPr>
        <p:txBody>
          <a:bodyPr anchor="b"/>
          <a:lstStyle/>
          <a:p>
            <a:pPr algn="l"/>
            <a:r>
              <a:rPr lang="en-US" sz="3600" dirty="0"/>
              <a:t>Combination </a:t>
            </a:r>
            <a:r>
              <a:rPr lang="en-US" sz="3600" dirty="0" err="1"/>
              <a:t>casdatifan</a:t>
            </a:r>
            <a:r>
              <a:rPr lang="en-US" sz="3600" dirty="0"/>
              <a:t> plus cabozantinib expansion cohort of phase 1 ARC-20 study in previously treated patients with clear cell renal cell carcinoma. </a:t>
            </a:r>
          </a:p>
        </p:txBody>
      </p:sp>
      <p:sp>
        <p:nvSpPr>
          <p:cNvPr id="3" name="TextBox 2">
            <a:extLst>
              <a:ext uri="{FF2B5EF4-FFF2-40B4-BE49-F238E27FC236}">
                <a16:creationId xmlns:a16="http://schemas.microsoft.com/office/drawing/2014/main" id="{F428E559-45E1-DB02-E8B2-BC707901A628}"/>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Choueiri TK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4506</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545336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B461-14C9-083B-3B99-41107FCED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1CCEC-4ADE-448B-6DC4-DD05E84388B3}"/>
              </a:ext>
            </a:extLst>
          </p:cNvPr>
          <p:cNvSpPr>
            <a:spLocks noGrp="1"/>
          </p:cNvSpPr>
          <p:nvPr>
            <p:ph type="title"/>
          </p:nvPr>
        </p:nvSpPr>
        <p:spPr>
          <a:xfrm>
            <a:off x="571967" y="711077"/>
            <a:ext cx="10301681" cy="2829091"/>
          </a:xfrm>
        </p:spPr>
        <p:txBody>
          <a:bodyPr anchor="b"/>
          <a:lstStyle/>
          <a:p>
            <a:pPr algn="l"/>
            <a:r>
              <a:rPr lang="en-US" sz="3600" dirty="0"/>
              <a:t>ALLO-316 in advanced clear cell renal cell carcinoma (</a:t>
            </a:r>
            <a:r>
              <a:rPr lang="en-US" sz="3600" dirty="0" err="1"/>
              <a:t>ccRCC</a:t>
            </a:r>
            <a:r>
              <a:rPr lang="en-US" sz="3600" dirty="0"/>
              <a:t>): Updated results from the phase 1 TRAVERSE study. </a:t>
            </a:r>
          </a:p>
        </p:txBody>
      </p:sp>
      <p:sp>
        <p:nvSpPr>
          <p:cNvPr id="3" name="TextBox 2">
            <a:extLst>
              <a:ext uri="{FF2B5EF4-FFF2-40B4-BE49-F238E27FC236}">
                <a16:creationId xmlns:a16="http://schemas.microsoft.com/office/drawing/2014/main" id="{7B21E918-3E48-52F5-3288-3BA0F74E30FD}"/>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Srour SA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4508</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179372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E94A-0C21-F0C9-9AE5-A873774AB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3718E-763E-6FBE-4487-6793DE5B1CE3}"/>
              </a:ext>
            </a:extLst>
          </p:cNvPr>
          <p:cNvSpPr>
            <a:spLocks noGrp="1"/>
          </p:cNvSpPr>
          <p:nvPr>
            <p:ph type="title"/>
          </p:nvPr>
        </p:nvSpPr>
        <p:spPr>
          <a:xfrm>
            <a:off x="571967" y="711077"/>
            <a:ext cx="10301681" cy="2829091"/>
          </a:xfrm>
        </p:spPr>
        <p:txBody>
          <a:bodyPr anchor="b"/>
          <a:lstStyle/>
          <a:p>
            <a:pPr algn="l"/>
            <a:r>
              <a:rPr lang="en-US" sz="3600" dirty="0"/>
              <a:t>Exploratory analysis from NEOAVAX, a neoadjuvant trial of avelumab/</a:t>
            </a:r>
            <a:r>
              <a:rPr lang="en-US" sz="3600" dirty="0" err="1"/>
              <a:t>axitinib</a:t>
            </a:r>
            <a:r>
              <a:rPr lang="en-US" sz="3600" dirty="0"/>
              <a:t> in patients (pts) with localized renal cell carcinoma (RCC) who are at </a:t>
            </a:r>
            <a:br>
              <a:rPr lang="en-US" sz="3600" dirty="0"/>
            </a:br>
            <a:r>
              <a:rPr lang="en-US" sz="3600" dirty="0"/>
              <a:t>high risk of relapse after nephrectomy. Abstract </a:t>
            </a:r>
          </a:p>
        </p:txBody>
      </p:sp>
      <p:sp>
        <p:nvSpPr>
          <p:cNvPr id="3" name="TextBox 2">
            <a:extLst>
              <a:ext uri="{FF2B5EF4-FFF2-40B4-BE49-F238E27FC236}">
                <a16:creationId xmlns:a16="http://schemas.microsoft.com/office/drawing/2014/main" id="{150D5A70-ED09-1B54-48EC-4B7689DA570B}"/>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Bex 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4509.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61460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E935-AE0D-43F0-1D21-DD95474AF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3C28A-3DC6-C4E0-2C9C-026A634946A9}"/>
              </a:ext>
            </a:extLst>
          </p:cNvPr>
          <p:cNvSpPr>
            <a:spLocks noGrp="1"/>
          </p:cNvSpPr>
          <p:nvPr>
            <p:ph type="title"/>
          </p:nvPr>
        </p:nvSpPr>
        <p:spPr>
          <a:xfrm>
            <a:off x="571967" y="711077"/>
            <a:ext cx="10301681" cy="2829091"/>
          </a:xfrm>
        </p:spPr>
        <p:txBody>
          <a:bodyPr anchor="b"/>
          <a:lstStyle/>
          <a:p>
            <a:pPr algn="l"/>
            <a:r>
              <a:rPr lang="en-US" sz="3600" dirty="0"/>
              <a:t>Genomic characterization of baseline and post-progression tumors in IMmotion010, a randomized, phase 3 study of adjuvant (adj) atezolizumab (</a:t>
            </a:r>
            <a:r>
              <a:rPr lang="en-US" sz="3600" dirty="0" err="1"/>
              <a:t>atezo</a:t>
            </a:r>
            <a:r>
              <a:rPr lang="en-US" sz="3600" dirty="0"/>
              <a:t>) vs placebo (</a:t>
            </a:r>
            <a:r>
              <a:rPr lang="en-US" sz="3600" dirty="0" err="1"/>
              <a:t>pbo</a:t>
            </a:r>
            <a:r>
              <a:rPr lang="en-US" sz="3600" dirty="0"/>
              <a:t>) in patients (pts) with high-risk localized renal cell carcinoma (RCC). </a:t>
            </a:r>
          </a:p>
        </p:txBody>
      </p:sp>
      <p:sp>
        <p:nvSpPr>
          <p:cNvPr id="3" name="TextBox 2">
            <a:extLst>
              <a:ext uri="{FF2B5EF4-FFF2-40B4-BE49-F238E27FC236}">
                <a16:creationId xmlns:a16="http://schemas.microsoft.com/office/drawing/2014/main" id="{13B5EDAF-B243-BB33-C2D5-4B4B65FB63B3}"/>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Pal SK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4510.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4221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F4E48-E1D4-E8E2-EC0E-84E950BA7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40D9C-4D7A-55E6-A8D5-63D6D4B01310}"/>
              </a:ext>
            </a:extLst>
          </p:cNvPr>
          <p:cNvSpPr>
            <a:spLocks noGrp="1"/>
          </p:cNvSpPr>
          <p:nvPr>
            <p:ph type="title"/>
          </p:nvPr>
        </p:nvSpPr>
        <p:spPr>
          <a:xfrm>
            <a:off x="571967" y="711077"/>
            <a:ext cx="10301681" cy="2829091"/>
          </a:xfrm>
        </p:spPr>
        <p:txBody>
          <a:bodyPr anchor="b"/>
          <a:lstStyle/>
          <a:p>
            <a:pPr algn="l"/>
            <a:r>
              <a:rPr lang="en-US" sz="3600" dirty="0"/>
              <a:t>Nivolumab plus ipilimumab vs sunitinib for first-line treatment of advanced renal cell carcinoma: Final analysis from the phase 3 </a:t>
            </a:r>
            <a:r>
              <a:rPr lang="en-US" sz="3600" dirty="0" err="1"/>
              <a:t>CheckMate</a:t>
            </a:r>
            <a:r>
              <a:rPr lang="en-US" sz="3600" dirty="0"/>
              <a:t> 214 trial. </a:t>
            </a:r>
          </a:p>
        </p:txBody>
      </p:sp>
      <p:sp>
        <p:nvSpPr>
          <p:cNvPr id="3" name="TextBox 2">
            <a:extLst>
              <a:ext uri="{FF2B5EF4-FFF2-40B4-BE49-F238E27FC236}">
                <a16:creationId xmlns:a16="http://schemas.microsoft.com/office/drawing/2014/main" id="{B5696299-F426-381A-4F55-900D79EA299C}"/>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Motzer RJ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4505.</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741853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698E9-623E-F511-36AD-6C7005AB1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8E3BC-8B27-E0D8-5461-B4732300A9DA}"/>
              </a:ext>
            </a:extLst>
          </p:cNvPr>
          <p:cNvSpPr>
            <a:spLocks noGrp="1"/>
          </p:cNvSpPr>
          <p:nvPr>
            <p:ph type="title"/>
          </p:nvPr>
        </p:nvSpPr>
        <p:spPr>
          <a:xfrm>
            <a:off x="571967" y="711077"/>
            <a:ext cx="10301681" cy="2829091"/>
          </a:xfrm>
        </p:spPr>
        <p:txBody>
          <a:bodyPr anchor="b"/>
          <a:lstStyle/>
          <a:p>
            <a:pPr algn="l"/>
            <a:r>
              <a:rPr lang="en-US" sz="3600" dirty="0"/>
              <a:t>An integrative analysis of circulating and tumor microenvironment (TME) determinants of patient response in the Checkmate 9ER (CM 9ER) trial of nivolumab and cabozantinib (NIVO+CABO) in advanced renal cell carcinoma (</a:t>
            </a:r>
            <a:r>
              <a:rPr lang="en-US" sz="3600" dirty="0" err="1"/>
              <a:t>aRCC</a:t>
            </a:r>
            <a:r>
              <a:rPr lang="en-US" sz="3600" dirty="0"/>
              <a:t>). </a:t>
            </a:r>
          </a:p>
        </p:txBody>
      </p:sp>
      <p:sp>
        <p:nvSpPr>
          <p:cNvPr id="3" name="TextBox 2">
            <a:extLst>
              <a:ext uri="{FF2B5EF4-FFF2-40B4-BE49-F238E27FC236}">
                <a16:creationId xmlns:a16="http://schemas.microsoft.com/office/drawing/2014/main" id="{50D78F56-D218-814C-FB38-5E844E94A55B}"/>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Braun DA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4511.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39832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11FC-0CE4-D4CA-26D4-D62E986F0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23F1E-30C3-C15D-F07B-1D313EA18936}"/>
              </a:ext>
            </a:extLst>
          </p:cNvPr>
          <p:cNvSpPr>
            <a:spLocks noGrp="1"/>
          </p:cNvSpPr>
          <p:nvPr>
            <p:ph type="title"/>
          </p:nvPr>
        </p:nvSpPr>
        <p:spPr>
          <a:xfrm>
            <a:off x="571967" y="711077"/>
            <a:ext cx="10301681" cy="2829091"/>
          </a:xfrm>
        </p:spPr>
        <p:txBody>
          <a:bodyPr anchor="b"/>
          <a:lstStyle/>
          <a:p>
            <a:pPr algn="l"/>
            <a:r>
              <a:rPr lang="en-US" sz="3600" dirty="0"/>
              <a:t>Gut-associated checkpoint as a prognostic biomarker in metastatic renal cell carcinoma (</a:t>
            </a:r>
            <a:r>
              <a:rPr lang="en-US" sz="3600" dirty="0" err="1"/>
              <a:t>mRCC</a:t>
            </a:r>
            <a:r>
              <a:rPr lang="en-US" sz="3600" dirty="0"/>
              <a:t>): Results from a randomized first-line clinical trial. </a:t>
            </a:r>
          </a:p>
        </p:txBody>
      </p:sp>
      <p:sp>
        <p:nvSpPr>
          <p:cNvPr id="3" name="TextBox 2">
            <a:extLst>
              <a:ext uri="{FF2B5EF4-FFF2-40B4-BE49-F238E27FC236}">
                <a16:creationId xmlns:a16="http://schemas.microsoft.com/office/drawing/2014/main" id="{1AF06BBB-B226-FC2B-5ECB-E28F0A0D864E}"/>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Saliby RM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4512.</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052000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AC6F-21C4-182A-20F9-235413395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C923D-A94C-EB9B-4F49-6498838C8ECF}"/>
              </a:ext>
            </a:extLst>
          </p:cNvPr>
          <p:cNvSpPr>
            <a:spLocks noGrp="1"/>
          </p:cNvSpPr>
          <p:nvPr>
            <p:ph type="title"/>
          </p:nvPr>
        </p:nvSpPr>
        <p:spPr>
          <a:xfrm>
            <a:off x="571967" y="711077"/>
            <a:ext cx="10636601" cy="2829091"/>
          </a:xfrm>
        </p:spPr>
        <p:txBody>
          <a:bodyPr anchor="b"/>
          <a:lstStyle/>
          <a:p>
            <a:pPr algn="l"/>
            <a:r>
              <a:rPr lang="en-US" sz="3600" dirty="0"/>
              <a:t>AREN1721, a randomized phase 2 trial of </a:t>
            </a:r>
            <a:r>
              <a:rPr lang="en-US" sz="3600" dirty="0" err="1"/>
              <a:t>axitinib+nivolumab</a:t>
            </a:r>
            <a:r>
              <a:rPr lang="en-US" sz="3600" dirty="0"/>
              <a:t> combination therapy vs single agent nivolumab for the treatment of TFE/translocation renal cell carcinoma (</a:t>
            </a:r>
            <a:r>
              <a:rPr lang="en-US" sz="3600" dirty="0" err="1"/>
              <a:t>tRCC</a:t>
            </a:r>
            <a:r>
              <a:rPr lang="en-US" sz="3600" dirty="0"/>
              <a:t>) across all age groups, an NCI National Clinical Trials Network (NCTN) phase 2 study. </a:t>
            </a:r>
          </a:p>
        </p:txBody>
      </p:sp>
      <p:sp>
        <p:nvSpPr>
          <p:cNvPr id="3" name="TextBox 2">
            <a:extLst>
              <a:ext uri="{FF2B5EF4-FFF2-40B4-BE49-F238E27FC236}">
                <a16:creationId xmlns:a16="http://schemas.microsoft.com/office/drawing/2014/main" id="{F0ED0026-5F99-E80A-0557-83506D793C50}"/>
              </a:ext>
            </a:extLst>
          </p:cNvPr>
          <p:cNvSpPr txBox="1"/>
          <p:nvPr/>
        </p:nvSpPr>
        <p:spPr>
          <a:xfrm>
            <a:off x="571966" y="3825064"/>
            <a:ext cx="11573410" cy="1528624"/>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Geller JI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a:t>
            </a:r>
            <a:r>
              <a:rPr lang="en-US" sz="2800" b="0" dirty="0">
                <a:solidFill>
                  <a:srgbClr val="000000"/>
                </a:solidFill>
                <a:latin typeface="Calibri"/>
                <a:cs typeface="+mn-cs"/>
              </a:rPr>
              <a:t>4521</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43314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Cases from the Community: Investigators Discuss </a:t>
            </a:r>
            <a:br>
              <a:rPr lang="en-US" sz="3600" dirty="0"/>
            </a:br>
            <a:r>
              <a:rPr lang="en-US" sz="3600" dirty="0"/>
              <a:t>Available Research Guiding the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66841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40471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89610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CT (7:00 PM – 8:00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97311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Virtual Event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2025 ASCO® Annual Meeting</a:t>
            </a: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6016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Ajay K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Nooka</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p>
        </p:txBody>
      </p:sp>
    </p:spTree>
    <p:custDataLst>
      <p:tags r:id="rId1"/>
    </p:custDataLst>
    <p:extLst>
      <p:ext uri="{BB962C8B-B14F-4D97-AF65-F5344CB8AC3E}">
        <p14:creationId xmlns:p14="http://schemas.microsoft.com/office/powerpoint/2010/main" val="994017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O_TITLE">
  <a:themeElements>
    <a:clrScheme name="OneOncology_Colors">
      <a:dk1>
        <a:srgbClr val="373838"/>
      </a:dk1>
      <a:lt1>
        <a:srgbClr val="FFFFFF"/>
      </a:lt1>
      <a:dk2>
        <a:srgbClr val="013432"/>
      </a:dk2>
      <a:lt2>
        <a:srgbClr val="DDE5ED"/>
      </a:lt2>
      <a:accent1>
        <a:srgbClr val="34B78F"/>
      </a:accent1>
      <a:accent2>
        <a:srgbClr val="1B806D"/>
      </a:accent2>
      <a:accent3>
        <a:srgbClr val="00573F"/>
      </a:accent3>
      <a:accent4>
        <a:srgbClr val="00A3EB"/>
      </a:accent4>
      <a:accent5>
        <a:srgbClr val="006CA9"/>
      </a:accent5>
      <a:accent6>
        <a:srgbClr val="004679"/>
      </a:accent6>
      <a:hlink>
        <a:srgbClr val="34B78F"/>
      </a:hlink>
      <a:folHlink>
        <a:srgbClr val="0057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O_PPT_TEMPLATE_FINAL_2023_Q3" id="{05C8B19C-71A9-F345-8F21-648E79E64CDF}" vid="{5BD77A82-99EF-CA46-966E-D5E76D8C7256}"/>
    </a:ext>
  </a:extLst>
</a:theme>
</file>

<file path=ppt/theme/theme5.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33072</TotalTime>
  <Words>6920</Words>
  <Application>Microsoft Macintosh PowerPoint</Application>
  <PresentationFormat>Widescreen</PresentationFormat>
  <Paragraphs>1145</Paragraphs>
  <Slides>100</Slides>
  <Notes>33</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100</vt:i4>
      </vt:variant>
    </vt:vector>
  </HeadingPairs>
  <TitlesOfParts>
    <vt:vector size="129" baseType="lpstr">
      <vt:lpstr>ＭＳ Ｐゴシック</vt:lpstr>
      <vt:lpstr>Aptos</vt:lpstr>
      <vt:lpstr>Aptos Display</vt:lpstr>
      <vt:lpstr>Arial</vt:lpstr>
      <vt:lpstr>Arial Narrow</vt:lpstr>
      <vt:lpstr>Basis Grotesque</vt:lpstr>
      <vt:lpstr>Calibri</vt:lpstr>
      <vt:lpstr>Calibri Light</vt:lpstr>
      <vt:lpstr>Canela Light</vt:lpstr>
      <vt:lpstr>Courier New</vt:lpstr>
      <vt:lpstr>Georgia</vt:lpstr>
      <vt:lpstr>Noto Sans Symbols</vt:lpstr>
      <vt:lpstr>StarSymbol</vt:lpstr>
      <vt:lpstr>Symbol</vt:lpstr>
      <vt:lpstr>Times New Roman</vt:lpstr>
      <vt:lpstr>Wingdings</vt:lpstr>
      <vt:lpstr>3_Default Design</vt:lpstr>
      <vt:lpstr>8_Default Design</vt:lpstr>
      <vt:lpstr>7_Default Design</vt:lpstr>
      <vt:lpstr>OO_TITLE</vt:lpstr>
      <vt:lpstr>2022_CCO_Template</vt:lpstr>
      <vt:lpstr>2_2022_CCO_Template</vt:lpstr>
      <vt:lpstr>3_2022_CCO_Template</vt:lpstr>
      <vt:lpstr>1_Office Theme</vt:lpstr>
      <vt:lpstr>1_Default Design</vt:lpstr>
      <vt:lpstr>Office Theme</vt:lpstr>
      <vt:lpstr>Thème Office</vt:lpstr>
      <vt:lpstr>4_Default Design</vt:lpstr>
      <vt:lpstr>5_Default Design</vt:lpstr>
      <vt:lpstr>RTP Live from Chicago: Investigator Perspectives on  Available Research Findings and Challenging Questions  in the Management of Renal Cell Carcinoma</vt:lpstr>
      <vt:lpstr>Faculty</vt:lpstr>
      <vt:lpstr>PowerPoint Presentation</vt:lpstr>
      <vt:lpstr>Clinicians in the Audience, Please Complete  the Pre- and Postmeeting Surveys</vt:lpstr>
      <vt:lpstr>PowerPoint Presentation</vt:lpstr>
      <vt:lpstr>RTP Live from Chicago: Investigator Perspectives on  Available Research Findings and Challenging Questions  in the Management of Renal Cell Carcinoma</vt:lpstr>
      <vt:lpstr>Prof Albiges — Disclosures Faculty</vt:lpstr>
      <vt:lpstr>Dr Zhang — Disclosures Faculty</vt:lpstr>
      <vt:lpstr>Dr Love — Disclosures</vt:lpstr>
      <vt:lpstr>Commercial Support</vt:lpstr>
      <vt:lpstr>PowerPoint Presentation</vt:lpstr>
      <vt:lpstr>Agenda</vt:lpstr>
      <vt:lpstr>Agenda</vt:lpstr>
      <vt:lpstr>Survey of 50 Community-Based  General Medical Oncologists  </vt:lpstr>
      <vt:lpstr>PowerPoint Presentation</vt:lpstr>
      <vt:lpstr>PowerPoint Presentation</vt:lpstr>
      <vt:lpstr>PowerPoint Presentation</vt:lpstr>
      <vt:lpstr>PowerPoint Presentation</vt:lpstr>
      <vt:lpstr>Adjuvant Pembrolizumab ± Tivozanib: Phase III STRIKE Study</vt:lpstr>
      <vt:lpstr>Adjuvant Pembrolizumab ± Belzutifan: Phase III LITESPARK-022 Study </vt:lpstr>
      <vt:lpstr>Adjuvant Durvalumab ± Tremelimumab: Phase III RAMPART Study</vt:lpstr>
      <vt:lpstr>Agenda</vt:lpstr>
      <vt:lpstr>Management of metastatic renal cell carcinoma:  from front line to refractory treatments</vt:lpstr>
      <vt:lpstr>Modifying disease biology after treatment</vt:lpstr>
      <vt:lpstr>Immune checkpoint inhibitor combinations have made a remarkable difference in ccRCC outcomes</vt:lpstr>
      <vt:lpstr>Durability of responses across immunotherapy doublets </vt:lpstr>
      <vt:lpstr>PDIGREE Design: Phase 3 Adaptive Trial</vt:lpstr>
      <vt:lpstr>Step 1 Discontinuation Analysis</vt:lpstr>
      <vt:lpstr>Step 1 &amp; 2 Patient Characteristics</vt:lpstr>
      <vt:lpstr>Step 1 &amp; 2 Disease Characteristics</vt:lpstr>
      <vt:lpstr>Step 1 Grade 3 or 4 Treatment-related toxicities</vt:lpstr>
      <vt:lpstr>PowerPoint Presentation</vt:lpstr>
      <vt:lpstr>Triplet therapy had less dose exposure –  Treatment exposure matters!</vt:lpstr>
      <vt:lpstr>M2-high tumors associated with poor prognosis: Improved outcomes with cabozantinib</vt:lpstr>
      <vt:lpstr>Successful registrational trials in refractory setting</vt:lpstr>
      <vt:lpstr>Progression free survival across trials</vt:lpstr>
      <vt:lpstr>Less successful trials in refractory disease</vt:lpstr>
      <vt:lpstr>Lessons learned from CONTACT-03 and TiNIVO2</vt:lpstr>
      <vt:lpstr>HIF2a inhibitor trials in refractory RCC</vt:lpstr>
      <vt:lpstr>Challenge for future of refractory RCC:  Tackle mechanisms of immune checkpoint resistance</vt:lpstr>
      <vt:lpstr>Ultimately our patients win</vt:lpstr>
      <vt:lpstr>Outline/Takeaways</vt:lpstr>
      <vt:lpstr>Agenda</vt:lpstr>
      <vt:lpstr>Approximately how many patients with metastatic clear cell renal cell carcinoma (ccRCC) are currently in your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Non-Clear Cell RCC </vt:lpstr>
      <vt:lpstr>PowerPoint Presentation</vt:lpstr>
      <vt:lpstr>SINGLE AGENT TKI</vt:lpstr>
      <vt:lpstr>HISTORICAL STUDIES – sunitinib and everolimus</vt:lpstr>
      <vt:lpstr>Axitinib Papillary RCC – AXIPAP trial</vt:lpstr>
      <vt:lpstr>PowerPoint Presentation</vt:lpstr>
      <vt:lpstr>PowerPoint Presentation</vt:lpstr>
      <vt:lpstr>MET INHIBITORS: PHASE 2 TRIALS</vt:lpstr>
      <vt:lpstr>PowerPoint Presentation</vt:lpstr>
      <vt:lpstr>PowerPoint Presentation</vt:lpstr>
      <vt:lpstr>Targeting MET in MET-altered pRcc – the savoir study</vt:lpstr>
      <vt:lpstr>A ROLE  FOR IO OR IO-IO</vt:lpstr>
      <vt:lpstr>PowerPoint Presentation</vt:lpstr>
      <vt:lpstr>PowerPoint Presentation</vt:lpstr>
      <vt:lpstr>PowerPoint Presentation</vt:lpstr>
      <vt:lpstr>PowerPoint Presentation</vt:lpstr>
      <vt:lpstr>A ROLE  FOR IO-TKI</vt:lpstr>
      <vt:lpstr>PowerPoint Presentation</vt:lpstr>
      <vt:lpstr>PowerPoint Presentation</vt:lpstr>
      <vt:lpstr>PowerPoint Presentation</vt:lpstr>
      <vt:lpstr>PowerPoint Presentation</vt:lpstr>
      <vt:lpstr>PowerPoint Presentation</vt:lpstr>
      <vt:lpstr>PowerPoint Presentation</vt:lpstr>
      <vt:lpstr>TAKE HOME MESSAGES</vt:lpstr>
      <vt:lpstr>Agenda</vt:lpstr>
      <vt:lpstr>PowerPoint Presentation</vt:lpstr>
      <vt:lpstr>PowerPoint Presentation</vt:lpstr>
      <vt:lpstr>PowerPoint Presentation</vt:lpstr>
      <vt:lpstr>Agenda</vt:lpstr>
      <vt:lpstr>Efficacy of second line (2L) treatment with tivozanib (Tivo) as monotherapy or with nivolumab (Nivo) in patients (pts) with metastatic renal cell carcinoma (mRCC) previously treated with an immune checkpoint inhibitor (ICI) combination of ipilimumab (Ipi)/Nivo or vascular endothelial growth factor receptor-tyrosine kinase inhibitor (VEGFR-TKI)/ICI in the phase 3 TiNivo-2 study. </vt:lpstr>
      <vt:lpstr>Efficacy of second line treatment with tivozanib +/- nivolumab in patients with mRCC in the phase 3 TiNivo-2 study.</vt:lpstr>
      <vt:lpstr>Zanzalintinib (zanza) + nivolumab (nivo) ± relatlimab (rela) in patients (pts) with previously untreated clear cell renal cell carcinoma (ccRCC): Results from an expansion cohort of the phase 1b STELLAR-002 study. </vt:lpstr>
      <vt:lpstr>PowerPoint Presentation</vt:lpstr>
      <vt:lpstr>PowerPoint Presentation</vt:lpstr>
      <vt:lpstr>PowerPoint Presentation</vt:lpstr>
      <vt:lpstr>PowerPoint Presentation</vt:lpstr>
      <vt:lpstr>Five-year follow-up results from the phase 3 KEYNOTE-564 study of adjuvant pembrolizumab (pembro) for the treatment of clear cell renal cell carcinoma (ccRCC). </vt:lpstr>
      <vt:lpstr>Ipilimumab and nivolumab in patients with metastatic clear cell renal cell carcinoma (mccRCC) treated on the phase 3 PDIGREE (Alliance A031704) trial: Results from Step 1 analysis.</vt:lpstr>
      <vt:lpstr>Combination casdatifan plus cabozantinib expansion cohort of phase 1 ARC-20 study in previously treated patients with clear cell renal cell carcinoma. </vt:lpstr>
      <vt:lpstr>ALLO-316 in advanced clear cell renal cell carcinoma (ccRCC): Updated results from the phase 1 TRAVERSE study. </vt:lpstr>
      <vt:lpstr>Exploratory analysis from NEOAVAX, a neoadjuvant trial of avelumab/axitinib in patients (pts) with localized renal cell carcinoma (RCC) who are at  high risk of relapse after nephrectomy. Abstract </vt:lpstr>
      <vt:lpstr>Genomic characterization of baseline and post-progression tumors in IMmotion010, a randomized, phase 3 study of adjuvant (adj) atezolizumab (atezo) vs placebo (pbo) in patients (pts) with high-risk localized renal cell carcinoma (RCC). </vt:lpstr>
      <vt:lpstr>Nivolumab plus ipilimumab vs sunitinib for first-line treatment of advanced renal cell carcinoma: Final analysis from the phase 3 CheckMate 214 trial. </vt:lpstr>
      <vt:lpstr>An integrative analysis of circulating and tumor microenvironment (TME) determinants of patient response in the Checkmate 9ER (CM 9ER) trial of nivolumab and cabozantinib (NIVO+CABO) in advanced renal cell carcinoma (aRCC). </vt:lpstr>
      <vt:lpstr>Gut-associated checkpoint as a prognostic biomarker in metastatic renal cell carcinoma (mRCC): Results from a randomized first-line clinical trial. </vt:lpstr>
      <vt:lpstr>AREN1721, a randomized phase 2 trial of axitinib+nivolumab combination therapy vs single agent nivolumab for the treatment of TFE/translocation renal cell carcinoma (tRCC) across all age groups, an NCI National Clinical Trials Network (NCTN) phase 2 study. </vt:lpstr>
      <vt:lpstr>Cases from the Community: Investigators Discuss  Available Research Guiding the Care of Patients  with Relapsed/Refractory Multiple Myeloma</vt:lpstr>
      <vt:lpstr>Thank you for joining us!   Please take a moment to complete the survey currently up on Zoom. Your feedback  is very important to us. The survey will remain open for 5 minutes after the meeting ends.   Information on how to obtain CME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2546</cp:revision>
  <cp:lastPrinted>2020-12-08T02:40:56Z</cp:lastPrinted>
  <dcterms:created xsi:type="dcterms:W3CDTF">2020-11-13T19:02:13Z</dcterms:created>
  <dcterms:modified xsi:type="dcterms:W3CDTF">2025-06-02T03:15:16Z</dcterms:modified>
</cp:coreProperties>
</file>